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Lst>
  <p:sldSz cy="5143500" cx="9144000"/>
  <p:notesSz cx="6858000" cy="9144000"/>
  <p:embeddedFontLst>
    <p:embeddedFont>
      <p:font typeface="Raleway"/>
      <p:regular r:id="rId27"/>
      <p:bold r:id="rId28"/>
      <p:italic r:id="rId29"/>
      <p:boldItalic r:id="rId30"/>
    </p:embeddedFont>
    <p:embeddedFont>
      <p:font typeface="Roboto"/>
      <p:regular r:id="rId31"/>
      <p:bold r:id="rId32"/>
      <p:italic r:id="rId33"/>
      <p:boldItalic r:id="rId34"/>
    </p:embeddedFont>
    <p:embeddedFont>
      <p:font typeface="Lato"/>
      <p:regular r:id="rId35"/>
      <p:bold r:id="rId36"/>
      <p:italic r:id="rId37"/>
      <p:boldItalic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66CD35F-011A-45B4-977F-137EB4C5EE0F}">
  <a:tblStyle styleId="{A66CD35F-011A-45B4-977F-137EB4C5EE0F}"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font" Target="fonts/Raleway-bold.fntdata"/><Relationship Id="rId27" Type="http://schemas.openxmlformats.org/officeDocument/2006/relationships/font" Target="fonts/Raleway-regular.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font" Target="fonts/Raleway-italic.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Roboto-regular.fntdata"/><Relationship Id="rId30" Type="http://schemas.openxmlformats.org/officeDocument/2006/relationships/font" Target="fonts/Raleway-boldItalic.fntdata"/><Relationship Id="rId11" Type="http://schemas.openxmlformats.org/officeDocument/2006/relationships/slide" Target="slides/slide5.xml"/><Relationship Id="rId33" Type="http://schemas.openxmlformats.org/officeDocument/2006/relationships/font" Target="fonts/Roboto-italic.fntdata"/><Relationship Id="rId10" Type="http://schemas.openxmlformats.org/officeDocument/2006/relationships/slide" Target="slides/slide4.xml"/><Relationship Id="rId32" Type="http://schemas.openxmlformats.org/officeDocument/2006/relationships/font" Target="fonts/Roboto-bold.fntdata"/><Relationship Id="rId13" Type="http://schemas.openxmlformats.org/officeDocument/2006/relationships/slide" Target="slides/slide7.xml"/><Relationship Id="rId35" Type="http://schemas.openxmlformats.org/officeDocument/2006/relationships/font" Target="fonts/Lato-regular.fntdata"/><Relationship Id="rId12" Type="http://schemas.openxmlformats.org/officeDocument/2006/relationships/slide" Target="slides/slide6.xml"/><Relationship Id="rId34" Type="http://schemas.openxmlformats.org/officeDocument/2006/relationships/font" Target="fonts/Roboto-boldItalic.fntdata"/><Relationship Id="rId15" Type="http://schemas.openxmlformats.org/officeDocument/2006/relationships/slide" Target="slides/slide9.xml"/><Relationship Id="rId37" Type="http://schemas.openxmlformats.org/officeDocument/2006/relationships/font" Target="fonts/Lato-italic.fntdata"/><Relationship Id="rId14" Type="http://schemas.openxmlformats.org/officeDocument/2006/relationships/slide" Target="slides/slide8.xml"/><Relationship Id="rId36" Type="http://schemas.openxmlformats.org/officeDocument/2006/relationships/font" Target="fonts/Lato-bold.fntdata"/><Relationship Id="rId17" Type="http://schemas.openxmlformats.org/officeDocument/2006/relationships/slide" Target="slides/slide11.xml"/><Relationship Id="rId16" Type="http://schemas.openxmlformats.org/officeDocument/2006/relationships/slide" Target="slides/slide10.xml"/><Relationship Id="rId38" Type="http://schemas.openxmlformats.org/officeDocument/2006/relationships/font" Target="fonts/Lato-boldItalic.fntdata"/><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b9a0b07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b9a0b07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d5b15f0a3_5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d5b15f0a3_5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723630543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723630543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d251bb473_0_6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d251bb473_0_6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d251bb473_0_6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d251bb473_0_6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e965474a9_3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e965474a9_3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723630543_1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723630543_1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cb9a0b074_1_122: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cb9a0b074_1_1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d814cf7d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d814cf7d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723630543_5_23: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723630543_5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e965474a9_3_37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e965474a9_3_3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e965474a9_3_3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e965474a9_3_3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cb9a0b074_1_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cb9a0b074_1_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cb9a0b074_1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cb9a0b074_1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cb9a0b074_1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cb9a0b074_1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cb9a0b074_1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cb9a0b074_1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e965474a9_3_2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e965474a9_3_2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cb9a0b074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cb9a0b074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ge965474a9_3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0" name="Google Shape;230;ge965474a9_3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gcb9a0b074_1_2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0" name="Google Shape;240;gcb9a0b074_1_2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1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 Id="rId3"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1.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12.png"/><Relationship Id="rId4" Type="http://schemas.openxmlformats.org/officeDocument/2006/relationships/image" Target="../media/image1.png"/><Relationship Id="rId10" Type="http://schemas.openxmlformats.org/officeDocument/2006/relationships/hyperlink" Target="https://perpus.univpancasila.ac.id/repository/EBUPT181509.pdf" TargetMode="External"/><Relationship Id="rId9" Type="http://schemas.openxmlformats.org/officeDocument/2006/relationships/hyperlink" Target="https://aifs.gov.au/research/research-reports/parent-child-contact-and-post-separation-parenting-arrangements" TargetMode="External"/><Relationship Id="rId5" Type="http://schemas.openxmlformats.org/officeDocument/2006/relationships/image" Target="../media/image8.png"/><Relationship Id="rId6" Type="http://schemas.openxmlformats.org/officeDocument/2006/relationships/hyperlink" Target="https://factorialhr.co.uk/blog/employee-life-cycle/" TargetMode="External"/><Relationship Id="rId7" Type="http://schemas.openxmlformats.org/officeDocument/2006/relationships/hyperlink" Target="https://www.linkedin.com/pulse/9-stages-employee-life-cycle-how-do-impact-your-companys/" TargetMode="External"/><Relationship Id="rId8" Type="http://schemas.openxmlformats.org/officeDocument/2006/relationships/hyperlink" Target="https://lambtonhat.weebly.com/uploads/4/4/1/3/4413567/international_encyclopedia_of_hosp_man.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hyperlink" Target="http://www.theguardian.com/news/datablog/2014/sep/26/europeans-multiple-languages-uk-ireland" TargetMode="External"/><Relationship Id="rId4" Type="http://schemas.openxmlformats.org/officeDocument/2006/relationships/image" Target="../media/image1.png"/><Relationship Id="rId5"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5.xml"/><Relationship Id="rId3" Type="http://schemas.openxmlformats.org/officeDocument/2006/relationships/image" Target="../media/image3.png"/><Relationship Id="rId4" Type="http://schemas.openxmlformats.org/officeDocument/2006/relationships/image" Target="../media/image2.png"/><Relationship Id="rId5" Type="http://schemas.openxmlformats.org/officeDocument/2006/relationships/image" Target="../media/image1.png"/><Relationship Id="rId6" Type="http://schemas.openxmlformats.org/officeDocument/2006/relationships/image" Target="../media/image8.png"/><Relationship Id="rId7" Type="http://schemas.openxmlformats.org/officeDocument/2006/relationships/hyperlink" Target="http://travel.trade.gov/view/m-2015-O-001/index.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6.xml"/><Relationship Id="rId3" Type="http://schemas.openxmlformats.org/officeDocument/2006/relationships/image" Target="../media/image1.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13.png"/><Relationship Id="rId4" Type="http://schemas.openxmlformats.org/officeDocument/2006/relationships/hyperlink" Target="https://translate.google.com/community" TargetMode="External"/><Relationship Id="rId5" Type="http://schemas.openxmlformats.org/officeDocument/2006/relationships/image" Target="../media/image1.png"/><Relationship Id="rId6" Type="http://schemas.openxmlformats.org/officeDocument/2006/relationships/image" Target="../media/image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0.xml"/><Relationship Id="rId3" Type="http://schemas.openxmlformats.org/officeDocument/2006/relationships/image" Target="../media/image1.png"/><Relationship Id="rId4" Type="http://schemas.openxmlformats.org/officeDocument/2006/relationships/image" Target="../media/image8.png"/><Relationship Id="rId5" Type="http://schemas.openxmlformats.org/officeDocument/2006/relationships/hyperlink" Target="http://heathbrothers.com/presentations" TargetMode="External"/><Relationship Id="rId6"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700">
                <a:latin typeface="Calibri"/>
                <a:ea typeface="Calibri"/>
                <a:cs typeface="Calibri"/>
                <a:sym typeface="Calibri"/>
              </a:rPr>
              <a:t>Stefan Baghina            </a:t>
            </a:r>
            <a:r>
              <a:rPr lang="en" sz="1400">
                <a:latin typeface="Calibri"/>
                <a:ea typeface="Calibri"/>
                <a:cs typeface="Calibri"/>
                <a:sym typeface="Calibri"/>
              </a:rPr>
              <a:t>id:2317428</a:t>
            </a:r>
            <a:endParaRPr sz="2700">
              <a:latin typeface="Calibri"/>
              <a:ea typeface="Calibri"/>
              <a:cs typeface="Calibri"/>
              <a:sym typeface="Calibri"/>
            </a:endParaRPr>
          </a:p>
          <a:p>
            <a:pPr indent="0" lvl="0" marL="0" rtl="0" algn="l">
              <a:spcBef>
                <a:spcPts val="0"/>
              </a:spcBef>
              <a:spcAft>
                <a:spcPts val="0"/>
              </a:spcAft>
              <a:buNone/>
            </a:pPr>
            <a:r>
              <a:rPr lang="en" sz="1400">
                <a:latin typeface="Calibri"/>
                <a:ea typeface="Calibri"/>
                <a:cs typeface="Calibri"/>
                <a:sym typeface="Calibri"/>
              </a:rPr>
              <a:t>CertHe Global Tourism and Events Management </a:t>
            </a:r>
            <a:endParaRPr sz="1400">
              <a:latin typeface="Calibri"/>
              <a:ea typeface="Calibri"/>
              <a:cs typeface="Calibri"/>
              <a:sym typeface="Calibri"/>
            </a:endParaRPr>
          </a:p>
          <a:p>
            <a:pPr indent="0" lvl="0" marL="0" rtl="0" algn="l">
              <a:spcBef>
                <a:spcPts val="0"/>
              </a:spcBef>
              <a:spcAft>
                <a:spcPts val="0"/>
              </a:spcAft>
              <a:buNone/>
            </a:pPr>
            <a:r>
              <a:rPr lang="en" sz="1400">
                <a:latin typeface="Calibri"/>
                <a:ea typeface="Calibri"/>
                <a:cs typeface="Calibri"/>
                <a:sym typeface="Calibri"/>
              </a:rPr>
              <a:t>Personnel Resourcing and Development </a:t>
            </a:r>
            <a:endParaRPr sz="1400">
              <a:latin typeface="Calibri"/>
              <a:ea typeface="Calibri"/>
              <a:cs typeface="Calibri"/>
              <a:sym typeface="Calibri"/>
            </a:endParaRPr>
          </a:p>
        </p:txBody>
      </p:sp>
      <p:sp>
        <p:nvSpPr>
          <p:cNvPr id="73" name="Google Shape;73;p13"/>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a:t> The Employee Lifecycle at Disneyland</a:t>
            </a:r>
            <a:endParaRPr b="1" sz="16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4"/>
          <p:cNvSpPr txBox="1"/>
          <p:nvPr>
            <p:ph idx="4294967295" type="title"/>
          </p:nvPr>
        </p:nvSpPr>
        <p:spPr>
          <a:xfrm>
            <a:off x="100675" y="129425"/>
            <a:ext cx="5197200" cy="768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2800">
                <a:solidFill>
                  <a:schemeClr val="dk1"/>
                </a:solidFill>
                <a:latin typeface="Calibri"/>
                <a:ea typeface="Calibri"/>
                <a:cs typeface="Calibri"/>
                <a:sym typeface="Calibri"/>
              </a:rPr>
              <a:t>Presentation Content</a:t>
            </a:r>
            <a:endParaRPr sz="2800">
              <a:solidFill>
                <a:schemeClr val="dk1"/>
              </a:solidFill>
              <a:latin typeface="Calibri"/>
              <a:ea typeface="Calibri"/>
              <a:cs typeface="Calibri"/>
              <a:sym typeface="Calibri"/>
            </a:endParaRPr>
          </a:p>
          <a:p>
            <a:pPr indent="0" lvl="0" marL="0" rtl="0" algn="l">
              <a:spcBef>
                <a:spcPts val="1600"/>
              </a:spcBef>
              <a:spcAft>
                <a:spcPts val="0"/>
              </a:spcAft>
              <a:buClr>
                <a:schemeClr val="dk2"/>
              </a:buClr>
              <a:buSzPts val="1100"/>
              <a:buFont typeface="Arial"/>
              <a:buNone/>
            </a:pPr>
            <a:r>
              <a:t/>
            </a:r>
            <a:endParaRPr b="0" sz="2100">
              <a:solidFill>
                <a:srgbClr val="1F1F1F"/>
              </a:solidFill>
              <a:highlight>
                <a:srgbClr val="F8F9FA"/>
              </a:highlight>
              <a:latin typeface="Arial"/>
              <a:ea typeface="Arial"/>
              <a:cs typeface="Arial"/>
              <a:sym typeface="Arial"/>
            </a:endParaRPr>
          </a:p>
          <a:p>
            <a:pPr indent="0" lvl="0" marL="0" rtl="0" algn="l">
              <a:spcBef>
                <a:spcPts val="1600"/>
              </a:spcBef>
              <a:spcAft>
                <a:spcPts val="1600"/>
              </a:spcAft>
              <a:buNone/>
            </a:pPr>
            <a:r>
              <a:t/>
            </a:r>
            <a:endParaRPr sz="3600">
              <a:solidFill>
                <a:schemeClr val="dk1"/>
              </a:solidFill>
            </a:endParaRPr>
          </a:p>
        </p:txBody>
      </p:sp>
      <p:sp>
        <p:nvSpPr>
          <p:cNvPr id="79" name="Google Shape;79;p14"/>
          <p:cNvSpPr txBox="1"/>
          <p:nvPr>
            <p:ph idx="4294967295" type="title"/>
          </p:nvPr>
        </p:nvSpPr>
        <p:spPr>
          <a:xfrm>
            <a:off x="232775" y="641100"/>
            <a:ext cx="5197200" cy="4502400"/>
          </a:xfrm>
          <a:prstGeom prst="rect">
            <a:avLst/>
          </a:prstGeom>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1 - Title Page</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2 - Presentation Content</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3 - Introduction</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3 - Attraction</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4 - Recruitment </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5 - Onboarding</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6 - Development </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7 -  </a:t>
            </a:r>
            <a:r>
              <a:rPr lang="en" sz="1200">
                <a:solidFill>
                  <a:srgbClr val="0D0D0D"/>
                </a:solidFill>
                <a:highlight>
                  <a:srgbClr val="FFFFFF"/>
                </a:highlight>
                <a:latin typeface="Calibri"/>
                <a:ea typeface="Calibri"/>
                <a:cs typeface="Calibri"/>
                <a:sym typeface="Calibri"/>
              </a:rPr>
              <a:t>Retention and Career Progression</a:t>
            </a:r>
            <a:endParaRPr sz="9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8 -</a:t>
            </a:r>
            <a:r>
              <a:rPr lang="en" sz="1200">
                <a:solidFill>
                  <a:srgbClr val="0D0D0D"/>
                </a:solidFill>
                <a:highlight>
                  <a:srgbClr val="FFFFFF"/>
                </a:highlight>
                <a:latin typeface="Calibri"/>
                <a:ea typeface="Calibri"/>
                <a:cs typeface="Calibri"/>
                <a:sym typeface="Calibri"/>
              </a:rPr>
              <a:t>Transition and Retirement</a:t>
            </a:r>
            <a:endParaRPr sz="10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9 - Separation</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10 - Separation</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11 - Separation</a:t>
            </a:r>
            <a:endParaRPr sz="1200">
              <a:latin typeface="Calibri"/>
              <a:ea typeface="Calibri"/>
              <a:cs typeface="Calibri"/>
              <a:sym typeface="Calibri"/>
            </a:endParaRPr>
          </a:p>
          <a:p>
            <a:pPr indent="-304800" lvl="0" marL="457200" rtl="0" algn="l">
              <a:lnSpc>
                <a:spcPct val="115000"/>
              </a:lnSpc>
              <a:spcBef>
                <a:spcPts val="0"/>
              </a:spcBef>
              <a:spcAft>
                <a:spcPts val="0"/>
              </a:spcAft>
              <a:buSzPts val="1200"/>
              <a:buFont typeface="Calibri"/>
              <a:buChar char="●"/>
            </a:pPr>
            <a:r>
              <a:rPr lang="en" sz="1200">
                <a:latin typeface="Calibri"/>
                <a:ea typeface="Calibri"/>
                <a:cs typeface="Calibri"/>
                <a:sym typeface="Calibri"/>
              </a:rPr>
              <a:t>Slide 12 - Reference</a:t>
            </a:r>
            <a:endParaRPr sz="1200">
              <a:latin typeface="Calibri"/>
              <a:ea typeface="Calibri"/>
              <a:cs typeface="Calibri"/>
              <a:sym typeface="Calibri"/>
            </a:endParaRPr>
          </a:p>
          <a:p>
            <a:pPr indent="0" lvl="0" marL="457200" rtl="0" algn="l">
              <a:lnSpc>
                <a:spcPct val="115000"/>
              </a:lnSpc>
              <a:spcBef>
                <a:spcPts val="1600"/>
              </a:spcBef>
              <a:spcAft>
                <a:spcPts val="1600"/>
              </a:spcAft>
              <a:buNone/>
            </a:pPr>
            <a:r>
              <a:rPr lang="en" sz="1200">
                <a:latin typeface="Calibri"/>
                <a:ea typeface="Calibri"/>
                <a:cs typeface="Calibri"/>
                <a:sym typeface="Calibri"/>
              </a:rPr>
              <a:t> </a:t>
            </a:r>
            <a:endParaRPr sz="1200">
              <a:latin typeface="Calibri"/>
              <a:ea typeface="Calibri"/>
              <a:cs typeface="Calibri"/>
              <a:sym typeface="Calibri"/>
            </a:endParaRPr>
          </a:p>
        </p:txBody>
      </p:sp>
      <p:pic>
        <p:nvPicPr>
          <p:cNvPr id="80" name="Google Shape;80;p14"/>
          <p:cNvPicPr preferRelativeResize="0"/>
          <p:nvPr/>
        </p:nvPicPr>
        <p:blipFill>
          <a:blip r:embed="rId3">
            <a:alphaModFix/>
          </a:blip>
          <a:stretch>
            <a:fillRect/>
          </a:stretch>
        </p:blipFill>
        <p:spPr>
          <a:xfrm>
            <a:off x="3511875" y="1038125"/>
            <a:ext cx="4894874" cy="39530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84" name="Shape 84"/>
        <p:cNvGrpSpPr/>
        <p:nvPr/>
      </p:nvGrpSpPr>
      <p:grpSpPr>
        <a:xfrm>
          <a:off x="0" y="0"/>
          <a:ext cx="0" cy="0"/>
          <a:chOff x="0" y="0"/>
          <a:chExt cx="0" cy="0"/>
        </a:xfrm>
      </p:grpSpPr>
      <p:pic>
        <p:nvPicPr>
          <p:cNvPr id="85" name="Google Shape;85;p15"/>
          <p:cNvPicPr preferRelativeResize="0"/>
          <p:nvPr/>
        </p:nvPicPr>
        <p:blipFill>
          <a:blip r:embed="rId3">
            <a:alphaModFix/>
          </a:blip>
          <a:stretch>
            <a:fillRect/>
          </a:stretch>
        </p:blipFill>
        <p:spPr>
          <a:xfrm>
            <a:off x="2444700" y="287062"/>
            <a:ext cx="4254600" cy="4818038"/>
          </a:xfrm>
          <a:prstGeom prst="rect">
            <a:avLst/>
          </a:prstGeom>
          <a:noFill/>
          <a:ln>
            <a:noFill/>
          </a:ln>
        </p:spPr>
      </p:pic>
      <p:pic>
        <p:nvPicPr>
          <p:cNvPr descr="Piece of duct tape sticking a note to the slide" id="86" name="Google Shape;86;p15"/>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87" name="Google Shape;87;p15"/>
          <p:cNvSpPr txBox="1"/>
          <p:nvPr/>
        </p:nvSpPr>
        <p:spPr>
          <a:xfrm>
            <a:off x="2653525" y="521622"/>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 Intro</a:t>
            </a:r>
            <a:endParaRPr b="1" sz="3000">
              <a:solidFill>
                <a:schemeClr val="lt2"/>
              </a:solidFill>
              <a:latin typeface="Raleway"/>
              <a:ea typeface="Raleway"/>
              <a:cs typeface="Raleway"/>
              <a:sym typeface="Raleway"/>
            </a:endParaRPr>
          </a:p>
        </p:txBody>
      </p:sp>
      <p:sp>
        <p:nvSpPr>
          <p:cNvPr id="88" name="Google Shape;88;p15"/>
          <p:cNvSpPr txBox="1"/>
          <p:nvPr>
            <p:ph idx="4294967295" type="body"/>
          </p:nvPr>
        </p:nvSpPr>
        <p:spPr>
          <a:xfrm>
            <a:off x="2653525" y="1165450"/>
            <a:ext cx="3880800" cy="3597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0D0D0D"/>
                </a:solidFill>
                <a:highlight>
                  <a:srgbClr val="FFFFFF"/>
                </a:highlight>
                <a:latin typeface="Calibri"/>
                <a:ea typeface="Calibri"/>
                <a:cs typeface="Calibri"/>
                <a:sym typeface="Calibri"/>
              </a:rPr>
              <a:t>Disneyland Resort has expanded beyond its original location in Anaheim, California, with the establishment of several international resorts that bring the magic of Disney to guests around the world. Here's an overview of Disneyland's international resorts:</a:t>
            </a:r>
            <a:endParaRPr sz="1200">
              <a:solidFill>
                <a:srgbClr val="0D0D0D"/>
              </a:solidFill>
              <a:highlight>
                <a:srgbClr val="FFFFFF"/>
              </a:highlight>
              <a:latin typeface="Calibri"/>
              <a:ea typeface="Calibri"/>
              <a:cs typeface="Calibri"/>
              <a:sym typeface="Calibri"/>
            </a:endParaRPr>
          </a:p>
          <a:p>
            <a:pPr indent="-304800" lvl="0" marL="457200" rtl="0" algn="l">
              <a:spcBef>
                <a:spcPts val="1000"/>
              </a:spcBef>
              <a:spcAft>
                <a:spcPts val="0"/>
              </a:spcAft>
              <a:buClr>
                <a:srgbClr val="0D0D0D"/>
              </a:buClr>
              <a:buSzPts val="1200"/>
              <a:buFont typeface="Calibri"/>
              <a:buAutoNum type="arabicPeriod"/>
            </a:pPr>
            <a:r>
              <a:rPr lang="en" sz="1200">
                <a:solidFill>
                  <a:srgbClr val="0D0D0D"/>
                </a:solidFill>
                <a:highlight>
                  <a:srgbClr val="FFFFFF"/>
                </a:highlight>
                <a:latin typeface="Calibri"/>
                <a:ea typeface="Calibri"/>
                <a:cs typeface="Calibri"/>
                <a:sym typeface="Calibri"/>
              </a:rPr>
              <a:t>Tokyo Disney Resort opened its doors in 1983</a:t>
            </a:r>
            <a:endParaRPr sz="1200">
              <a:solidFill>
                <a:srgbClr val="0D0D0D"/>
              </a:solidFill>
              <a:highlight>
                <a:srgbClr val="FFFFFF"/>
              </a:highlight>
              <a:latin typeface="Calibri"/>
              <a:ea typeface="Calibri"/>
              <a:cs typeface="Calibri"/>
              <a:sym typeface="Calibri"/>
            </a:endParaRPr>
          </a:p>
          <a:p>
            <a:pPr indent="-304800" lvl="0" marL="457200" rtl="0" algn="l">
              <a:spcBef>
                <a:spcPts val="0"/>
              </a:spcBef>
              <a:spcAft>
                <a:spcPts val="0"/>
              </a:spcAft>
              <a:buClr>
                <a:srgbClr val="0D0D0D"/>
              </a:buClr>
              <a:buSzPts val="1200"/>
              <a:buFont typeface="Calibri"/>
              <a:buAutoNum type="arabicPeriod"/>
            </a:pPr>
            <a:r>
              <a:rPr lang="en" sz="1200">
                <a:solidFill>
                  <a:srgbClr val="0D0D0D"/>
                </a:solidFill>
                <a:highlight>
                  <a:srgbClr val="FFFFFF"/>
                </a:highlight>
                <a:latin typeface="Calibri"/>
                <a:ea typeface="Calibri"/>
                <a:cs typeface="Calibri"/>
                <a:sym typeface="Calibri"/>
              </a:rPr>
              <a:t>Disneyland Paris, originally known as Euro Disney Resort, opened in 1992 </a:t>
            </a:r>
            <a:endParaRPr sz="1200">
              <a:solidFill>
                <a:srgbClr val="0D0D0D"/>
              </a:solidFill>
              <a:highlight>
                <a:srgbClr val="FFFFFF"/>
              </a:highlight>
              <a:latin typeface="Calibri"/>
              <a:ea typeface="Calibri"/>
              <a:cs typeface="Calibri"/>
              <a:sym typeface="Calibri"/>
            </a:endParaRPr>
          </a:p>
          <a:p>
            <a:pPr indent="-304800" lvl="0" marL="457200" rtl="0" algn="l">
              <a:spcBef>
                <a:spcPts val="0"/>
              </a:spcBef>
              <a:spcAft>
                <a:spcPts val="0"/>
              </a:spcAft>
              <a:buClr>
                <a:srgbClr val="0D0D0D"/>
              </a:buClr>
              <a:buSzPts val="1200"/>
              <a:buFont typeface="Calibri"/>
              <a:buAutoNum type="arabicPeriod"/>
            </a:pPr>
            <a:r>
              <a:rPr lang="en" sz="1200">
                <a:solidFill>
                  <a:srgbClr val="0D0D0D"/>
                </a:solidFill>
                <a:highlight>
                  <a:srgbClr val="FFFFFF"/>
                </a:highlight>
                <a:latin typeface="Calibri"/>
                <a:ea typeface="Calibri"/>
                <a:cs typeface="Calibri"/>
                <a:sym typeface="Calibri"/>
              </a:rPr>
              <a:t>Hong Kong Disneyland Resort opened in 2005</a:t>
            </a:r>
            <a:endParaRPr sz="1200">
              <a:solidFill>
                <a:srgbClr val="0D0D0D"/>
              </a:solidFill>
              <a:highlight>
                <a:srgbClr val="FFFFFF"/>
              </a:highlight>
              <a:latin typeface="Calibri"/>
              <a:ea typeface="Calibri"/>
              <a:cs typeface="Calibri"/>
              <a:sym typeface="Calibri"/>
            </a:endParaRPr>
          </a:p>
          <a:p>
            <a:pPr indent="-304800" lvl="0" marL="457200" rtl="0" algn="l">
              <a:spcBef>
                <a:spcPts val="0"/>
              </a:spcBef>
              <a:spcAft>
                <a:spcPts val="0"/>
              </a:spcAft>
              <a:buClr>
                <a:srgbClr val="0D0D0D"/>
              </a:buClr>
              <a:buSzPts val="1200"/>
              <a:buFont typeface="Calibri"/>
              <a:buAutoNum type="arabicPeriod"/>
            </a:pPr>
            <a:r>
              <a:rPr lang="en" sz="1200">
                <a:solidFill>
                  <a:srgbClr val="0D0D0D"/>
                </a:solidFill>
                <a:highlight>
                  <a:srgbClr val="FFFFFF"/>
                </a:highlight>
                <a:latin typeface="Calibri"/>
                <a:ea typeface="Calibri"/>
                <a:cs typeface="Calibri"/>
                <a:sym typeface="Calibri"/>
              </a:rPr>
              <a:t>Shanghai Disney Resort is Disney's newest and largest international resort, opened in 2016</a:t>
            </a:r>
            <a:endParaRPr sz="1200">
              <a:solidFill>
                <a:srgbClr val="0D0D0D"/>
              </a:solidFill>
              <a:highlight>
                <a:srgbClr val="FFFFFF"/>
              </a:highlight>
              <a:latin typeface="Calibri"/>
              <a:ea typeface="Calibri"/>
              <a:cs typeface="Calibri"/>
              <a:sym typeface="Calibri"/>
            </a:endParaRPr>
          </a:p>
          <a:p>
            <a:pPr indent="0" lvl="0" marL="0" rtl="0" algn="l">
              <a:spcBef>
                <a:spcPts val="1000"/>
              </a:spcBef>
              <a:spcAft>
                <a:spcPts val="1000"/>
              </a:spcAft>
              <a:buNone/>
            </a:pPr>
            <a:r>
              <a:rPr lang="en" sz="1200">
                <a:solidFill>
                  <a:srgbClr val="0D0D0D"/>
                </a:solidFill>
                <a:highlight>
                  <a:srgbClr val="FFFFFF"/>
                </a:highlight>
                <a:latin typeface="Calibri"/>
                <a:ea typeface="Calibri"/>
                <a:cs typeface="Calibri"/>
                <a:sym typeface="Calibri"/>
              </a:rPr>
              <a:t>Each Disneyland international resort offers a unique blend of Disney magic, local culture, and immersive experiences, making them popular destinations for families and Disney enthusiasts from around the world.</a:t>
            </a:r>
            <a:endParaRPr sz="1200">
              <a:solidFill>
                <a:srgbClr val="0D0D0D"/>
              </a:solidFill>
              <a:highlight>
                <a:srgbClr val="FFFFFF"/>
              </a:highlight>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grpSp>
        <p:nvGrpSpPr>
          <p:cNvPr id="93" name="Google Shape;93;p16"/>
          <p:cNvGrpSpPr/>
          <p:nvPr/>
        </p:nvGrpSpPr>
        <p:grpSpPr>
          <a:xfrm>
            <a:off x="450960" y="-27"/>
            <a:ext cx="8943318" cy="5143414"/>
            <a:chOff x="6803275" y="395363"/>
            <a:chExt cx="2212050" cy="2537076"/>
          </a:xfrm>
        </p:grpSpPr>
        <p:pic>
          <p:nvPicPr>
            <p:cNvPr id="94" name="Google Shape;94;p16"/>
            <p:cNvPicPr preferRelativeResize="0"/>
            <p:nvPr/>
          </p:nvPicPr>
          <p:blipFill>
            <a:blip r:embed="rId3">
              <a:alphaModFix/>
            </a:blip>
            <a:stretch>
              <a:fillRect/>
            </a:stretch>
          </p:blipFill>
          <p:spPr>
            <a:xfrm>
              <a:off x="6803275" y="427445"/>
              <a:ext cx="2212050" cy="2504994"/>
            </a:xfrm>
            <a:prstGeom prst="rect">
              <a:avLst/>
            </a:prstGeom>
            <a:noFill/>
            <a:ln>
              <a:noFill/>
            </a:ln>
          </p:spPr>
        </p:pic>
        <p:pic>
          <p:nvPicPr>
            <p:cNvPr descr="Piece of duct tape sticking a note to the slide" id="95" name="Google Shape;95;p16"/>
            <p:cNvPicPr preferRelativeResize="0"/>
            <p:nvPr/>
          </p:nvPicPr>
          <p:blipFill rotWithShape="1">
            <a:blip r:embed="rId4">
              <a:alphaModFix/>
            </a:blip>
            <a:srcRect b="10011" l="9244" r="2118" t="5926"/>
            <a:stretch/>
          </p:blipFill>
          <p:spPr>
            <a:xfrm rot="154826">
              <a:off x="7370663" y="419419"/>
              <a:ext cx="1077273" cy="382687"/>
            </a:xfrm>
            <a:prstGeom prst="rect">
              <a:avLst/>
            </a:prstGeom>
            <a:noFill/>
            <a:ln>
              <a:noFill/>
            </a:ln>
          </p:spPr>
        </p:pic>
        <p:sp>
          <p:nvSpPr>
            <p:cNvPr id="96" name="Google Shape;96;p16"/>
            <p:cNvSpPr txBox="1"/>
            <p:nvPr/>
          </p:nvSpPr>
          <p:spPr>
            <a:xfrm>
              <a:off x="6922423" y="859096"/>
              <a:ext cx="1904400" cy="1881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solidFill>
                    <a:srgbClr val="0D0D0D"/>
                  </a:solidFill>
                  <a:highlight>
                    <a:srgbClr val="FFFFFF"/>
                  </a:highlight>
                  <a:latin typeface="Calibri"/>
                  <a:ea typeface="Calibri"/>
                  <a:cs typeface="Calibri"/>
                  <a:sym typeface="Calibri"/>
                </a:rPr>
                <a:t>The employee lifecycle at Disneyland, one of the world's most iconic theme parks and part of the larger Disney Parks,</a:t>
              </a:r>
              <a:endParaRPr sz="1200">
                <a:solidFill>
                  <a:srgbClr val="0D0D0D"/>
                </a:solidFill>
                <a:highlight>
                  <a:srgbClr val="FFFFFF"/>
                </a:highlight>
                <a:latin typeface="Calibri"/>
                <a:ea typeface="Calibri"/>
                <a:cs typeface="Calibri"/>
                <a:sym typeface="Calibri"/>
              </a:endParaRPr>
            </a:p>
            <a:p>
              <a:pPr indent="0" lvl="0" marL="0" rtl="0" algn="l">
                <a:lnSpc>
                  <a:spcPct val="115000"/>
                </a:lnSpc>
                <a:spcBef>
                  <a:spcPts val="1500"/>
                </a:spcBef>
                <a:spcAft>
                  <a:spcPts val="0"/>
                </a:spcAft>
                <a:buClr>
                  <a:schemeClr val="dk2"/>
                </a:buClr>
                <a:buSzPts val="1100"/>
                <a:buFont typeface="Arial"/>
                <a:buNone/>
              </a:pPr>
              <a:r>
                <a:rPr lang="en" sz="1200">
                  <a:solidFill>
                    <a:srgbClr val="0D0D0D"/>
                  </a:solidFill>
                  <a:highlight>
                    <a:srgbClr val="FFFFFF"/>
                  </a:highlight>
                  <a:latin typeface="Calibri"/>
                  <a:ea typeface="Calibri"/>
                  <a:cs typeface="Calibri"/>
                  <a:sym typeface="Calibri"/>
                </a:rPr>
                <a:t>Experiences and Products division, involves several stages from recruitment to retirement. Here's an overview of each stage:</a:t>
              </a:r>
              <a:endParaRPr sz="1200">
                <a:solidFill>
                  <a:srgbClr val="0D0D0D"/>
                </a:solidFill>
                <a:highlight>
                  <a:srgbClr val="FFFFFF"/>
                </a:highlight>
                <a:latin typeface="Calibri"/>
                <a:ea typeface="Calibri"/>
                <a:cs typeface="Calibri"/>
                <a:sym typeface="Calibri"/>
              </a:endParaRPr>
            </a:p>
            <a:p>
              <a:pPr indent="-228600" lvl="0" marL="457200" rtl="0" algn="l">
                <a:lnSpc>
                  <a:spcPct val="115000"/>
                </a:lnSpc>
                <a:spcBef>
                  <a:spcPts val="1500"/>
                </a:spcBef>
                <a:spcAft>
                  <a:spcPts val="0"/>
                </a:spcAft>
                <a:buClr>
                  <a:srgbClr val="0D0D0D"/>
                </a:buClr>
                <a:buSzPts val="1400"/>
                <a:buFont typeface="Calibri"/>
                <a:buNone/>
              </a:pPr>
              <a:r>
                <a:rPr b="1" lang="en">
                  <a:solidFill>
                    <a:srgbClr val="0D0D0D"/>
                  </a:solidFill>
                  <a:highlight>
                    <a:srgbClr val="FFFFFF"/>
                  </a:highlight>
                  <a:latin typeface="Calibri"/>
                  <a:ea typeface="Calibri"/>
                  <a:cs typeface="Calibri"/>
                  <a:sym typeface="Calibri"/>
                </a:rPr>
                <a:t>Recruitment and Hiring:</a:t>
              </a:r>
              <a:endParaRPr b="1">
                <a:solidFill>
                  <a:srgbClr val="0D0D0D"/>
                </a:solidFill>
                <a:highlight>
                  <a:srgbClr val="FFFFFF"/>
                </a:highlight>
                <a:latin typeface="Calibri"/>
                <a:ea typeface="Calibri"/>
                <a:cs typeface="Calibri"/>
                <a:sym typeface="Calibri"/>
              </a:endParaRPr>
            </a:p>
            <a:p>
              <a:pPr indent="-304800" lvl="1" marL="9144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The recruitment process at Disneyland begins with attracting potential candidates through various channels such as online job portals, recruitment events, and referrals. Disney emphasizes its unique culture and values during recruitment.</a:t>
              </a:r>
              <a:endParaRPr sz="1200">
                <a:solidFill>
                  <a:srgbClr val="0D0D0D"/>
                </a:solidFill>
                <a:highlight>
                  <a:srgbClr val="FFFFFF"/>
                </a:highlight>
                <a:latin typeface="Calibri"/>
                <a:ea typeface="Calibri"/>
                <a:cs typeface="Calibri"/>
                <a:sym typeface="Calibri"/>
              </a:endParaRPr>
            </a:p>
            <a:p>
              <a:pPr indent="-304800" lvl="1" marL="9144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Candidates go through multiple rounds of interviews and assessments to evaluate their skills, qualifications, and fit with Disney's culture and customer service standards.</a:t>
              </a:r>
              <a:endParaRPr sz="1200">
                <a:solidFill>
                  <a:srgbClr val="0D0D0D"/>
                </a:solidFill>
                <a:highlight>
                  <a:srgbClr val="FFFFFF"/>
                </a:highlight>
                <a:latin typeface="Calibri"/>
                <a:ea typeface="Calibri"/>
                <a:cs typeface="Calibri"/>
                <a:sym typeface="Calibri"/>
              </a:endParaRPr>
            </a:p>
            <a:p>
              <a:pPr indent="0" lvl="0" marL="0" rtl="0" algn="l">
                <a:spcBef>
                  <a:spcPts val="1500"/>
                </a:spcBef>
                <a:spcAft>
                  <a:spcPts val="800"/>
                </a:spcAft>
                <a:buNone/>
              </a:pPr>
              <a:r>
                <a:t/>
              </a:r>
              <a:endParaRPr b="1">
                <a:solidFill>
                  <a:schemeClr val="dk1"/>
                </a:solidFill>
                <a:latin typeface="Raleway"/>
                <a:ea typeface="Raleway"/>
                <a:cs typeface="Raleway"/>
                <a:sym typeface="Raleway"/>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grpSp>
        <p:nvGrpSpPr>
          <p:cNvPr id="101" name="Google Shape;101;p17"/>
          <p:cNvGrpSpPr/>
          <p:nvPr/>
        </p:nvGrpSpPr>
        <p:grpSpPr>
          <a:xfrm>
            <a:off x="232955" y="34674"/>
            <a:ext cx="8329253" cy="4627119"/>
            <a:chOff x="6803275" y="395363"/>
            <a:chExt cx="2212050" cy="2537076"/>
          </a:xfrm>
        </p:grpSpPr>
        <p:pic>
          <p:nvPicPr>
            <p:cNvPr id="102" name="Google Shape;102;p17"/>
            <p:cNvPicPr preferRelativeResize="0"/>
            <p:nvPr/>
          </p:nvPicPr>
          <p:blipFill>
            <a:blip r:embed="rId3">
              <a:alphaModFix/>
            </a:blip>
            <a:stretch>
              <a:fillRect/>
            </a:stretch>
          </p:blipFill>
          <p:spPr>
            <a:xfrm>
              <a:off x="6803275" y="427445"/>
              <a:ext cx="2212050" cy="2504994"/>
            </a:xfrm>
            <a:prstGeom prst="rect">
              <a:avLst/>
            </a:prstGeom>
            <a:noFill/>
            <a:ln>
              <a:noFill/>
            </a:ln>
          </p:spPr>
        </p:pic>
        <p:pic>
          <p:nvPicPr>
            <p:cNvPr descr="Piece of duct tape sticking a note to the slide" id="103" name="Google Shape;103;p17"/>
            <p:cNvPicPr preferRelativeResize="0"/>
            <p:nvPr/>
          </p:nvPicPr>
          <p:blipFill rotWithShape="1">
            <a:blip r:embed="rId4">
              <a:alphaModFix/>
            </a:blip>
            <a:srcRect b="10011" l="9244" r="2118" t="5926"/>
            <a:stretch/>
          </p:blipFill>
          <p:spPr>
            <a:xfrm rot="154826">
              <a:off x="7370663" y="419419"/>
              <a:ext cx="1077273" cy="382687"/>
            </a:xfrm>
            <a:prstGeom prst="rect">
              <a:avLst/>
            </a:prstGeom>
            <a:noFill/>
            <a:ln>
              <a:noFill/>
            </a:ln>
          </p:spPr>
        </p:pic>
        <p:sp>
          <p:nvSpPr>
            <p:cNvPr id="104" name="Google Shape;104;p17"/>
            <p:cNvSpPr txBox="1"/>
            <p:nvPr/>
          </p:nvSpPr>
          <p:spPr>
            <a:xfrm>
              <a:off x="6944800" y="684231"/>
              <a:ext cx="1929000" cy="2004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sz="1200">
                <a:solidFill>
                  <a:srgbClr val="0D0D0D"/>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sz="1200">
                <a:solidFill>
                  <a:srgbClr val="0D0D0D"/>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sz="1200">
                <a:solidFill>
                  <a:srgbClr val="0D0D0D"/>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sz="1200">
                <a:solidFill>
                  <a:srgbClr val="0D0D0D"/>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sz="1200">
                <a:solidFill>
                  <a:srgbClr val="0D0D0D"/>
                </a:solidFill>
                <a:highlight>
                  <a:srgbClr val="FFFFFF"/>
                </a:highlight>
                <a:latin typeface="Roboto"/>
                <a:ea typeface="Roboto"/>
                <a:cs typeface="Roboto"/>
                <a:sym typeface="Roboto"/>
              </a:endParaRPr>
            </a:p>
            <a:p>
              <a:pPr indent="0" lvl="0" marL="0" rtl="0" algn="l">
                <a:lnSpc>
                  <a:spcPct val="115000"/>
                </a:lnSpc>
                <a:spcBef>
                  <a:spcPts val="0"/>
                </a:spcBef>
                <a:spcAft>
                  <a:spcPts val="0"/>
                </a:spcAft>
                <a:buNone/>
              </a:pPr>
              <a:r>
                <a:t/>
              </a:r>
              <a:endParaRPr b="1" sz="1200">
                <a:solidFill>
                  <a:srgbClr val="0D0D0D"/>
                </a:solidFill>
                <a:highlight>
                  <a:srgbClr val="FFFFFF"/>
                </a:highlight>
                <a:latin typeface="Calibri"/>
                <a:ea typeface="Calibri"/>
                <a:cs typeface="Calibri"/>
                <a:sym typeface="Calibri"/>
              </a:endParaRPr>
            </a:p>
            <a:p>
              <a:pPr indent="0" lvl="0" marL="0" rtl="0" algn="l">
                <a:lnSpc>
                  <a:spcPct val="115000"/>
                </a:lnSpc>
                <a:spcBef>
                  <a:spcPts val="0"/>
                </a:spcBef>
                <a:spcAft>
                  <a:spcPts val="0"/>
                </a:spcAft>
                <a:buClr>
                  <a:schemeClr val="dk2"/>
                </a:buClr>
                <a:buSzPts val="1100"/>
                <a:buFont typeface="Arial"/>
                <a:buNone/>
              </a:pPr>
              <a:r>
                <a:rPr b="1" lang="en">
                  <a:solidFill>
                    <a:srgbClr val="0D0D0D"/>
                  </a:solidFill>
                  <a:highlight>
                    <a:srgbClr val="FFFFFF"/>
                  </a:highlight>
                  <a:latin typeface="Calibri"/>
                  <a:ea typeface="Calibri"/>
                  <a:cs typeface="Calibri"/>
                  <a:sym typeface="Calibri"/>
                </a:rPr>
                <a:t>Onboarding and Orientation:</a:t>
              </a:r>
              <a:endParaRPr b="1">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Once hired, new employees undergo an extensive onboarding and orientation process to familiarize them with Disneyland's policies, procedures, and expectations. This may include training on Disney's history, values, and customer service philosophy.</a:t>
              </a:r>
              <a:endParaRPr sz="1200">
                <a:solidFill>
                  <a:srgbClr val="0D0D0D"/>
                </a:solidFill>
                <a:highlight>
                  <a:srgbClr val="FFFFFF"/>
                </a:highlight>
                <a:latin typeface="Calibri"/>
                <a:ea typeface="Calibri"/>
                <a:cs typeface="Calibri"/>
                <a:sym typeface="Calibri"/>
              </a:endParaRPr>
            </a:p>
            <a:p>
              <a:pPr indent="0" lvl="0" marL="457200" rtl="0" algn="l">
                <a:lnSpc>
                  <a:spcPct val="115000"/>
                </a:lnSpc>
                <a:spcBef>
                  <a:spcPts val="0"/>
                </a:spcBef>
                <a:spcAft>
                  <a:spcPts val="0"/>
                </a:spcAft>
                <a:buNone/>
              </a:pPr>
              <a:r>
                <a:t/>
              </a:r>
              <a:endParaRPr sz="1200">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New employees also receive job-specific training to prepare them for their roles within the park, whether it's working in attractions, food and beverage, retail, entertainment, or other areas.</a:t>
              </a:r>
              <a:endParaRPr sz="1200">
                <a:solidFill>
                  <a:srgbClr val="0D0D0D"/>
                </a:solidFill>
                <a:highlight>
                  <a:srgbClr val="FFFFFF"/>
                </a:highlight>
                <a:latin typeface="Calibri"/>
                <a:ea typeface="Calibri"/>
                <a:cs typeface="Calibri"/>
                <a:sym typeface="Calibri"/>
              </a:endParaRPr>
            </a:p>
            <a:p>
              <a:pPr indent="0" lvl="0" marL="0" rtl="0" algn="l">
                <a:spcBef>
                  <a:spcPts val="0"/>
                </a:spcBef>
                <a:spcAft>
                  <a:spcPts val="800"/>
                </a:spcAft>
                <a:buNone/>
              </a:pPr>
              <a:r>
                <a:t/>
              </a:r>
              <a:endParaRPr b="1">
                <a:solidFill>
                  <a:schemeClr val="dk1"/>
                </a:solidFill>
                <a:latin typeface="Raleway"/>
                <a:ea typeface="Raleway"/>
                <a:cs typeface="Raleway"/>
                <a:sym typeface="Raleway"/>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8"/>
          <p:cNvSpPr txBox="1"/>
          <p:nvPr>
            <p:ph type="title"/>
          </p:nvPr>
        </p:nvSpPr>
        <p:spPr>
          <a:xfrm>
            <a:off x="265500" y="1912650"/>
            <a:ext cx="4045200" cy="1318200"/>
          </a:xfrm>
          <a:prstGeom prst="rect">
            <a:avLst/>
          </a:prstGeom>
        </p:spPr>
        <p:txBody>
          <a:bodyPr anchorCtr="0" anchor="ctr" bIns="91425" lIns="91425" spcFirstLastPara="1" rIns="91425" wrap="square" tIns="91425">
            <a:noAutofit/>
          </a:bodyPr>
          <a:lstStyle/>
          <a:p>
            <a:pPr indent="0" lvl="0" marL="0" rtl="0" algn="l">
              <a:lnSpc>
                <a:spcPct val="115000"/>
              </a:lnSpc>
              <a:spcBef>
                <a:spcPts val="0"/>
              </a:spcBef>
              <a:spcAft>
                <a:spcPts val="0"/>
              </a:spcAft>
              <a:buClr>
                <a:schemeClr val="dk2"/>
              </a:buClr>
              <a:buSzPts val="1100"/>
              <a:buFont typeface="Arial"/>
              <a:buNone/>
            </a:pPr>
            <a:r>
              <a:rPr lang="en" sz="1400">
                <a:solidFill>
                  <a:srgbClr val="0D0D0D"/>
                </a:solidFill>
                <a:highlight>
                  <a:srgbClr val="FFFFFF"/>
                </a:highlight>
                <a:latin typeface="Calibri"/>
                <a:ea typeface="Calibri"/>
                <a:cs typeface="Calibri"/>
                <a:sym typeface="Calibri"/>
              </a:rPr>
              <a:t>Performance Management and Development:</a:t>
            </a:r>
            <a:endParaRPr sz="1400">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b="0" lang="en" sz="1200">
                <a:solidFill>
                  <a:srgbClr val="0D0D0D"/>
                </a:solidFill>
                <a:highlight>
                  <a:srgbClr val="FFFFFF"/>
                </a:highlight>
                <a:latin typeface="Calibri"/>
                <a:ea typeface="Calibri"/>
                <a:cs typeface="Calibri"/>
                <a:sym typeface="Calibri"/>
              </a:rPr>
              <a:t>Disneyland places a strong emphasis on performance management and development to ensure employees are equipped to deliver exceptional guest experiences. This involves setting performance expectations, providing feedback and coaching, and recognizing and rewarding achievements.</a:t>
            </a:r>
            <a:endParaRPr b="0" sz="1200">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b="0" lang="en" sz="1200">
                <a:solidFill>
                  <a:srgbClr val="0D0D0D"/>
                </a:solidFill>
                <a:highlight>
                  <a:srgbClr val="FFFFFF"/>
                </a:highlight>
                <a:latin typeface="Calibri"/>
                <a:ea typeface="Calibri"/>
                <a:cs typeface="Calibri"/>
                <a:sym typeface="Calibri"/>
              </a:rPr>
              <a:t>Employees may have access to various development opportunities, such as skills training, leadership programs, and career advancement pathways within Disney.</a:t>
            </a:r>
            <a:endParaRPr b="0" sz="1200">
              <a:solidFill>
                <a:srgbClr val="0D0D0D"/>
              </a:solidFill>
              <a:highlight>
                <a:srgbClr val="FFFFFF"/>
              </a:highlight>
              <a:latin typeface="Calibri"/>
              <a:ea typeface="Calibri"/>
              <a:cs typeface="Calibri"/>
              <a:sym typeface="Calibri"/>
            </a:endParaRPr>
          </a:p>
          <a:p>
            <a:pPr indent="0" lvl="0" marL="0" rtl="0" algn="l">
              <a:spcBef>
                <a:spcPts val="0"/>
              </a:spcBef>
              <a:spcAft>
                <a:spcPts val="0"/>
              </a:spcAft>
              <a:buNone/>
            </a:pPr>
            <a:r>
              <a:t/>
            </a:r>
            <a:endParaRPr b="0" sz="2400">
              <a:solidFill>
                <a:schemeClr val="dk2"/>
              </a:solidFill>
              <a:latin typeface="Calibri"/>
              <a:ea typeface="Calibri"/>
              <a:cs typeface="Calibri"/>
              <a:sym typeface="Calibri"/>
            </a:endParaRPr>
          </a:p>
        </p:txBody>
      </p:sp>
      <p:pic>
        <p:nvPicPr>
          <p:cNvPr id="110" name="Google Shape;110;p18"/>
          <p:cNvPicPr preferRelativeResize="0"/>
          <p:nvPr/>
        </p:nvPicPr>
        <p:blipFill>
          <a:blip r:embed="rId3">
            <a:alphaModFix/>
          </a:blip>
          <a:stretch>
            <a:fillRect/>
          </a:stretch>
        </p:blipFill>
        <p:spPr>
          <a:xfrm>
            <a:off x="4385525" y="0"/>
            <a:ext cx="4767306" cy="51435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4" name="Shape 114"/>
        <p:cNvGrpSpPr/>
        <p:nvPr/>
      </p:nvGrpSpPr>
      <p:grpSpPr>
        <a:xfrm>
          <a:off x="0" y="0"/>
          <a:ext cx="0" cy="0"/>
          <a:chOff x="0" y="0"/>
          <a:chExt cx="0" cy="0"/>
        </a:xfrm>
      </p:grpSpPr>
      <p:grpSp>
        <p:nvGrpSpPr>
          <p:cNvPr id="115" name="Google Shape;115;p19"/>
          <p:cNvGrpSpPr/>
          <p:nvPr/>
        </p:nvGrpSpPr>
        <p:grpSpPr>
          <a:xfrm>
            <a:off x="-260" y="-23"/>
            <a:ext cx="3970187" cy="5143414"/>
            <a:chOff x="6803275" y="395363"/>
            <a:chExt cx="2212050" cy="2537076"/>
          </a:xfrm>
        </p:grpSpPr>
        <p:pic>
          <p:nvPicPr>
            <p:cNvPr id="116" name="Google Shape;116;p19"/>
            <p:cNvPicPr preferRelativeResize="0"/>
            <p:nvPr/>
          </p:nvPicPr>
          <p:blipFill>
            <a:blip r:embed="rId3">
              <a:alphaModFix/>
            </a:blip>
            <a:stretch>
              <a:fillRect/>
            </a:stretch>
          </p:blipFill>
          <p:spPr>
            <a:xfrm>
              <a:off x="6803275" y="427445"/>
              <a:ext cx="2212050" cy="2504994"/>
            </a:xfrm>
            <a:prstGeom prst="rect">
              <a:avLst/>
            </a:prstGeom>
            <a:noFill/>
            <a:ln>
              <a:noFill/>
            </a:ln>
          </p:spPr>
        </p:pic>
        <p:pic>
          <p:nvPicPr>
            <p:cNvPr descr="Piece of duct tape sticking a note to the slide" id="117" name="Google Shape;117;p19"/>
            <p:cNvPicPr preferRelativeResize="0"/>
            <p:nvPr/>
          </p:nvPicPr>
          <p:blipFill rotWithShape="1">
            <a:blip r:embed="rId4">
              <a:alphaModFix/>
            </a:blip>
            <a:srcRect b="10011" l="9244" r="2118" t="5926"/>
            <a:stretch/>
          </p:blipFill>
          <p:spPr>
            <a:xfrm rot="154826">
              <a:off x="7370663" y="419419"/>
              <a:ext cx="1077273" cy="382687"/>
            </a:xfrm>
            <a:prstGeom prst="rect">
              <a:avLst/>
            </a:prstGeom>
            <a:noFill/>
            <a:ln>
              <a:noFill/>
            </a:ln>
          </p:spPr>
        </p:pic>
        <p:sp>
          <p:nvSpPr>
            <p:cNvPr id="118" name="Google Shape;118;p19"/>
            <p:cNvSpPr txBox="1"/>
            <p:nvPr/>
          </p:nvSpPr>
          <p:spPr>
            <a:xfrm>
              <a:off x="6944800" y="684231"/>
              <a:ext cx="1929000" cy="200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800"/>
                </a:spcAft>
                <a:buNone/>
              </a:pPr>
              <a:r>
                <a:t/>
              </a:r>
              <a:endParaRPr b="1" sz="1200">
                <a:solidFill>
                  <a:schemeClr val="dk1"/>
                </a:solidFill>
                <a:latin typeface="Raleway"/>
                <a:ea typeface="Raleway"/>
                <a:cs typeface="Raleway"/>
                <a:sym typeface="Raleway"/>
              </a:endParaRPr>
            </a:p>
          </p:txBody>
        </p:sp>
      </p:grpSp>
      <p:sp>
        <p:nvSpPr>
          <p:cNvPr id="119" name="Google Shape;119;p19"/>
          <p:cNvSpPr txBox="1"/>
          <p:nvPr/>
        </p:nvSpPr>
        <p:spPr>
          <a:xfrm>
            <a:off x="123938" y="1064450"/>
            <a:ext cx="3721800" cy="2564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a:solidFill>
                  <a:srgbClr val="0D0D0D"/>
                </a:solidFill>
                <a:highlight>
                  <a:srgbClr val="FFFFFF"/>
                </a:highlight>
                <a:latin typeface="Calibri"/>
                <a:ea typeface="Calibri"/>
                <a:cs typeface="Calibri"/>
                <a:sym typeface="Calibri"/>
              </a:rPr>
              <a:t>Retention and Career Progression:</a:t>
            </a:r>
            <a:endParaRPr b="1">
              <a:solidFill>
                <a:srgbClr val="0D0D0D"/>
              </a:solidFill>
              <a:highlight>
                <a:srgbClr val="FFFFFF"/>
              </a:highlight>
              <a:latin typeface="Calibri"/>
              <a:ea typeface="Calibri"/>
              <a:cs typeface="Calibri"/>
              <a:sym typeface="Calibri"/>
            </a:endParaRPr>
          </a:p>
          <a:p>
            <a:pPr indent="0" lvl="0" marL="0" rtl="0" algn="l">
              <a:lnSpc>
                <a:spcPct val="115000"/>
              </a:lnSpc>
              <a:spcBef>
                <a:spcPts val="0"/>
              </a:spcBef>
              <a:spcAft>
                <a:spcPts val="0"/>
              </a:spcAft>
              <a:buNone/>
            </a:pPr>
            <a:r>
              <a:t/>
            </a:r>
            <a:endParaRPr b="1">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Disneyland strives to retain its talent by offering competitive compensation and benefits, opportunities for career advancement, and a supportive work environment.</a:t>
            </a:r>
            <a:endParaRPr sz="1200">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Employees who demonstrate commitment and performance may have opportunities to advance within Disneyland or the broader Disney organization, whether through promotions, transfers, or lateral moves.</a:t>
            </a:r>
            <a:endParaRPr sz="1200">
              <a:solidFill>
                <a:srgbClr val="0D0D0D"/>
              </a:solidFill>
              <a:highlight>
                <a:srgbClr val="FFFFFF"/>
              </a:highlight>
              <a:latin typeface="Calibri"/>
              <a:ea typeface="Calibri"/>
              <a:cs typeface="Calibri"/>
              <a:sym typeface="Calibri"/>
            </a:endParaRPr>
          </a:p>
        </p:txBody>
      </p:sp>
      <p:pic>
        <p:nvPicPr>
          <p:cNvPr id="120" name="Google Shape;120;p19"/>
          <p:cNvPicPr preferRelativeResize="0"/>
          <p:nvPr/>
        </p:nvPicPr>
        <p:blipFill>
          <a:blip r:embed="rId5">
            <a:alphaModFix/>
          </a:blip>
          <a:stretch>
            <a:fillRect/>
          </a:stretch>
        </p:blipFill>
        <p:spPr>
          <a:xfrm>
            <a:off x="3969924" y="1116494"/>
            <a:ext cx="5174074" cy="291038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4" name="Shape 124"/>
        <p:cNvGrpSpPr/>
        <p:nvPr/>
      </p:nvGrpSpPr>
      <p:grpSpPr>
        <a:xfrm>
          <a:off x="0" y="0"/>
          <a:ext cx="0" cy="0"/>
          <a:chOff x="0" y="0"/>
          <a:chExt cx="0" cy="0"/>
        </a:xfrm>
      </p:grpSpPr>
      <p:grpSp>
        <p:nvGrpSpPr>
          <p:cNvPr id="125" name="Google Shape;125;p20"/>
          <p:cNvGrpSpPr/>
          <p:nvPr/>
        </p:nvGrpSpPr>
        <p:grpSpPr>
          <a:xfrm>
            <a:off x="4801821" y="187533"/>
            <a:ext cx="4117952" cy="4343220"/>
            <a:chOff x="6803275" y="395363"/>
            <a:chExt cx="2212050" cy="2537076"/>
          </a:xfrm>
        </p:grpSpPr>
        <p:pic>
          <p:nvPicPr>
            <p:cNvPr id="126" name="Google Shape;126;p20"/>
            <p:cNvPicPr preferRelativeResize="0"/>
            <p:nvPr/>
          </p:nvPicPr>
          <p:blipFill>
            <a:blip r:embed="rId3">
              <a:alphaModFix/>
            </a:blip>
            <a:stretch>
              <a:fillRect/>
            </a:stretch>
          </p:blipFill>
          <p:spPr>
            <a:xfrm>
              <a:off x="6803275" y="427445"/>
              <a:ext cx="2212050" cy="2504994"/>
            </a:xfrm>
            <a:prstGeom prst="rect">
              <a:avLst/>
            </a:prstGeom>
            <a:noFill/>
            <a:ln>
              <a:noFill/>
            </a:ln>
          </p:spPr>
        </p:pic>
        <p:pic>
          <p:nvPicPr>
            <p:cNvPr descr="Piece of duct tape sticking a note to the slide" id="127" name="Google Shape;127;p20"/>
            <p:cNvPicPr preferRelativeResize="0"/>
            <p:nvPr/>
          </p:nvPicPr>
          <p:blipFill rotWithShape="1">
            <a:blip r:embed="rId4">
              <a:alphaModFix/>
            </a:blip>
            <a:srcRect b="10011" l="9244" r="2118" t="5926"/>
            <a:stretch/>
          </p:blipFill>
          <p:spPr>
            <a:xfrm rot="154826">
              <a:off x="7370663" y="419419"/>
              <a:ext cx="1077273" cy="382687"/>
            </a:xfrm>
            <a:prstGeom prst="rect">
              <a:avLst/>
            </a:prstGeom>
            <a:noFill/>
            <a:ln>
              <a:noFill/>
            </a:ln>
          </p:spPr>
        </p:pic>
      </p:grpSp>
      <p:sp>
        <p:nvSpPr>
          <p:cNvPr id="128" name="Google Shape;128;p20"/>
          <p:cNvSpPr txBox="1"/>
          <p:nvPr/>
        </p:nvSpPr>
        <p:spPr>
          <a:xfrm>
            <a:off x="5446525" y="1307250"/>
            <a:ext cx="3000000" cy="2529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a:solidFill>
                  <a:srgbClr val="0D0D0D"/>
                </a:solidFill>
                <a:highlight>
                  <a:srgbClr val="FFFFFF"/>
                </a:highlight>
                <a:latin typeface="Calibri"/>
                <a:ea typeface="Calibri"/>
                <a:cs typeface="Calibri"/>
                <a:sym typeface="Calibri"/>
              </a:rPr>
              <a:t>Transition and Retirement:</a:t>
            </a:r>
            <a:endParaRPr b="1">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As employees reach the end of their careers or choose to pursue other opportunities, Disneyland supports them through transition services and retirement planning.</a:t>
            </a:r>
            <a:endParaRPr sz="1200">
              <a:solidFill>
                <a:srgbClr val="0D0D0D"/>
              </a:solidFill>
              <a:highlight>
                <a:srgbClr val="FFFFFF"/>
              </a:highlight>
              <a:latin typeface="Calibri"/>
              <a:ea typeface="Calibri"/>
              <a:cs typeface="Calibri"/>
              <a:sym typeface="Calibri"/>
            </a:endParaRPr>
          </a:p>
          <a:p>
            <a:pPr indent="-304800" lvl="0" marL="457200" rtl="0" algn="l">
              <a:lnSpc>
                <a:spcPct val="115000"/>
              </a:lnSpc>
              <a:spcBef>
                <a:spcPts val="0"/>
              </a:spcBef>
              <a:spcAft>
                <a:spcPts val="0"/>
              </a:spcAft>
              <a:buClr>
                <a:srgbClr val="0D0D0D"/>
              </a:buClr>
              <a:buSzPts val="1200"/>
              <a:buFont typeface="Calibri"/>
              <a:buChar char="●"/>
            </a:pPr>
            <a:r>
              <a:rPr lang="en" sz="1200">
                <a:solidFill>
                  <a:srgbClr val="0D0D0D"/>
                </a:solidFill>
                <a:highlight>
                  <a:srgbClr val="FFFFFF"/>
                </a:highlight>
                <a:latin typeface="Calibri"/>
                <a:ea typeface="Calibri"/>
                <a:cs typeface="Calibri"/>
                <a:sym typeface="Calibri"/>
              </a:rPr>
              <a:t>Retiring employees may be recognized for their contributions and service through retirement ceremonies or other forms of appreciation.</a:t>
            </a:r>
            <a:endParaRPr sz="1200">
              <a:solidFill>
                <a:srgbClr val="0D0D0D"/>
              </a:solidFill>
              <a:highlight>
                <a:srgbClr val="FFFFFF"/>
              </a:highlight>
              <a:latin typeface="Calibri"/>
              <a:ea typeface="Calibri"/>
              <a:cs typeface="Calibri"/>
              <a:sym typeface="Calibri"/>
            </a:endParaRPr>
          </a:p>
        </p:txBody>
      </p:sp>
      <p:pic>
        <p:nvPicPr>
          <p:cNvPr id="129" name="Google Shape;129;p20"/>
          <p:cNvPicPr preferRelativeResize="0"/>
          <p:nvPr/>
        </p:nvPicPr>
        <p:blipFill>
          <a:blip r:embed="rId5">
            <a:alphaModFix/>
          </a:blip>
          <a:stretch>
            <a:fillRect/>
          </a:stretch>
        </p:blipFill>
        <p:spPr>
          <a:xfrm>
            <a:off x="66925" y="1255675"/>
            <a:ext cx="4372749" cy="2916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pic>
        <p:nvPicPr>
          <p:cNvPr id="134" name="Google Shape;134;p21"/>
          <p:cNvPicPr preferRelativeResize="0"/>
          <p:nvPr/>
        </p:nvPicPr>
        <p:blipFill>
          <a:blip r:embed="rId3">
            <a:alphaModFix/>
          </a:blip>
          <a:stretch>
            <a:fillRect/>
          </a:stretch>
        </p:blipFill>
        <p:spPr>
          <a:xfrm>
            <a:off x="0" y="0"/>
            <a:ext cx="4688074" cy="5143501"/>
          </a:xfrm>
          <a:prstGeom prst="rect">
            <a:avLst/>
          </a:prstGeom>
          <a:noFill/>
          <a:ln>
            <a:noFill/>
          </a:ln>
        </p:spPr>
      </p:pic>
      <p:sp>
        <p:nvSpPr>
          <p:cNvPr id="135" name="Google Shape;135;p21"/>
          <p:cNvSpPr txBox="1"/>
          <p:nvPr/>
        </p:nvSpPr>
        <p:spPr>
          <a:xfrm>
            <a:off x="4762800" y="62150"/>
            <a:ext cx="3760500" cy="5195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 sz="1200">
                <a:solidFill>
                  <a:schemeClr val="dk1"/>
                </a:solidFill>
                <a:latin typeface="Calibri"/>
                <a:ea typeface="Calibri"/>
                <a:cs typeface="Calibri"/>
                <a:sym typeface="Calibri"/>
              </a:rPr>
              <a:t>The separation phase of the employee lifecycle at Disneyland refers to the process through which employees leave their positions within the company. Here's an overview of how Disneyland handles employee separation:</a:t>
            </a:r>
            <a:endParaRPr b="1" sz="1200">
              <a:solidFill>
                <a:schemeClr val="dk1"/>
              </a:solidFill>
              <a:latin typeface="Calibri"/>
              <a:ea typeface="Calibri"/>
              <a:cs typeface="Calibri"/>
              <a:sym typeface="Calibri"/>
            </a:endParaRPr>
          </a:p>
          <a:p>
            <a:pPr indent="0" lvl="0" marL="0" rtl="0" algn="l">
              <a:spcBef>
                <a:spcPts val="0"/>
              </a:spcBef>
              <a:spcAft>
                <a:spcPts val="0"/>
              </a:spcAft>
              <a:buClr>
                <a:schemeClr val="dk2"/>
              </a:buClr>
              <a:buSzPts val="1100"/>
              <a:buFont typeface="Arial"/>
              <a:buNone/>
            </a:pPr>
            <a:r>
              <a:t/>
            </a:r>
            <a:endParaRPr sz="1200">
              <a:solidFill>
                <a:srgbClr val="0D0D0D"/>
              </a:solidFill>
              <a:highlight>
                <a:srgbClr val="FFFFFF"/>
              </a:highlight>
              <a:latin typeface="Roboto"/>
              <a:ea typeface="Roboto"/>
              <a:cs typeface="Roboto"/>
              <a:sym typeface="Roboto"/>
            </a:endParaRPr>
          </a:p>
          <a:p>
            <a:pPr indent="-298450" lvl="0" marL="457200" rtl="0" algn="l">
              <a:lnSpc>
                <a:spcPct val="115000"/>
              </a:lnSpc>
              <a:spcBef>
                <a:spcPts val="0"/>
              </a:spcBef>
              <a:spcAft>
                <a:spcPts val="0"/>
              </a:spcAft>
              <a:buClr>
                <a:schemeClr val="dk1"/>
              </a:buClr>
              <a:buSzPts val="1100"/>
              <a:buFont typeface="Roboto"/>
              <a:buChar char="●"/>
            </a:pPr>
            <a:r>
              <a:rPr lang="en" sz="1100">
                <a:solidFill>
                  <a:schemeClr val="dk1"/>
                </a:solidFill>
                <a:latin typeface="Roboto"/>
                <a:ea typeface="Roboto"/>
                <a:cs typeface="Roboto"/>
                <a:sym typeface="Roboto"/>
              </a:rPr>
              <a:t>The separation phase of the employee lifecycle at Disneyland refers to the process through which employees leave their positions within the company. Here's an overview of how Disneyland handles employee separation:</a:t>
            </a:r>
            <a:endParaRPr sz="1100">
              <a:solidFill>
                <a:schemeClr val="dk1"/>
              </a:solidFill>
              <a:latin typeface="Roboto"/>
              <a:ea typeface="Roboto"/>
              <a:cs typeface="Roboto"/>
              <a:sym typeface="Roboto"/>
            </a:endParaRPr>
          </a:p>
          <a:p>
            <a:pPr indent="-298450" lvl="0" marL="457200" rtl="0" algn="l">
              <a:lnSpc>
                <a:spcPct val="115000"/>
              </a:lnSpc>
              <a:spcBef>
                <a:spcPts val="0"/>
              </a:spcBef>
              <a:spcAft>
                <a:spcPts val="0"/>
              </a:spcAft>
              <a:buClr>
                <a:schemeClr val="dk1"/>
              </a:buClr>
              <a:buSzPts val="1100"/>
              <a:buFont typeface="Roboto"/>
              <a:buChar char="●"/>
            </a:pPr>
            <a:r>
              <a:rPr lang="en" sz="1100">
                <a:solidFill>
                  <a:schemeClr val="dk1"/>
                </a:solidFill>
                <a:latin typeface="Roboto"/>
                <a:ea typeface="Roboto"/>
                <a:cs typeface="Roboto"/>
                <a:sym typeface="Roboto"/>
              </a:rPr>
              <a:t>Resignation or Voluntary Separation:</a:t>
            </a:r>
            <a:endParaRPr sz="1100">
              <a:solidFill>
                <a:schemeClr val="dk1"/>
              </a:solidFill>
              <a:latin typeface="Roboto"/>
              <a:ea typeface="Roboto"/>
              <a:cs typeface="Roboto"/>
              <a:sym typeface="Roboto"/>
            </a:endParaRPr>
          </a:p>
          <a:p>
            <a:pPr indent="-298450" lvl="1" marL="914400" rtl="0" algn="l">
              <a:lnSpc>
                <a:spcPct val="115000"/>
              </a:lnSpc>
              <a:spcBef>
                <a:spcPts val="0"/>
              </a:spcBef>
              <a:spcAft>
                <a:spcPts val="0"/>
              </a:spcAft>
              <a:buClr>
                <a:schemeClr val="dk1"/>
              </a:buClr>
              <a:buSzPts val="1100"/>
              <a:buFont typeface="Roboto"/>
              <a:buChar char="○"/>
            </a:pPr>
            <a:r>
              <a:rPr lang="en" sz="1100">
                <a:solidFill>
                  <a:schemeClr val="dk1"/>
                </a:solidFill>
                <a:latin typeface="Roboto"/>
                <a:ea typeface="Roboto"/>
                <a:cs typeface="Roboto"/>
                <a:sym typeface="Roboto"/>
              </a:rPr>
              <a:t>When an employee decides to leave Disneyland voluntarily, they typically submit a resignation letter or formally inform their supervisor of their intention to resign.</a:t>
            </a:r>
            <a:endParaRPr sz="1100">
              <a:solidFill>
                <a:schemeClr val="dk1"/>
              </a:solidFill>
              <a:latin typeface="Roboto"/>
              <a:ea typeface="Roboto"/>
              <a:cs typeface="Roboto"/>
              <a:sym typeface="Roboto"/>
            </a:endParaRPr>
          </a:p>
          <a:p>
            <a:pPr indent="-298450" lvl="1" marL="914400" rtl="0" algn="l">
              <a:lnSpc>
                <a:spcPct val="115000"/>
              </a:lnSpc>
              <a:spcBef>
                <a:spcPts val="0"/>
              </a:spcBef>
              <a:spcAft>
                <a:spcPts val="0"/>
              </a:spcAft>
              <a:buClr>
                <a:schemeClr val="dk1"/>
              </a:buClr>
              <a:buSzPts val="1100"/>
              <a:buFont typeface="Roboto"/>
              <a:buChar char="○"/>
            </a:pPr>
            <a:r>
              <a:rPr lang="en" sz="1100">
                <a:solidFill>
                  <a:schemeClr val="dk1"/>
                </a:solidFill>
                <a:latin typeface="Roboto"/>
                <a:ea typeface="Roboto"/>
                <a:cs typeface="Roboto"/>
                <a:sym typeface="Roboto"/>
              </a:rPr>
              <a:t>Human Resources (HR) may conduct an exit interview to gather feedback from the departing employee about their reasons for leaving, their experience working at Disneyland, and any suggestions for improvement.</a:t>
            </a:r>
            <a:endParaRPr sz="1100">
              <a:solidFill>
                <a:schemeClr val="dk1"/>
              </a:solidFill>
              <a:latin typeface="Roboto"/>
              <a:ea typeface="Roboto"/>
              <a:cs typeface="Roboto"/>
              <a:sym typeface="Roboto"/>
            </a:endParaRPr>
          </a:p>
          <a:p>
            <a:pPr indent="0" lvl="0" marL="0" rtl="0" algn="l">
              <a:spcBef>
                <a:spcPts val="1500"/>
              </a:spcBef>
              <a:spcAft>
                <a:spcPts val="0"/>
              </a:spcAft>
              <a:buNone/>
            </a:pPr>
            <a:r>
              <a:t/>
            </a:r>
            <a:endParaRPr sz="1200">
              <a:solidFill>
                <a:srgbClr val="0D0D0D"/>
              </a:solidFill>
              <a:highlight>
                <a:srgbClr val="FFFFFF"/>
              </a:highlight>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9" name="Shape 139"/>
        <p:cNvGrpSpPr/>
        <p:nvPr/>
      </p:nvGrpSpPr>
      <p:grpSpPr>
        <a:xfrm>
          <a:off x="0" y="0"/>
          <a:ext cx="0" cy="0"/>
          <a:chOff x="0" y="0"/>
          <a:chExt cx="0" cy="0"/>
        </a:xfrm>
      </p:grpSpPr>
      <p:sp>
        <p:nvSpPr>
          <p:cNvPr id="140" name="Google Shape;140;p22"/>
          <p:cNvSpPr/>
          <p:nvPr/>
        </p:nvSpPr>
        <p:spPr>
          <a:xfrm>
            <a:off x="283000" y="297900"/>
            <a:ext cx="4547700" cy="4547700"/>
          </a:xfrm>
          <a:prstGeom prst="rect">
            <a:avLst/>
          </a:prstGeom>
          <a:solidFill>
            <a:srgbClr val="000000">
              <a:alpha val="769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22"/>
          <p:cNvSpPr txBox="1"/>
          <p:nvPr>
            <p:ph idx="4294967295" type="body"/>
          </p:nvPr>
        </p:nvSpPr>
        <p:spPr>
          <a:xfrm>
            <a:off x="283000" y="401288"/>
            <a:ext cx="4472100" cy="4547700"/>
          </a:xfrm>
          <a:prstGeom prst="rect">
            <a:avLst/>
          </a:prstGeom>
        </p:spPr>
        <p:txBody>
          <a:bodyPr anchorCtr="0" anchor="ctr" bIns="91425" lIns="91425" spcFirstLastPara="1" rIns="91425" wrap="square" tIns="91425">
            <a:noAutofit/>
          </a:bodyPr>
          <a:lstStyle/>
          <a:p>
            <a:pPr indent="-228600" lvl="0" marL="457200" rtl="0" algn="l">
              <a:spcBef>
                <a:spcPts val="1500"/>
              </a:spcBef>
              <a:spcAft>
                <a:spcPts val="0"/>
              </a:spcAft>
              <a:buClr>
                <a:schemeClr val="dk1"/>
              </a:buClr>
              <a:buSzPts val="1200"/>
              <a:buFont typeface="Roboto"/>
              <a:buNone/>
            </a:pPr>
            <a:r>
              <a:rPr lang="en" sz="1200">
                <a:solidFill>
                  <a:schemeClr val="dk1"/>
                </a:solidFill>
                <a:latin typeface="Roboto"/>
                <a:ea typeface="Roboto"/>
                <a:cs typeface="Roboto"/>
                <a:sym typeface="Roboto"/>
              </a:rPr>
              <a:t>Retirement:</a:t>
            </a:r>
            <a:endParaRPr sz="1200">
              <a:solidFill>
                <a:schemeClr val="dk1"/>
              </a:solidFill>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Employees who retire from Disneyland are celebrated for their years of service and dedication to the company. Disneyland may organize retirement ceremonies or events to honor retiring employees and recognize their contributions.</a:t>
            </a:r>
            <a:endParaRPr sz="1200">
              <a:solidFill>
                <a:schemeClr val="dk1"/>
              </a:solidFill>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HR may provide retiring employees with information about retirement benefits, pension plans, and other post-employment resources.</a:t>
            </a:r>
            <a:endParaRPr sz="1200">
              <a:solidFill>
                <a:schemeClr val="dk1"/>
              </a:solidFill>
              <a:latin typeface="Roboto"/>
              <a:ea typeface="Roboto"/>
              <a:cs typeface="Roboto"/>
              <a:sym typeface="Roboto"/>
            </a:endParaRPr>
          </a:p>
          <a:p>
            <a:pPr indent="-228600" lvl="0" marL="457200" rtl="0" algn="l">
              <a:spcBef>
                <a:spcPts val="0"/>
              </a:spcBef>
              <a:spcAft>
                <a:spcPts val="0"/>
              </a:spcAft>
              <a:buClr>
                <a:schemeClr val="dk1"/>
              </a:buClr>
              <a:buSzPts val="1200"/>
              <a:buFont typeface="Roboto"/>
              <a:buNone/>
            </a:pPr>
            <a:r>
              <a:rPr lang="en" sz="1200">
                <a:solidFill>
                  <a:schemeClr val="dk1"/>
                </a:solidFill>
                <a:latin typeface="Roboto"/>
                <a:ea typeface="Roboto"/>
                <a:cs typeface="Roboto"/>
                <a:sym typeface="Roboto"/>
              </a:rPr>
              <a:t>Layoffs or Involuntary Separation:</a:t>
            </a:r>
            <a:endParaRPr sz="1200">
              <a:solidFill>
                <a:schemeClr val="dk1"/>
              </a:solidFill>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In cases of layoffs or involuntary separation due to business needs or restructuring, Disneyland follows established procedures to ensure fairness and transparency.</a:t>
            </a:r>
            <a:endParaRPr sz="1200">
              <a:solidFill>
                <a:schemeClr val="dk1"/>
              </a:solidFill>
              <a:latin typeface="Roboto"/>
              <a:ea typeface="Roboto"/>
              <a:cs typeface="Roboto"/>
              <a:sym typeface="Roboto"/>
            </a:endParaRPr>
          </a:p>
          <a:p>
            <a:pPr indent="-304800" lvl="1" marL="914400" rtl="0" algn="l">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HR may provide affected employees with notice of separation, severance packages, and support services to help them transition to new employment opportunities.</a:t>
            </a:r>
            <a:endParaRPr sz="1200">
              <a:solidFill>
                <a:schemeClr val="dk1"/>
              </a:solidFill>
              <a:latin typeface="Roboto"/>
              <a:ea typeface="Roboto"/>
              <a:cs typeface="Roboto"/>
              <a:sym typeface="Roboto"/>
            </a:endParaRPr>
          </a:p>
          <a:p>
            <a:pPr indent="0" lvl="0" marL="0" rtl="0" algn="l">
              <a:lnSpc>
                <a:spcPct val="100000"/>
              </a:lnSpc>
              <a:spcBef>
                <a:spcPts val="1500"/>
              </a:spcBef>
              <a:spcAft>
                <a:spcPts val="1600"/>
              </a:spcAft>
              <a:buNone/>
            </a:pPr>
            <a:r>
              <a:t/>
            </a:r>
            <a:endParaRPr>
              <a:solidFill>
                <a:schemeClr val="lt1"/>
              </a:solidFill>
            </a:endParaRPr>
          </a:p>
        </p:txBody>
      </p:sp>
      <p:pic>
        <p:nvPicPr>
          <p:cNvPr id="142" name="Google Shape;142;p22"/>
          <p:cNvPicPr preferRelativeResize="0"/>
          <p:nvPr/>
        </p:nvPicPr>
        <p:blipFill>
          <a:blip r:embed="rId3">
            <a:alphaModFix/>
          </a:blip>
          <a:stretch>
            <a:fillRect/>
          </a:stretch>
        </p:blipFill>
        <p:spPr>
          <a:xfrm>
            <a:off x="4830700" y="297900"/>
            <a:ext cx="4313301" cy="34859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6" name="Shape 146"/>
        <p:cNvGrpSpPr/>
        <p:nvPr/>
      </p:nvGrpSpPr>
      <p:grpSpPr>
        <a:xfrm>
          <a:off x="0" y="0"/>
          <a:ext cx="0" cy="0"/>
          <a:chOff x="0" y="0"/>
          <a:chExt cx="0" cy="0"/>
        </a:xfrm>
      </p:grpSpPr>
      <p:grpSp>
        <p:nvGrpSpPr>
          <p:cNvPr id="147" name="Google Shape;147;p23"/>
          <p:cNvGrpSpPr/>
          <p:nvPr/>
        </p:nvGrpSpPr>
        <p:grpSpPr>
          <a:xfrm>
            <a:off x="357571" y="34674"/>
            <a:ext cx="8724989" cy="5070092"/>
            <a:chOff x="6803275" y="395363"/>
            <a:chExt cx="2212050" cy="2537076"/>
          </a:xfrm>
        </p:grpSpPr>
        <p:pic>
          <p:nvPicPr>
            <p:cNvPr id="148" name="Google Shape;148;p23"/>
            <p:cNvPicPr preferRelativeResize="0"/>
            <p:nvPr/>
          </p:nvPicPr>
          <p:blipFill>
            <a:blip r:embed="rId3">
              <a:alphaModFix/>
            </a:blip>
            <a:stretch>
              <a:fillRect/>
            </a:stretch>
          </p:blipFill>
          <p:spPr>
            <a:xfrm>
              <a:off x="6803275" y="427445"/>
              <a:ext cx="2212050" cy="2504994"/>
            </a:xfrm>
            <a:prstGeom prst="rect">
              <a:avLst/>
            </a:prstGeom>
            <a:noFill/>
            <a:ln>
              <a:noFill/>
            </a:ln>
          </p:spPr>
        </p:pic>
        <p:pic>
          <p:nvPicPr>
            <p:cNvPr descr="Piece of duct tape sticking a note to the slide" id="149" name="Google Shape;149;p23"/>
            <p:cNvPicPr preferRelativeResize="0"/>
            <p:nvPr/>
          </p:nvPicPr>
          <p:blipFill rotWithShape="1">
            <a:blip r:embed="rId4">
              <a:alphaModFix/>
            </a:blip>
            <a:srcRect b="10011" l="9244" r="2118" t="5926"/>
            <a:stretch/>
          </p:blipFill>
          <p:spPr>
            <a:xfrm rot="154826">
              <a:off x="7370663" y="419419"/>
              <a:ext cx="1077273" cy="382687"/>
            </a:xfrm>
            <a:prstGeom prst="rect">
              <a:avLst/>
            </a:prstGeom>
            <a:noFill/>
            <a:ln>
              <a:noFill/>
            </a:ln>
          </p:spPr>
        </p:pic>
        <p:sp>
          <p:nvSpPr>
            <p:cNvPr id="150" name="Google Shape;150;p23"/>
            <p:cNvSpPr txBox="1"/>
            <p:nvPr/>
          </p:nvSpPr>
          <p:spPr>
            <a:xfrm>
              <a:off x="6944803" y="685157"/>
              <a:ext cx="1929000" cy="2095500"/>
            </a:xfrm>
            <a:prstGeom prst="rect">
              <a:avLst/>
            </a:prstGeom>
            <a:noFill/>
            <a:ln>
              <a:noFill/>
            </a:ln>
          </p:spPr>
          <p:txBody>
            <a:bodyPr anchorCtr="0" anchor="t" bIns="91425" lIns="91425" spcFirstLastPara="1" rIns="91425" wrap="square" tIns="91425">
              <a:noAutofit/>
            </a:bodyPr>
            <a:lstStyle/>
            <a:p>
              <a:pPr indent="-228600" lvl="0" marL="457200" rtl="0" algn="l">
                <a:lnSpc>
                  <a:spcPct val="115000"/>
                </a:lnSpc>
                <a:spcBef>
                  <a:spcPts val="1500"/>
                </a:spcBef>
                <a:spcAft>
                  <a:spcPts val="0"/>
                </a:spcAft>
                <a:buClr>
                  <a:schemeClr val="dk1"/>
                </a:buClr>
                <a:buSzPts val="1200"/>
                <a:buFont typeface="Roboto"/>
                <a:buNone/>
              </a:pPr>
              <a:r>
                <a:rPr lang="en" sz="1200">
                  <a:solidFill>
                    <a:schemeClr val="dk1"/>
                  </a:solidFill>
                  <a:latin typeface="Roboto"/>
                  <a:ea typeface="Roboto"/>
                  <a:cs typeface="Roboto"/>
                  <a:sym typeface="Roboto"/>
                </a:rPr>
                <a:t>Termination for Cause:</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In situations where an employee's conduct or performance does not meet Disneyland's standards or violates company policies, HR may initiate termination proceedings.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Termination for cause may involve disciplinary actions, such as warnings or probationary periods, before a final decision is made. HR ensures that termination procedures comply with applicable employment laws and regulations.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 sz="1200">
                  <a:solidFill>
                    <a:schemeClr val="dk1"/>
                  </a:solidFill>
                  <a:latin typeface="Roboto"/>
                  <a:ea typeface="Roboto"/>
                  <a:cs typeface="Roboto"/>
                  <a:sym typeface="Roboto"/>
                </a:rPr>
                <a:t>Exit Formalities: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Regardless of the reason for separation, Disneyland ensures that all necessary exit formalities are completed. This may include returning company property, deactivating access to systems and facilities, and settling any outstanding financial matters, such as final paychecks or benefits.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HR may also provide departing employees with information about COBRA (Consolidated Omnibus Budget Reconciliation Act) benefits, unemployment insurance, and other post-employment resources.</a:t>
              </a:r>
              <a:endParaRPr sz="1200">
                <a:solidFill>
                  <a:schemeClr val="dk1"/>
                </a:solidFill>
                <a:latin typeface="Roboto"/>
                <a:ea typeface="Roboto"/>
                <a:cs typeface="Roboto"/>
                <a:sym typeface="Roboto"/>
              </a:endParaRPr>
            </a:p>
            <a:p>
              <a:pPr indent="-228600" lvl="0" marL="457200" rtl="0" algn="l">
                <a:lnSpc>
                  <a:spcPct val="115000"/>
                </a:lnSpc>
                <a:spcBef>
                  <a:spcPts val="0"/>
                </a:spcBef>
                <a:spcAft>
                  <a:spcPts val="0"/>
                </a:spcAft>
                <a:buClr>
                  <a:schemeClr val="dk1"/>
                </a:buClr>
                <a:buSzPts val="1200"/>
                <a:buFont typeface="Roboto"/>
                <a:buNone/>
              </a:pPr>
              <a:r>
                <a:rPr lang="en" sz="1200">
                  <a:solidFill>
                    <a:schemeClr val="dk1"/>
                  </a:solidFill>
                  <a:latin typeface="Roboto"/>
                  <a:ea typeface="Roboto"/>
                  <a:cs typeface="Roboto"/>
                  <a:sym typeface="Roboto"/>
                </a:rPr>
                <a:t>Alumni Relations:</a:t>
              </a:r>
              <a:endParaRPr sz="1200">
                <a:solidFill>
                  <a:schemeClr val="dk1"/>
                </a:solidFill>
                <a:latin typeface="Roboto"/>
                <a:ea typeface="Roboto"/>
                <a:cs typeface="Roboto"/>
                <a:sym typeface="Roboto"/>
              </a:endParaRPr>
            </a:p>
            <a:p>
              <a:pPr indent="-304800" lvl="1" marL="914400" rtl="0" algn="l">
                <a:lnSpc>
                  <a:spcPct val="115000"/>
                </a:lnSpc>
                <a:spcBef>
                  <a:spcPts val="0"/>
                </a:spcBef>
                <a:spcAft>
                  <a:spcPts val="0"/>
                </a:spcAft>
                <a:buClr>
                  <a:schemeClr val="dk1"/>
                </a:buClr>
                <a:buSzPts val="1200"/>
                <a:buFont typeface="Roboto"/>
                <a:buChar char="●"/>
              </a:pPr>
              <a:r>
                <a:rPr lang="en" sz="1200">
                  <a:solidFill>
                    <a:schemeClr val="dk1"/>
                  </a:solidFill>
                  <a:latin typeface="Roboto"/>
                  <a:ea typeface="Roboto"/>
                  <a:cs typeface="Roboto"/>
                  <a:sym typeface="Roboto"/>
                </a:rPr>
                <a:t>Disneyland values its former employees and may maintain alumni networks or programs to stay connected with them even after separation. Alumni events, newsletters, and online communities provide opportunities for former employees to network, share experiences, and stay informed about company news and updates.</a:t>
              </a:r>
              <a:endParaRPr sz="1200">
                <a:solidFill>
                  <a:schemeClr val="dk1"/>
                </a:solidFill>
                <a:latin typeface="Roboto"/>
                <a:ea typeface="Roboto"/>
                <a:cs typeface="Roboto"/>
                <a:sym typeface="Roboto"/>
              </a:endParaRPr>
            </a:p>
            <a:p>
              <a:pPr indent="0" lvl="0" marL="0" rtl="0" algn="l">
                <a:spcBef>
                  <a:spcPts val="1500"/>
                </a:spcBef>
                <a:spcAft>
                  <a:spcPts val="800"/>
                </a:spcAft>
                <a:buNone/>
              </a:pPr>
              <a:r>
                <a:rPr lang="en" sz="1200">
                  <a:solidFill>
                    <a:schemeClr val="dk2"/>
                  </a:solidFill>
                  <a:latin typeface="Raleway"/>
                  <a:ea typeface="Raleway"/>
                  <a:cs typeface="Raleway"/>
                  <a:sym typeface="Raleway"/>
                </a:rPr>
                <a:t>.</a:t>
              </a:r>
              <a:endParaRPr b="1" sz="1200">
                <a:solidFill>
                  <a:schemeClr val="dk1"/>
                </a:solidFill>
                <a:latin typeface="Raleway"/>
                <a:ea typeface="Raleway"/>
                <a:cs typeface="Raleway"/>
                <a:sym typeface="Raleway"/>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pic>
        <p:nvPicPr>
          <p:cNvPr id="155" name="Google Shape;155;p24"/>
          <p:cNvPicPr preferRelativeResize="0"/>
          <p:nvPr/>
        </p:nvPicPr>
        <p:blipFill rotWithShape="1">
          <a:blip r:embed="rId3">
            <a:alphaModFix/>
          </a:blip>
          <a:srcRect b="5329" l="0" r="11111" t="0"/>
          <a:stretch/>
        </p:blipFill>
        <p:spPr>
          <a:xfrm>
            <a:off x="0" y="0"/>
            <a:ext cx="9144000" cy="5143500"/>
          </a:xfrm>
          <a:prstGeom prst="rect">
            <a:avLst/>
          </a:prstGeom>
          <a:noFill/>
          <a:ln>
            <a:noFill/>
          </a:ln>
        </p:spPr>
      </p:pic>
      <p:grpSp>
        <p:nvGrpSpPr>
          <p:cNvPr id="156" name="Google Shape;156;p24"/>
          <p:cNvGrpSpPr/>
          <p:nvPr/>
        </p:nvGrpSpPr>
        <p:grpSpPr>
          <a:xfrm>
            <a:off x="139952" y="-74126"/>
            <a:ext cx="8508208" cy="5264000"/>
            <a:chOff x="6803275" y="340509"/>
            <a:chExt cx="2212050" cy="2654564"/>
          </a:xfrm>
        </p:grpSpPr>
        <p:pic>
          <p:nvPicPr>
            <p:cNvPr id="157" name="Google Shape;157;p24"/>
            <p:cNvPicPr preferRelativeResize="0"/>
            <p:nvPr/>
          </p:nvPicPr>
          <p:blipFill>
            <a:blip r:embed="rId4">
              <a:alphaModFix/>
            </a:blip>
            <a:stretch>
              <a:fillRect/>
            </a:stretch>
          </p:blipFill>
          <p:spPr>
            <a:xfrm>
              <a:off x="6803275" y="427445"/>
              <a:ext cx="2212050" cy="2504994"/>
            </a:xfrm>
            <a:prstGeom prst="rect">
              <a:avLst/>
            </a:prstGeom>
            <a:noFill/>
            <a:ln>
              <a:noFill/>
            </a:ln>
          </p:spPr>
        </p:pic>
        <p:pic>
          <p:nvPicPr>
            <p:cNvPr descr="Piece of duct tape sticking a note to the slide" id="158" name="Google Shape;158;p24"/>
            <p:cNvPicPr preferRelativeResize="0"/>
            <p:nvPr/>
          </p:nvPicPr>
          <p:blipFill rotWithShape="1">
            <a:blip r:embed="rId5">
              <a:alphaModFix/>
            </a:blip>
            <a:srcRect b="10011" l="9244" r="2118" t="5926"/>
            <a:stretch/>
          </p:blipFill>
          <p:spPr>
            <a:xfrm rot="154826">
              <a:off x="7370663" y="364565"/>
              <a:ext cx="1077273" cy="382687"/>
            </a:xfrm>
            <a:prstGeom prst="rect">
              <a:avLst/>
            </a:prstGeom>
            <a:noFill/>
            <a:ln>
              <a:noFill/>
            </a:ln>
          </p:spPr>
        </p:pic>
        <p:sp>
          <p:nvSpPr>
            <p:cNvPr id="159" name="Google Shape;159;p24"/>
            <p:cNvSpPr txBox="1"/>
            <p:nvPr/>
          </p:nvSpPr>
          <p:spPr>
            <a:xfrm>
              <a:off x="6888090" y="427372"/>
              <a:ext cx="2032200" cy="256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1600">
                <a:solidFill>
                  <a:schemeClr val="dk1"/>
                </a:solidFill>
                <a:latin typeface="Calibri"/>
                <a:ea typeface="Calibri"/>
                <a:cs typeface="Calibri"/>
                <a:sym typeface="Calibri"/>
              </a:endParaRPr>
            </a:p>
            <a:p>
              <a:pPr indent="0" lvl="0" marL="0" rtl="0" algn="l">
                <a:spcBef>
                  <a:spcPts val="800"/>
                </a:spcBef>
                <a:spcAft>
                  <a:spcPts val="0"/>
                </a:spcAft>
                <a:buNone/>
              </a:pPr>
              <a:r>
                <a:rPr b="1" lang="en" sz="1600">
                  <a:solidFill>
                    <a:schemeClr val="dk1"/>
                  </a:solidFill>
                  <a:latin typeface="Calibri"/>
                  <a:ea typeface="Calibri"/>
                  <a:cs typeface="Calibri"/>
                  <a:sym typeface="Calibri"/>
                </a:rPr>
                <a:t>Reference:</a:t>
              </a:r>
              <a:endParaRPr b="1" sz="1600">
                <a:solidFill>
                  <a:schemeClr val="dk1"/>
                </a:solidFill>
                <a:latin typeface="Calibri"/>
                <a:ea typeface="Calibri"/>
                <a:cs typeface="Calibri"/>
                <a:sym typeface="Calibri"/>
              </a:endParaRPr>
            </a:p>
            <a:p>
              <a:pPr indent="0" lvl="0" marL="0" rtl="0" algn="l">
                <a:spcBef>
                  <a:spcPts val="800"/>
                </a:spcBef>
                <a:spcAft>
                  <a:spcPts val="0"/>
                </a:spcAft>
                <a:buNone/>
              </a:pPr>
              <a:r>
                <a:rPr lang="en" sz="800">
                  <a:solidFill>
                    <a:schemeClr val="dk2"/>
                  </a:solidFill>
                  <a:latin typeface="Calibri"/>
                  <a:ea typeface="Calibri"/>
                  <a:cs typeface="Calibri"/>
                  <a:sym typeface="Calibri"/>
                </a:rPr>
                <a:t>.</a:t>
              </a:r>
              <a:r>
                <a:rPr lang="en" sz="850">
                  <a:solidFill>
                    <a:schemeClr val="dk2"/>
                  </a:solidFill>
                  <a:latin typeface="Calibri"/>
                  <a:ea typeface="Calibri"/>
                  <a:cs typeface="Calibri"/>
                  <a:sym typeface="Calibri"/>
                </a:rPr>
                <a:t>Nikoloska, V. (2022). </a:t>
              </a:r>
              <a:r>
                <a:rPr i="1" lang="en" sz="850">
                  <a:solidFill>
                    <a:schemeClr val="dk2"/>
                  </a:solidFill>
                  <a:latin typeface="Calibri"/>
                  <a:ea typeface="Calibri"/>
                  <a:cs typeface="Calibri"/>
                  <a:sym typeface="Calibri"/>
                </a:rPr>
                <a:t>What is the Employee Life Cycle and Why Does it Matter? - Factorial</a:t>
              </a:r>
              <a:r>
                <a:rPr lang="en" sz="850">
                  <a:solidFill>
                    <a:schemeClr val="dk2"/>
                  </a:solidFill>
                  <a:latin typeface="Calibri"/>
                  <a:ea typeface="Calibri"/>
                  <a:cs typeface="Calibri"/>
                  <a:sym typeface="Calibri"/>
                </a:rPr>
                <a:t>. [online] Factorial Blog. Available at: </a:t>
              </a:r>
              <a:r>
                <a:rPr lang="en" sz="850" u="sng">
                  <a:solidFill>
                    <a:schemeClr val="hlink"/>
                  </a:solidFill>
                  <a:latin typeface="Calibri"/>
                  <a:ea typeface="Calibri"/>
                  <a:cs typeface="Calibri"/>
                  <a:sym typeface="Calibri"/>
                  <a:hlinkClick r:id="rId6"/>
                </a:rPr>
                <a:t>https://factorialhr.co.uk/blog/employee-life-cycle/</a:t>
              </a:r>
              <a:r>
                <a:rPr lang="en" sz="850">
                  <a:solidFill>
                    <a:schemeClr val="dk2"/>
                  </a:solidFill>
                  <a:latin typeface="Calibri"/>
                  <a:ea typeface="Calibri"/>
                  <a:cs typeface="Calibri"/>
                  <a:sym typeface="Calibri"/>
                </a:rPr>
                <a:t>.</a:t>
              </a:r>
              <a:endParaRPr sz="850">
                <a:solidFill>
                  <a:schemeClr val="dk2"/>
                </a:solidFill>
                <a:latin typeface="Calibri"/>
                <a:ea typeface="Calibri"/>
                <a:cs typeface="Calibri"/>
                <a:sym typeface="Calibri"/>
              </a:endParaRPr>
            </a:p>
            <a:p>
              <a:pPr indent="0" lvl="0" marL="0" rtl="0" algn="l">
                <a:lnSpc>
                  <a:spcPct val="150000"/>
                </a:lnSpc>
                <a:spcBef>
                  <a:spcPts val="800"/>
                </a:spcBef>
                <a:spcAft>
                  <a:spcPts val="0"/>
                </a:spcAft>
                <a:buNone/>
              </a:pPr>
              <a:r>
                <a:rPr lang="en" sz="850">
                  <a:solidFill>
                    <a:schemeClr val="dk2"/>
                  </a:solidFill>
                  <a:latin typeface="Calibri"/>
                  <a:ea typeface="Calibri"/>
                  <a:cs typeface="Calibri"/>
                  <a:sym typeface="Calibri"/>
                </a:rPr>
                <a:t>www.mouseplanet.com. (2001). </a:t>
              </a:r>
              <a:r>
                <a:rPr i="1" lang="en" sz="850">
                  <a:solidFill>
                    <a:schemeClr val="dk2"/>
                  </a:solidFill>
                  <a:latin typeface="Calibri"/>
                  <a:ea typeface="Calibri"/>
                  <a:cs typeface="Calibri"/>
                  <a:sym typeface="Calibri"/>
                </a:rPr>
                <a:t>Get in Line to Resign</a:t>
              </a:r>
              <a:r>
                <a:rPr lang="en" sz="850">
                  <a:solidFill>
                    <a:schemeClr val="dk2"/>
                  </a:solidFill>
                  <a:latin typeface="Calibri"/>
                  <a:ea typeface="Calibri"/>
                  <a:cs typeface="Calibri"/>
                  <a:sym typeface="Calibri"/>
                </a:rPr>
                <a:t>. [online] Available at: https://www.mouseplanet.com/7497/Get_in_Line_to_Resign [Accessed 25 Mar. 2024].</a:t>
              </a:r>
              <a:endParaRPr sz="850">
                <a:solidFill>
                  <a:schemeClr val="dk2"/>
                </a:solidFill>
                <a:latin typeface="Calibri"/>
                <a:ea typeface="Calibri"/>
                <a:cs typeface="Calibri"/>
                <a:sym typeface="Calibri"/>
              </a:endParaRPr>
            </a:p>
            <a:p>
              <a:pPr indent="0" lvl="0" marL="0" rtl="0" algn="l">
                <a:lnSpc>
                  <a:spcPct val="150000"/>
                </a:lnSpc>
                <a:spcBef>
                  <a:spcPts val="0"/>
                </a:spcBef>
                <a:spcAft>
                  <a:spcPts val="0"/>
                </a:spcAft>
                <a:buNone/>
              </a:pPr>
              <a:r>
                <a:rPr lang="en" sz="1000">
                  <a:solidFill>
                    <a:schemeClr val="dk2"/>
                  </a:solidFill>
                  <a:latin typeface="Calibri"/>
                  <a:ea typeface="Calibri"/>
                  <a:cs typeface="Calibri"/>
                  <a:sym typeface="Calibri"/>
                </a:rPr>
                <a:t>‌</a:t>
              </a:r>
              <a:r>
                <a:rPr lang="en" sz="950">
                  <a:solidFill>
                    <a:schemeClr val="dk2"/>
                  </a:solidFill>
                  <a:latin typeface="Calibri"/>
                  <a:ea typeface="Calibri"/>
                  <a:cs typeface="Calibri"/>
                  <a:sym typeface="Calibri"/>
                </a:rPr>
                <a:t>Quora. (2019). </a:t>
              </a:r>
              <a:r>
                <a:rPr i="1" lang="en" sz="950">
                  <a:solidFill>
                    <a:schemeClr val="dk2"/>
                  </a:solidFill>
                  <a:latin typeface="Calibri"/>
                  <a:ea typeface="Calibri"/>
                  <a:cs typeface="Calibri"/>
                  <a:sym typeface="Calibri"/>
                </a:rPr>
                <a:t>How do Disneyland employees ensure all guests have left the park after closing?</a:t>
              </a:r>
              <a:r>
                <a:rPr lang="en" sz="950">
                  <a:solidFill>
                    <a:schemeClr val="dk2"/>
                  </a:solidFill>
                  <a:latin typeface="Calibri"/>
                  <a:ea typeface="Calibri"/>
                  <a:cs typeface="Calibri"/>
                  <a:sym typeface="Calibri"/>
                </a:rPr>
                <a:t> [online] Available at: https://www.quora.com/How-do-Disneyland-employees-ensure-all-guests-have-left-the-park-after-closing [Accessed 25 Mar. 2024].</a:t>
              </a:r>
              <a:endParaRPr sz="9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700">
                  <a:solidFill>
                    <a:schemeClr val="dk2"/>
                  </a:solidFill>
                  <a:latin typeface="Calibri"/>
                  <a:ea typeface="Calibri"/>
                  <a:cs typeface="Calibri"/>
                  <a:sym typeface="Calibri"/>
                </a:rPr>
                <a:t>‌</a:t>
              </a:r>
              <a:r>
                <a:rPr lang="en" sz="950">
                  <a:solidFill>
                    <a:schemeClr val="dk2"/>
                  </a:solidFill>
                  <a:latin typeface="Calibri"/>
                  <a:ea typeface="Calibri"/>
                  <a:cs typeface="Calibri"/>
                  <a:sym typeface="Calibri"/>
                </a:rPr>
                <a:t>www.linkedin.com. (n.d.). </a:t>
              </a:r>
              <a:r>
                <a:rPr i="1" lang="en" sz="950">
                  <a:solidFill>
                    <a:schemeClr val="dk2"/>
                  </a:solidFill>
                  <a:latin typeface="Calibri"/>
                  <a:ea typeface="Calibri"/>
                  <a:cs typeface="Calibri"/>
                  <a:sym typeface="Calibri"/>
                </a:rPr>
                <a:t>9 Stages of the Employee Life Cycle - How Do they Impact your Company’s Success</a:t>
              </a:r>
              <a:r>
                <a:rPr lang="en" sz="950">
                  <a:solidFill>
                    <a:schemeClr val="dk2"/>
                  </a:solidFill>
                  <a:latin typeface="Calibri"/>
                  <a:ea typeface="Calibri"/>
                  <a:cs typeface="Calibri"/>
                  <a:sym typeface="Calibri"/>
                </a:rPr>
                <a:t>. [online] Available at: </a:t>
              </a:r>
              <a:r>
                <a:rPr lang="en" sz="950" u="sng">
                  <a:solidFill>
                    <a:schemeClr val="hlink"/>
                  </a:solidFill>
                  <a:latin typeface="Calibri"/>
                  <a:ea typeface="Calibri"/>
                  <a:cs typeface="Calibri"/>
                  <a:sym typeface="Calibri"/>
                  <a:hlinkClick r:id="rId7"/>
                </a:rPr>
                <a:t>https://www.linkedin.com/pulse/9-stages-employee-life-cycle-how-do-impact-your-companys/</a:t>
              </a:r>
              <a:r>
                <a:rPr lang="en" sz="950">
                  <a:solidFill>
                    <a:schemeClr val="dk2"/>
                  </a:solidFill>
                  <a:latin typeface="Calibri"/>
                  <a:ea typeface="Calibri"/>
                  <a:cs typeface="Calibri"/>
                  <a:sym typeface="Calibri"/>
                </a:rPr>
                <a:t>.</a:t>
              </a:r>
              <a:endParaRPr sz="950">
                <a:solidFill>
                  <a:schemeClr val="dk2"/>
                </a:solidFill>
                <a:latin typeface="Calibri"/>
                <a:ea typeface="Calibri"/>
                <a:cs typeface="Calibri"/>
                <a:sym typeface="Calibri"/>
              </a:endParaRPr>
            </a:p>
            <a:p>
              <a:pPr indent="0" lvl="0" marL="0" rtl="0" algn="l">
                <a:lnSpc>
                  <a:spcPct val="150000"/>
                </a:lnSpc>
                <a:spcBef>
                  <a:spcPts val="1200"/>
                </a:spcBef>
                <a:spcAft>
                  <a:spcPts val="0"/>
                </a:spcAft>
                <a:buNone/>
              </a:pPr>
              <a:r>
                <a:rPr lang="en" sz="850">
                  <a:solidFill>
                    <a:schemeClr val="dk2"/>
                  </a:solidFill>
                  <a:latin typeface="Calibri"/>
                  <a:ea typeface="Calibri"/>
                  <a:cs typeface="Calibri"/>
                  <a:sym typeface="Calibri"/>
                </a:rPr>
                <a:t>Reilly, A. (2020). THREE APPROACHES TO ORGANIZATIONAL LEARNING. </a:t>
              </a:r>
              <a:r>
                <a:rPr i="1" lang="en" sz="850">
                  <a:solidFill>
                    <a:schemeClr val="dk2"/>
                  </a:solidFill>
                  <a:latin typeface="Calibri"/>
                  <a:ea typeface="Calibri"/>
                  <a:cs typeface="Calibri"/>
                  <a:sym typeface="Calibri"/>
                </a:rPr>
                <a:t>The Pfeiffer Library</a:t>
              </a:r>
              <a:r>
                <a:rPr lang="en" sz="850">
                  <a:solidFill>
                    <a:schemeClr val="dk2"/>
                  </a:solidFill>
                  <a:latin typeface="Calibri"/>
                  <a:ea typeface="Calibri"/>
                  <a:cs typeface="Calibri"/>
                  <a:sym typeface="Calibri"/>
                </a:rPr>
                <a:t>, [online] 16(16). Available at: https://home.snu.edu/~jsmith/library/body/v16.pdf.</a:t>
              </a:r>
              <a:endParaRPr sz="8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1000">
                  <a:solidFill>
                    <a:schemeClr val="dk2"/>
                  </a:solidFill>
                  <a:latin typeface="Calibri"/>
                  <a:ea typeface="Calibri"/>
                  <a:cs typeface="Calibri"/>
                  <a:sym typeface="Calibri"/>
                </a:rPr>
                <a:t>‌</a:t>
              </a:r>
              <a:r>
                <a:rPr lang="en" sz="950">
                  <a:solidFill>
                    <a:schemeClr val="dk2"/>
                  </a:solidFill>
                  <a:latin typeface="Calibri"/>
                  <a:ea typeface="Calibri"/>
                  <a:cs typeface="Calibri"/>
                  <a:sym typeface="Calibri"/>
                </a:rPr>
                <a:t>Anon, (n.d.). </a:t>
              </a:r>
              <a:r>
                <a:rPr i="1" lang="en" sz="950">
                  <a:solidFill>
                    <a:schemeClr val="dk2"/>
                  </a:solidFill>
                  <a:latin typeface="Calibri"/>
                  <a:ea typeface="Calibri"/>
                  <a:cs typeface="Calibri"/>
                  <a:sym typeface="Calibri"/>
                </a:rPr>
                <a:t>Running Commentary—my life until now…. – Premier ObGyn Napa</a:t>
              </a:r>
              <a:r>
                <a:rPr lang="en" sz="950">
                  <a:solidFill>
                    <a:schemeClr val="dk2"/>
                  </a:solidFill>
                  <a:latin typeface="Calibri"/>
                  <a:ea typeface="Calibri"/>
                  <a:cs typeface="Calibri"/>
                  <a:sym typeface="Calibri"/>
                </a:rPr>
                <a:t>. [online] Available at: https://premierobgynnapa.com/running-commentary-no-comments-please-by-dr-levy-gantt/ [Accessed 25 Mar. 2024].</a:t>
              </a:r>
              <a:endParaRPr sz="950">
                <a:solidFill>
                  <a:schemeClr val="dk2"/>
                </a:solidFill>
                <a:latin typeface="Calibri"/>
                <a:ea typeface="Calibri"/>
                <a:cs typeface="Calibri"/>
                <a:sym typeface="Calibri"/>
              </a:endParaRPr>
            </a:p>
            <a:p>
              <a:pPr indent="0" lvl="0" marL="0" rtl="0" algn="l">
                <a:lnSpc>
                  <a:spcPct val="150000"/>
                </a:lnSpc>
                <a:spcBef>
                  <a:spcPts val="1200"/>
                </a:spcBef>
                <a:spcAft>
                  <a:spcPts val="0"/>
                </a:spcAft>
                <a:buNone/>
              </a:pPr>
              <a:r>
                <a:rPr lang="en" sz="950">
                  <a:solidFill>
                    <a:schemeClr val="dk2"/>
                  </a:solidFill>
                  <a:latin typeface="Calibri"/>
                  <a:ea typeface="Calibri"/>
                  <a:cs typeface="Calibri"/>
                  <a:sym typeface="Calibri"/>
                </a:rPr>
                <a:t>INTERNATIONAL ENCYCLOPEDIA OF HOSPITALITY MANAGEMENT. (n.d.). Available at: </a:t>
              </a:r>
              <a:r>
                <a:rPr lang="en" sz="950" u="sng">
                  <a:solidFill>
                    <a:schemeClr val="hlink"/>
                  </a:solidFill>
                  <a:latin typeface="Calibri"/>
                  <a:ea typeface="Calibri"/>
                  <a:cs typeface="Calibri"/>
                  <a:sym typeface="Calibri"/>
                  <a:hlinkClick r:id="rId8"/>
                </a:rPr>
                <a:t>https://lambtonhat.weebly.com/uploads/4/4/1/3/4413567/international_encyclopedia_of_hosp_man.pdf</a:t>
              </a:r>
              <a:r>
                <a:rPr lang="en" sz="950">
                  <a:solidFill>
                    <a:schemeClr val="dk2"/>
                  </a:solidFill>
                  <a:latin typeface="Calibri"/>
                  <a:ea typeface="Calibri"/>
                  <a:cs typeface="Calibri"/>
                  <a:sym typeface="Calibri"/>
                </a:rPr>
                <a:t>.</a:t>
              </a:r>
              <a:endParaRPr sz="950">
                <a:solidFill>
                  <a:schemeClr val="dk2"/>
                </a:solidFill>
                <a:latin typeface="Calibri"/>
                <a:ea typeface="Calibri"/>
                <a:cs typeface="Calibri"/>
                <a:sym typeface="Calibri"/>
              </a:endParaRPr>
            </a:p>
            <a:p>
              <a:pPr indent="0" lvl="0" marL="0" rtl="0" algn="l">
                <a:lnSpc>
                  <a:spcPct val="150000"/>
                </a:lnSpc>
                <a:spcBef>
                  <a:spcPts val="0"/>
                </a:spcBef>
                <a:spcAft>
                  <a:spcPts val="0"/>
                </a:spcAft>
                <a:buNone/>
              </a:pPr>
              <a:r>
                <a:rPr lang="en" sz="950">
                  <a:solidFill>
                    <a:schemeClr val="dk2"/>
                  </a:solidFill>
                  <a:latin typeface="Calibri"/>
                  <a:ea typeface="Calibri"/>
                  <a:cs typeface="Calibri"/>
                  <a:sym typeface="Calibri"/>
                </a:rPr>
                <a:t>aifs.gov.au. (n.d.). </a:t>
              </a:r>
              <a:r>
                <a:rPr i="1" lang="en" sz="950">
                  <a:solidFill>
                    <a:schemeClr val="dk2"/>
                  </a:solidFill>
                  <a:latin typeface="Calibri"/>
                  <a:ea typeface="Calibri"/>
                  <a:cs typeface="Calibri"/>
                  <a:sym typeface="Calibri"/>
                </a:rPr>
                <a:t>Parent-child contact and post-separation parenting arrangements</a:t>
              </a:r>
              <a:r>
                <a:rPr lang="en" sz="950">
                  <a:solidFill>
                    <a:schemeClr val="dk2"/>
                  </a:solidFill>
                  <a:latin typeface="Calibri"/>
                  <a:ea typeface="Calibri"/>
                  <a:cs typeface="Calibri"/>
                  <a:sym typeface="Calibri"/>
                </a:rPr>
                <a:t>. [online] Available at: </a:t>
              </a:r>
              <a:r>
                <a:rPr lang="en" sz="950" u="sng">
                  <a:solidFill>
                    <a:schemeClr val="hlink"/>
                  </a:solidFill>
                  <a:latin typeface="Calibri"/>
                  <a:ea typeface="Calibri"/>
                  <a:cs typeface="Calibri"/>
                  <a:sym typeface="Calibri"/>
                  <a:hlinkClick r:id="rId9"/>
                </a:rPr>
                <a:t>https://aifs.gov.au/research/research-reports/parent-child-contact-and-post-separation-parenting-arrangements</a:t>
              </a:r>
              <a:r>
                <a:rPr lang="en" sz="950">
                  <a:solidFill>
                    <a:schemeClr val="dk2"/>
                  </a:solidFill>
                  <a:latin typeface="Calibri"/>
                  <a:ea typeface="Calibri"/>
                  <a:cs typeface="Calibri"/>
                  <a:sym typeface="Calibri"/>
                </a:rPr>
                <a:t>.</a:t>
              </a:r>
              <a:endParaRPr sz="950">
                <a:solidFill>
                  <a:schemeClr val="dk2"/>
                </a:solidFill>
                <a:latin typeface="Calibri"/>
                <a:ea typeface="Calibri"/>
                <a:cs typeface="Calibri"/>
                <a:sym typeface="Calibri"/>
              </a:endParaRPr>
            </a:p>
            <a:p>
              <a:pPr indent="0" lvl="0" marL="0" rtl="0" algn="l">
                <a:lnSpc>
                  <a:spcPct val="150000"/>
                </a:lnSpc>
                <a:spcBef>
                  <a:spcPts val="0"/>
                </a:spcBef>
                <a:spcAft>
                  <a:spcPts val="0"/>
                </a:spcAft>
                <a:buNone/>
              </a:pPr>
              <a:r>
                <a:rPr lang="en" sz="950">
                  <a:solidFill>
                    <a:schemeClr val="dk2"/>
                  </a:solidFill>
                  <a:latin typeface="Calibri"/>
                  <a:ea typeface="Calibri"/>
                  <a:cs typeface="Calibri"/>
                  <a:sym typeface="Calibri"/>
                </a:rPr>
                <a:t>Kennedy, R. (2020). </a:t>
              </a:r>
              <a:r>
                <a:rPr i="1" lang="en" sz="950">
                  <a:solidFill>
                    <a:schemeClr val="dk2"/>
                  </a:solidFill>
                  <a:latin typeface="Calibri"/>
                  <a:ea typeface="Calibri"/>
                  <a:cs typeface="Calibri"/>
                  <a:sym typeface="Calibri"/>
                </a:rPr>
                <a:t>Strategic management</a:t>
              </a:r>
              <a:r>
                <a:rPr lang="en" sz="950">
                  <a:solidFill>
                    <a:schemeClr val="dk2"/>
                  </a:solidFill>
                  <a:latin typeface="Calibri"/>
                  <a:ea typeface="Calibri"/>
                  <a:cs typeface="Calibri"/>
                  <a:sym typeface="Calibri"/>
                </a:rPr>
                <a:t>. [online] Virginia Tech Publishing. doi:https://doi.org/10.21061/strategicmanagement.</a:t>
              </a:r>
              <a:endParaRPr sz="9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800">
                  <a:solidFill>
                    <a:schemeClr val="dk2"/>
                  </a:solidFill>
                  <a:latin typeface="Calibri"/>
                  <a:ea typeface="Calibri"/>
                  <a:cs typeface="Calibri"/>
                  <a:sym typeface="Calibri"/>
                </a:rPr>
                <a:t>‌</a:t>
              </a:r>
              <a:r>
                <a:rPr lang="en" sz="1050">
                  <a:solidFill>
                    <a:schemeClr val="dk2"/>
                  </a:solidFill>
                  <a:latin typeface="Calibri"/>
                  <a:ea typeface="Calibri"/>
                  <a:cs typeface="Calibri"/>
                  <a:sym typeface="Calibri"/>
                </a:rPr>
                <a:t>Tourism and Trails. (n.d.). Available at: </a:t>
              </a:r>
              <a:r>
                <a:rPr lang="en" sz="1050" u="sng">
                  <a:solidFill>
                    <a:schemeClr val="hlink"/>
                  </a:solidFill>
                  <a:latin typeface="Calibri"/>
                  <a:ea typeface="Calibri"/>
                  <a:cs typeface="Calibri"/>
                  <a:sym typeface="Calibri"/>
                  <a:hlinkClick r:id="rId10"/>
                </a:rPr>
                <a:t>https://perpus.univpancasila.ac.id/repository/EBUPT181509.pdf</a:t>
              </a:r>
              <a:r>
                <a:rPr lang="en" sz="1050">
                  <a:solidFill>
                    <a:schemeClr val="dk2"/>
                  </a:solidFill>
                  <a:latin typeface="Calibri"/>
                  <a:ea typeface="Calibri"/>
                  <a:cs typeface="Calibri"/>
                  <a:sym typeface="Calibri"/>
                </a:rPr>
                <a:t>.</a:t>
              </a:r>
              <a:endParaRPr sz="10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10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800">
                  <a:solidFill>
                    <a:schemeClr val="dk2"/>
                  </a:solidFill>
                  <a:latin typeface="Calibri"/>
                  <a:ea typeface="Calibri"/>
                  <a:cs typeface="Calibri"/>
                  <a:sym typeface="Calibri"/>
                </a:rPr>
                <a:t>‌</a:t>
              </a:r>
              <a:endParaRPr sz="80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800">
                <a:solidFill>
                  <a:schemeClr val="dk2"/>
                </a:solidFill>
                <a:latin typeface="Calibri"/>
                <a:ea typeface="Calibri"/>
                <a:cs typeface="Calibri"/>
                <a:sym typeface="Calibri"/>
              </a:endParaRPr>
            </a:p>
            <a:p>
              <a:pPr indent="0" lvl="0" marL="0" rtl="0" algn="l">
                <a:lnSpc>
                  <a:spcPct val="150000"/>
                </a:lnSpc>
                <a:spcBef>
                  <a:spcPts val="1200"/>
                </a:spcBef>
                <a:spcAft>
                  <a:spcPts val="0"/>
                </a:spcAft>
                <a:buNone/>
              </a:pPr>
              <a:r>
                <a:t/>
              </a:r>
              <a:endParaRPr sz="6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500">
                  <a:solidFill>
                    <a:schemeClr val="dk2"/>
                  </a:solidFill>
                  <a:latin typeface="Calibri"/>
                  <a:ea typeface="Calibri"/>
                  <a:cs typeface="Calibri"/>
                  <a:sym typeface="Calibri"/>
                </a:rPr>
                <a:t>‌</a:t>
              </a:r>
              <a:endParaRPr sz="500">
                <a:solidFill>
                  <a:schemeClr val="dk2"/>
                </a:solidFill>
                <a:latin typeface="Calibri"/>
                <a:ea typeface="Calibri"/>
                <a:cs typeface="Calibri"/>
                <a:sym typeface="Calibri"/>
              </a:endParaRPr>
            </a:p>
            <a:p>
              <a:pPr indent="0" lvl="0" marL="0" rtl="0" algn="l">
                <a:lnSpc>
                  <a:spcPct val="150000"/>
                </a:lnSpc>
                <a:spcBef>
                  <a:spcPts val="1200"/>
                </a:spcBef>
                <a:spcAft>
                  <a:spcPts val="0"/>
                </a:spcAft>
                <a:buNone/>
              </a:pPr>
              <a:r>
                <a:t/>
              </a:r>
              <a:endParaRPr sz="10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1100">
                  <a:solidFill>
                    <a:schemeClr val="dk2"/>
                  </a:solidFill>
                  <a:latin typeface="Calibri"/>
                  <a:ea typeface="Calibri"/>
                  <a:cs typeface="Calibri"/>
                  <a:sym typeface="Calibri"/>
                </a:rPr>
                <a:t>‌</a:t>
              </a:r>
              <a:endParaRPr sz="110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10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1100">
                  <a:solidFill>
                    <a:schemeClr val="dk2"/>
                  </a:solidFill>
                  <a:latin typeface="Calibri"/>
                  <a:ea typeface="Calibri"/>
                  <a:cs typeface="Calibri"/>
                  <a:sym typeface="Calibri"/>
                </a:rPr>
                <a:t>‌</a:t>
              </a:r>
              <a:endParaRPr sz="110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110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105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rPr lang="en" sz="1100">
                  <a:solidFill>
                    <a:schemeClr val="dk2"/>
                  </a:solidFill>
                  <a:latin typeface="Calibri"/>
                  <a:ea typeface="Calibri"/>
                  <a:cs typeface="Calibri"/>
                  <a:sym typeface="Calibri"/>
                </a:rPr>
                <a:t>‌</a:t>
              </a:r>
              <a:endParaRPr sz="1100">
                <a:solidFill>
                  <a:schemeClr val="dk2"/>
                </a:solidFill>
                <a:latin typeface="Calibri"/>
                <a:ea typeface="Calibri"/>
                <a:cs typeface="Calibri"/>
                <a:sym typeface="Calibri"/>
              </a:endParaRPr>
            </a:p>
            <a:p>
              <a:pPr indent="0" lvl="0" marL="0" rtl="0" algn="l">
                <a:lnSpc>
                  <a:spcPct val="115000"/>
                </a:lnSpc>
                <a:spcBef>
                  <a:spcPts val="1200"/>
                </a:spcBef>
                <a:spcAft>
                  <a:spcPts val="0"/>
                </a:spcAft>
                <a:buNone/>
              </a:pPr>
              <a:r>
                <a:t/>
              </a:r>
              <a:endParaRPr sz="1100">
                <a:solidFill>
                  <a:schemeClr val="dk2"/>
                </a:solidFill>
                <a:latin typeface="Calibri"/>
                <a:ea typeface="Calibri"/>
                <a:cs typeface="Calibri"/>
                <a:sym typeface="Calibri"/>
              </a:endParaRPr>
            </a:p>
            <a:p>
              <a:pPr indent="0" lvl="0" marL="0" rtl="0" algn="l">
                <a:lnSpc>
                  <a:spcPct val="115000"/>
                </a:lnSpc>
                <a:spcBef>
                  <a:spcPts val="1200"/>
                </a:spcBef>
                <a:spcAft>
                  <a:spcPts val="0"/>
                </a:spcAft>
                <a:buClr>
                  <a:schemeClr val="dk2"/>
                </a:buClr>
                <a:buSzPts val="1100"/>
                <a:buFont typeface="Arial"/>
                <a:buNone/>
              </a:pPr>
              <a:r>
                <a:t/>
              </a:r>
              <a:endParaRPr sz="1100">
                <a:solidFill>
                  <a:schemeClr val="dk2"/>
                </a:solidFill>
                <a:latin typeface="Calibri"/>
                <a:ea typeface="Calibri"/>
                <a:cs typeface="Calibri"/>
                <a:sym typeface="Calibri"/>
              </a:endParaRPr>
            </a:p>
            <a:p>
              <a:pPr indent="0" lvl="0" marL="0" rtl="0" algn="l">
                <a:spcBef>
                  <a:spcPts val="1200"/>
                </a:spcBef>
                <a:spcAft>
                  <a:spcPts val="0"/>
                </a:spcAft>
                <a:buNone/>
              </a:pPr>
              <a:r>
                <a:t/>
              </a:r>
              <a:endParaRPr sz="950">
                <a:solidFill>
                  <a:schemeClr val="dk2"/>
                </a:solidFill>
                <a:latin typeface="Calibri"/>
                <a:ea typeface="Calibri"/>
                <a:cs typeface="Calibri"/>
                <a:sym typeface="Calibri"/>
              </a:endParaRPr>
            </a:p>
            <a:p>
              <a:pPr indent="0" lvl="0" marL="0" rtl="0" algn="l">
                <a:lnSpc>
                  <a:spcPct val="115000"/>
                </a:lnSpc>
                <a:spcBef>
                  <a:spcPts val="1200"/>
                </a:spcBef>
                <a:spcAft>
                  <a:spcPts val="0"/>
                </a:spcAft>
                <a:buClr>
                  <a:schemeClr val="dk2"/>
                </a:buClr>
                <a:buSzPts val="1100"/>
                <a:buFont typeface="Arial"/>
                <a:buNone/>
              </a:pPr>
              <a:r>
                <a:rPr lang="en" sz="1100">
                  <a:solidFill>
                    <a:schemeClr val="dk2"/>
                  </a:solidFill>
                  <a:latin typeface="Calibri"/>
                  <a:ea typeface="Calibri"/>
                  <a:cs typeface="Calibri"/>
                  <a:sym typeface="Calibri"/>
                </a:rPr>
                <a:t>‌</a:t>
              </a:r>
              <a:endParaRPr sz="1100">
                <a:solidFill>
                  <a:schemeClr val="dk2"/>
                </a:solidFill>
                <a:latin typeface="Calibri"/>
                <a:ea typeface="Calibri"/>
                <a:cs typeface="Calibri"/>
                <a:sym typeface="Calibri"/>
              </a:endParaRPr>
            </a:p>
            <a:p>
              <a:pPr indent="0" lvl="0" marL="0" rtl="0" algn="l">
                <a:spcBef>
                  <a:spcPts val="1200"/>
                </a:spcBef>
                <a:spcAft>
                  <a:spcPts val="800"/>
                </a:spcAft>
                <a:buNone/>
              </a:pPr>
              <a:r>
                <a:t/>
              </a:r>
              <a:endParaRPr sz="1200">
                <a:solidFill>
                  <a:schemeClr val="dk2"/>
                </a:solidFill>
                <a:latin typeface="Raleway"/>
                <a:ea typeface="Raleway"/>
                <a:cs typeface="Raleway"/>
                <a:sym typeface="Raleway"/>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63" name="Shape 163"/>
        <p:cNvGrpSpPr/>
        <p:nvPr/>
      </p:nvGrpSpPr>
      <p:grpSpPr>
        <a:xfrm>
          <a:off x="0" y="0"/>
          <a:ext cx="0" cy="0"/>
          <a:chOff x="0" y="0"/>
          <a:chExt cx="0" cy="0"/>
        </a:xfrm>
      </p:grpSpPr>
      <p:pic>
        <p:nvPicPr>
          <p:cNvPr id="164" name="Google Shape;164;p25"/>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165" name="Google Shape;165;p25"/>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166" name="Google Shape;166;p25"/>
          <p:cNvSpPr txBox="1"/>
          <p:nvPr/>
        </p:nvSpPr>
        <p:spPr>
          <a:xfrm>
            <a:off x="2855550" y="68739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3. Examples</a:t>
            </a:r>
            <a:endParaRPr b="1" sz="3000">
              <a:solidFill>
                <a:schemeClr val="lt2"/>
              </a:solidFill>
              <a:latin typeface="Raleway"/>
              <a:ea typeface="Raleway"/>
              <a:cs typeface="Raleway"/>
              <a:sym typeface="Raleway"/>
            </a:endParaRPr>
          </a:p>
        </p:txBody>
      </p:sp>
      <p:sp>
        <p:nvSpPr>
          <p:cNvPr id="167" name="Google Shape;167;p25"/>
          <p:cNvSpPr txBox="1"/>
          <p:nvPr>
            <p:ph idx="4294967295" type="body"/>
          </p:nvPr>
        </p:nvSpPr>
        <p:spPr>
          <a:xfrm>
            <a:off x="2855550" y="1377475"/>
            <a:ext cx="3432900" cy="332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latin typeface="Raleway"/>
                <a:ea typeface="Raleway"/>
                <a:cs typeface="Raleway"/>
                <a:sym typeface="Raleway"/>
              </a:rPr>
              <a:t>People need to understand how rare or frequent your examples are. </a:t>
            </a:r>
            <a:endParaRPr sz="1200">
              <a:latin typeface="Raleway"/>
              <a:ea typeface="Raleway"/>
              <a:cs typeface="Raleway"/>
              <a:sym typeface="Raleway"/>
            </a:endParaRPr>
          </a:p>
          <a:p>
            <a:pPr indent="0" lvl="0" marL="0" rtl="0" algn="l">
              <a:spcBef>
                <a:spcPts val="1600"/>
              </a:spcBef>
              <a:spcAft>
                <a:spcPts val="0"/>
              </a:spcAft>
              <a:buNone/>
            </a:pPr>
            <a:r>
              <a:rPr lang="en" sz="1200">
                <a:latin typeface="Raleway"/>
                <a:ea typeface="Raleway"/>
                <a:cs typeface="Raleway"/>
                <a:sym typeface="Raleway"/>
              </a:rPr>
              <a:t>Pick 1 or 2 statistics and make them as concrete as possible. Stats are generally not sticky, but here are a few tactics: </a:t>
            </a:r>
            <a:endParaRPr sz="1200">
              <a:latin typeface="Raleway"/>
              <a:ea typeface="Raleway"/>
              <a:cs typeface="Raleway"/>
              <a:sym typeface="Raleway"/>
            </a:endParaRPr>
          </a:p>
          <a:p>
            <a:pPr indent="-317500" lvl="0" marL="457200" rtl="0" algn="l">
              <a:spcBef>
                <a:spcPts val="1600"/>
              </a:spcBef>
              <a:spcAft>
                <a:spcPts val="0"/>
              </a:spcAft>
              <a:buClr>
                <a:schemeClr val="dk1"/>
              </a:buClr>
              <a:buSzPts val="1400"/>
              <a:buFont typeface="Raleway"/>
              <a:buChar char="➔"/>
            </a:pPr>
            <a:r>
              <a:rPr b="1" lang="en" sz="1400">
                <a:solidFill>
                  <a:schemeClr val="dk1"/>
                </a:solidFill>
                <a:latin typeface="Raleway"/>
                <a:ea typeface="Raleway"/>
                <a:cs typeface="Raleway"/>
                <a:sym typeface="Raleway"/>
              </a:rPr>
              <a:t>Relate</a:t>
            </a:r>
            <a:br>
              <a:rPr lang="en" sz="1400">
                <a:latin typeface="Raleway"/>
                <a:ea typeface="Raleway"/>
                <a:cs typeface="Raleway"/>
                <a:sym typeface="Raleway"/>
              </a:rPr>
            </a:br>
            <a:r>
              <a:rPr lang="en" sz="1200">
                <a:latin typeface="Raleway"/>
                <a:ea typeface="Raleway"/>
                <a:cs typeface="Raleway"/>
                <a:sym typeface="Raleway"/>
              </a:rPr>
              <a:t>Deliver data within the context of a story you’ve already told</a:t>
            </a:r>
            <a:endParaRPr sz="1200">
              <a:latin typeface="Raleway"/>
              <a:ea typeface="Raleway"/>
              <a:cs typeface="Raleway"/>
              <a:sym typeface="Raleway"/>
            </a:endParaRPr>
          </a:p>
          <a:p>
            <a:pPr indent="-317500" lvl="0" marL="457200" rtl="0" algn="l">
              <a:spcBef>
                <a:spcPts val="1000"/>
              </a:spcBef>
              <a:spcAft>
                <a:spcPts val="1000"/>
              </a:spcAft>
              <a:buClr>
                <a:schemeClr val="dk1"/>
              </a:buClr>
              <a:buSzPts val="1400"/>
              <a:buFont typeface="Raleway"/>
              <a:buChar char="➔"/>
            </a:pPr>
            <a:r>
              <a:rPr b="1" lang="en" sz="1400">
                <a:solidFill>
                  <a:schemeClr val="dk1"/>
                </a:solidFill>
                <a:latin typeface="Raleway"/>
                <a:ea typeface="Raleway"/>
                <a:cs typeface="Raleway"/>
                <a:sym typeface="Raleway"/>
              </a:rPr>
              <a:t>Compare</a:t>
            </a:r>
            <a:br>
              <a:rPr lang="en" sz="1400">
                <a:latin typeface="Raleway"/>
                <a:ea typeface="Raleway"/>
                <a:cs typeface="Raleway"/>
                <a:sym typeface="Raleway"/>
              </a:rPr>
            </a:br>
            <a:r>
              <a:rPr lang="en" sz="1200">
                <a:latin typeface="Raleway"/>
                <a:ea typeface="Raleway"/>
                <a:cs typeface="Raleway"/>
                <a:sym typeface="Raleway"/>
              </a:rPr>
              <a:t>Make big numbers digestible by putting them in the context of something familiar</a:t>
            </a:r>
            <a:endParaRPr sz="1200">
              <a:latin typeface="Raleway"/>
              <a:ea typeface="Raleway"/>
              <a:cs typeface="Raleway"/>
              <a:sym typeface="Raleway"/>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6"/>
          <p:cNvSpPr txBox="1"/>
          <p:nvPr>
            <p:ph type="title"/>
          </p:nvPr>
        </p:nvSpPr>
        <p:spPr>
          <a:xfrm>
            <a:off x="283103" y="712141"/>
            <a:ext cx="62442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 sz="2300"/>
              <a:t>It’s no surprise Marcos uses Google Translate in his shop regularly.</a:t>
            </a:r>
            <a:endParaRPr b="0" sz="2300"/>
          </a:p>
          <a:p>
            <a:pPr indent="0" lvl="0" marL="0" rtl="0" algn="l">
              <a:spcBef>
                <a:spcPts val="1600"/>
              </a:spcBef>
              <a:spcAft>
                <a:spcPts val="1000"/>
              </a:spcAft>
              <a:buNone/>
            </a:pPr>
            <a:r>
              <a:rPr lang="en"/>
              <a:t>There are </a:t>
            </a:r>
            <a:r>
              <a:rPr lang="en">
                <a:solidFill>
                  <a:schemeClr val="accent5"/>
                </a:solidFill>
              </a:rPr>
              <a:t>23 officially</a:t>
            </a:r>
            <a:r>
              <a:rPr lang="en">
                <a:solidFill>
                  <a:schemeClr val="dk1"/>
                </a:solidFill>
              </a:rPr>
              <a:t> </a:t>
            </a:r>
            <a:r>
              <a:rPr lang="en">
                <a:solidFill>
                  <a:schemeClr val="accent5"/>
                </a:solidFill>
              </a:rPr>
              <a:t>recognized languages</a:t>
            </a:r>
            <a:r>
              <a:rPr lang="en"/>
              <a:t> in the EU.</a:t>
            </a:r>
            <a:endParaRPr/>
          </a:p>
        </p:txBody>
      </p:sp>
      <p:sp>
        <p:nvSpPr>
          <p:cNvPr id="173" name="Google Shape;173;p26"/>
          <p:cNvSpPr txBox="1"/>
          <p:nvPr/>
        </p:nvSpPr>
        <p:spPr>
          <a:xfrm>
            <a:off x="283100" y="4654975"/>
            <a:ext cx="6244200" cy="25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200">
                <a:solidFill>
                  <a:schemeClr val="lt1"/>
                </a:solidFill>
                <a:latin typeface="Lato"/>
                <a:ea typeface="Lato"/>
                <a:cs typeface="Lato"/>
                <a:sym typeface="Lato"/>
              </a:rPr>
              <a:t>Source: </a:t>
            </a:r>
            <a:r>
              <a:rPr lang="en" sz="1200" u="sng">
                <a:solidFill>
                  <a:schemeClr val="accent5"/>
                </a:solidFill>
                <a:latin typeface="Lato"/>
                <a:ea typeface="Lato"/>
                <a:cs typeface="Lato"/>
                <a:sym typeface="Lato"/>
                <a:hlinkClick r:id="rId3">
                  <a:extLst>
                    <a:ext uri="{A12FA001-AC4F-418D-AE19-62706E023703}">
                      <ahyp:hlinkClr val="tx"/>
                    </a:ext>
                  </a:extLst>
                </a:hlinkClick>
              </a:rPr>
              <a:t>theguardian.com</a:t>
            </a:r>
            <a:endParaRPr sz="1200">
              <a:solidFill>
                <a:schemeClr val="accent5"/>
              </a:solidFill>
              <a:latin typeface="Lato"/>
              <a:ea typeface="Lato"/>
              <a:cs typeface="Lato"/>
              <a:sym typeface="Lato"/>
            </a:endParaRPr>
          </a:p>
        </p:txBody>
      </p:sp>
      <p:grpSp>
        <p:nvGrpSpPr>
          <p:cNvPr id="174" name="Google Shape;174;p26"/>
          <p:cNvGrpSpPr/>
          <p:nvPr/>
        </p:nvGrpSpPr>
        <p:grpSpPr>
          <a:xfrm>
            <a:off x="6781388" y="2464035"/>
            <a:ext cx="2212050" cy="2537076"/>
            <a:chOff x="6803275" y="395363"/>
            <a:chExt cx="2212050" cy="2537076"/>
          </a:xfrm>
        </p:grpSpPr>
        <p:pic>
          <p:nvPicPr>
            <p:cNvPr id="175" name="Google Shape;175;p26"/>
            <p:cNvPicPr preferRelativeResize="0"/>
            <p:nvPr/>
          </p:nvPicPr>
          <p:blipFill>
            <a:blip r:embed="rId4">
              <a:alphaModFix/>
            </a:blip>
            <a:stretch>
              <a:fillRect/>
            </a:stretch>
          </p:blipFill>
          <p:spPr>
            <a:xfrm>
              <a:off x="6803275" y="427445"/>
              <a:ext cx="2212050" cy="2504994"/>
            </a:xfrm>
            <a:prstGeom prst="rect">
              <a:avLst/>
            </a:prstGeom>
            <a:noFill/>
            <a:ln>
              <a:noFill/>
            </a:ln>
          </p:spPr>
        </p:pic>
        <p:pic>
          <p:nvPicPr>
            <p:cNvPr descr="Piece of duct tape sticking a note to the slide" id="176" name="Google Shape;176;p26"/>
            <p:cNvPicPr preferRelativeResize="0"/>
            <p:nvPr/>
          </p:nvPicPr>
          <p:blipFill rotWithShape="1">
            <a:blip r:embed="rId5">
              <a:alphaModFix/>
            </a:blip>
            <a:srcRect b="10011" l="9244" r="2118" t="5926"/>
            <a:stretch/>
          </p:blipFill>
          <p:spPr>
            <a:xfrm rot="154826">
              <a:off x="7370663" y="419419"/>
              <a:ext cx="1077273" cy="382687"/>
            </a:xfrm>
            <a:prstGeom prst="rect">
              <a:avLst/>
            </a:prstGeom>
            <a:noFill/>
            <a:ln>
              <a:noFill/>
            </a:ln>
          </p:spPr>
        </p:pic>
        <p:sp>
          <p:nvSpPr>
            <p:cNvPr id="177" name="Google Shape;177;p26"/>
            <p:cNvSpPr txBox="1"/>
            <p:nvPr/>
          </p:nvSpPr>
          <p:spPr>
            <a:xfrm>
              <a:off x="6944800" y="684231"/>
              <a:ext cx="1929000" cy="200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Raleway"/>
                  <a:ea typeface="Raleway"/>
                  <a:cs typeface="Raleway"/>
                  <a:sym typeface="Raleway"/>
                </a:rPr>
                <a:t>Tip</a:t>
              </a:r>
              <a:endParaRPr b="1">
                <a:solidFill>
                  <a:schemeClr val="dk1"/>
                </a:solidFill>
                <a:latin typeface="Raleway"/>
                <a:ea typeface="Raleway"/>
                <a:cs typeface="Raleway"/>
                <a:sym typeface="Raleway"/>
              </a:endParaRPr>
            </a:p>
            <a:p>
              <a:pPr indent="0" lvl="0" marL="0" rtl="0" algn="l">
                <a:spcBef>
                  <a:spcPts val="800"/>
                </a:spcBef>
                <a:spcAft>
                  <a:spcPts val="800"/>
                </a:spcAft>
                <a:buNone/>
              </a:pPr>
              <a:r>
                <a:rPr lang="en" sz="1200">
                  <a:solidFill>
                    <a:schemeClr val="dk2"/>
                  </a:solidFill>
                  <a:latin typeface="Raleway"/>
                  <a:ea typeface="Raleway"/>
                  <a:cs typeface="Raleway"/>
                  <a:sym typeface="Raleway"/>
                </a:rPr>
                <a:t>Don’t let data stand alone. Always relate it back to a story you’ve already told, in this case, Marco’s shop.</a:t>
              </a:r>
              <a:endParaRPr b="1">
                <a:solidFill>
                  <a:schemeClr val="dk1"/>
                </a:solidFill>
                <a:latin typeface="Raleway"/>
                <a:ea typeface="Raleway"/>
                <a:cs typeface="Raleway"/>
                <a:sym typeface="Raleway"/>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7"/>
          <p:cNvSpPr txBox="1"/>
          <p:nvPr>
            <p:ph type="title"/>
          </p:nvPr>
        </p:nvSpPr>
        <p:spPr>
          <a:xfrm>
            <a:off x="265500" y="754200"/>
            <a:ext cx="4045200" cy="363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b="0" lang="en" sz="1800">
                <a:solidFill>
                  <a:schemeClr val="lt2"/>
                </a:solidFill>
              </a:rPr>
              <a:t>More than 50 million Americans travelled abroad in 2015</a:t>
            </a:r>
            <a:endParaRPr b="0" sz="1800">
              <a:solidFill>
                <a:schemeClr val="lt2"/>
              </a:solidFill>
            </a:endParaRPr>
          </a:p>
          <a:p>
            <a:pPr indent="0" lvl="0" marL="0" rtl="0" algn="l">
              <a:spcBef>
                <a:spcPts val="0"/>
              </a:spcBef>
              <a:spcAft>
                <a:spcPts val="0"/>
              </a:spcAft>
              <a:buNone/>
            </a:pPr>
            <a:r>
              <a:t/>
            </a:r>
            <a:endParaRPr sz="1800">
              <a:solidFill>
                <a:schemeClr val="lt2"/>
              </a:solidFill>
            </a:endParaRPr>
          </a:p>
          <a:p>
            <a:pPr indent="0" lvl="0" marL="0" rtl="0" algn="l">
              <a:spcBef>
                <a:spcPts val="0"/>
              </a:spcBef>
              <a:spcAft>
                <a:spcPts val="0"/>
              </a:spcAft>
              <a:buNone/>
            </a:pPr>
            <a:r>
              <a:rPr lang="en" sz="2500">
                <a:solidFill>
                  <a:schemeClr val="lt2"/>
                </a:solidFill>
              </a:rPr>
              <a:t>THAT’S MORE THAN THE</a:t>
            </a:r>
            <a:r>
              <a:rPr lang="en" sz="2100">
                <a:solidFill>
                  <a:schemeClr val="lt2"/>
                </a:solidFill>
              </a:rPr>
              <a:t> </a:t>
            </a:r>
            <a:r>
              <a:rPr lang="en" sz="3800">
                <a:solidFill>
                  <a:schemeClr val="lt2"/>
                </a:solidFill>
              </a:rPr>
              <a:t>POPULATION OF </a:t>
            </a:r>
            <a:endParaRPr sz="3800">
              <a:solidFill>
                <a:schemeClr val="lt2"/>
              </a:solidFill>
            </a:endParaRPr>
          </a:p>
          <a:p>
            <a:pPr indent="0" lvl="0" marL="0" rtl="0" algn="l">
              <a:spcBef>
                <a:spcPts val="0"/>
              </a:spcBef>
              <a:spcAft>
                <a:spcPts val="0"/>
              </a:spcAft>
              <a:buNone/>
            </a:pPr>
            <a:r>
              <a:rPr lang="en"/>
              <a:t>CALIFORNIA</a:t>
            </a:r>
            <a:r>
              <a:rPr lang="en">
                <a:solidFill>
                  <a:schemeClr val="lt2"/>
                </a:solidFill>
              </a:rPr>
              <a:t> AND</a:t>
            </a:r>
            <a:r>
              <a:rPr lang="en" sz="2500">
                <a:solidFill>
                  <a:schemeClr val="lt2"/>
                </a:solidFill>
              </a:rPr>
              <a:t> </a:t>
            </a:r>
            <a:br>
              <a:rPr lang="en" sz="2500">
                <a:solidFill>
                  <a:schemeClr val="lt2"/>
                </a:solidFill>
              </a:rPr>
            </a:br>
            <a:r>
              <a:rPr lang="en" sz="3400"/>
              <a:t>TEXAS</a:t>
            </a:r>
            <a:r>
              <a:rPr lang="en" sz="3400">
                <a:solidFill>
                  <a:schemeClr val="lt2"/>
                </a:solidFill>
              </a:rPr>
              <a:t> COMBINED</a:t>
            </a:r>
            <a:endParaRPr sz="3400">
              <a:solidFill>
                <a:schemeClr val="lt2"/>
              </a:solidFill>
            </a:endParaRPr>
          </a:p>
        </p:txBody>
      </p:sp>
      <p:pic>
        <p:nvPicPr>
          <p:cNvPr id="183" name="Google Shape;183;p27"/>
          <p:cNvPicPr preferRelativeResize="0"/>
          <p:nvPr/>
        </p:nvPicPr>
        <p:blipFill>
          <a:blip r:embed="rId3">
            <a:alphaModFix amt="54000"/>
          </a:blip>
          <a:stretch>
            <a:fillRect/>
          </a:stretch>
        </p:blipFill>
        <p:spPr>
          <a:xfrm>
            <a:off x="6259750" y="476100"/>
            <a:ext cx="2480925" cy="2480925"/>
          </a:xfrm>
          <a:prstGeom prst="rect">
            <a:avLst/>
          </a:prstGeom>
          <a:noFill/>
          <a:ln>
            <a:noFill/>
          </a:ln>
        </p:spPr>
      </p:pic>
      <p:pic>
        <p:nvPicPr>
          <p:cNvPr id="184" name="Google Shape;184;p27"/>
          <p:cNvPicPr preferRelativeResize="0"/>
          <p:nvPr/>
        </p:nvPicPr>
        <p:blipFill>
          <a:blip r:embed="rId4">
            <a:alphaModFix amt="42000"/>
          </a:blip>
          <a:stretch>
            <a:fillRect/>
          </a:stretch>
        </p:blipFill>
        <p:spPr>
          <a:xfrm>
            <a:off x="4651375" y="1297750"/>
            <a:ext cx="3031200" cy="3031200"/>
          </a:xfrm>
          <a:prstGeom prst="rect">
            <a:avLst/>
          </a:prstGeom>
          <a:noFill/>
          <a:ln>
            <a:noFill/>
          </a:ln>
        </p:spPr>
      </p:pic>
      <p:grpSp>
        <p:nvGrpSpPr>
          <p:cNvPr id="185" name="Google Shape;185;p27"/>
          <p:cNvGrpSpPr/>
          <p:nvPr/>
        </p:nvGrpSpPr>
        <p:grpSpPr>
          <a:xfrm>
            <a:off x="6781388" y="2464035"/>
            <a:ext cx="2212050" cy="2537076"/>
            <a:chOff x="6803275" y="395363"/>
            <a:chExt cx="2212050" cy="2537076"/>
          </a:xfrm>
        </p:grpSpPr>
        <p:pic>
          <p:nvPicPr>
            <p:cNvPr id="186" name="Google Shape;186;p27"/>
            <p:cNvPicPr preferRelativeResize="0"/>
            <p:nvPr/>
          </p:nvPicPr>
          <p:blipFill>
            <a:blip r:embed="rId5">
              <a:alphaModFix/>
            </a:blip>
            <a:stretch>
              <a:fillRect/>
            </a:stretch>
          </p:blipFill>
          <p:spPr>
            <a:xfrm>
              <a:off x="6803275" y="427445"/>
              <a:ext cx="2212050" cy="2504994"/>
            </a:xfrm>
            <a:prstGeom prst="rect">
              <a:avLst/>
            </a:prstGeom>
            <a:noFill/>
            <a:ln>
              <a:noFill/>
            </a:ln>
          </p:spPr>
        </p:pic>
        <p:pic>
          <p:nvPicPr>
            <p:cNvPr descr="Piece of duct tape sticking a note to the slide" id="187" name="Google Shape;187;p27"/>
            <p:cNvPicPr preferRelativeResize="0"/>
            <p:nvPr/>
          </p:nvPicPr>
          <p:blipFill rotWithShape="1">
            <a:blip r:embed="rId6">
              <a:alphaModFix/>
            </a:blip>
            <a:srcRect b="10011" l="9244" r="2118" t="5926"/>
            <a:stretch/>
          </p:blipFill>
          <p:spPr>
            <a:xfrm rot="154826">
              <a:off x="7370663" y="419419"/>
              <a:ext cx="1077273" cy="382687"/>
            </a:xfrm>
            <a:prstGeom prst="rect">
              <a:avLst/>
            </a:prstGeom>
            <a:noFill/>
            <a:ln>
              <a:noFill/>
            </a:ln>
          </p:spPr>
        </p:pic>
        <p:sp>
          <p:nvSpPr>
            <p:cNvPr id="188" name="Google Shape;188;p27"/>
            <p:cNvSpPr txBox="1"/>
            <p:nvPr/>
          </p:nvSpPr>
          <p:spPr>
            <a:xfrm>
              <a:off x="6944800" y="684231"/>
              <a:ext cx="1929000" cy="200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Raleway"/>
                  <a:ea typeface="Raleway"/>
                  <a:cs typeface="Raleway"/>
                  <a:sym typeface="Raleway"/>
                </a:rPr>
                <a:t>Tip</a:t>
              </a:r>
              <a:endParaRPr b="1">
                <a:solidFill>
                  <a:schemeClr val="dk1"/>
                </a:solidFill>
                <a:latin typeface="Raleway"/>
                <a:ea typeface="Raleway"/>
                <a:cs typeface="Raleway"/>
                <a:sym typeface="Raleway"/>
              </a:endParaRPr>
            </a:p>
            <a:p>
              <a:pPr indent="0" lvl="0" marL="0" rtl="0" algn="l">
                <a:spcBef>
                  <a:spcPts val="800"/>
                </a:spcBef>
                <a:spcAft>
                  <a:spcPts val="800"/>
                </a:spcAft>
                <a:buNone/>
              </a:pPr>
              <a:r>
                <a:rPr lang="en" sz="1200">
                  <a:solidFill>
                    <a:schemeClr val="dk2"/>
                  </a:solidFill>
                  <a:latin typeface="Raleway"/>
                  <a:ea typeface="Raleway"/>
                  <a:cs typeface="Raleway"/>
                  <a:sym typeface="Raleway"/>
                </a:rPr>
                <a:t>When a number is too large or too small to easily comprehend, clarify it with a comparison to something familiar.</a:t>
              </a:r>
              <a:endParaRPr b="1">
                <a:solidFill>
                  <a:schemeClr val="dk1"/>
                </a:solidFill>
                <a:latin typeface="Raleway"/>
                <a:ea typeface="Raleway"/>
                <a:cs typeface="Raleway"/>
                <a:sym typeface="Raleway"/>
              </a:endParaRPr>
            </a:p>
          </p:txBody>
        </p:sp>
      </p:grpSp>
      <p:sp>
        <p:nvSpPr>
          <p:cNvPr id="189" name="Google Shape;189;p27"/>
          <p:cNvSpPr txBox="1"/>
          <p:nvPr/>
        </p:nvSpPr>
        <p:spPr>
          <a:xfrm>
            <a:off x="283100" y="4654975"/>
            <a:ext cx="6244200" cy="25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1200">
                <a:solidFill>
                  <a:schemeClr val="lt2"/>
                </a:solidFill>
                <a:latin typeface="Lato"/>
                <a:ea typeface="Lato"/>
                <a:cs typeface="Lato"/>
                <a:sym typeface="Lato"/>
              </a:rPr>
              <a:t>Source: </a:t>
            </a:r>
            <a:r>
              <a:rPr lang="en" sz="1200" u="sng">
                <a:solidFill>
                  <a:schemeClr val="dk1"/>
                </a:solidFill>
                <a:latin typeface="Lato"/>
                <a:ea typeface="Lato"/>
                <a:cs typeface="Lato"/>
                <a:sym typeface="Lato"/>
                <a:hlinkClick r:id="rId7">
                  <a:extLst>
                    <a:ext uri="{A12FA001-AC4F-418D-AE19-62706E023703}">
                      <ahyp:hlinkClr val="tx"/>
                    </a:ext>
                  </a:extLst>
                </a:hlinkClick>
              </a:rPr>
              <a:t>travel.trade.gov</a:t>
            </a:r>
            <a:endParaRPr sz="1200">
              <a:solidFill>
                <a:schemeClr val="dk1"/>
              </a:solidFill>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93" name="Shape 193"/>
        <p:cNvGrpSpPr/>
        <p:nvPr/>
      </p:nvGrpSpPr>
      <p:grpSpPr>
        <a:xfrm>
          <a:off x="0" y="0"/>
          <a:ext cx="0" cy="0"/>
          <a:chOff x="0" y="0"/>
          <a:chExt cx="0" cy="0"/>
        </a:xfrm>
      </p:grpSpPr>
      <p:pic>
        <p:nvPicPr>
          <p:cNvPr id="194" name="Google Shape;194;p28"/>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195" name="Google Shape;195;p28"/>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196" name="Google Shape;196;p28"/>
          <p:cNvSpPr txBox="1"/>
          <p:nvPr/>
        </p:nvSpPr>
        <p:spPr>
          <a:xfrm>
            <a:off x="2855550" y="68739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4. Closing</a:t>
            </a:r>
            <a:endParaRPr b="1" sz="3000">
              <a:solidFill>
                <a:schemeClr val="lt2"/>
              </a:solidFill>
              <a:latin typeface="Raleway"/>
              <a:ea typeface="Raleway"/>
              <a:cs typeface="Raleway"/>
              <a:sym typeface="Raleway"/>
            </a:endParaRPr>
          </a:p>
        </p:txBody>
      </p:sp>
      <p:sp>
        <p:nvSpPr>
          <p:cNvPr id="197" name="Google Shape;197;p28"/>
          <p:cNvSpPr txBox="1"/>
          <p:nvPr>
            <p:ph idx="4294967295" type="body"/>
          </p:nvPr>
        </p:nvSpPr>
        <p:spPr>
          <a:xfrm>
            <a:off x="2855550" y="1377475"/>
            <a:ext cx="3432900" cy="332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latin typeface="Raleway"/>
                <a:ea typeface="Raleway"/>
                <a:cs typeface="Raleway"/>
                <a:sym typeface="Raleway"/>
              </a:rPr>
              <a:t>Build confidence around your product or idea by including at least one of the these slides:</a:t>
            </a:r>
            <a:endParaRPr sz="1200">
              <a:latin typeface="Raleway"/>
              <a:ea typeface="Raleway"/>
              <a:cs typeface="Raleway"/>
              <a:sym typeface="Raleway"/>
            </a:endParaRPr>
          </a:p>
          <a:p>
            <a:pPr indent="-317500" lvl="0" marL="457200" rtl="0" algn="l">
              <a:spcBef>
                <a:spcPts val="1600"/>
              </a:spcBef>
              <a:spcAft>
                <a:spcPts val="0"/>
              </a:spcAft>
              <a:buClr>
                <a:schemeClr val="dk1"/>
              </a:buClr>
              <a:buSzPts val="1400"/>
              <a:buFont typeface="Raleway"/>
              <a:buChar char="➔"/>
            </a:pPr>
            <a:r>
              <a:rPr b="1" lang="en" sz="1400">
                <a:solidFill>
                  <a:schemeClr val="dk1"/>
                </a:solidFill>
                <a:latin typeface="Raleway"/>
                <a:ea typeface="Raleway"/>
                <a:cs typeface="Raleway"/>
                <a:sym typeface="Raleway"/>
              </a:rPr>
              <a:t>Milestones</a:t>
            </a:r>
            <a:br>
              <a:rPr lang="en" sz="1200">
                <a:latin typeface="Raleway"/>
                <a:ea typeface="Raleway"/>
                <a:cs typeface="Raleway"/>
                <a:sym typeface="Raleway"/>
              </a:rPr>
            </a:br>
            <a:r>
              <a:rPr lang="en" sz="1200">
                <a:latin typeface="Raleway"/>
                <a:ea typeface="Raleway"/>
                <a:cs typeface="Raleway"/>
                <a:sym typeface="Raleway"/>
              </a:rPr>
              <a:t>What has been accomplished and what might be left to tackle?</a:t>
            </a:r>
            <a:endParaRPr sz="1200">
              <a:latin typeface="Raleway"/>
              <a:ea typeface="Raleway"/>
              <a:cs typeface="Raleway"/>
              <a:sym typeface="Raleway"/>
            </a:endParaRPr>
          </a:p>
          <a:p>
            <a:pPr indent="-317500" lvl="0" marL="457200" rtl="0" algn="l">
              <a:spcBef>
                <a:spcPts val="1000"/>
              </a:spcBef>
              <a:spcAft>
                <a:spcPts val="0"/>
              </a:spcAft>
              <a:buClr>
                <a:schemeClr val="dk1"/>
              </a:buClr>
              <a:buSzPts val="1400"/>
              <a:buFont typeface="Raleway"/>
              <a:buChar char="➔"/>
            </a:pPr>
            <a:r>
              <a:rPr b="1" lang="en" sz="1400">
                <a:solidFill>
                  <a:schemeClr val="dk1"/>
                </a:solidFill>
                <a:latin typeface="Raleway"/>
                <a:ea typeface="Raleway"/>
                <a:cs typeface="Raleway"/>
                <a:sym typeface="Raleway"/>
              </a:rPr>
              <a:t>Testimonials</a:t>
            </a:r>
            <a:br>
              <a:rPr lang="en" sz="1200">
                <a:latin typeface="Raleway"/>
                <a:ea typeface="Raleway"/>
                <a:cs typeface="Raleway"/>
                <a:sym typeface="Raleway"/>
              </a:rPr>
            </a:br>
            <a:r>
              <a:rPr lang="en" sz="1200">
                <a:latin typeface="Raleway"/>
                <a:ea typeface="Raleway"/>
                <a:cs typeface="Raleway"/>
                <a:sym typeface="Raleway"/>
              </a:rPr>
              <a:t>Who supports your idea (or doesn’t)?</a:t>
            </a:r>
            <a:endParaRPr sz="1200">
              <a:latin typeface="Raleway"/>
              <a:ea typeface="Raleway"/>
              <a:cs typeface="Raleway"/>
              <a:sym typeface="Raleway"/>
            </a:endParaRPr>
          </a:p>
          <a:p>
            <a:pPr indent="-304800" lvl="0" marL="457200" rtl="0" algn="l">
              <a:spcBef>
                <a:spcPts val="1000"/>
              </a:spcBef>
              <a:spcAft>
                <a:spcPts val="1000"/>
              </a:spcAft>
              <a:buClr>
                <a:schemeClr val="dk1"/>
              </a:buClr>
              <a:buSzPts val="1200"/>
              <a:buFont typeface="Raleway"/>
              <a:buChar char="➔"/>
            </a:pPr>
            <a:r>
              <a:rPr b="1" lang="en" sz="1400">
                <a:solidFill>
                  <a:schemeClr val="dk1"/>
                </a:solidFill>
                <a:latin typeface="Raleway"/>
                <a:ea typeface="Raleway"/>
                <a:cs typeface="Raleway"/>
                <a:sym typeface="Raleway"/>
              </a:rPr>
              <a:t>What’s next?</a:t>
            </a:r>
            <a:br>
              <a:rPr lang="en" sz="1200">
                <a:latin typeface="Raleway"/>
                <a:ea typeface="Raleway"/>
                <a:cs typeface="Raleway"/>
                <a:sym typeface="Raleway"/>
              </a:rPr>
            </a:br>
            <a:r>
              <a:rPr lang="en" sz="1200">
                <a:latin typeface="Raleway"/>
                <a:ea typeface="Raleway"/>
                <a:cs typeface="Raleway"/>
                <a:sym typeface="Raleway"/>
              </a:rPr>
              <a:t>How can the audience get involved or find out more?</a:t>
            </a:r>
            <a:endParaRPr sz="1200">
              <a:latin typeface="Raleway"/>
              <a:ea typeface="Raleway"/>
              <a:cs typeface="Raleway"/>
              <a:sym typeface="Raleway"/>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9"/>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2"/>
                </a:solidFill>
              </a:rPr>
              <a:t>Milestones</a:t>
            </a:r>
            <a:endParaRPr>
              <a:solidFill>
                <a:schemeClr val="lt2"/>
              </a:solidFill>
            </a:endParaRPr>
          </a:p>
        </p:txBody>
      </p:sp>
      <p:graphicFrame>
        <p:nvGraphicFramePr>
          <p:cNvPr id="203" name="Google Shape;203;p29"/>
          <p:cNvGraphicFramePr/>
          <p:nvPr/>
        </p:nvGraphicFramePr>
        <p:xfrm>
          <a:off x="323100" y="2393975"/>
          <a:ext cx="3000000" cy="3000000"/>
        </p:xfrm>
        <a:graphic>
          <a:graphicData uri="http://schemas.openxmlformats.org/drawingml/2006/table">
            <a:tbl>
              <a:tblPr>
                <a:noFill/>
                <a:tableStyleId>{A66CD35F-011A-45B4-977F-137EB4C5EE0F}</a:tableStyleId>
              </a:tblPr>
              <a:tblGrid>
                <a:gridCol w="710225"/>
                <a:gridCol w="710225"/>
                <a:gridCol w="710225"/>
                <a:gridCol w="382850"/>
                <a:gridCol w="1037600"/>
                <a:gridCol w="710225"/>
                <a:gridCol w="710225"/>
                <a:gridCol w="710225"/>
                <a:gridCol w="710225"/>
                <a:gridCol w="710225"/>
                <a:gridCol w="710225"/>
                <a:gridCol w="710225"/>
              </a:tblGrid>
              <a:tr h="719125">
                <a:tc gridSpan="4">
                  <a:txBody>
                    <a:bodyPr/>
                    <a:lstStyle/>
                    <a:p>
                      <a:pPr indent="0" lvl="0" marL="0" rtl="0" algn="ctr">
                        <a:spcBef>
                          <a:spcPts val="0"/>
                        </a:spcBef>
                        <a:spcAft>
                          <a:spcPts val="0"/>
                        </a:spcAft>
                        <a:buNone/>
                      </a:pPr>
                      <a:r>
                        <a:rPr lang="en" sz="1800">
                          <a:solidFill>
                            <a:srgbClr val="FFFFFF"/>
                          </a:solidFill>
                        </a:rPr>
                        <a:t>2014</a:t>
                      </a:r>
                      <a:endParaRPr sz="1800">
                        <a:solidFill>
                          <a:srgbClr val="FFFFFF"/>
                        </a:solidFill>
                      </a:endParaRPr>
                    </a:p>
                  </a:txBody>
                  <a:tcPr marT="91425" marB="91425" marR="91425" marL="91425" anchor="ctr">
                    <a:lnL cap="flat" cmpd="sng" w="9525">
                      <a:solidFill>
                        <a:srgbClr val="9E9E9E">
                          <a:alpha val="0"/>
                        </a:srgbClr>
                      </a:solidFill>
                      <a:prstDash val="solid"/>
                      <a:round/>
                      <a:headEnd len="sm" w="sm" type="none"/>
                      <a:tailEnd len="sm" w="sm" type="none"/>
                    </a:lnL>
                    <a:lnR cap="flat" cmpd="sng" w="9525">
                      <a:solidFill>
                        <a:srgbClr val="9E9E9E">
                          <a:alpha val="0"/>
                        </a:srgbClr>
                      </a:solidFill>
                      <a:prstDash val="solid"/>
                      <a:round/>
                      <a:headEnd len="sm" w="sm" type="none"/>
                      <a:tailEnd len="sm" w="sm" type="none"/>
                    </a:lnR>
                    <a:lnT cap="flat" cmpd="sng" w="9525">
                      <a:solidFill>
                        <a:srgbClr val="9E9E9E">
                          <a:alpha val="0"/>
                        </a:srgbClr>
                      </a:solidFill>
                      <a:prstDash val="solid"/>
                      <a:round/>
                      <a:headEnd len="sm" w="sm" type="none"/>
                      <a:tailEnd len="sm" w="sm" type="none"/>
                    </a:lnT>
                    <a:lnB cap="flat" cmpd="sng" w="9525">
                      <a:solidFill>
                        <a:srgbClr val="9E9E9E">
                          <a:alpha val="0"/>
                        </a:srgbClr>
                      </a:solidFill>
                      <a:prstDash val="solid"/>
                      <a:round/>
                      <a:headEnd len="sm" w="sm" type="none"/>
                      <a:tailEnd len="sm" w="sm" type="none"/>
                    </a:lnB>
                    <a:solidFill>
                      <a:schemeClr val="accent2"/>
                    </a:solidFill>
                  </a:tcPr>
                </a:tc>
                <a:tc hMerge="1"/>
                <a:tc hMerge="1"/>
                <a:tc hMerge="1"/>
                <a:tc gridSpan="8">
                  <a:txBody>
                    <a:bodyPr/>
                    <a:lstStyle/>
                    <a:p>
                      <a:pPr indent="0" lvl="0" marL="0" rtl="0" algn="ctr">
                        <a:spcBef>
                          <a:spcPts val="0"/>
                        </a:spcBef>
                        <a:spcAft>
                          <a:spcPts val="0"/>
                        </a:spcAft>
                        <a:buNone/>
                      </a:pPr>
                      <a:r>
                        <a:rPr lang="en" sz="1800">
                          <a:solidFill>
                            <a:srgbClr val="FFFFFF"/>
                          </a:solidFill>
                        </a:rPr>
                        <a:t>2015</a:t>
                      </a:r>
                      <a:endParaRPr sz="1800">
                        <a:solidFill>
                          <a:srgbClr val="FFFFFF"/>
                        </a:solidFill>
                      </a:endParaRPr>
                    </a:p>
                  </a:txBody>
                  <a:tcPr marT="91425" marB="91425" marR="91425" marL="91425" anchor="ctr">
                    <a:lnL cap="flat" cmpd="sng" w="9525">
                      <a:solidFill>
                        <a:srgbClr val="9E9E9E">
                          <a:alpha val="0"/>
                        </a:srgbClr>
                      </a:solidFill>
                      <a:prstDash val="solid"/>
                      <a:round/>
                      <a:headEnd len="sm" w="sm" type="none"/>
                      <a:tailEnd len="sm" w="sm" type="none"/>
                    </a:lnL>
                    <a:lnR cap="flat" cmpd="sng" w="9525">
                      <a:solidFill>
                        <a:srgbClr val="9E9E9E">
                          <a:alpha val="0"/>
                        </a:srgbClr>
                      </a:solidFill>
                      <a:prstDash val="solid"/>
                      <a:round/>
                      <a:headEnd len="sm" w="sm" type="none"/>
                      <a:tailEnd len="sm" w="sm" type="none"/>
                    </a:lnR>
                    <a:lnT cap="flat" cmpd="sng" w="9525">
                      <a:solidFill>
                        <a:srgbClr val="9E9E9E">
                          <a:alpha val="0"/>
                        </a:srgbClr>
                      </a:solidFill>
                      <a:prstDash val="solid"/>
                      <a:round/>
                      <a:headEnd len="sm" w="sm" type="none"/>
                      <a:tailEnd len="sm" w="sm" type="none"/>
                    </a:lnT>
                    <a:lnB cap="flat" cmpd="sng" w="9525">
                      <a:solidFill>
                        <a:srgbClr val="9E9E9E">
                          <a:alpha val="0"/>
                        </a:srgbClr>
                      </a:solidFill>
                      <a:prstDash val="solid"/>
                      <a:round/>
                      <a:headEnd len="sm" w="sm" type="none"/>
                      <a:tailEnd len="sm" w="sm" type="none"/>
                    </a:lnB>
                    <a:solidFill>
                      <a:schemeClr val="dk1"/>
                    </a:solidFill>
                  </a:tcPr>
                </a:tc>
                <a:tc hMerge="1"/>
                <a:tc hMerge="1"/>
                <a:tc hMerge="1"/>
                <a:tc hMerge="1"/>
                <a:tc hMerge="1"/>
                <a:tc hMerge="1"/>
                <a:tc hMerge="1"/>
              </a:tr>
            </a:tbl>
          </a:graphicData>
        </a:graphic>
      </p:graphicFrame>
      <p:cxnSp>
        <p:nvCxnSpPr>
          <p:cNvPr id="204" name="Google Shape;204;p29"/>
          <p:cNvCxnSpPr/>
          <p:nvPr/>
        </p:nvCxnSpPr>
        <p:spPr>
          <a:xfrm rot="10800000">
            <a:off x="569975" y="1439375"/>
            <a:ext cx="0" cy="954600"/>
          </a:xfrm>
          <a:prstGeom prst="straightConnector1">
            <a:avLst/>
          </a:prstGeom>
          <a:noFill/>
          <a:ln cap="flat" cmpd="sng" w="9525">
            <a:solidFill>
              <a:schemeClr val="dk2"/>
            </a:solidFill>
            <a:prstDash val="solid"/>
            <a:round/>
            <a:headEnd len="med" w="med" type="none"/>
            <a:tailEnd len="med" w="med" type="oval"/>
          </a:ln>
        </p:spPr>
      </p:cxnSp>
      <p:sp>
        <p:nvSpPr>
          <p:cNvPr id="205" name="Google Shape;205;p29"/>
          <p:cNvSpPr txBox="1"/>
          <p:nvPr>
            <p:ph type="title"/>
          </p:nvPr>
        </p:nvSpPr>
        <p:spPr>
          <a:xfrm>
            <a:off x="646175" y="1235062"/>
            <a:ext cx="2315700" cy="392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solidFill>
                  <a:schemeClr val="dk1"/>
                </a:solidFill>
              </a:rPr>
              <a:t>October 2014</a:t>
            </a:r>
            <a:endParaRPr b="1" sz="1800">
              <a:solidFill>
                <a:schemeClr val="dk1"/>
              </a:solidFill>
            </a:endParaRPr>
          </a:p>
        </p:txBody>
      </p:sp>
      <p:sp>
        <p:nvSpPr>
          <p:cNvPr id="206" name="Google Shape;206;p29"/>
          <p:cNvSpPr txBox="1"/>
          <p:nvPr>
            <p:ph idx="4294967295" type="body"/>
          </p:nvPr>
        </p:nvSpPr>
        <p:spPr>
          <a:xfrm>
            <a:off x="646175" y="1560476"/>
            <a:ext cx="2315700" cy="57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400"/>
              <a:t>Translate web pages with Chrome extension</a:t>
            </a:r>
            <a:endParaRPr sz="1400"/>
          </a:p>
          <a:p>
            <a:pPr indent="0" lvl="0" marL="0" rtl="0" algn="l">
              <a:spcBef>
                <a:spcPts val="1600"/>
              </a:spcBef>
              <a:spcAft>
                <a:spcPts val="1600"/>
              </a:spcAft>
              <a:buNone/>
            </a:pPr>
            <a:r>
              <a:t/>
            </a:r>
            <a:endParaRPr sz="1400"/>
          </a:p>
        </p:txBody>
      </p:sp>
      <p:sp>
        <p:nvSpPr>
          <p:cNvPr id="207" name="Google Shape;207;p29"/>
          <p:cNvSpPr txBox="1"/>
          <p:nvPr>
            <p:ph type="title"/>
          </p:nvPr>
        </p:nvSpPr>
        <p:spPr>
          <a:xfrm>
            <a:off x="3251009" y="3668337"/>
            <a:ext cx="2315700" cy="392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solidFill>
                  <a:schemeClr val="dk1"/>
                </a:solidFill>
              </a:rPr>
              <a:t>August 2015</a:t>
            </a:r>
            <a:endParaRPr b="1" sz="1800">
              <a:solidFill>
                <a:schemeClr val="dk1"/>
              </a:solidFill>
            </a:endParaRPr>
          </a:p>
        </p:txBody>
      </p:sp>
      <p:sp>
        <p:nvSpPr>
          <p:cNvPr id="208" name="Google Shape;208;p29"/>
          <p:cNvSpPr txBox="1"/>
          <p:nvPr>
            <p:ph idx="4294967295" type="body"/>
          </p:nvPr>
        </p:nvSpPr>
        <p:spPr>
          <a:xfrm>
            <a:off x="3251009" y="3993750"/>
            <a:ext cx="2315700" cy="578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400"/>
              <a:t>Translate conversations through your Android watch</a:t>
            </a:r>
            <a:endParaRPr sz="1400"/>
          </a:p>
        </p:txBody>
      </p:sp>
      <p:sp>
        <p:nvSpPr>
          <p:cNvPr id="209" name="Google Shape;209;p29"/>
          <p:cNvSpPr txBox="1"/>
          <p:nvPr>
            <p:ph type="title"/>
          </p:nvPr>
        </p:nvSpPr>
        <p:spPr>
          <a:xfrm>
            <a:off x="5091057" y="1235062"/>
            <a:ext cx="2353200" cy="392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solidFill>
                  <a:schemeClr val="dk1"/>
                </a:solidFill>
              </a:rPr>
              <a:t>October 2015</a:t>
            </a:r>
            <a:endParaRPr b="1" sz="1800">
              <a:solidFill>
                <a:schemeClr val="dk1"/>
              </a:solidFill>
            </a:endParaRPr>
          </a:p>
        </p:txBody>
      </p:sp>
      <p:sp>
        <p:nvSpPr>
          <p:cNvPr id="210" name="Google Shape;210;p29"/>
          <p:cNvSpPr txBox="1"/>
          <p:nvPr>
            <p:ph idx="4294967295" type="body"/>
          </p:nvPr>
        </p:nvSpPr>
        <p:spPr>
          <a:xfrm>
            <a:off x="5091049" y="1560476"/>
            <a:ext cx="2353200" cy="578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400"/>
              <a:t>Translate text within an app</a:t>
            </a:r>
            <a:endParaRPr sz="1400"/>
          </a:p>
        </p:txBody>
      </p:sp>
      <p:sp>
        <p:nvSpPr>
          <p:cNvPr id="211" name="Google Shape;211;p29"/>
          <p:cNvSpPr txBox="1"/>
          <p:nvPr>
            <p:ph type="title"/>
          </p:nvPr>
        </p:nvSpPr>
        <p:spPr>
          <a:xfrm>
            <a:off x="6245122" y="3668337"/>
            <a:ext cx="2353200" cy="392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solidFill>
                  <a:schemeClr val="dk1"/>
                </a:solidFill>
              </a:rPr>
              <a:t>November 2015</a:t>
            </a:r>
            <a:endParaRPr b="1" sz="1800">
              <a:solidFill>
                <a:schemeClr val="dk1"/>
              </a:solidFill>
            </a:endParaRPr>
          </a:p>
        </p:txBody>
      </p:sp>
      <p:sp>
        <p:nvSpPr>
          <p:cNvPr id="212" name="Google Shape;212;p29"/>
          <p:cNvSpPr txBox="1"/>
          <p:nvPr>
            <p:ph idx="4294967295" type="body"/>
          </p:nvPr>
        </p:nvSpPr>
        <p:spPr>
          <a:xfrm>
            <a:off x="6245125" y="3993750"/>
            <a:ext cx="2353200" cy="578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400"/>
              <a:t>Translate written text from English or German to Arabic with the click of a camera</a:t>
            </a:r>
            <a:endParaRPr sz="1400"/>
          </a:p>
        </p:txBody>
      </p:sp>
      <p:cxnSp>
        <p:nvCxnSpPr>
          <p:cNvPr id="213" name="Google Shape;213;p29"/>
          <p:cNvCxnSpPr/>
          <p:nvPr/>
        </p:nvCxnSpPr>
        <p:spPr>
          <a:xfrm>
            <a:off x="3174800" y="3113100"/>
            <a:ext cx="0" cy="828000"/>
          </a:xfrm>
          <a:prstGeom prst="straightConnector1">
            <a:avLst/>
          </a:prstGeom>
          <a:noFill/>
          <a:ln cap="flat" cmpd="sng" w="9525">
            <a:solidFill>
              <a:schemeClr val="dk2"/>
            </a:solidFill>
            <a:prstDash val="solid"/>
            <a:round/>
            <a:headEnd len="med" w="med" type="none"/>
            <a:tailEnd len="med" w="med" type="oval"/>
          </a:ln>
        </p:spPr>
      </p:cxnSp>
      <p:cxnSp>
        <p:nvCxnSpPr>
          <p:cNvPr id="214" name="Google Shape;214;p29"/>
          <p:cNvCxnSpPr/>
          <p:nvPr/>
        </p:nvCxnSpPr>
        <p:spPr>
          <a:xfrm rot="10800000">
            <a:off x="4997750" y="1439375"/>
            <a:ext cx="0" cy="954600"/>
          </a:xfrm>
          <a:prstGeom prst="straightConnector1">
            <a:avLst/>
          </a:prstGeom>
          <a:noFill/>
          <a:ln cap="flat" cmpd="sng" w="9525">
            <a:solidFill>
              <a:schemeClr val="dk2"/>
            </a:solidFill>
            <a:prstDash val="solid"/>
            <a:round/>
            <a:headEnd len="med" w="med" type="none"/>
            <a:tailEnd len="med" w="med" type="oval"/>
          </a:ln>
        </p:spPr>
      </p:cxnSp>
      <p:cxnSp>
        <p:nvCxnSpPr>
          <p:cNvPr id="215" name="Google Shape;215;p29"/>
          <p:cNvCxnSpPr/>
          <p:nvPr/>
        </p:nvCxnSpPr>
        <p:spPr>
          <a:xfrm>
            <a:off x="6168925" y="3113100"/>
            <a:ext cx="0" cy="828000"/>
          </a:xfrm>
          <a:prstGeom prst="straightConnector1">
            <a:avLst/>
          </a:prstGeom>
          <a:noFill/>
          <a:ln cap="flat" cmpd="sng" w="9525">
            <a:solidFill>
              <a:schemeClr val="dk2"/>
            </a:solidFill>
            <a:prstDash val="solid"/>
            <a:round/>
            <a:headEnd len="med" w="med" type="none"/>
            <a:tailEnd len="med" w="med" type="oval"/>
          </a:ln>
        </p:spPr>
      </p:cxn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30"/>
          <p:cNvSpPr txBox="1"/>
          <p:nvPr>
            <p:ph type="title"/>
          </p:nvPr>
        </p:nvSpPr>
        <p:spPr>
          <a:xfrm>
            <a:off x="283100" y="712150"/>
            <a:ext cx="8620500" cy="101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 people are saying</a:t>
            </a:r>
            <a:endParaRPr/>
          </a:p>
        </p:txBody>
      </p:sp>
      <p:sp>
        <p:nvSpPr>
          <p:cNvPr id="221" name="Google Shape;221;p30"/>
          <p:cNvSpPr/>
          <p:nvPr/>
        </p:nvSpPr>
        <p:spPr>
          <a:xfrm>
            <a:off x="371775" y="1988900"/>
            <a:ext cx="2629500" cy="2244900"/>
          </a:xfrm>
          <a:prstGeom prst="wedgeRectCallout">
            <a:avLst>
              <a:gd fmla="val -20833" name="adj1"/>
              <a:gd fmla="val 62500" name="adj2"/>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30"/>
          <p:cNvSpPr/>
          <p:nvPr/>
        </p:nvSpPr>
        <p:spPr>
          <a:xfrm>
            <a:off x="3210432" y="1988900"/>
            <a:ext cx="2629500" cy="22449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0"/>
          <p:cNvSpPr/>
          <p:nvPr/>
        </p:nvSpPr>
        <p:spPr>
          <a:xfrm>
            <a:off x="6049089" y="1988900"/>
            <a:ext cx="2629500" cy="2244900"/>
          </a:xfrm>
          <a:prstGeom prst="wedgeRectCallout">
            <a:avLst>
              <a:gd fmla="val -20833" name="adj1"/>
              <a:gd fmla="val 62500" name="adj2"/>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30"/>
          <p:cNvSpPr txBox="1"/>
          <p:nvPr>
            <p:ph type="title"/>
          </p:nvPr>
        </p:nvSpPr>
        <p:spPr>
          <a:xfrm>
            <a:off x="6125275" y="2061900"/>
            <a:ext cx="2481600" cy="2005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Translate has officially inspired me to learn French </a:t>
            </a:r>
            <a:endParaRPr sz="2100">
              <a:solidFill>
                <a:schemeClr val="lt1"/>
              </a:solidFill>
            </a:endParaRPr>
          </a:p>
          <a:p>
            <a:pPr indent="0" lvl="0" marL="0" rtl="0" algn="l">
              <a:spcBef>
                <a:spcPts val="1200"/>
              </a:spcBef>
              <a:spcAft>
                <a:spcPts val="1200"/>
              </a:spcAft>
              <a:buNone/>
            </a:pPr>
            <a:r>
              <a:rPr b="0" lang="en" sz="1400"/>
              <a:t>Abby Author</a:t>
            </a:r>
            <a:r>
              <a:rPr b="0" lang="en" sz="1400">
                <a:solidFill>
                  <a:schemeClr val="lt1"/>
                </a:solidFill>
              </a:rPr>
              <a:t>, NYC</a:t>
            </a:r>
            <a:endParaRPr b="0" sz="1400">
              <a:solidFill>
                <a:schemeClr val="lt1"/>
              </a:solidFill>
            </a:endParaRPr>
          </a:p>
        </p:txBody>
      </p:sp>
      <p:sp>
        <p:nvSpPr>
          <p:cNvPr id="225" name="Google Shape;225;p30"/>
          <p:cNvSpPr txBox="1"/>
          <p:nvPr>
            <p:ph type="title"/>
          </p:nvPr>
        </p:nvSpPr>
        <p:spPr>
          <a:xfrm>
            <a:off x="447975" y="2061900"/>
            <a:ext cx="2481600" cy="2005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With this app, I’m confident to plan a trip to rural Vietnam</a:t>
            </a:r>
            <a:endParaRPr sz="2100">
              <a:solidFill>
                <a:schemeClr val="lt1"/>
              </a:solidFill>
            </a:endParaRPr>
          </a:p>
          <a:p>
            <a:pPr indent="0" lvl="0" marL="0" rtl="0" algn="l">
              <a:spcBef>
                <a:spcPts val="1200"/>
              </a:spcBef>
              <a:spcAft>
                <a:spcPts val="1200"/>
              </a:spcAft>
              <a:buNone/>
            </a:pPr>
            <a:r>
              <a:rPr b="0" lang="en" sz="1400"/>
              <a:t>Wendy Writer</a:t>
            </a:r>
            <a:r>
              <a:rPr b="0" lang="en" sz="1400">
                <a:solidFill>
                  <a:schemeClr val="lt1"/>
                </a:solidFill>
              </a:rPr>
              <a:t>, CA</a:t>
            </a:r>
            <a:endParaRPr sz="1400">
              <a:solidFill>
                <a:schemeClr val="lt1"/>
              </a:solidFill>
            </a:endParaRPr>
          </a:p>
        </p:txBody>
      </p:sp>
      <p:sp>
        <p:nvSpPr>
          <p:cNvPr id="226" name="Google Shape;226;p30"/>
          <p:cNvSpPr txBox="1"/>
          <p:nvPr>
            <p:ph type="title"/>
          </p:nvPr>
        </p:nvSpPr>
        <p:spPr>
          <a:xfrm>
            <a:off x="3286625" y="2061900"/>
            <a:ext cx="2481600" cy="2005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100"/>
              <a:t>Visual translation feels like magic</a:t>
            </a:r>
            <a:endParaRPr sz="2100">
              <a:solidFill>
                <a:schemeClr val="lt1"/>
              </a:solidFill>
            </a:endParaRPr>
          </a:p>
          <a:p>
            <a:pPr indent="0" lvl="0" marL="0" rtl="0" algn="l">
              <a:spcBef>
                <a:spcPts val="1200"/>
              </a:spcBef>
              <a:spcAft>
                <a:spcPts val="1200"/>
              </a:spcAft>
              <a:buNone/>
            </a:pPr>
            <a:r>
              <a:rPr b="0" lang="en" sz="1400"/>
              <a:t>Ronny Reader</a:t>
            </a:r>
            <a:r>
              <a:rPr b="0" lang="en" sz="1400">
                <a:solidFill>
                  <a:schemeClr val="lt1"/>
                </a:solidFill>
              </a:rPr>
              <a:t>, NYC</a:t>
            </a:r>
            <a:endParaRPr b="0" sz="1400">
              <a:solidFill>
                <a:schemeClr val="lt1"/>
              </a:solidFill>
            </a:endParaRPr>
          </a:p>
        </p:txBody>
      </p:sp>
      <p:sp>
        <p:nvSpPr>
          <p:cNvPr id="227" name="Google Shape;227;p30"/>
          <p:cNvSpPr txBox="1"/>
          <p:nvPr/>
        </p:nvSpPr>
        <p:spPr>
          <a:xfrm>
            <a:off x="283100" y="4654975"/>
            <a:ext cx="6244200" cy="25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i="1" lang="en" sz="1200">
                <a:solidFill>
                  <a:schemeClr val="lt1"/>
                </a:solidFill>
                <a:latin typeface="Lato"/>
                <a:ea typeface="Lato"/>
                <a:cs typeface="Lato"/>
                <a:sym typeface="Lato"/>
              </a:rPr>
              <a:t>Quotes for illustration purposes only</a:t>
            </a:r>
            <a:endParaRPr i="1" sz="1200">
              <a:solidFill>
                <a:schemeClr val="accent5"/>
              </a:solidFill>
              <a:latin typeface="Lato"/>
              <a:ea typeface="Lato"/>
              <a:cs typeface="Lato"/>
              <a:sym typeface="Lato"/>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pic>
        <p:nvPicPr>
          <p:cNvPr id="232" name="Google Shape;232;p31"/>
          <p:cNvPicPr preferRelativeResize="0"/>
          <p:nvPr/>
        </p:nvPicPr>
        <p:blipFill rotWithShape="1">
          <a:blip r:embed="rId3">
            <a:alphaModFix/>
          </a:blip>
          <a:srcRect b="14093" l="2132" r="6751" t="6554"/>
          <a:stretch/>
        </p:blipFill>
        <p:spPr>
          <a:xfrm>
            <a:off x="0" y="0"/>
            <a:ext cx="9144001" cy="5143500"/>
          </a:xfrm>
          <a:prstGeom prst="rect">
            <a:avLst/>
          </a:prstGeom>
          <a:noFill/>
          <a:ln>
            <a:noFill/>
          </a:ln>
        </p:spPr>
      </p:pic>
      <p:sp>
        <p:nvSpPr>
          <p:cNvPr id="233" name="Google Shape;233;p31"/>
          <p:cNvSpPr txBox="1"/>
          <p:nvPr>
            <p:ph type="title"/>
          </p:nvPr>
        </p:nvSpPr>
        <p:spPr>
          <a:xfrm>
            <a:off x="283099" y="712150"/>
            <a:ext cx="86223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Know a 2nd language? </a:t>
            </a:r>
            <a:br>
              <a:rPr lang="en"/>
            </a:br>
            <a:r>
              <a:rPr lang="en"/>
              <a:t>Make Google Translate  even better by joining </a:t>
            </a:r>
            <a:br>
              <a:rPr lang="en"/>
            </a:br>
            <a:r>
              <a:rPr lang="en"/>
              <a:t>the </a:t>
            </a:r>
            <a:r>
              <a:rPr lang="en">
                <a:solidFill>
                  <a:schemeClr val="accent5"/>
                </a:solidFill>
                <a:uFill>
                  <a:noFill/>
                </a:uFill>
                <a:hlinkClick r:id="rId4">
                  <a:extLst>
                    <a:ext uri="{A12FA001-AC4F-418D-AE19-62706E023703}">
                      <ahyp:hlinkClr val="tx"/>
                    </a:ext>
                  </a:extLst>
                </a:hlinkClick>
              </a:rPr>
              <a:t>community</a:t>
            </a:r>
            <a:r>
              <a:rPr lang="en"/>
              <a:t>.</a:t>
            </a:r>
            <a:endParaRPr/>
          </a:p>
        </p:txBody>
      </p:sp>
      <p:grpSp>
        <p:nvGrpSpPr>
          <p:cNvPr id="234" name="Google Shape;234;p31"/>
          <p:cNvGrpSpPr/>
          <p:nvPr/>
        </p:nvGrpSpPr>
        <p:grpSpPr>
          <a:xfrm>
            <a:off x="6781388" y="2464029"/>
            <a:ext cx="2212050" cy="2537076"/>
            <a:chOff x="6803275" y="395363"/>
            <a:chExt cx="2212050" cy="2537076"/>
          </a:xfrm>
        </p:grpSpPr>
        <p:pic>
          <p:nvPicPr>
            <p:cNvPr id="235" name="Google Shape;235;p31"/>
            <p:cNvPicPr preferRelativeResize="0"/>
            <p:nvPr/>
          </p:nvPicPr>
          <p:blipFill>
            <a:blip r:embed="rId5">
              <a:alphaModFix/>
            </a:blip>
            <a:stretch>
              <a:fillRect/>
            </a:stretch>
          </p:blipFill>
          <p:spPr>
            <a:xfrm>
              <a:off x="6803275" y="427445"/>
              <a:ext cx="2212050" cy="2504994"/>
            </a:xfrm>
            <a:prstGeom prst="rect">
              <a:avLst/>
            </a:prstGeom>
            <a:noFill/>
            <a:ln>
              <a:noFill/>
            </a:ln>
          </p:spPr>
        </p:pic>
        <p:pic>
          <p:nvPicPr>
            <p:cNvPr descr="Piece of duct tape sticking a note to the slide" id="236" name="Google Shape;236;p31"/>
            <p:cNvPicPr preferRelativeResize="0"/>
            <p:nvPr/>
          </p:nvPicPr>
          <p:blipFill rotWithShape="1">
            <a:blip r:embed="rId6">
              <a:alphaModFix/>
            </a:blip>
            <a:srcRect b="10011" l="9244" r="2118" t="5926"/>
            <a:stretch/>
          </p:blipFill>
          <p:spPr>
            <a:xfrm rot="154826">
              <a:off x="7370663" y="419419"/>
              <a:ext cx="1077273" cy="382687"/>
            </a:xfrm>
            <a:prstGeom prst="rect">
              <a:avLst/>
            </a:prstGeom>
            <a:noFill/>
            <a:ln>
              <a:noFill/>
            </a:ln>
          </p:spPr>
        </p:pic>
        <p:sp>
          <p:nvSpPr>
            <p:cNvPr id="237" name="Google Shape;237;p31"/>
            <p:cNvSpPr txBox="1"/>
            <p:nvPr/>
          </p:nvSpPr>
          <p:spPr>
            <a:xfrm>
              <a:off x="6944800" y="684231"/>
              <a:ext cx="1929000" cy="200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1"/>
                  </a:solidFill>
                  <a:latin typeface="Raleway"/>
                  <a:ea typeface="Raleway"/>
                  <a:cs typeface="Raleway"/>
                  <a:sym typeface="Raleway"/>
                </a:rPr>
                <a:t>Tip</a:t>
              </a:r>
              <a:endParaRPr b="1">
                <a:solidFill>
                  <a:schemeClr val="dk1"/>
                </a:solidFill>
                <a:latin typeface="Raleway"/>
                <a:ea typeface="Raleway"/>
                <a:cs typeface="Raleway"/>
                <a:sym typeface="Raleway"/>
              </a:endParaRPr>
            </a:p>
            <a:p>
              <a:pPr indent="0" lvl="0" marL="0" rtl="0" algn="l">
                <a:spcBef>
                  <a:spcPts val="800"/>
                </a:spcBef>
                <a:spcAft>
                  <a:spcPts val="0"/>
                </a:spcAft>
                <a:buNone/>
              </a:pPr>
              <a:r>
                <a:rPr lang="en" sz="1200">
                  <a:solidFill>
                    <a:schemeClr val="dk2"/>
                  </a:solidFill>
                  <a:latin typeface="Raleway"/>
                  <a:ea typeface="Raleway"/>
                  <a:cs typeface="Raleway"/>
                  <a:sym typeface="Raleway"/>
                </a:rPr>
                <a:t>Inspire your audience to act on the information they just learned. </a:t>
              </a:r>
              <a:endParaRPr sz="1200">
                <a:solidFill>
                  <a:schemeClr val="dk2"/>
                </a:solidFill>
                <a:latin typeface="Raleway"/>
                <a:ea typeface="Raleway"/>
                <a:cs typeface="Raleway"/>
                <a:sym typeface="Raleway"/>
              </a:endParaRPr>
            </a:p>
            <a:p>
              <a:pPr indent="0" lvl="0" marL="0" rtl="0" algn="l">
                <a:spcBef>
                  <a:spcPts val="800"/>
                </a:spcBef>
                <a:spcAft>
                  <a:spcPts val="800"/>
                </a:spcAft>
                <a:buNone/>
              </a:pPr>
              <a:r>
                <a:rPr lang="en" sz="1200">
                  <a:solidFill>
                    <a:schemeClr val="dk2"/>
                  </a:solidFill>
                  <a:latin typeface="Raleway"/>
                  <a:ea typeface="Raleway"/>
                  <a:cs typeface="Raleway"/>
                  <a:sym typeface="Raleway"/>
                </a:rPr>
                <a:t>Depending on your idea, this can be anything from downloading </a:t>
              </a:r>
              <a:br>
                <a:rPr lang="en" sz="1200">
                  <a:solidFill>
                    <a:schemeClr val="dk2"/>
                  </a:solidFill>
                  <a:latin typeface="Raleway"/>
                  <a:ea typeface="Raleway"/>
                  <a:cs typeface="Raleway"/>
                  <a:sym typeface="Raleway"/>
                </a:rPr>
              </a:br>
              <a:r>
                <a:rPr lang="en" sz="1200">
                  <a:solidFill>
                    <a:schemeClr val="dk2"/>
                  </a:solidFill>
                  <a:latin typeface="Raleway"/>
                  <a:ea typeface="Raleway"/>
                  <a:cs typeface="Raleway"/>
                  <a:sym typeface="Raleway"/>
                </a:rPr>
                <a:t>an app to joining </a:t>
              </a:r>
              <a:br>
                <a:rPr lang="en" sz="1200">
                  <a:solidFill>
                    <a:schemeClr val="dk2"/>
                  </a:solidFill>
                  <a:latin typeface="Raleway"/>
                  <a:ea typeface="Raleway"/>
                  <a:cs typeface="Raleway"/>
                  <a:sym typeface="Raleway"/>
                </a:rPr>
              </a:br>
              <a:r>
                <a:rPr lang="en" sz="1200">
                  <a:solidFill>
                    <a:schemeClr val="dk2"/>
                  </a:solidFill>
                  <a:latin typeface="Raleway"/>
                  <a:ea typeface="Raleway"/>
                  <a:cs typeface="Raleway"/>
                  <a:sym typeface="Raleway"/>
                </a:rPr>
                <a:t>an organization.</a:t>
              </a:r>
              <a:endParaRPr b="1">
                <a:solidFill>
                  <a:schemeClr val="dk1"/>
                </a:solidFill>
                <a:latin typeface="Raleway"/>
                <a:ea typeface="Raleway"/>
                <a:cs typeface="Raleway"/>
                <a:sym typeface="Raleway"/>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41" name="Shape 241"/>
        <p:cNvGrpSpPr/>
        <p:nvPr/>
      </p:nvGrpSpPr>
      <p:grpSpPr>
        <a:xfrm>
          <a:off x="0" y="0"/>
          <a:ext cx="0" cy="0"/>
          <a:chOff x="0" y="0"/>
          <a:chExt cx="0" cy="0"/>
        </a:xfrm>
      </p:grpSpPr>
      <p:pic>
        <p:nvPicPr>
          <p:cNvPr id="242" name="Google Shape;242;p32"/>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243" name="Google Shape;243;p32"/>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244" name="Google Shape;244;p32"/>
          <p:cNvSpPr txBox="1"/>
          <p:nvPr/>
        </p:nvSpPr>
        <p:spPr>
          <a:xfrm>
            <a:off x="2855550" y="68739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Good luck!</a:t>
            </a:r>
            <a:endParaRPr b="1" sz="3000">
              <a:solidFill>
                <a:schemeClr val="lt2"/>
              </a:solidFill>
              <a:latin typeface="Raleway"/>
              <a:ea typeface="Raleway"/>
              <a:cs typeface="Raleway"/>
              <a:sym typeface="Raleway"/>
            </a:endParaRPr>
          </a:p>
        </p:txBody>
      </p:sp>
      <p:sp>
        <p:nvSpPr>
          <p:cNvPr id="245" name="Google Shape;245;p32"/>
          <p:cNvSpPr txBox="1"/>
          <p:nvPr>
            <p:ph idx="4294967295" type="body"/>
          </p:nvPr>
        </p:nvSpPr>
        <p:spPr>
          <a:xfrm>
            <a:off x="2855550" y="1377478"/>
            <a:ext cx="3432900" cy="1633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200">
                <a:latin typeface="Raleway"/>
                <a:ea typeface="Raleway"/>
                <a:cs typeface="Raleway"/>
                <a:sym typeface="Raleway"/>
              </a:rPr>
              <a:t>We hope you’ll use these tips to go out and deliver a memorable pitch for your product </a:t>
            </a:r>
            <a:br>
              <a:rPr lang="en" sz="1200">
                <a:latin typeface="Raleway"/>
                <a:ea typeface="Raleway"/>
                <a:cs typeface="Raleway"/>
                <a:sym typeface="Raleway"/>
              </a:rPr>
            </a:br>
            <a:r>
              <a:rPr lang="en" sz="1200">
                <a:latin typeface="Raleway"/>
                <a:ea typeface="Raleway"/>
                <a:cs typeface="Raleway"/>
                <a:sym typeface="Raleway"/>
              </a:rPr>
              <a:t>or service!</a:t>
            </a:r>
            <a:endParaRPr sz="1200">
              <a:latin typeface="Raleway"/>
              <a:ea typeface="Raleway"/>
              <a:cs typeface="Raleway"/>
              <a:sym typeface="Raleway"/>
            </a:endParaRPr>
          </a:p>
          <a:p>
            <a:pPr indent="0" lvl="0" marL="0" rtl="0" algn="l">
              <a:spcBef>
                <a:spcPts val="1200"/>
              </a:spcBef>
              <a:spcAft>
                <a:spcPts val="1200"/>
              </a:spcAft>
              <a:buNone/>
            </a:pPr>
            <a:r>
              <a:rPr lang="en" sz="1200">
                <a:latin typeface="Raleway"/>
                <a:ea typeface="Raleway"/>
                <a:cs typeface="Raleway"/>
                <a:sym typeface="Raleway"/>
              </a:rPr>
              <a:t>For more (free) presentation tips relevant to other types of messages, go to</a:t>
            </a:r>
            <a:br>
              <a:rPr lang="en" sz="1200">
                <a:latin typeface="Raleway"/>
                <a:ea typeface="Raleway"/>
                <a:cs typeface="Raleway"/>
                <a:sym typeface="Raleway"/>
              </a:rPr>
            </a:br>
            <a:r>
              <a:rPr lang="en" sz="1200" u="sng">
                <a:solidFill>
                  <a:schemeClr val="dk1"/>
                </a:solidFill>
                <a:latin typeface="Raleway"/>
                <a:ea typeface="Raleway"/>
                <a:cs typeface="Raleway"/>
                <a:sym typeface="Raleway"/>
                <a:hlinkClick r:id="rId5">
                  <a:extLst>
                    <a:ext uri="{A12FA001-AC4F-418D-AE19-62706E023703}">
                      <ahyp:hlinkClr val="tx"/>
                    </a:ext>
                  </a:extLst>
                </a:hlinkClick>
              </a:rPr>
              <a:t>heathbrothers.com/presentations</a:t>
            </a:r>
            <a:endParaRPr sz="1200" u="sng">
              <a:solidFill>
                <a:schemeClr val="dk1"/>
              </a:solidFill>
              <a:latin typeface="Raleway"/>
              <a:ea typeface="Raleway"/>
              <a:cs typeface="Raleway"/>
              <a:sym typeface="Raleway"/>
            </a:endParaRPr>
          </a:p>
        </p:txBody>
      </p:sp>
      <p:pic>
        <p:nvPicPr>
          <p:cNvPr descr="Book titled, &quot;Made To Stick,&quot; standing on its side" id="246" name="Google Shape;246;p32"/>
          <p:cNvPicPr preferRelativeResize="0"/>
          <p:nvPr/>
        </p:nvPicPr>
        <p:blipFill>
          <a:blip r:embed="rId6">
            <a:alphaModFix/>
          </a:blip>
          <a:stretch>
            <a:fillRect/>
          </a:stretch>
        </p:blipFill>
        <p:spPr>
          <a:xfrm>
            <a:off x="5176950" y="3083225"/>
            <a:ext cx="1184925" cy="1545950"/>
          </a:xfrm>
          <a:prstGeom prst="rect">
            <a:avLst/>
          </a:prstGeom>
          <a:noFill/>
          <a:ln>
            <a:noFill/>
          </a:ln>
        </p:spPr>
      </p:pic>
      <p:sp>
        <p:nvSpPr>
          <p:cNvPr id="247" name="Google Shape;247;p32"/>
          <p:cNvSpPr txBox="1"/>
          <p:nvPr/>
        </p:nvSpPr>
        <p:spPr>
          <a:xfrm>
            <a:off x="2855550" y="3495513"/>
            <a:ext cx="2103000" cy="10122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None/>
            </a:pPr>
            <a:r>
              <a:rPr lang="en" sz="1200">
                <a:solidFill>
                  <a:schemeClr val="dk2"/>
                </a:solidFill>
                <a:latin typeface="Raleway"/>
                <a:ea typeface="Raleway"/>
                <a:cs typeface="Raleway"/>
                <a:sym typeface="Raleway"/>
              </a:rPr>
              <a:t>For more about making your ideas stick with others, check out our book!</a:t>
            </a:r>
            <a:endParaRPr sz="1200">
              <a:solidFill>
                <a:schemeClr val="dk2"/>
              </a:solidFill>
              <a:latin typeface="Raleway"/>
              <a:ea typeface="Raleway"/>
              <a:cs typeface="Raleway"/>
              <a:sym typeface="Raleway"/>
            </a:endParaRPr>
          </a:p>
        </p:txBody>
      </p:sp>
    </p:spTree>
  </p:cSld>
  <p:clrMapOvr>
    <a:masterClrMapping/>
  </p:clrMapOvr>
</p:sld>
</file>

<file path=ppt/theme/theme1.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