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7"/>
  </p:notesMasterIdLst>
  <p:sldIdLst>
    <p:sldId id="256" r:id="rId2"/>
    <p:sldId id="257" r:id="rId3"/>
    <p:sldId id="258" r:id="rId4"/>
    <p:sldId id="259" r:id="rId5"/>
    <p:sldId id="260" r:id="rId6"/>
  </p:sldIdLst>
  <p:sldSz cx="12190413" cy="6859588"/>
  <p:notesSz cx="6858000" cy="9144000"/>
  <p:defaultTextStyle>
    <a:defPPr>
      <a:defRPr lang="en-US"/>
    </a:defPPr>
    <a:lvl1pPr marL="0" algn="l" defTabSz="1088397" rtl="0" eaLnBrk="1" latinLnBrk="0" hangingPunct="1">
      <a:defRPr sz="2200" kern="1200">
        <a:solidFill>
          <a:schemeClr val="tx1"/>
        </a:solidFill>
        <a:latin typeface="+mn-lt"/>
        <a:ea typeface="+mn-ea"/>
        <a:cs typeface="+mn-cs"/>
      </a:defRPr>
    </a:lvl1pPr>
    <a:lvl2pPr marL="544198" algn="l" defTabSz="1088397" rtl="0" eaLnBrk="1" latinLnBrk="0" hangingPunct="1">
      <a:defRPr sz="2200" kern="1200">
        <a:solidFill>
          <a:schemeClr val="tx1"/>
        </a:solidFill>
        <a:latin typeface="+mn-lt"/>
        <a:ea typeface="+mn-ea"/>
        <a:cs typeface="+mn-cs"/>
      </a:defRPr>
    </a:lvl2pPr>
    <a:lvl3pPr marL="1088397" algn="l" defTabSz="1088397" rtl="0" eaLnBrk="1" latinLnBrk="0" hangingPunct="1">
      <a:defRPr sz="2200" kern="1200">
        <a:solidFill>
          <a:schemeClr val="tx1"/>
        </a:solidFill>
        <a:latin typeface="+mn-lt"/>
        <a:ea typeface="+mn-ea"/>
        <a:cs typeface="+mn-cs"/>
      </a:defRPr>
    </a:lvl3pPr>
    <a:lvl4pPr marL="1632595" algn="l" defTabSz="1088397" rtl="0" eaLnBrk="1" latinLnBrk="0" hangingPunct="1">
      <a:defRPr sz="2200" kern="1200">
        <a:solidFill>
          <a:schemeClr val="tx1"/>
        </a:solidFill>
        <a:latin typeface="+mn-lt"/>
        <a:ea typeface="+mn-ea"/>
        <a:cs typeface="+mn-cs"/>
      </a:defRPr>
    </a:lvl4pPr>
    <a:lvl5pPr marL="2176795" algn="l" defTabSz="1088397" rtl="0" eaLnBrk="1" latinLnBrk="0" hangingPunct="1">
      <a:defRPr sz="2200" kern="1200">
        <a:solidFill>
          <a:schemeClr val="tx1"/>
        </a:solidFill>
        <a:latin typeface="+mn-lt"/>
        <a:ea typeface="+mn-ea"/>
        <a:cs typeface="+mn-cs"/>
      </a:defRPr>
    </a:lvl5pPr>
    <a:lvl6pPr marL="2720993" algn="l" defTabSz="1088397" rtl="0" eaLnBrk="1" latinLnBrk="0" hangingPunct="1">
      <a:defRPr sz="2200" kern="1200">
        <a:solidFill>
          <a:schemeClr val="tx1"/>
        </a:solidFill>
        <a:latin typeface="+mn-lt"/>
        <a:ea typeface="+mn-ea"/>
        <a:cs typeface="+mn-cs"/>
      </a:defRPr>
    </a:lvl6pPr>
    <a:lvl7pPr marL="3265191" algn="l" defTabSz="1088397" rtl="0" eaLnBrk="1" latinLnBrk="0" hangingPunct="1">
      <a:defRPr sz="2200" kern="1200">
        <a:solidFill>
          <a:schemeClr val="tx1"/>
        </a:solidFill>
        <a:latin typeface="+mn-lt"/>
        <a:ea typeface="+mn-ea"/>
        <a:cs typeface="+mn-cs"/>
      </a:defRPr>
    </a:lvl7pPr>
    <a:lvl8pPr marL="3809390" algn="l" defTabSz="1088397" rtl="0" eaLnBrk="1" latinLnBrk="0" hangingPunct="1">
      <a:defRPr sz="2200" kern="1200">
        <a:solidFill>
          <a:schemeClr val="tx1"/>
        </a:solidFill>
        <a:latin typeface="+mn-lt"/>
        <a:ea typeface="+mn-ea"/>
        <a:cs typeface="+mn-cs"/>
      </a:defRPr>
    </a:lvl8pPr>
    <a:lvl9pPr marL="4353588" algn="l" defTabSz="1088397" rtl="0" eaLnBrk="1" latinLnBrk="0" hangingPunct="1">
      <a:defRPr sz="22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p:cViewPr varScale="1">
        <p:scale>
          <a:sx n="83" d="100"/>
          <a:sy n="83" d="100"/>
        </p:scale>
        <p:origin x="518" y="38"/>
      </p:cViewPr>
      <p:guideLst>
        <p:guide orient="horz" pos="2161"/>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90684F-40FB-4965-8BA1-C06BA905A73E}" type="datetimeFigureOut">
              <a:rPr lang="en-US" smtClean="0"/>
              <a:t>3/17/2022</a:t>
            </a:fld>
            <a:endParaRPr lang="en-US"/>
          </a:p>
        </p:txBody>
      </p:sp>
      <p:sp>
        <p:nvSpPr>
          <p:cNvPr id="4" name="Slide Image Placeholder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67528E-8163-45A6-BEFE-35E5572496C9}" type="slidenum">
              <a:rPr lang="en-US" smtClean="0"/>
              <a:t>‹#›</a:t>
            </a:fld>
            <a:endParaRPr lang="en-US"/>
          </a:p>
        </p:txBody>
      </p:sp>
    </p:spTree>
    <p:extLst>
      <p:ext uri="{BB962C8B-B14F-4D97-AF65-F5344CB8AC3E}">
        <p14:creationId xmlns:p14="http://schemas.microsoft.com/office/powerpoint/2010/main" val="595388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E67528E-8163-45A6-BEFE-35E5572496C9}" type="slidenum">
              <a:rPr lang="en-US" smtClean="0"/>
              <a:t>2</a:t>
            </a:fld>
            <a:endParaRPr lang="en-US"/>
          </a:p>
        </p:txBody>
      </p:sp>
    </p:spTree>
    <p:extLst>
      <p:ext uri="{BB962C8B-B14F-4D97-AF65-F5344CB8AC3E}">
        <p14:creationId xmlns:p14="http://schemas.microsoft.com/office/powerpoint/2010/main" val="2741081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E67528E-8163-45A6-BEFE-35E5572496C9}" type="slidenum">
              <a:rPr lang="en-US" smtClean="0"/>
              <a:t>4</a:t>
            </a:fld>
            <a:endParaRPr lang="en-US"/>
          </a:p>
        </p:txBody>
      </p:sp>
    </p:spTree>
    <p:extLst>
      <p:ext uri="{BB962C8B-B14F-4D97-AF65-F5344CB8AC3E}">
        <p14:creationId xmlns:p14="http://schemas.microsoft.com/office/powerpoint/2010/main" val="4175263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281" y="1371918"/>
            <a:ext cx="10463438" cy="1927671"/>
          </a:xfrm>
        </p:spPr>
        <p:txBody>
          <a:bodyPr anchor="b">
            <a:noAutofit/>
          </a:bodyPr>
          <a:lstStyle>
            <a:lvl1pPr>
              <a:defRPr sz="6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914281" y="3506012"/>
            <a:ext cx="8533289" cy="1753006"/>
          </a:xfrm>
        </p:spPr>
        <p:txBody>
          <a:bodyPr/>
          <a:lstStyle>
            <a:lvl1pPr marL="0" indent="0" algn="l">
              <a:buNone/>
              <a:defRPr>
                <a:solidFill>
                  <a:schemeClr val="tx1">
                    <a:lumMod val="75000"/>
                    <a:lumOff val="25000"/>
                  </a:schemeClr>
                </a:solidFill>
              </a:defRPr>
            </a:lvl1pPr>
            <a:lvl2pPr marL="544251" indent="0" algn="ctr">
              <a:buNone/>
              <a:defRPr>
                <a:solidFill>
                  <a:schemeClr val="tx1">
                    <a:tint val="75000"/>
                  </a:schemeClr>
                </a:solidFill>
              </a:defRPr>
            </a:lvl2pPr>
            <a:lvl3pPr marL="1088502" indent="0" algn="ctr">
              <a:buNone/>
              <a:defRPr>
                <a:solidFill>
                  <a:schemeClr val="tx1">
                    <a:tint val="75000"/>
                  </a:schemeClr>
                </a:solidFill>
              </a:defRPr>
            </a:lvl3pPr>
            <a:lvl4pPr marL="1632753" indent="0" algn="ctr">
              <a:buNone/>
              <a:defRPr>
                <a:solidFill>
                  <a:schemeClr val="tx1">
                    <a:tint val="75000"/>
                  </a:schemeClr>
                </a:solidFill>
              </a:defRPr>
            </a:lvl4pPr>
            <a:lvl5pPr marL="2177004" indent="0" algn="ctr">
              <a:buNone/>
              <a:defRPr>
                <a:solidFill>
                  <a:schemeClr val="tx1">
                    <a:tint val="75000"/>
                  </a:schemeClr>
                </a:solidFill>
              </a:defRPr>
            </a:lvl5pPr>
            <a:lvl6pPr marL="2721254" indent="0" algn="ctr">
              <a:buNone/>
              <a:defRPr>
                <a:solidFill>
                  <a:schemeClr val="tx1">
                    <a:tint val="75000"/>
                  </a:schemeClr>
                </a:solidFill>
              </a:defRPr>
            </a:lvl6pPr>
            <a:lvl7pPr marL="3265505" indent="0" algn="ctr">
              <a:buNone/>
              <a:defRPr>
                <a:solidFill>
                  <a:schemeClr val="tx1">
                    <a:tint val="75000"/>
                  </a:schemeClr>
                </a:solidFill>
              </a:defRPr>
            </a:lvl7pPr>
            <a:lvl8pPr marL="3809756" indent="0" algn="ctr">
              <a:buNone/>
              <a:defRPr>
                <a:solidFill>
                  <a:schemeClr val="tx1">
                    <a:tint val="75000"/>
                  </a:schemeClr>
                </a:solidFill>
              </a:defRPr>
            </a:lvl8pPr>
            <a:lvl9pPr marL="4354007"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483E2A7-76DC-403F-8BCB-0365AE9CBF1E}" type="slidenum">
              <a:rPr lang="en-US" smtClean="0"/>
              <a:t>‹#›</a:t>
            </a:fld>
            <a:endParaRPr lang="en-US" dirty="0"/>
          </a:p>
        </p:txBody>
      </p:sp>
      <p:cxnSp>
        <p:nvCxnSpPr>
          <p:cNvPr id="8" name="Straight Connector 7"/>
          <p:cNvCxnSpPr/>
          <p:nvPr/>
        </p:nvCxnSpPr>
        <p:spPr>
          <a:xfrm>
            <a:off x="914281" y="3399307"/>
            <a:ext cx="10463438"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483E2A7-76DC-403F-8BCB-0365AE9CBF1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2959" y="2362748"/>
            <a:ext cx="10361851" cy="2200784"/>
          </a:xfrm>
        </p:spPr>
        <p:txBody>
          <a:bodyPr anchor="b">
            <a:normAutofit/>
          </a:bodyPr>
          <a:lstStyle>
            <a:lvl1pPr algn="l">
              <a:defRPr sz="57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962959" y="4627936"/>
            <a:ext cx="10361851" cy="1500534"/>
          </a:xfrm>
        </p:spPr>
        <p:txBody>
          <a:bodyPr anchor="t">
            <a:normAutofit/>
          </a:bodyPr>
          <a:lstStyle>
            <a:lvl1pPr marL="0" indent="0">
              <a:buNone/>
              <a:defRPr sz="2900">
                <a:solidFill>
                  <a:schemeClr val="tx2"/>
                </a:solidFill>
              </a:defRPr>
            </a:lvl1pPr>
            <a:lvl2pPr marL="544251" indent="0">
              <a:buNone/>
              <a:defRPr sz="2100">
                <a:solidFill>
                  <a:schemeClr val="tx1">
                    <a:tint val="75000"/>
                  </a:schemeClr>
                </a:solidFill>
              </a:defRPr>
            </a:lvl2pPr>
            <a:lvl3pPr marL="1088502" indent="0">
              <a:buNone/>
              <a:defRPr sz="1900">
                <a:solidFill>
                  <a:schemeClr val="tx1">
                    <a:tint val="75000"/>
                  </a:schemeClr>
                </a:solidFill>
              </a:defRPr>
            </a:lvl3pPr>
            <a:lvl4pPr marL="1632753" indent="0">
              <a:buNone/>
              <a:defRPr sz="1700">
                <a:solidFill>
                  <a:schemeClr val="tx1">
                    <a:tint val="75000"/>
                  </a:schemeClr>
                </a:solidFill>
              </a:defRPr>
            </a:lvl4pPr>
            <a:lvl5pPr marL="2177004" indent="0">
              <a:buNone/>
              <a:defRPr sz="1700">
                <a:solidFill>
                  <a:schemeClr val="tx1">
                    <a:tint val="75000"/>
                  </a:schemeClr>
                </a:solidFill>
              </a:defRPr>
            </a:lvl5pPr>
            <a:lvl6pPr marL="2721254" indent="0">
              <a:buNone/>
              <a:defRPr sz="1700">
                <a:solidFill>
                  <a:schemeClr val="tx1">
                    <a:tint val="75000"/>
                  </a:schemeClr>
                </a:solidFill>
              </a:defRPr>
            </a:lvl6pPr>
            <a:lvl7pPr marL="3265505" indent="0">
              <a:buNone/>
              <a:defRPr sz="1700">
                <a:solidFill>
                  <a:schemeClr val="tx1">
                    <a:tint val="75000"/>
                  </a:schemeClr>
                </a:solidFill>
              </a:defRPr>
            </a:lvl7pPr>
            <a:lvl8pPr marL="3809756" indent="0">
              <a:buNone/>
              <a:defRPr sz="1700">
                <a:solidFill>
                  <a:schemeClr val="tx1">
                    <a:tint val="75000"/>
                  </a:schemeClr>
                </a:solidFill>
              </a:defRPr>
            </a:lvl8pPr>
            <a:lvl9pPr marL="4354007" indent="0">
              <a:buNone/>
              <a:defRPr sz="17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483E2A7-76DC-403F-8BCB-0365AE9CBF1E}" type="slidenum">
              <a:rPr lang="en-US" smtClean="0"/>
              <a:t>‹#›</a:t>
            </a:fld>
            <a:endParaRPr lang="en-US" dirty="0"/>
          </a:p>
        </p:txBody>
      </p:sp>
      <p:cxnSp>
        <p:nvCxnSpPr>
          <p:cNvPr id="7" name="Straight Connector 6"/>
          <p:cNvCxnSpPr/>
          <p:nvPr/>
        </p:nvCxnSpPr>
        <p:spPr>
          <a:xfrm>
            <a:off x="975233" y="4600497"/>
            <a:ext cx="10463438"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521" y="1673739"/>
            <a:ext cx="5384099" cy="4719397"/>
          </a:xfrm>
        </p:spPr>
        <p:txBody>
          <a:bodyPr/>
          <a:lstStyle>
            <a:lvl1pPr>
              <a:defRPr sz="3300"/>
            </a:lvl1pPr>
            <a:lvl2pPr>
              <a:defRPr sz="29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6793" y="1673739"/>
            <a:ext cx="5384099" cy="4719397"/>
          </a:xfrm>
        </p:spPr>
        <p:txBody>
          <a:bodyPr/>
          <a:lstStyle>
            <a:lvl1pPr>
              <a:defRPr sz="3300"/>
            </a:lvl1pPr>
            <a:lvl2pPr>
              <a:defRPr sz="29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483E2A7-76DC-403F-8BCB-0365AE9CBF1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20" y="1676788"/>
            <a:ext cx="5241878" cy="639910"/>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400" b="0">
                <a:solidFill>
                  <a:schemeClr val="tx2"/>
                </a:solidFill>
              </a:defRPr>
            </a:lvl1pPr>
            <a:lvl2pPr marL="544251" indent="0">
              <a:buNone/>
              <a:defRPr sz="2400" b="1"/>
            </a:lvl2pPr>
            <a:lvl3pPr marL="1088502" indent="0">
              <a:buNone/>
              <a:defRPr sz="2100" b="1"/>
            </a:lvl3pPr>
            <a:lvl4pPr marL="1632753" indent="0">
              <a:buNone/>
              <a:defRPr sz="1900" b="1"/>
            </a:lvl4pPr>
            <a:lvl5pPr marL="2177004" indent="0">
              <a:buNone/>
              <a:defRPr sz="1900" b="1"/>
            </a:lvl5pPr>
            <a:lvl6pPr marL="2721254" indent="0">
              <a:buNone/>
              <a:defRPr sz="1900" b="1"/>
            </a:lvl6pPr>
            <a:lvl7pPr marL="3265505" indent="0">
              <a:buNone/>
              <a:defRPr sz="1900" b="1"/>
            </a:lvl7pPr>
            <a:lvl8pPr marL="3809756" indent="0">
              <a:buNone/>
              <a:defRPr sz="1900" b="1"/>
            </a:lvl8pPr>
            <a:lvl9pPr marL="4354007" indent="0">
              <a:buNone/>
              <a:defRPr sz="1900" b="1"/>
            </a:lvl9pPr>
          </a:lstStyle>
          <a:p>
            <a:pPr lvl="0"/>
            <a:r>
              <a:rPr lang="en-US" smtClean="0"/>
              <a:t>Click to edit Master text styles</a:t>
            </a:r>
          </a:p>
        </p:txBody>
      </p:sp>
      <p:sp>
        <p:nvSpPr>
          <p:cNvPr id="4" name="Content Placeholder 3"/>
          <p:cNvSpPr>
            <a:spLocks noGrp="1"/>
          </p:cNvSpPr>
          <p:nvPr>
            <p:ph sz="half" idx="2"/>
          </p:nvPr>
        </p:nvSpPr>
        <p:spPr>
          <a:xfrm>
            <a:off x="609520" y="2438965"/>
            <a:ext cx="5241878" cy="3952203"/>
          </a:xfrm>
        </p:spPr>
        <p:txBody>
          <a:bodyPr/>
          <a:lstStyle>
            <a:lvl1pPr>
              <a:defRPr sz="2900"/>
            </a:lvl1pPr>
            <a:lvl2pPr>
              <a:defRPr sz="2400"/>
            </a:lvl2pPr>
            <a:lvl3pPr>
              <a:defRPr sz="2100"/>
            </a:lvl3pPr>
            <a:lvl4pPr>
              <a:defRPr sz="1900"/>
            </a:lvl4pPr>
            <a:lvl5pPr>
              <a:defRPr sz="1900"/>
            </a:lvl5pPr>
            <a:lvl6pPr>
              <a:defRPr sz="1900"/>
            </a:lvl6pPr>
            <a:lvl7pPr>
              <a:defRPr sz="1900"/>
            </a:lvl7pPr>
            <a:lvl8pPr>
              <a:defRPr sz="1900"/>
            </a:lvl8pPr>
            <a:lvl9pPr>
              <a:defRPr sz="19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39015" y="1676788"/>
            <a:ext cx="5241878" cy="639910"/>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400" b="0" kern="1200" dirty="0" smtClean="0">
                <a:solidFill>
                  <a:schemeClr val="tx2"/>
                </a:solidFill>
                <a:latin typeface="+mn-lt"/>
                <a:ea typeface="+mn-ea"/>
                <a:cs typeface="+mn-cs"/>
              </a:defRPr>
            </a:lvl1pPr>
            <a:lvl2pPr marL="544251" indent="0">
              <a:buNone/>
              <a:defRPr sz="2400" b="1"/>
            </a:lvl2pPr>
            <a:lvl3pPr marL="1088502" indent="0">
              <a:buNone/>
              <a:defRPr sz="2100" b="1"/>
            </a:lvl3pPr>
            <a:lvl4pPr marL="1632753" indent="0">
              <a:buNone/>
              <a:defRPr sz="1900" b="1"/>
            </a:lvl4pPr>
            <a:lvl5pPr marL="2177004" indent="0">
              <a:buNone/>
              <a:defRPr sz="1900" b="1"/>
            </a:lvl5pPr>
            <a:lvl6pPr marL="2721254" indent="0">
              <a:buNone/>
              <a:defRPr sz="1900" b="1"/>
            </a:lvl6pPr>
            <a:lvl7pPr marL="3265505" indent="0">
              <a:buNone/>
              <a:defRPr sz="1900" b="1"/>
            </a:lvl7pPr>
            <a:lvl8pPr marL="3809756" indent="0">
              <a:buNone/>
              <a:defRPr sz="1900" b="1"/>
            </a:lvl8pPr>
            <a:lvl9pPr marL="4354007" indent="0">
              <a:buNone/>
              <a:defRPr sz="1900" b="1"/>
            </a:lvl9pPr>
          </a:lstStyle>
          <a:p>
            <a:pPr lvl="0"/>
            <a:r>
              <a:rPr lang="en-US" smtClean="0"/>
              <a:t>Click to edit Master text styles</a:t>
            </a:r>
          </a:p>
        </p:txBody>
      </p:sp>
      <p:sp>
        <p:nvSpPr>
          <p:cNvPr id="6" name="Content Placeholder 5"/>
          <p:cNvSpPr>
            <a:spLocks noGrp="1"/>
          </p:cNvSpPr>
          <p:nvPr>
            <p:ph sz="quarter" idx="4"/>
          </p:nvPr>
        </p:nvSpPr>
        <p:spPr>
          <a:xfrm>
            <a:off x="6339015" y="2438965"/>
            <a:ext cx="5241878" cy="3952203"/>
          </a:xfrm>
        </p:spPr>
        <p:txBody>
          <a:bodyPr/>
          <a:lstStyle>
            <a:lvl1pPr>
              <a:defRPr sz="2900"/>
            </a:lvl1pPr>
            <a:lvl2pPr>
              <a:defRPr sz="2400"/>
            </a:lvl2pPr>
            <a:lvl3pPr>
              <a:defRPr sz="2100"/>
            </a:lvl3pPr>
            <a:lvl4pPr>
              <a:defRPr sz="1900"/>
            </a:lvl4pPr>
            <a:lvl5pPr>
              <a:defRPr sz="1900"/>
            </a:lvl5pPr>
            <a:lvl6pPr>
              <a:defRPr sz="1900"/>
            </a:lvl6pPr>
            <a:lvl7pPr>
              <a:defRPr sz="1900"/>
            </a:lvl7pPr>
            <a:lvl8pPr>
              <a:defRPr sz="1900"/>
            </a:lvl8pPr>
            <a:lvl9pPr>
              <a:defRPr sz="19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483E2A7-76DC-403F-8BCB-0365AE9CBF1E}" type="slidenum">
              <a:rPr lang="en-US" smtClean="0"/>
              <a:t>‹#›</a:t>
            </a:fld>
            <a:endParaRPr lang="en-US" dirty="0"/>
          </a:p>
        </p:txBody>
      </p:sp>
      <p:cxnSp>
        <p:nvCxnSpPr>
          <p:cNvPr id="11" name="Straight Connector 10"/>
          <p:cNvCxnSpPr/>
          <p:nvPr/>
        </p:nvCxnSpPr>
        <p:spPr>
          <a:xfrm rot="5400000">
            <a:off x="3740611" y="4046627"/>
            <a:ext cx="471025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483E2A7-76DC-403F-8BCB-0365AE9CBF1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483E2A7-76DC-403F-8BCB-0365AE9CBF1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20" y="792264"/>
            <a:ext cx="2852557" cy="1262164"/>
          </a:xfrm>
        </p:spPr>
        <p:txBody>
          <a:bodyPr anchor="b">
            <a:noAutofit/>
          </a:bodyPr>
          <a:lstStyle>
            <a:lvl1pPr algn="l">
              <a:defRPr sz="2900" b="0"/>
            </a:lvl1pPr>
          </a:lstStyle>
          <a:p>
            <a:r>
              <a:rPr lang="en-US" smtClean="0"/>
              <a:t>Click to edit Master title style</a:t>
            </a:r>
            <a:endParaRPr lang="en-US" dirty="0"/>
          </a:p>
        </p:txBody>
      </p:sp>
      <p:sp>
        <p:nvSpPr>
          <p:cNvPr id="3" name="Content Placeholder 2"/>
          <p:cNvSpPr>
            <a:spLocks noGrp="1"/>
          </p:cNvSpPr>
          <p:nvPr>
            <p:ph idx="1"/>
          </p:nvPr>
        </p:nvSpPr>
        <p:spPr>
          <a:xfrm>
            <a:off x="3961884" y="792263"/>
            <a:ext cx="7619008" cy="5579132"/>
          </a:xfrm>
        </p:spPr>
        <p:txBody>
          <a:bodyPr/>
          <a:lstStyle>
            <a:lvl1pPr>
              <a:defRPr sz="3800"/>
            </a:lvl1pPr>
            <a:lvl2pPr>
              <a:defRPr sz="3300"/>
            </a:lvl2pPr>
            <a:lvl3pPr>
              <a:defRPr sz="2900"/>
            </a:lvl3pPr>
            <a:lvl4pPr>
              <a:defRPr sz="2400"/>
            </a:lvl4pPr>
            <a:lvl5pPr>
              <a:defRPr sz="2400"/>
            </a:lvl5pPr>
            <a:lvl6pPr>
              <a:defRPr sz="2400"/>
            </a:lvl6pPr>
            <a:lvl7pPr>
              <a:defRPr sz="2400"/>
            </a:lvl7pPr>
            <a:lvl8pPr>
              <a:defRPr sz="2400"/>
            </a:lvl8pPr>
            <a:lvl9pPr>
              <a:defRPr sz="2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22" y="2131046"/>
            <a:ext cx="2852557" cy="4244598"/>
          </a:xfrm>
        </p:spPr>
        <p:txBody>
          <a:bodyPr/>
          <a:lstStyle>
            <a:lvl1pPr marL="0" indent="0">
              <a:buNone/>
              <a:defRPr sz="1700"/>
            </a:lvl1pPr>
            <a:lvl2pPr marL="544251" indent="0">
              <a:buNone/>
              <a:defRPr sz="1400"/>
            </a:lvl2pPr>
            <a:lvl3pPr marL="1088502" indent="0">
              <a:buNone/>
              <a:defRPr sz="1200"/>
            </a:lvl3pPr>
            <a:lvl4pPr marL="1632753" indent="0">
              <a:buNone/>
              <a:defRPr sz="1100"/>
            </a:lvl4pPr>
            <a:lvl5pPr marL="2177004" indent="0">
              <a:buNone/>
              <a:defRPr sz="1100"/>
            </a:lvl5pPr>
            <a:lvl6pPr marL="2721254" indent="0">
              <a:buNone/>
              <a:defRPr sz="1100"/>
            </a:lvl6pPr>
            <a:lvl7pPr marL="3265505" indent="0">
              <a:buNone/>
              <a:defRPr sz="1100"/>
            </a:lvl7pPr>
            <a:lvl8pPr marL="3809756" indent="0">
              <a:buNone/>
              <a:defRPr sz="1100"/>
            </a:lvl8pPr>
            <a:lvl9pPr marL="4354007" indent="0">
              <a:buNone/>
              <a:defRPr sz="11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483E2A7-76DC-403F-8BCB-0365AE9CBF1E}" type="slidenum">
              <a:rPr lang="en-US" smtClean="0"/>
              <a:t>‹#›</a:t>
            </a:fld>
            <a:endParaRPr lang="en-US" dirty="0"/>
          </a:p>
        </p:txBody>
      </p:sp>
      <p:cxnSp>
        <p:nvCxnSpPr>
          <p:cNvPr id="9" name="Straight Connector 8"/>
          <p:cNvCxnSpPr/>
          <p:nvPr/>
        </p:nvCxnSpPr>
        <p:spPr>
          <a:xfrm rot="5400000">
            <a:off x="911024" y="3580771"/>
            <a:ext cx="5579132"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21" y="792663"/>
            <a:ext cx="2856535" cy="1265213"/>
          </a:xfrm>
        </p:spPr>
        <p:txBody>
          <a:bodyPr anchor="b">
            <a:normAutofit/>
          </a:bodyPr>
          <a:lstStyle>
            <a:lvl1pPr algn="l">
              <a:defRPr sz="2900" b="0"/>
            </a:lvl1pPr>
          </a:lstStyle>
          <a:p>
            <a:r>
              <a:rPr lang="en-US" smtClean="0"/>
              <a:t>Click to edit Master title style</a:t>
            </a:r>
            <a:endParaRPr lang="en-US" dirty="0"/>
          </a:p>
        </p:txBody>
      </p:sp>
      <p:sp>
        <p:nvSpPr>
          <p:cNvPr id="3" name="Picture Placeholder 2"/>
          <p:cNvSpPr>
            <a:spLocks noGrp="1"/>
          </p:cNvSpPr>
          <p:nvPr>
            <p:ph type="pic" idx="1"/>
          </p:nvPr>
        </p:nvSpPr>
        <p:spPr>
          <a:xfrm>
            <a:off x="3810984" y="838395"/>
            <a:ext cx="7871495" cy="5501730"/>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800"/>
            </a:lvl1pPr>
            <a:lvl2pPr marL="544251" indent="0">
              <a:buNone/>
              <a:defRPr sz="3300"/>
            </a:lvl2pPr>
            <a:lvl3pPr marL="1088502" indent="0">
              <a:buNone/>
              <a:defRPr sz="2900"/>
            </a:lvl3pPr>
            <a:lvl4pPr marL="1632753" indent="0">
              <a:buNone/>
              <a:defRPr sz="2400"/>
            </a:lvl4pPr>
            <a:lvl5pPr marL="2177004" indent="0">
              <a:buNone/>
              <a:defRPr sz="2400"/>
            </a:lvl5pPr>
            <a:lvl6pPr marL="2721254" indent="0">
              <a:buNone/>
              <a:defRPr sz="2400"/>
            </a:lvl6pPr>
            <a:lvl7pPr marL="3265505" indent="0">
              <a:buNone/>
              <a:defRPr sz="2400"/>
            </a:lvl7pPr>
            <a:lvl8pPr marL="3809756" indent="0">
              <a:buNone/>
              <a:defRPr sz="2400"/>
            </a:lvl8pPr>
            <a:lvl9pPr marL="4354007" indent="0">
              <a:buNone/>
              <a:defRPr sz="2400"/>
            </a:lvl9pPr>
          </a:lstStyle>
          <a:p>
            <a:r>
              <a:rPr lang="en-US" dirty="0" smtClean="0"/>
              <a:t>Click icon to add picture</a:t>
            </a:r>
            <a:endParaRPr lang="en-US" dirty="0"/>
          </a:p>
        </p:txBody>
      </p:sp>
      <p:sp>
        <p:nvSpPr>
          <p:cNvPr id="4" name="Text Placeholder 3"/>
          <p:cNvSpPr>
            <a:spLocks noGrp="1"/>
          </p:cNvSpPr>
          <p:nvPr>
            <p:ph type="body" sz="half" idx="2"/>
          </p:nvPr>
        </p:nvSpPr>
        <p:spPr>
          <a:xfrm>
            <a:off x="609520" y="2134094"/>
            <a:ext cx="2852557" cy="4243798"/>
          </a:xfrm>
        </p:spPr>
        <p:txBody>
          <a:bodyPr/>
          <a:lstStyle>
            <a:lvl1pPr marL="0" indent="0">
              <a:buNone/>
              <a:defRPr sz="1700"/>
            </a:lvl1pPr>
            <a:lvl2pPr marL="544251" indent="0">
              <a:buNone/>
              <a:defRPr sz="1400"/>
            </a:lvl2pPr>
            <a:lvl3pPr marL="1088502" indent="0">
              <a:buNone/>
              <a:defRPr sz="1200"/>
            </a:lvl3pPr>
            <a:lvl4pPr marL="1632753" indent="0">
              <a:buNone/>
              <a:defRPr sz="1100"/>
            </a:lvl4pPr>
            <a:lvl5pPr marL="2177004" indent="0">
              <a:buNone/>
              <a:defRPr sz="1100"/>
            </a:lvl5pPr>
            <a:lvl6pPr marL="2721254" indent="0">
              <a:buNone/>
              <a:defRPr sz="1100"/>
            </a:lvl6pPr>
            <a:lvl7pPr marL="3265505" indent="0">
              <a:buNone/>
              <a:defRPr sz="1100"/>
            </a:lvl7pPr>
            <a:lvl8pPr marL="3809756" indent="0">
              <a:buNone/>
              <a:defRPr sz="1100"/>
            </a:lvl8pPr>
            <a:lvl9pPr marL="4354007" indent="0">
              <a:buNone/>
              <a:defRPr sz="11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483E2A7-76DC-403F-8BCB-0365AE9CBF1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483E2A7-76DC-403F-8BCB-0365AE9CBF1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8049" y="609741"/>
            <a:ext cx="2742843" cy="5868759"/>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21" y="609741"/>
            <a:ext cx="8025355" cy="586875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6A8153-BDFE-40AE-8215-2F9F9E49663E}" type="datetimeFigureOut">
              <a:rPr lang="en-US" smtClean="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483E2A7-76DC-403F-8BCB-0365AE9CBF1E}"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837"/>
            <a:ext cx="12190413" cy="22865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lIns="108850" tIns="54425" rIns="108850" bIns="54425" rtlCol="0" anchor="ctr"/>
          <a:lstStyle/>
          <a:p>
            <a:pPr algn="ctr"/>
            <a:endParaRPr lang="en-US" dirty="0"/>
          </a:p>
        </p:txBody>
      </p:sp>
      <p:sp>
        <p:nvSpPr>
          <p:cNvPr id="2" name="Title Placeholder 1"/>
          <p:cNvSpPr>
            <a:spLocks noGrp="1"/>
          </p:cNvSpPr>
          <p:nvPr>
            <p:ph type="title"/>
          </p:nvPr>
        </p:nvSpPr>
        <p:spPr>
          <a:xfrm>
            <a:off x="609521" y="533524"/>
            <a:ext cx="10971372" cy="990829"/>
          </a:xfrm>
          <a:prstGeom prst="rect">
            <a:avLst/>
          </a:prstGeom>
        </p:spPr>
        <p:txBody>
          <a:bodyPr vert="horz" lIns="108850" tIns="54425" rIns="108850" bIns="54425"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21" y="1600571"/>
            <a:ext cx="10971372" cy="4877929"/>
          </a:xfrm>
          <a:prstGeom prst="rect">
            <a:avLst/>
          </a:prstGeom>
        </p:spPr>
        <p:txBody>
          <a:bodyPr vert="horz" lIns="108850" tIns="54425" rIns="108850" bIns="5442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12190413" cy="36584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8850" tIns="54425" rIns="108850" bIns="54425" rtlCol="0" anchor="ctr"/>
          <a:lstStyle/>
          <a:p>
            <a:pPr algn="ctr"/>
            <a:endParaRPr lang="en-US" dirty="0"/>
          </a:p>
        </p:txBody>
      </p:sp>
      <p:sp>
        <p:nvSpPr>
          <p:cNvPr id="4" name="Date Placeholder 3"/>
          <p:cNvSpPr>
            <a:spLocks noGrp="1"/>
          </p:cNvSpPr>
          <p:nvPr>
            <p:ph type="dt" sz="half" idx="2"/>
          </p:nvPr>
        </p:nvSpPr>
        <p:spPr>
          <a:xfrm>
            <a:off x="609521" y="18292"/>
            <a:ext cx="3860297" cy="329260"/>
          </a:xfrm>
          <a:prstGeom prst="rect">
            <a:avLst/>
          </a:prstGeom>
        </p:spPr>
        <p:txBody>
          <a:bodyPr vert="horz" lIns="108850" tIns="54425" rIns="108850" bIns="54425" rtlCol="0" anchor="ctr"/>
          <a:lstStyle>
            <a:lvl1pPr algn="l">
              <a:defRPr sz="1400">
                <a:solidFill>
                  <a:srgbClr val="FFFFFF"/>
                </a:solidFill>
              </a:defRPr>
            </a:lvl1pPr>
          </a:lstStyle>
          <a:p>
            <a:fld id="{C56A8153-BDFE-40AE-8215-2F9F9E49663E}" type="datetimeFigureOut">
              <a:rPr lang="en-US" smtClean="0"/>
              <a:t>3/17/2022</a:t>
            </a:fld>
            <a:endParaRPr lang="en-US" dirty="0"/>
          </a:p>
        </p:txBody>
      </p:sp>
      <p:sp>
        <p:nvSpPr>
          <p:cNvPr id="5" name="Footer Placeholder 4"/>
          <p:cNvSpPr>
            <a:spLocks noGrp="1"/>
          </p:cNvSpPr>
          <p:nvPr>
            <p:ph type="ftr" sz="quarter" idx="3"/>
          </p:nvPr>
        </p:nvSpPr>
        <p:spPr>
          <a:xfrm>
            <a:off x="4571405" y="18292"/>
            <a:ext cx="5485686" cy="329260"/>
          </a:xfrm>
          <a:prstGeom prst="rect">
            <a:avLst/>
          </a:prstGeom>
        </p:spPr>
        <p:txBody>
          <a:bodyPr vert="horz" lIns="108850" tIns="54425" rIns="108850" bIns="54425" rtlCol="0" anchor="ctr"/>
          <a:lstStyle>
            <a:lvl1pPr algn="ctr">
              <a:defRPr sz="1400">
                <a:solidFill>
                  <a:srgbClr val="FFFFFF"/>
                </a:solidFill>
              </a:defRPr>
            </a:lvl1pPr>
          </a:lstStyle>
          <a:p>
            <a:endParaRPr lang="en-US" dirty="0"/>
          </a:p>
        </p:txBody>
      </p:sp>
      <p:sp>
        <p:nvSpPr>
          <p:cNvPr id="6" name="Slide Number Placeholder 5"/>
          <p:cNvSpPr>
            <a:spLocks noGrp="1"/>
          </p:cNvSpPr>
          <p:nvPr>
            <p:ph type="sldNum" sz="quarter" idx="4"/>
          </p:nvPr>
        </p:nvSpPr>
        <p:spPr>
          <a:xfrm>
            <a:off x="10158677" y="18292"/>
            <a:ext cx="1422215" cy="329260"/>
          </a:xfrm>
          <a:prstGeom prst="rect">
            <a:avLst/>
          </a:prstGeom>
        </p:spPr>
        <p:txBody>
          <a:bodyPr vert="horz" lIns="108850" tIns="54425" rIns="108850" bIns="54425" rtlCol="0" anchor="ctr"/>
          <a:lstStyle>
            <a:lvl1pPr algn="l">
              <a:defRPr sz="1700" b="1">
                <a:solidFill>
                  <a:srgbClr val="FFFFFF"/>
                </a:solidFill>
              </a:defRPr>
            </a:lvl1pPr>
          </a:lstStyle>
          <a:p>
            <a:fld id="{2483E2A7-76DC-403F-8BCB-0365AE9CBF1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088502" rtl="0" eaLnBrk="1" latinLnBrk="0" hangingPunct="1">
        <a:spcBef>
          <a:spcPct val="0"/>
        </a:spcBef>
        <a:buNone/>
        <a:defRPr sz="4800" kern="1200" spc="-119" baseline="0">
          <a:solidFill>
            <a:schemeClr val="tx2"/>
          </a:solidFill>
          <a:latin typeface="+mj-lt"/>
          <a:ea typeface="+mj-ea"/>
          <a:cs typeface="+mj-cs"/>
        </a:defRPr>
      </a:lvl1pPr>
    </p:titleStyle>
    <p:bodyStyle>
      <a:lvl1pPr marL="217700" indent="-217700" algn="l" defTabSz="1088502" rtl="0" eaLnBrk="1" latinLnBrk="0" hangingPunct="1">
        <a:spcBef>
          <a:spcPct val="20000"/>
        </a:spcBef>
        <a:buClr>
          <a:schemeClr val="accent1"/>
        </a:buClr>
        <a:buSzPct val="85000"/>
        <a:buFont typeface="Arial" pitchFamily="34" charset="0"/>
        <a:buChar char="•"/>
        <a:defRPr sz="2900" kern="1200">
          <a:solidFill>
            <a:schemeClr val="tx1"/>
          </a:solidFill>
          <a:latin typeface="+mn-lt"/>
          <a:ea typeface="+mn-ea"/>
          <a:cs typeface="+mn-cs"/>
        </a:defRPr>
      </a:lvl1pPr>
      <a:lvl2pPr marL="544251" indent="-217700" algn="l" defTabSz="1088502"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2pPr>
      <a:lvl3pPr marL="870801" indent="-217700" algn="l" defTabSz="1088502" rtl="0" eaLnBrk="1" latinLnBrk="0" hangingPunct="1">
        <a:spcBef>
          <a:spcPct val="20000"/>
        </a:spcBef>
        <a:buClr>
          <a:schemeClr val="accent1"/>
        </a:buClr>
        <a:buSzPct val="90000"/>
        <a:buFont typeface="Arial" pitchFamily="34" charset="0"/>
        <a:buChar char="•"/>
        <a:defRPr sz="2100" kern="1200">
          <a:solidFill>
            <a:schemeClr val="tx1"/>
          </a:solidFill>
          <a:latin typeface="+mn-lt"/>
          <a:ea typeface="+mn-ea"/>
          <a:cs typeface="+mn-cs"/>
        </a:defRPr>
      </a:lvl3pPr>
      <a:lvl4pPr marL="1197352" indent="-217700" algn="l" defTabSz="1088502" rtl="0" eaLnBrk="1" latinLnBrk="0" hangingPunct="1">
        <a:spcBef>
          <a:spcPct val="20000"/>
        </a:spcBef>
        <a:buClr>
          <a:schemeClr val="accent1"/>
        </a:buClr>
        <a:buFont typeface="Arial" pitchFamily="34" charset="0"/>
        <a:buChar char="•"/>
        <a:defRPr sz="1900" kern="1200">
          <a:solidFill>
            <a:schemeClr val="tx1"/>
          </a:solidFill>
          <a:latin typeface="+mn-lt"/>
          <a:ea typeface="+mn-ea"/>
          <a:cs typeface="+mn-cs"/>
        </a:defRPr>
      </a:lvl4pPr>
      <a:lvl5pPr marL="1415052" indent="-163275" algn="l" defTabSz="1088502" rtl="0" eaLnBrk="1" latinLnBrk="0" hangingPunct="1">
        <a:spcBef>
          <a:spcPct val="20000"/>
        </a:spcBef>
        <a:buClr>
          <a:schemeClr val="accent1"/>
        </a:buClr>
        <a:buSzPct val="100000"/>
        <a:buFont typeface="Arial" pitchFamily="34" charset="0"/>
        <a:buChar char="•"/>
        <a:defRPr sz="1700" kern="1200" baseline="0">
          <a:solidFill>
            <a:schemeClr val="tx1"/>
          </a:solidFill>
          <a:latin typeface="+mn-lt"/>
          <a:ea typeface="+mn-ea"/>
          <a:cs typeface="+mn-cs"/>
        </a:defRPr>
      </a:lvl5pPr>
      <a:lvl6pPr marL="1632753" indent="-217700" algn="l" defTabSz="1088502" rtl="0" eaLnBrk="1" latinLnBrk="0" hangingPunct="1">
        <a:spcBef>
          <a:spcPct val="20000"/>
        </a:spcBef>
        <a:buClr>
          <a:schemeClr val="accent1"/>
        </a:buClr>
        <a:buFont typeface="Arial" pitchFamily="34" charset="0"/>
        <a:buChar char="•"/>
        <a:defRPr sz="1500" kern="1200">
          <a:solidFill>
            <a:schemeClr val="tx1"/>
          </a:solidFill>
          <a:latin typeface="+mn-lt"/>
          <a:ea typeface="+mn-ea"/>
          <a:cs typeface="+mn-cs"/>
        </a:defRPr>
      </a:lvl6pPr>
      <a:lvl7pPr marL="1850453" indent="-217700" algn="l" defTabSz="1088502" rtl="0" eaLnBrk="1" latinLnBrk="0" hangingPunct="1">
        <a:spcBef>
          <a:spcPct val="20000"/>
        </a:spcBef>
        <a:buClr>
          <a:schemeClr val="accent1"/>
        </a:buClr>
        <a:buFont typeface="Arial" pitchFamily="34" charset="0"/>
        <a:buChar char="•"/>
        <a:defRPr sz="1500" kern="1200">
          <a:solidFill>
            <a:schemeClr val="tx1"/>
          </a:solidFill>
          <a:latin typeface="+mn-lt"/>
          <a:ea typeface="+mn-ea"/>
          <a:cs typeface="+mn-cs"/>
        </a:defRPr>
      </a:lvl7pPr>
      <a:lvl8pPr marL="2068153" indent="-217700" algn="l" defTabSz="1088502" rtl="0" eaLnBrk="1" latinLnBrk="0" hangingPunct="1">
        <a:spcBef>
          <a:spcPct val="20000"/>
        </a:spcBef>
        <a:buClr>
          <a:schemeClr val="accent1"/>
        </a:buClr>
        <a:buFont typeface="Arial" pitchFamily="34" charset="0"/>
        <a:buChar char="•"/>
        <a:defRPr sz="1500" kern="1200">
          <a:solidFill>
            <a:schemeClr val="tx1"/>
          </a:solidFill>
          <a:latin typeface="+mn-lt"/>
          <a:ea typeface="+mn-ea"/>
          <a:cs typeface="+mn-cs"/>
        </a:defRPr>
      </a:lvl8pPr>
      <a:lvl9pPr marL="2285854" indent="-217700" algn="l" defTabSz="1088502" rtl="0" eaLnBrk="1" latinLnBrk="0" hangingPunct="1">
        <a:spcBef>
          <a:spcPct val="20000"/>
        </a:spcBef>
        <a:buClr>
          <a:schemeClr val="accent1"/>
        </a:buClr>
        <a:buFont typeface="Arial" pitchFamily="34" charset="0"/>
        <a:buChar char="•"/>
        <a:defRPr sz="1500" kern="1200">
          <a:solidFill>
            <a:schemeClr val="tx1"/>
          </a:solidFill>
          <a:latin typeface="+mn-lt"/>
          <a:ea typeface="+mn-ea"/>
          <a:cs typeface="+mn-cs"/>
        </a:defRPr>
      </a:lvl9pPr>
    </p:bodyStyle>
    <p:otherStyle>
      <a:defPPr>
        <a:defRPr lang="en-US"/>
      </a:defPPr>
      <a:lvl1pPr marL="0" algn="l" defTabSz="1088502" rtl="0" eaLnBrk="1" latinLnBrk="0" hangingPunct="1">
        <a:defRPr sz="2100" kern="1200">
          <a:solidFill>
            <a:schemeClr val="tx1"/>
          </a:solidFill>
          <a:latin typeface="+mn-lt"/>
          <a:ea typeface="+mn-ea"/>
          <a:cs typeface="+mn-cs"/>
        </a:defRPr>
      </a:lvl1pPr>
      <a:lvl2pPr marL="544251" algn="l" defTabSz="1088502" rtl="0" eaLnBrk="1" latinLnBrk="0" hangingPunct="1">
        <a:defRPr sz="2100" kern="1200">
          <a:solidFill>
            <a:schemeClr val="tx1"/>
          </a:solidFill>
          <a:latin typeface="+mn-lt"/>
          <a:ea typeface="+mn-ea"/>
          <a:cs typeface="+mn-cs"/>
        </a:defRPr>
      </a:lvl2pPr>
      <a:lvl3pPr marL="1088502" algn="l" defTabSz="1088502" rtl="0" eaLnBrk="1" latinLnBrk="0" hangingPunct="1">
        <a:defRPr sz="2100" kern="1200">
          <a:solidFill>
            <a:schemeClr val="tx1"/>
          </a:solidFill>
          <a:latin typeface="+mn-lt"/>
          <a:ea typeface="+mn-ea"/>
          <a:cs typeface="+mn-cs"/>
        </a:defRPr>
      </a:lvl3pPr>
      <a:lvl4pPr marL="1632753" algn="l" defTabSz="1088502" rtl="0" eaLnBrk="1" latinLnBrk="0" hangingPunct="1">
        <a:defRPr sz="2100" kern="1200">
          <a:solidFill>
            <a:schemeClr val="tx1"/>
          </a:solidFill>
          <a:latin typeface="+mn-lt"/>
          <a:ea typeface="+mn-ea"/>
          <a:cs typeface="+mn-cs"/>
        </a:defRPr>
      </a:lvl4pPr>
      <a:lvl5pPr marL="2177004" algn="l" defTabSz="1088502" rtl="0" eaLnBrk="1" latinLnBrk="0" hangingPunct="1">
        <a:defRPr sz="2100" kern="1200">
          <a:solidFill>
            <a:schemeClr val="tx1"/>
          </a:solidFill>
          <a:latin typeface="+mn-lt"/>
          <a:ea typeface="+mn-ea"/>
          <a:cs typeface="+mn-cs"/>
        </a:defRPr>
      </a:lvl5pPr>
      <a:lvl6pPr marL="2721254" algn="l" defTabSz="1088502" rtl="0" eaLnBrk="1" latinLnBrk="0" hangingPunct="1">
        <a:defRPr sz="2100" kern="1200">
          <a:solidFill>
            <a:schemeClr val="tx1"/>
          </a:solidFill>
          <a:latin typeface="+mn-lt"/>
          <a:ea typeface="+mn-ea"/>
          <a:cs typeface="+mn-cs"/>
        </a:defRPr>
      </a:lvl6pPr>
      <a:lvl7pPr marL="3265505" algn="l" defTabSz="1088502" rtl="0" eaLnBrk="1" latinLnBrk="0" hangingPunct="1">
        <a:defRPr sz="2100" kern="1200">
          <a:solidFill>
            <a:schemeClr val="tx1"/>
          </a:solidFill>
          <a:latin typeface="+mn-lt"/>
          <a:ea typeface="+mn-ea"/>
          <a:cs typeface="+mn-cs"/>
        </a:defRPr>
      </a:lvl7pPr>
      <a:lvl8pPr marL="3809756" algn="l" defTabSz="1088502" rtl="0" eaLnBrk="1" latinLnBrk="0" hangingPunct="1">
        <a:defRPr sz="2100" kern="1200">
          <a:solidFill>
            <a:schemeClr val="tx1"/>
          </a:solidFill>
          <a:latin typeface="+mn-lt"/>
          <a:ea typeface="+mn-ea"/>
          <a:cs typeface="+mn-cs"/>
        </a:defRPr>
      </a:lvl8pPr>
      <a:lvl9pPr marL="4354007" algn="l" defTabSz="1088502" rtl="0" eaLnBrk="1" latinLnBrk="0" hangingPunct="1">
        <a:defRPr sz="2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hyperlink" Target="https://www.nhs.uk/conditions/menopause/"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9000"/>
            <a:lum/>
          </a:blip>
          <a:srcRect/>
          <a:stretch>
            <a:fillRect t="-39000" b="-39000"/>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14281" y="3506012"/>
            <a:ext cx="8533289" cy="787878"/>
          </a:xfrm>
        </p:spPr>
        <p:txBody>
          <a:bodyPr>
            <a:noAutofit/>
          </a:bodyPr>
          <a:lstStyle/>
          <a:p>
            <a:r>
              <a:rPr lang="en-US" sz="1600" dirty="0" smtClean="0">
                <a:solidFill>
                  <a:schemeClr val="tx1">
                    <a:lumMod val="90000"/>
                    <a:lumOff val="10000"/>
                  </a:schemeClr>
                </a:solidFill>
              </a:rPr>
              <a:t>Student name: Sonia </a:t>
            </a:r>
            <a:r>
              <a:rPr lang="en-US" sz="1600" dirty="0" err="1" smtClean="0">
                <a:solidFill>
                  <a:schemeClr val="tx1">
                    <a:lumMod val="90000"/>
                    <a:lumOff val="10000"/>
                  </a:schemeClr>
                </a:solidFill>
              </a:rPr>
              <a:t>Hussain</a:t>
            </a:r>
            <a:r>
              <a:rPr lang="en-US" sz="1600" dirty="0" smtClean="0">
                <a:solidFill>
                  <a:schemeClr val="tx1">
                    <a:lumMod val="90000"/>
                    <a:lumOff val="10000"/>
                  </a:schemeClr>
                </a:solidFill>
              </a:rPr>
              <a:t> </a:t>
            </a:r>
          </a:p>
          <a:p>
            <a:endParaRPr lang="en-US" sz="1600" dirty="0">
              <a:solidFill>
                <a:schemeClr val="tx1">
                  <a:lumMod val="90000"/>
                  <a:lumOff val="10000"/>
                </a:schemeClr>
              </a:solidFill>
            </a:endParaRPr>
          </a:p>
        </p:txBody>
      </p:sp>
      <p:pic>
        <p:nvPicPr>
          <p:cNvPr id="1026" name="Picture 2" descr="Press Releases 2020 | University of Wales Trinity Saint Davi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343678" y="549474"/>
            <a:ext cx="1728192" cy="57318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ctrTitle"/>
          </p:nvPr>
        </p:nvSpPr>
        <p:spPr>
          <a:xfrm>
            <a:off x="910630" y="1845618"/>
            <a:ext cx="10463438" cy="3744416"/>
          </a:xfrm>
        </p:spPr>
        <p:txBody>
          <a:bodyPr anchor="t"/>
          <a:lstStyle/>
          <a:p>
            <a:r>
              <a:rPr lang="en-US" sz="4800" b="1" dirty="0" smtClean="0"/>
              <a:t>Introduction </a:t>
            </a:r>
            <a:r>
              <a:rPr lang="en-US" sz="4800" b="1" dirty="0"/>
              <a:t>to </a:t>
            </a:r>
            <a:r>
              <a:rPr lang="en-US" sz="4800" b="1" dirty="0" smtClean="0"/>
              <a:t>Physiology</a:t>
            </a:r>
            <a:r>
              <a:rPr lang="en-US" sz="2000" b="1" dirty="0" smtClean="0"/>
              <a:t/>
            </a:r>
            <a:br>
              <a:rPr lang="en-US" sz="2000" b="1" dirty="0" smtClean="0"/>
            </a:br>
            <a:r>
              <a:rPr lang="en-US" sz="2000" b="1" dirty="0"/>
              <a:t/>
            </a:r>
            <a:br>
              <a:rPr lang="en-US" sz="2000" b="1" dirty="0"/>
            </a:br>
            <a:r>
              <a:rPr lang="en-US" sz="2000" b="1" dirty="0"/>
              <a:t> Task 1: INDIVIDUAL </a:t>
            </a:r>
            <a:r>
              <a:rPr lang="en-US" sz="2000" b="1" dirty="0" smtClean="0"/>
              <a:t> ACADEMIC POSTER</a:t>
            </a:r>
            <a:br>
              <a:rPr lang="en-US" sz="2000" b="1" dirty="0" smtClean="0"/>
            </a:br>
            <a:r>
              <a:rPr lang="en-US" sz="2000" b="1" dirty="0" smtClean="0"/>
              <a:t/>
            </a:r>
            <a:br>
              <a:rPr lang="en-US" sz="2000" b="1" dirty="0" smtClean="0"/>
            </a:br>
            <a:r>
              <a:rPr lang="en-US" sz="1800" b="1" dirty="0" smtClean="0"/>
              <a:t/>
            </a:r>
            <a:br>
              <a:rPr lang="en-US" sz="1800" b="1" dirty="0" smtClean="0"/>
            </a:br>
            <a:r>
              <a:rPr lang="en-US" sz="1400" dirty="0" smtClean="0">
                <a:solidFill>
                  <a:schemeClr val="tx1"/>
                </a:solidFill>
              </a:rPr>
              <a:t>student Id: 1918545</a:t>
            </a:r>
            <a:r>
              <a:rPr lang="en-US" sz="1400" dirty="0">
                <a:solidFill>
                  <a:schemeClr val="tx1"/>
                </a:solidFill>
              </a:rPr>
              <a:t/>
            </a:r>
            <a:br>
              <a:rPr lang="en-US" sz="1400" dirty="0">
                <a:solidFill>
                  <a:schemeClr val="tx1"/>
                </a:solidFill>
              </a:rPr>
            </a:br>
            <a:r>
              <a:rPr lang="en-US" sz="1400" dirty="0">
                <a:solidFill>
                  <a:schemeClr val="tx1"/>
                </a:solidFill>
              </a:rPr>
              <a:t>Module code: </a:t>
            </a:r>
            <a:r>
              <a:rPr lang="en-US" sz="1400" dirty="0" smtClean="0">
                <a:solidFill>
                  <a:schemeClr val="tx1"/>
                </a:solidFill>
              </a:rPr>
              <a:t>BMHP5003_BIRM</a:t>
            </a:r>
            <a:br>
              <a:rPr lang="en-US" sz="1400" dirty="0" smtClean="0">
                <a:solidFill>
                  <a:schemeClr val="tx1"/>
                </a:solidFill>
              </a:rPr>
            </a:br>
            <a:r>
              <a:rPr lang="en-US" sz="1400" dirty="0" smtClean="0">
                <a:solidFill>
                  <a:schemeClr val="tx1"/>
                </a:solidFill>
              </a:rPr>
              <a:t>Lecturer: </a:t>
            </a:r>
            <a:endParaRPr lang="en-US" sz="1400" dirty="0">
              <a:solidFill>
                <a:schemeClr val="tx1"/>
              </a:solidFill>
            </a:endParaRPr>
          </a:p>
        </p:txBody>
      </p:sp>
    </p:spTree>
    <p:extLst>
      <p:ext uri="{BB962C8B-B14F-4D97-AF65-F5344CB8AC3E}">
        <p14:creationId xmlns:p14="http://schemas.microsoft.com/office/powerpoint/2010/main" val="30306750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6313" y="441756"/>
            <a:ext cx="6120680" cy="584775"/>
          </a:xfrm>
          <a:prstGeom prst="rect">
            <a:avLst/>
          </a:prstGeom>
          <a:noFill/>
        </p:spPr>
        <p:txBody>
          <a:bodyPr wrap="square" rtlCol="0">
            <a:spAutoFit/>
          </a:bodyPr>
          <a:lstStyle/>
          <a:p>
            <a:pPr algn="ctr"/>
            <a:r>
              <a:rPr lang="en-US" sz="3200" dirty="0" smtClean="0">
                <a:solidFill>
                  <a:srgbClr val="C00000"/>
                </a:solidFill>
                <a:latin typeface="Impact" pitchFamily="34" charset="0"/>
              </a:rPr>
              <a:t>FEMALE REPRODUCTIVE SYSTEM</a:t>
            </a:r>
            <a:endParaRPr lang="en-US" sz="3200" dirty="0">
              <a:solidFill>
                <a:srgbClr val="C00000"/>
              </a:solidFill>
              <a:latin typeface="Impact"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0186" y="1055151"/>
            <a:ext cx="3604599" cy="3096344"/>
          </a:xfrm>
          <a:prstGeom prst="rect">
            <a:avLst/>
          </a:prstGeom>
        </p:spPr>
      </p:pic>
      <p:sp>
        <p:nvSpPr>
          <p:cNvPr id="2" name="TextBox 1"/>
          <p:cNvSpPr txBox="1"/>
          <p:nvPr/>
        </p:nvSpPr>
        <p:spPr>
          <a:xfrm>
            <a:off x="209284" y="1517655"/>
            <a:ext cx="3816424" cy="1815882"/>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Uterus: </a:t>
            </a:r>
          </a:p>
          <a:p>
            <a:pPr algn="just"/>
            <a:r>
              <a:rPr lang="en-US" sz="1600" dirty="0" smtClean="0"/>
              <a:t>It is a muscular organ in which the embryo and fetus is developed during pregnancy. It is located posterior to the urinary bladder and anterior to the rectum. The inferior part of the uterus is </a:t>
            </a:r>
            <a:r>
              <a:rPr lang="en-US" sz="1600" b="1" dirty="0" smtClean="0"/>
              <a:t>cervix</a:t>
            </a:r>
            <a:r>
              <a:rPr lang="en-US" sz="1600" dirty="0" smtClean="0"/>
              <a:t> which connects it to the </a:t>
            </a:r>
            <a:r>
              <a:rPr lang="en-US" sz="1600" b="1" dirty="0" smtClean="0"/>
              <a:t>vagina. </a:t>
            </a:r>
          </a:p>
        </p:txBody>
      </p:sp>
      <p:sp>
        <p:nvSpPr>
          <p:cNvPr id="5" name="TextBox 4"/>
          <p:cNvSpPr txBox="1"/>
          <p:nvPr/>
        </p:nvSpPr>
        <p:spPr>
          <a:xfrm>
            <a:off x="218366" y="3524182"/>
            <a:ext cx="3816424" cy="3046988"/>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Ovaries: </a:t>
            </a:r>
          </a:p>
          <a:p>
            <a:pPr algn="just"/>
            <a:r>
              <a:rPr lang="en-US" sz="1600" dirty="0"/>
              <a:t>O</a:t>
            </a:r>
            <a:r>
              <a:rPr lang="en-US" sz="1600" dirty="0" smtClean="0"/>
              <a:t>varies are a pair of small glands which play an important role in </a:t>
            </a:r>
            <a:r>
              <a:rPr lang="en-US" sz="1600" b="1" dirty="0" smtClean="0"/>
              <a:t>producing sex hormones</a:t>
            </a:r>
            <a:r>
              <a:rPr lang="en-US" sz="1600" dirty="0" smtClean="0"/>
              <a:t> and the female gametes (</a:t>
            </a:r>
            <a:r>
              <a:rPr lang="en-US" sz="1600" b="1" dirty="0" smtClean="0"/>
              <a:t>egg cells</a:t>
            </a:r>
            <a:r>
              <a:rPr lang="en-US" sz="1600" dirty="0" smtClean="0"/>
              <a:t>). The ovaries are located in each side of the uterus opposite from each other. Ovaries act as both glands and gonads in the female reproductive system. They contain millions of cells called follicles which surround a single oocyte that develops into an mature ovum later. </a:t>
            </a:r>
          </a:p>
        </p:txBody>
      </p:sp>
      <p:sp>
        <p:nvSpPr>
          <p:cNvPr id="7" name="TextBox 6"/>
          <p:cNvSpPr txBox="1"/>
          <p:nvPr/>
        </p:nvSpPr>
        <p:spPr>
          <a:xfrm>
            <a:off x="8166945" y="1225268"/>
            <a:ext cx="3816424" cy="584775"/>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Fundus:</a:t>
            </a:r>
          </a:p>
          <a:p>
            <a:pPr algn="just"/>
            <a:r>
              <a:rPr lang="en-US" sz="1600" dirty="0" smtClean="0"/>
              <a:t>It is the larger </a:t>
            </a:r>
            <a:r>
              <a:rPr lang="en-US" sz="1600" b="1" dirty="0" smtClean="0"/>
              <a:t>upper end </a:t>
            </a:r>
            <a:r>
              <a:rPr lang="en-US" sz="1600" dirty="0" smtClean="0"/>
              <a:t>of the uterus. </a:t>
            </a:r>
          </a:p>
        </p:txBody>
      </p:sp>
      <p:sp>
        <p:nvSpPr>
          <p:cNvPr id="8" name="TextBox 7"/>
          <p:cNvSpPr txBox="1"/>
          <p:nvPr/>
        </p:nvSpPr>
        <p:spPr>
          <a:xfrm>
            <a:off x="8166945" y="2027356"/>
            <a:ext cx="3816424" cy="1815882"/>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Fallopian tube:</a:t>
            </a:r>
          </a:p>
          <a:p>
            <a:pPr algn="just"/>
            <a:r>
              <a:rPr lang="en-US" sz="1600" dirty="0" smtClean="0"/>
              <a:t>Fallopian tubes are a pair of </a:t>
            </a:r>
            <a:r>
              <a:rPr lang="en-US" sz="1600" b="1" dirty="0" smtClean="0"/>
              <a:t>10 long tubes</a:t>
            </a:r>
            <a:r>
              <a:rPr lang="en-US" sz="1600" dirty="0" smtClean="0"/>
              <a:t> which connect the ovaries with the uterus. </a:t>
            </a:r>
            <a:r>
              <a:rPr lang="en-US" sz="1600" b="1" dirty="0" smtClean="0"/>
              <a:t>Egg cells </a:t>
            </a:r>
            <a:r>
              <a:rPr lang="en-US" sz="1600" dirty="0" smtClean="0"/>
              <a:t>are  carried out to the uterine cavity during ovulation and could be fertilized in fallopian tubes as well during </a:t>
            </a:r>
            <a:r>
              <a:rPr lang="en-US" sz="1600" b="1" dirty="0" smtClean="0"/>
              <a:t>sexual intercourse. </a:t>
            </a:r>
          </a:p>
        </p:txBody>
      </p:sp>
      <p:sp>
        <p:nvSpPr>
          <p:cNvPr id="9" name="TextBox 8"/>
          <p:cNvSpPr txBox="1"/>
          <p:nvPr/>
        </p:nvSpPr>
        <p:spPr>
          <a:xfrm>
            <a:off x="8169343" y="4014217"/>
            <a:ext cx="3816424" cy="1077218"/>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Endometrium:</a:t>
            </a:r>
          </a:p>
          <a:p>
            <a:pPr algn="just"/>
            <a:r>
              <a:rPr lang="en-US" sz="1600" dirty="0" smtClean="0"/>
              <a:t>It is mucosal layer present on the inner side of the uterus and covered with </a:t>
            </a:r>
            <a:r>
              <a:rPr lang="en-US" sz="1600" b="1" dirty="0" smtClean="0"/>
              <a:t>epithelium.  </a:t>
            </a:r>
          </a:p>
        </p:txBody>
      </p:sp>
      <p:sp>
        <p:nvSpPr>
          <p:cNvPr id="10" name="TextBox 9"/>
          <p:cNvSpPr txBox="1"/>
          <p:nvPr/>
        </p:nvSpPr>
        <p:spPr>
          <a:xfrm>
            <a:off x="8169343" y="5229553"/>
            <a:ext cx="3816424" cy="1323439"/>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Myometrium:</a:t>
            </a:r>
          </a:p>
          <a:p>
            <a:pPr algn="just"/>
            <a:r>
              <a:rPr lang="en-US" sz="1600" dirty="0" smtClean="0"/>
              <a:t>It is a thick muscular layer that makes the wall of uterus which consists of </a:t>
            </a:r>
            <a:r>
              <a:rPr lang="en-US" sz="1600" b="1" dirty="0" smtClean="0"/>
              <a:t>smooth muscle fibers and connective tissue</a:t>
            </a:r>
            <a:r>
              <a:rPr lang="en-US" sz="1600" dirty="0">
                <a:solidFill>
                  <a:srgbClr val="C00000"/>
                </a:solidFill>
              </a:rPr>
              <a:t> </a:t>
            </a:r>
            <a:r>
              <a:rPr lang="en-US" sz="1600" dirty="0" smtClean="0"/>
              <a:t>(Tim Taylor, 2019).</a:t>
            </a:r>
            <a:endParaRPr lang="en-US" sz="1600" dirty="0" smtClean="0">
              <a:solidFill>
                <a:srgbClr val="C00000"/>
              </a:solidFill>
            </a:endParaRPr>
          </a:p>
        </p:txBody>
      </p:sp>
      <p:sp>
        <p:nvSpPr>
          <p:cNvPr id="11" name="TextBox 10"/>
          <p:cNvSpPr txBox="1"/>
          <p:nvPr/>
        </p:nvSpPr>
        <p:spPr>
          <a:xfrm>
            <a:off x="4198441" y="4509067"/>
            <a:ext cx="3816424" cy="2062103"/>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Vagina:</a:t>
            </a:r>
          </a:p>
          <a:p>
            <a:pPr algn="just"/>
            <a:r>
              <a:rPr lang="en-US" sz="1600" dirty="0" smtClean="0"/>
              <a:t>It is a </a:t>
            </a:r>
            <a:r>
              <a:rPr lang="en-US" sz="1600" b="1" i="1" dirty="0" smtClean="0"/>
              <a:t>muscular canal </a:t>
            </a:r>
            <a:r>
              <a:rPr lang="en-US" sz="1600" dirty="0" smtClean="0"/>
              <a:t>that connects the uterus to the external environment. It is elastic with a flexible lining that lubricates and provides sensation during intercourse. The </a:t>
            </a:r>
            <a:r>
              <a:rPr lang="en-US" sz="1600" b="1" dirty="0" smtClean="0"/>
              <a:t>vulva</a:t>
            </a:r>
            <a:r>
              <a:rPr lang="en-US" sz="1600" dirty="0" smtClean="0"/>
              <a:t> and </a:t>
            </a:r>
            <a:r>
              <a:rPr lang="en-US" sz="1600" b="1" dirty="0" smtClean="0"/>
              <a:t>labia</a:t>
            </a:r>
            <a:r>
              <a:rPr lang="en-US" sz="1600" dirty="0" smtClean="0"/>
              <a:t> form the entrance of the vagina with cervix protruding into it.   </a:t>
            </a:r>
          </a:p>
        </p:txBody>
      </p:sp>
      <p:sp>
        <p:nvSpPr>
          <p:cNvPr id="12" name="TextBox 11"/>
          <p:cNvSpPr txBox="1"/>
          <p:nvPr/>
        </p:nvSpPr>
        <p:spPr>
          <a:xfrm>
            <a:off x="175508" y="1055151"/>
            <a:ext cx="6120680" cy="400110"/>
          </a:xfrm>
          <a:prstGeom prst="rect">
            <a:avLst/>
          </a:prstGeom>
          <a:noFill/>
        </p:spPr>
        <p:txBody>
          <a:bodyPr wrap="square" rtlCol="0">
            <a:spAutoFit/>
          </a:bodyPr>
          <a:lstStyle/>
          <a:p>
            <a:r>
              <a:rPr lang="en-US" sz="2000" b="1" dirty="0" smtClean="0">
                <a:solidFill>
                  <a:srgbClr val="C00000"/>
                </a:solidFill>
              </a:rPr>
              <a:t>Anatomy: </a:t>
            </a:r>
            <a:endParaRPr lang="en-US" sz="2000" b="1" dirty="0">
              <a:solidFill>
                <a:srgbClr val="C00000"/>
              </a:solidFill>
            </a:endParaRPr>
          </a:p>
        </p:txBody>
      </p:sp>
      <p:sp>
        <p:nvSpPr>
          <p:cNvPr id="13" name="TextBox 12"/>
          <p:cNvSpPr txBox="1"/>
          <p:nvPr/>
        </p:nvSpPr>
        <p:spPr>
          <a:xfrm>
            <a:off x="4419349" y="4014217"/>
            <a:ext cx="3351398" cy="415498"/>
          </a:xfrm>
          <a:prstGeom prst="rect">
            <a:avLst/>
          </a:prstGeom>
          <a:noFill/>
        </p:spPr>
        <p:txBody>
          <a:bodyPr wrap="square" rtlCol="0">
            <a:spAutoFit/>
          </a:bodyPr>
          <a:lstStyle/>
          <a:p>
            <a:r>
              <a:rPr lang="en-US" sz="1050" dirty="0"/>
              <a:t>oncofertility.msu.edu. (</a:t>
            </a:r>
            <a:r>
              <a:rPr lang="en-US" sz="1050" dirty="0" err="1"/>
              <a:t>n.d.</a:t>
            </a:r>
            <a:r>
              <a:rPr lang="en-US" sz="1050" dirty="0"/>
              <a:t>). labeled-female-reproductive-system-diagram.jpg </a:t>
            </a:r>
          </a:p>
        </p:txBody>
      </p:sp>
    </p:spTree>
    <p:extLst>
      <p:ext uri="{BB962C8B-B14F-4D97-AF65-F5344CB8AC3E}">
        <p14:creationId xmlns:p14="http://schemas.microsoft.com/office/powerpoint/2010/main" val="20261017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0550" y="981522"/>
            <a:ext cx="5976664" cy="1815882"/>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What </a:t>
            </a:r>
            <a:r>
              <a:rPr lang="en-US" sz="1600" b="1" dirty="0">
                <a:solidFill>
                  <a:srgbClr val="C00000"/>
                </a:solidFill>
              </a:rPr>
              <a:t>is menopause?</a:t>
            </a:r>
          </a:p>
          <a:p>
            <a:pPr algn="just"/>
            <a:r>
              <a:rPr lang="en-US" sz="1600" dirty="0"/>
              <a:t>It is a time in a woman’s life when their menstrual cycle ends. It is a natural biological part of ageing and can occur at the age of 45 to 55. In the UK, the average age of women to reach menopause is </a:t>
            </a:r>
            <a:r>
              <a:rPr lang="en-US" sz="1600" dirty="0" smtClean="0"/>
              <a:t>51</a:t>
            </a:r>
            <a:r>
              <a:rPr lang="en-US" sz="1600" dirty="0"/>
              <a:t> </a:t>
            </a:r>
            <a:r>
              <a:rPr lang="en-US" sz="1600" dirty="0" smtClean="0"/>
              <a:t>(NHS, 2019).  However, in some cases women also face menopause before the age of 40 and this is known as the </a:t>
            </a:r>
            <a:r>
              <a:rPr lang="en-US" sz="1600" b="1" dirty="0" smtClean="0"/>
              <a:t>premature menopause.</a:t>
            </a:r>
            <a:endParaRPr lang="en-US" sz="1600" b="1" dirty="0"/>
          </a:p>
        </p:txBody>
      </p:sp>
      <p:sp>
        <p:nvSpPr>
          <p:cNvPr id="4" name="TextBox 3"/>
          <p:cNvSpPr txBox="1"/>
          <p:nvPr/>
        </p:nvSpPr>
        <p:spPr>
          <a:xfrm>
            <a:off x="190550" y="2902793"/>
            <a:ext cx="5976664" cy="3785652"/>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Symptoms: </a:t>
            </a:r>
          </a:p>
          <a:p>
            <a:pPr algn="just"/>
            <a:r>
              <a:rPr lang="en-US" sz="1600" dirty="0" smtClean="0"/>
              <a:t>The symptoms and signs of menopause can vary for every woman. Mostly, before menopause occurs, women face</a:t>
            </a:r>
            <a:r>
              <a:rPr lang="en-US" sz="1600" dirty="0" smtClean="0">
                <a:solidFill>
                  <a:srgbClr val="C00000"/>
                </a:solidFill>
              </a:rPr>
              <a:t> </a:t>
            </a:r>
            <a:r>
              <a:rPr lang="en-US" sz="1600" dirty="0" smtClean="0"/>
              <a:t>irregular periods for a few months. It is common for periods to skip and return during the </a:t>
            </a:r>
            <a:r>
              <a:rPr lang="en-US" sz="1600" b="1" dirty="0" err="1" smtClean="0"/>
              <a:t>perimenopause</a:t>
            </a:r>
            <a:r>
              <a:rPr lang="en-US" sz="1600" dirty="0"/>
              <a:t> </a:t>
            </a:r>
            <a:r>
              <a:rPr lang="en-US" sz="1600" dirty="0" smtClean="0"/>
              <a:t>(Mayo Clinic, 2017).</a:t>
            </a:r>
          </a:p>
          <a:p>
            <a:pPr algn="just"/>
            <a:endParaRPr lang="en-US" sz="1600" dirty="0" smtClean="0"/>
          </a:p>
          <a:p>
            <a:r>
              <a:rPr lang="en-US" sz="1600" b="1" dirty="0" smtClean="0">
                <a:solidFill>
                  <a:srgbClr val="FF0000"/>
                </a:solidFill>
              </a:rPr>
              <a:t>Other symptoms may include: </a:t>
            </a:r>
          </a:p>
          <a:p>
            <a:pPr marL="285750" indent="-285750">
              <a:buFont typeface="Arial" pitchFamily="34" charset="0"/>
              <a:buChar char="•"/>
            </a:pPr>
            <a:r>
              <a:rPr lang="en-US" sz="1600" dirty="0" smtClean="0"/>
              <a:t>Vaginal </a:t>
            </a:r>
            <a:r>
              <a:rPr lang="en-US" sz="1600" dirty="0"/>
              <a:t>dryness</a:t>
            </a:r>
          </a:p>
          <a:p>
            <a:pPr marL="285750" indent="-285750">
              <a:buFont typeface="Arial" pitchFamily="34" charset="0"/>
              <a:buChar char="•"/>
            </a:pPr>
            <a:r>
              <a:rPr lang="en-US" sz="1600" dirty="0"/>
              <a:t>Hot flashes</a:t>
            </a:r>
          </a:p>
          <a:p>
            <a:pPr marL="285750" indent="-285750">
              <a:buFont typeface="Arial" pitchFamily="34" charset="0"/>
              <a:buChar char="•"/>
            </a:pPr>
            <a:r>
              <a:rPr lang="en-US" sz="1600" dirty="0"/>
              <a:t>Chills</a:t>
            </a:r>
          </a:p>
          <a:p>
            <a:pPr marL="285750" indent="-285750">
              <a:buFont typeface="Arial" pitchFamily="34" charset="0"/>
              <a:buChar char="•"/>
            </a:pPr>
            <a:r>
              <a:rPr lang="en-US" sz="1600" dirty="0"/>
              <a:t>Night sweats</a:t>
            </a:r>
          </a:p>
          <a:p>
            <a:pPr marL="285750" indent="-285750">
              <a:buFont typeface="Arial" pitchFamily="34" charset="0"/>
              <a:buChar char="•"/>
            </a:pPr>
            <a:r>
              <a:rPr lang="en-US" sz="1600" dirty="0"/>
              <a:t>Sleep problems</a:t>
            </a:r>
          </a:p>
          <a:p>
            <a:pPr marL="285750" indent="-285750">
              <a:buFont typeface="Arial" pitchFamily="34" charset="0"/>
              <a:buChar char="•"/>
            </a:pPr>
            <a:r>
              <a:rPr lang="en-US" sz="1600" dirty="0"/>
              <a:t>Mood changes</a:t>
            </a:r>
          </a:p>
          <a:p>
            <a:pPr marL="285750" indent="-285750" algn="just">
              <a:buFont typeface="Arial" pitchFamily="34" charset="0"/>
              <a:buChar char="•"/>
            </a:pPr>
            <a:r>
              <a:rPr lang="en-US" sz="1600" dirty="0"/>
              <a:t>Weight gain and slowed metabolism</a:t>
            </a:r>
          </a:p>
          <a:p>
            <a:pPr marL="285750" indent="-285750">
              <a:buFont typeface="Arial" pitchFamily="34" charset="0"/>
              <a:buChar char="•"/>
            </a:pPr>
            <a:r>
              <a:rPr lang="en-US" sz="1600" dirty="0"/>
              <a:t>Thinning hair and dry </a:t>
            </a:r>
            <a:r>
              <a:rPr lang="en-US" sz="1600" dirty="0" smtClean="0"/>
              <a:t>skin</a:t>
            </a:r>
            <a:endParaRPr lang="en-US" sz="1600" dirty="0"/>
          </a:p>
        </p:txBody>
      </p:sp>
      <p:sp>
        <p:nvSpPr>
          <p:cNvPr id="5" name="TextBox 4"/>
          <p:cNvSpPr txBox="1"/>
          <p:nvPr/>
        </p:nvSpPr>
        <p:spPr>
          <a:xfrm>
            <a:off x="190550" y="477466"/>
            <a:ext cx="6120680" cy="400110"/>
          </a:xfrm>
          <a:prstGeom prst="rect">
            <a:avLst/>
          </a:prstGeom>
          <a:noFill/>
        </p:spPr>
        <p:txBody>
          <a:bodyPr wrap="square" rtlCol="0">
            <a:spAutoFit/>
          </a:bodyPr>
          <a:lstStyle/>
          <a:p>
            <a:r>
              <a:rPr lang="en-US" sz="2000" b="1" dirty="0" smtClean="0">
                <a:solidFill>
                  <a:srgbClr val="C00000"/>
                </a:solidFill>
              </a:rPr>
              <a:t>Menopause:</a:t>
            </a:r>
            <a:endParaRPr lang="en-US" sz="2000" b="1" dirty="0">
              <a:solidFill>
                <a:srgbClr val="C00000"/>
              </a:solidFill>
            </a:endParaRPr>
          </a:p>
        </p:txBody>
      </p:sp>
      <p:pic>
        <p:nvPicPr>
          <p:cNvPr id="1026" name="Picture 2" descr="1,223 Menopause Illustrations &amp; Clip Art - i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1230" y="981522"/>
            <a:ext cx="5688632" cy="4032448"/>
          </a:xfrm>
          <a:prstGeom prst="rect">
            <a:avLst/>
          </a:prstGeom>
          <a:noFill/>
          <a:ln>
            <a:solidFill>
              <a:schemeClr val="tx1">
                <a:lumMod val="75000"/>
                <a:lumOff val="25000"/>
              </a:schemeClr>
            </a:solidFill>
          </a:ln>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311230" y="5365006"/>
            <a:ext cx="5688632" cy="1323439"/>
          </a:xfrm>
          <a:prstGeom prst="rect">
            <a:avLst/>
          </a:prstGeom>
          <a:noFill/>
          <a:ln>
            <a:solidFill>
              <a:schemeClr val="tx1">
                <a:lumMod val="75000"/>
                <a:lumOff val="25000"/>
              </a:schemeClr>
            </a:solidFill>
          </a:ln>
        </p:spPr>
        <p:txBody>
          <a:bodyPr wrap="square" rtlCol="0">
            <a:spAutoFit/>
          </a:bodyPr>
          <a:lstStyle/>
          <a:p>
            <a:r>
              <a:rPr lang="en-US" sz="1600" b="1" dirty="0" smtClean="0">
                <a:solidFill>
                  <a:srgbClr val="C00000"/>
                </a:solidFill>
              </a:rPr>
              <a:t>Caution: </a:t>
            </a:r>
            <a:endParaRPr lang="en-US" sz="1600" b="1" dirty="0">
              <a:solidFill>
                <a:srgbClr val="C00000"/>
              </a:solidFill>
            </a:endParaRPr>
          </a:p>
          <a:p>
            <a:pPr algn="just"/>
            <a:r>
              <a:rPr lang="en-US" sz="1600" dirty="0" smtClean="0"/>
              <a:t>Although it is a natural process, it is important to seek </a:t>
            </a:r>
            <a:r>
              <a:rPr lang="en-US" sz="1600" b="1" dirty="0" smtClean="0"/>
              <a:t>medical advice </a:t>
            </a:r>
            <a:r>
              <a:rPr lang="en-US" sz="1600" dirty="0" smtClean="0"/>
              <a:t>and discuss the symptoms with your doctor to prevent any other major health concerns that might be caused by menopause </a:t>
            </a:r>
            <a:r>
              <a:rPr lang="en-US" sz="1600" b="1" dirty="0" smtClean="0"/>
              <a:t>osteoporosis</a:t>
            </a:r>
            <a:r>
              <a:rPr lang="en-US" sz="1600" dirty="0"/>
              <a:t> </a:t>
            </a:r>
            <a:r>
              <a:rPr lang="en-US" sz="1600" dirty="0" smtClean="0"/>
              <a:t>(NIA, 2021).</a:t>
            </a:r>
            <a:endParaRPr lang="en-US" sz="1600" dirty="0"/>
          </a:p>
        </p:txBody>
      </p:sp>
      <p:sp>
        <p:nvSpPr>
          <p:cNvPr id="2" name="TextBox 1"/>
          <p:cNvSpPr txBox="1"/>
          <p:nvPr/>
        </p:nvSpPr>
        <p:spPr>
          <a:xfrm>
            <a:off x="6303900" y="5013970"/>
            <a:ext cx="5688632" cy="276999"/>
          </a:xfrm>
          <a:prstGeom prst="rect">
            <a:avLst/>
          </a:prstGeom>
          <a:noFill/>
        </p:spPr>
        <p:txBody>
          <a:bodyPr wrap="square" rtlCol="0">
            <a:spAutoFit/>
          </a:bodyPr>
          <a:lstStyle/>
          <a:p>
            <a:r>
              <a:rPr lang="en-US" sz="1200" dirty="0"/>
              <a:t>iStock. (</a:t>
            </a:r>
            <a:r>
              <a:rPr lang="en-US" sz="1200" dirty="0" err="1"/>
              <a:t>n.d.</a:t>
            </a:r>
            <a:r>
              <a:rPr lang="en-US" sz="1200" dirty="0"/>
              <a:t>). </a:t>
            </a:r>
            <a:r>
              <a:rPr lang="en-US" sz="1200" i="1" dirty="0"/>
              <a:t>Set icons symptoms of menopause</a:t>
            </a:r>
            <a:endParaRPr lang="en-US" sz="1200" dirty="0"/>
          </a:p>
        </p:txBody>
      </p:sp>
    </p:spTree>
    <p:extLst>
      <p:ext uri="{BB962C8B-B14F-4D97-AF65-F5344CB8AC3E}">
        <p14:creationId xmlns:p14="http://schemas.microsoft.com/office/powerpoint/2010/main" val="25154779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8337" y="621482"/>
            <a:ext cx="11593288" cy="6247864"/>
          </a:xfrm>
          <a:prstGeom prst="rect">
            <a:avLst/>
          </a:prstGeom>
          <a:noFill/>
          <a:ln>
            <a:solidFill>
              <a:schemeClr val="tx1">
                <a:lumMod val="75000"/>
                <a:lumOff val="25000"/>
              </a:schemeClr>
            </a:solidFill>
          </a:ln>
        </p:spPr>
        <p:txBody>
          <a:bodyPr wrap="square" rtlCol="0" anchor="t">
            <a:spAutoFit/>
          </a:bodyPr>
          <a:lstStyle/>
          <a:p>
            <a:pPr algn="just"/>
            <a:r>
              <a:rPr lang="en-US" sz="1600" b="1" dirty="0" smtClean="0">
                <a:solidFill>
                  <a:srgbClr val="C00000"/>
                </a:solidFill>
              </a:rPr>
              <a:t>Recommendations and coping with menopause: </a:t>
            </a:r>
          </a:p>
          <a:p>
            <a:pPr algn="just"/>
            <a:r>
              <a:rPr lang="en-US" sz="1600" dirty="0" smtClean="0"/>
              <a:t>Menopause is not an illness that should be dealt with, rather it is a </a:t>
            </a:r>
            <a:r>
              <a:rPr lang="en-US" sz="1600" b="1" dirty="0" smtClean="0"/>
              <a:t>nature process </a:t>
            </a:r>
            <a:r>
              <a:rPr lang="en-US" sz="1600" dirty="0" smtClean="0"/>
              <a:t>that occurs with age. Since the symptoms vary for every woman, it is advised to talk about various treatments with your doctor, gynecologist, or a menopause trained professional. </a:t>
            </a:r>
          </a:p>
          <a:p>
            <a:pPr algn="just"/>
            <a:endParaRPr lang="en-US" sz="1600" dirty="0" smtClean="0"/>
          </a:p>
          <a:p>
            <a:pPr algn="just"/>
            <a:r>
              <a:rPr lang="en-US" sz="1600" dirty="0" smtClean="0"/>
              <a:t>The menopausal transition can be challenging for women, however, there are many ways that can help cope through the symptoms. There are numerous options to assist with facilitating the menopausal signs. They range from </a:t>
            </a:r>
            <a:r>
              <a:rPr lang="en-US" sz="1600" b="1" dirty="0" smtClean="0"/>
              <a:t>mind/body practices </a:t>
            </a:r>
            <a:r>
              <a:rPr lang="en-US" sz="1600" dirty="0" smtClean="0"/>
              <a:t>like yoga and reflection to different </a:t>
            </a:r>
            <a:r>
              <a:rPr lang="en-US" sz="1600" b="1" dirty="0" smtClean="0"/>
              <a:t>medicines </a:t>
            </a:r>
            <a:r>
              <a:rPr lang="en-US" sz="1600" dirty="0" smtClean="0"/>
              <a:t>advised by the doctor to help with the symptoms. </a:t>
            </a:r>
          </a:p>
          <a:p>
            <a:pPr algn="just"/>
            <a:endParaRPr lang="en-US" sz="1600" dirty="0"/>
          </a:p>
          <a:p>
            <a:pPr algn="just"/>
            <a:r>
              <a:rPr lang="en-US" sz="1600" dirty="0"/>
              <a:t>Menopause is the ideal opportunity </a:t>
            </a:r>
            <a:r>
              <a:rPr lang="en-US" sz="1600" dirty="0" smtClean="0"/>
              <a:t>to observe and </a:t>
            </a:r>
            <a:r>
              <a:rPr lang="en-US" sz="1600" b="1" dirty="0" smtClean="0"/>
              <a:t>rethink your lifestyle. </a:t>
            </a:r>
            <a:r>
              <a:rPr lang="en-US" sz="1600" dirty="0" smtClean="0"/>
              <a:t>It is important to follow a </a:t>
            </a:r>
            <a:r>
              <a:rPr lang="en-US" sz="1600" b="1" dirty="0" smtClean="0"/>
              <a:t>healthy diet </a:t>
            </a:r>
            <a:r>
              <a:rPr lang="en-US" sz="1600" dirty="0" smtClean="0"/>
              <a:t>along with staying active through </a:t>
            </a:r>
            <a:r>
              <a:rPr lang="en-US" sz="1600" b="1" dirty="0" smtClean="0"/>
              <a:t>regular exercise</a:t>
            </a:r>
            <a:r>
              <a:rPr lang="en-US" sz="1600" dirty="0" smtClean="0"/>
              <a:t>. Moreover, you can build muscle with strength training. You should also find out through your medical advisor </a:t>
            </a:r>
            <a:r>
              <a:rPr lang="en-US" sz="1600" dirty="0"/>
              <a:t>if you should </a:t>
            </a:r>
            <a:r>
              <a:rPr lang="en-US" sz="1600" dirty="0" smtClean="0"/>
              <a:t>take </a:t>
            </a:r>
            <a:r>
              <a:rPr lang="en-US" sz="1600" b="1" dirty="0"/>
              <a:t>vitamin D</a:t>
            </a:r>
            <a:r>
              <a:rPr lang="en-US" sz="1600" dirty="0">
                <a:solidFill>
                  <a:srgbClr val="C00000"/>
                </a:solidFill>
              </a:rPr>
              <a:t> </a:t>
            </a:r>
            <a:r>
              <a:rPr lang="en-US" sz="1600" dirty="0"/>
              <a:t>or</a:t>
            </a:r>
            <a:r>
              <a:rPr lang="en-US" sz="1600" dirty="0">
                <a:solidFill>
                  <a:srgbClr val="C00000"/>
                </a:solidFill>
              </a:rPr>
              <a:t> </a:t>
            </a:r>
            <a:r>
              <a:rPr lang="en-US" sz="1600" b="1" dirty="0"/>
              <a:t>calcium </a:t>
            </a:r>
            <a:r>
              <a:rPr lang="en-US" sz="1600" b="1" dirty="0" smtClean="0"/>
              <a:t>supplements </a:t>
            </a:r>
            <a:r>
              <a:rPr lang="en-US" sz="1600" dirty="0"/>
              <a:t>to </a:t>
            </a:r>
            <a:r>
              <a:rPr lang="en-US" sz="1600" dirty="0" smtClean="0"/>
              <a:t>avoid osteoporosis (Chisholm, A. 2021). </a:t>
            </a:r>
          </a:p>
          <a:p>
            <a:pPr algn="just"/>
            <a:endParaRPr lang="en-US" sz="1600" dirty="0"/>
          </a:p>
          <a:p>
            <a:pPr algn="just"/>
            <a:r>
              <a:rPr lang="en-US" sz="1600" dirty="0" smtClean="0"/>
              <a:t>According to </a:t>
            </a:r>
            <a:r>
              <a:rPr lang="en-US" sz="1600" dirty="0" err="1" smtClean="0"/>
              <a:t>Yazdkhasti</a:t>
            </a:r>
            <a:r>
              <a:rPr lang="en-US" sz="1600" dirty="0"/>
              <a:t> </a:t>
            </a:r>
            <a:r>
              <a:rPr lang="en-US" sz="1600" dirty="0" smtClean="0"/>
              <a:t>(2015), </a:t>
            </a:r>
            <a:r>
              <a:rPr lang="en-US" sz="1600" dirty="0"/>
              <a:t>h</a:t>
            </a:r>
            <a:r>
              <a:rPr lang="en-US" sz="1600" dirty="0" smtClean="0"/>
              <a:t>ealth </a:t>
            </a:r>
            <a:r>
              <a:rPr lang="en-US" sz="1600" dirty="0"/>
              <a:t>education intervention strategy </a:t>
            </a:r>
            <a:r>
              <a:rPr lang="en-US" sz="1600" dirty="0" smtClean="0"/>
              <a:t>can help women with their attitudes and coping with menopause symptoms. As menopause causes many psychological difficulties like stress </a:t>
            </a:r>
            <a:r>
              <a:rPr lang="en-US" sz="1600" dirty="0" err="1" smtClean="0"/>
              <a:t>etc</a:t>
            </a:r>
            <a:r>
              <a:rPr lang="en-US" sz="1600" dirty="0" smtClean="0"/>
              <a:t>, empowerment can help women to improve the perception of </a:t>
            </a:r>
            <a:r>
              <a:rPr lang="en-US" sz="1600" b="1" dirty="0" smtClean="0"/>
              <a:t>self-care</a:t>
            </a:r>
            <a:r>
              <a:rPr lang="en-US" sz="1600" dirty="0" smtClean="0"/>
              <a:t> which can result in better coping mechanisms. Hence, it is imperative to encourage women to become more aware about </a:t>
            </a:r>
            <a:r>
              <a:rPr lang="en-US" sz="1600" b="1" dirty="0" smtClean="0"/>
              <a:t>empowerment programs. </a:t>
            </a:r>
          </a:p>
          <a:p>
            <a:pPr algn="just"/>
            <a:endParaRPr lang="en-US" sz="1600" dirty="0" smtClean="0"/>
          </a:p>
          <a:p>
            <a:pPr algn="just"/>
            <a:r>
              <a:rPr lang="en-US" sz="1600" dirty="0" smtClean="0"/>
              <a:t>Women with more emotional intelligence are observed to have more positive attitude towards menopausal symptoms (</a:t>
            </a:r>
            <a:r>
              <a:rPr lang="en-US" sz="1600" dirty="0" err="1" smtClean="0"/>
              <a:t>Bauld</a:t>
            </a:r>
            <a:r>
              <a:rPr lang="en-US" sz="1600" dirty="0" smtClean="0"/>
              <a:t> &amp; Brown, 2009). They are more likely to deal with psychological distress and anxiety better and also possess a good physical health. </a:t>
            </a:r>
          </a:p>
          <a:p>
            <a:pPr algn="just"/>
            <a:endParaRPr lang="en-US" sz="1600" dirty="0"/>
          </a:p>
          <a:p>
            <a:pPr algn="just"/>
            <a:r>
              <a:rPr lang="en-US" sz="1600" dirty="0" smtClean="0"/>
              <a:t>Some of the easy changes in your consumption like drinking more </a:t>
            </a:r>
            <a:r>
              <a:rPr lang="en-US" sz="1600" b="1" dirty="0" smtClean="0"/>
              <a:t>water</a:t>
            </a:r>
            <a:r>
              <a:rPr lang="en-US" sz="1600" dirty="0" smtClean="0">
                <a:solidFill>
                  <a:srgbClr val="C00000"/>
                </a:solidFill>
              </a:rPr>
              <a:t>,</a:t>
            </a:r>
            <a:r>
              <a:rPr lang="en-US" sz="1600" dirty="0" smtClean="0"/>
              <a:t> avoiding </a:t>
            </a:r>
            <a:r>
              <a:rPr lang="en-US" sz="1600" b="1" dirty="0" smtClean="0"/>
              <a:t>sugar </a:t>
            </a:r>
            <a:r>
              <a:rPr lang="en-US" sz="1600" dirty="0" smtClean="0"/>
              <a:t>and </a:t>
            </a:r>
            <a:r>
              <a:rPr lang="en-US" sz="1600" b="1" dirty="0" smtClean="0"/>
              <a:t>processed foods</a:t>
            </a:r>
            <a:r>
              <a:rPr lang="en-US" sz="1600" dirty="0" smtClean="0"/>
              <a:t>, and eating </a:t>
            </a:r>
            <a:r>
              <a:rPr lang="en-US" sz="1600" b="1" dirty="0" smtClean="0"/>
              <a:t>protein-rich foods </a:t>
            </a:r>
            <a:r>
              <a:rPr lang="en-US" sz="1600" dirty="0" smtClean="0"/>
              <a:t>can help you recover from the difficulties caused by those symptoms (Jane, 2016).</a:t>
            </a:r>
          </a:p>
        </p:txBody>
      </p:sp>
    </p:spTree>
    <p:extLst>
      <p:ext uri="{BB962C8B-B14F-4D97-AF65-F5344CB8AC3E}">
        <p14:creationId xmlns:p14="http://schemas.microsoft.com/office/powerpoint/2010/main" val="3378758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358" y="405458"/>
            <a:ext cx="11666488" cy="7971413"/>
          </a:xfrm>
          <a:prstGeom prst="rect">
            <a:avLst/>
          </a:prstGeom>
          <a:noFill/>
          <a:ln>
            <a:noFill/>
          </a:ln>
        </p:spPr>
        <p:txBody>
          <a:bodyPr wrap="square" rtlCol="0">
            <a:spAutoFit/>
          </a:bodyPr>
          <a:lstStyle/>
          <a:p>
            <a:r>
              <a:rPr lang="en-US" sz="1300" b="1" dirty="0" smtClean="0">
                <a:solidFill>
                  <a:srgbClr val="C00000"/>
                </a:solidFill>
              </a:rPr>
              <a:t>References: </a:t>
            </a:r>
          </a:p>
          <a:p>
            <a:endParaRPr lang="en-US" sz="1300" b="1" dirty="0">
              <a:solidFill>
                <a:srgbClr val="C00000"/>
              </a:solidFill>
            </a:endParaRPr>
          </a:p>
          <a:p>
            <a:r>
              <a:rPr lang="en-US" sz="1300" dirty="0" err="1"/>
              <a:t>Bauld</a:t>
            </a:r>
            <a:r>
              <a:rPr lang="en-US" sz="1300" dirty="0"/>
              <a:t>, R. and Brown, R.F. (2009). Stress, psychological distress, psychosocial factors, menopause symptoms and physical health in women. </a:t>
            </a:r>
            <a:r>
              <a:rPr lang="en-US" sz="1300" i="1" dirty="0" err="1"/>
              <a:t>Maturitas</a:t>
            </a:r>
            <a:r>
              <a:rPr lang="en-US" sz="1300" dirty="0"/>
              <a:t>, 62(2), pp.160–165</a:t>
            </a:r>
            <a:r>
              <a:rPr lang="en-US" sz="1300" dirty="0" smtClean="0"/>
              <a:t>.</a:t>
            </a:r>
          </a:p>
          <a:p>
            <a:endParaRPr lang="en-US" sz="1300" b="1" dirty="0">
              <a:solidFill>
                <a:srgbClr val="C00000"/>
              </a:solidFill>
            </a:endParaRPr>
          </a:p>
          <a:p>
            <a:r>
              <a:rPr lang="en-US" sz="1300" dirty="0"/>
              <a:t>Chisholm, A. (2021). </a:t>
            </a:r>
            <a:r>
              <a:rPr lang="en-US" sz="1300" dirty="0" err="1"/>
              <a:t>Verywell</a:t>
            </a:r>
            <a:r>
              <a:rPr lang="en-US" sz="1300" dirty="0"/>
              <a:t> Health. (</a:t>
            </a:r>
            <a:r>
              <a:rPr lang="en-US" sz="1300" dirty="0" err="1"/>
              <a:t>n.d.</a:t>
            </a:r>
            <a:r>
              <a:rPr lang="en-US" sz="1300" dirty="0"/>
              <a:t>). </a:t>
            </a:r>
            <a:r>
              <a:rPr lang="en-US" sz="1300" i="1" dirty="0"/>
              <a:t>An Overview of Menopause</a:t>
            </a:r>
            <a:r>
              <a:rPr lang="en-US" sz="1300" dirty="0"/>
              <a:t>. [online] Available at: https://www.verywellhealth.com/menopause-4014690 [Accessed 29 Jun. 2021</a:t>
            </a:r>
            <a:r>
              <a:rPr lang="en-US" sz="1300" dirty="0" smtClean="0"/>
              <a:t>]</a:t>
            </a:r>
          </a:p>
          <a:p>
            <a:endParaRPr lang="en-US" sz="1300" dirty="0"/>
          </a:p>
          <a:p>
            <a:r>
              <a:rPr lang="en-US" sz="1300" dirty="0"/>
              <a:t>iStock. (</a:t>
            </a:r>
            <a:r>
              <a:rPr lang="en-US" sz="1300" dirty="0" err="1"/>
              <a:t>n.d.</a:t>
            </a:r>
            <a:r>
              <a:rPr lang="en-US" sz="1300" dirty="0"/>
              <a:t>). Set icons symptoms of menopause. </a:t>
            </a:r>
            <a:r>
              <a:rPr lang="en-US" sz="1300" dirty="0" err="1"/>
              <a:t>Infographic</a:t>
            </a:r>
            <a:r>
              <a:rPr lang="en-US" sz="1300" dirty="0"/>
              <a:t>. Flat vector... [online] Available at: https://www.istockphoto.com/vector/set-symptoms-of-menopause-gm1311417413-400520073 [Accessed 14 Mar. 2022].</a:t>
            </a:r>
          </a:p>
          <a:p>
            <a:endParaRPr lang="en-US" sz="1300" dirty="0" smtClean="0"/>
          </a:p>
          <a:p>
            <a:endParaRPr lang="en-US" sz="1300" dirty="0"/>
          </a:p>
          <a:p>
            <a:r>
              <a:rPr lang="en-US" sz="1300" dirty="0"/>
              <a:t>Jane, M. (2016). </a:t>
            </a:r>
            <a:r>
              <a:rPr lang="en-US" sz="1300" i="1" dirty="0"/>
              <a:t>11 Natural Ways to Reduce Symptoms of Menopause</a:t>
            </a:r>
            <a:r>
              <a:rPr lang="en-US" sz="1300" dirty="0"/>
              <a:t>. [online] </a:t>
            </a:r>
            <a:r>
              <a:rPr lang="en-US" sz="1300" dirty="0" err="1"/>
              <a:t>Healthline</a:t>
            </a:r>
            <a:r>
              <a:rPr lang="en-US" sz="1300" dirty="0"/>
              <a:t>. Available at: https://www.healthline.com/nutrition/11-natural-menopause-tips</a:t>
            </a:r>
            <a:r>
              <a:rPr lang="en-US" sz="1300" dirty="0" smtClean="0"/>
              <a:t>.</a:t>
            </a:r>
          </a:p>
          <a:p>
            <a:endParaRPr lang="en-US" sz="1300" dirty="0" smtClean="0"/>
          </a:p>
          <a:p>
            <a:r>
              <a:rPr lang="en-US" sz="1300" dirty="0"/>
              <a:t>Mayo Clinic (2017). </a:t>
            </a:r>
            <a:r>
              <a:rPr lang="en-US" sz="1300" i="1" dirty="0"/>
              <a:t>Menopause - Symptoms and causes</a:t>
            </a:r>
            <a:r>
              <a:rPr lang="en-US" sz="1300" dirty="0"/>
              <a:t>. [online] Mayo Clinic. Available at: https://www.mayoclinic.org/diseases-conditions/menopause/symptoms-causes/syc-20353397</a:t>
            </a:r>
            <a:r>
              <a:rPr lang="en-US" sz="1300" dirty="0" smtClean="0"/>
              <a:t>.</a:t>
            </a:r>
          </a:p>
          <a:p>
            <a:endParaRPr lang="en-US" sz="1300" dirty="0"/>
          </a:p>
          <a:p>
            <a:r>
              <a:rPr lang="en-US" sz="1300" dirty="0"/>
              <a:t>National Institute on Aging. (</a:t>
            </a:r>
            <a:r>
              <a:rPr lang="en-US" sz="1300" dirty="0" err="1"/>
              <a:t>n.d.</a:t>
            </a:r>
            <a:r>
              <a:rPr lang="en-US" sz="1300" dirty="0"/>
              <a:t>). </a:t>
            </a:r>
            <a:r>
              <a:rPr lang="en-US" sz="1300" i="1" dirty="0"/>
              <a:t>What Is Menopause?</a:t>
            </a:r>
            <a:r>
              <a:rPr lang="en-US" sz="1300" dirty="0"/>
              <a:t> [online] Available at: https://www.nia.nih.gov/health/what-menopause#:~:text=Menopause%20is%20a%20point%20in</a:t>
            </a:r>
            <a:r>
              <a:rPr lang="en-US" sz="1300" dirty="0" smtClean="0"/>
              <a:t>.</a:t>
            </a:r>
            <a:endParaRPr lang="en-US" sz="1300" dirty="0"/>
          </a:p>
          <a:p>
            <a:endParaRPr lang="en-US" sz="1300" dirty="0" smtClean="0"/>
          </a:p>
          <a:p>
            <a:r>
              <a:rPr lang="en-US" sz="1300" dirty="0" smtClean="0"/>
              <a:t>NHS </a:t>
            </a:r>
            <a:r>
              <a:rPr lang="en-US" sz="1300" dirty="0"/>
              <a:t>(2019). </a:t>
            </a:r>
            <a:r>
              <a:rPr lang="en-US" sz="1300" i="1" dirty="0"/>
              <a:t>Overview - Menopause</a:t>
            </a:r>
            <a:r>
              <a:rPr lang="en-US" sz="1300" dirty="0"/>
              <a:t>. [online] NHS. Available at: </a:t>
            </a:r>
            <a:r>
              <a:rPr lang="en-US" sz="1300" dirty="0">
                <a:hlinkClick r:id="rId2"/>
              </a:rPr>
              <a:t>https://www.nhs.uk/conditions/menopause</a:t>
            </a:r>
            <a:r>
              <a:rPr lang="en-US" sz="1300" dirty="0" smtClean="0">
                <a:hlinkClick r:id="rId2"/>
              </a:rPr>
              <a:t>/</a:t>
            </a:r>
            <a:r>
              <a:rPr lang="en-US" sz="1300" dirty="0" smtClean="0"/>
              <a:t>.</a:t>
            </a:r>
          </a:p>
          <a:p>
            <a:endParaRPr lang="en-US" sz="1300" dirty="0"/>
          </a:p>
          <a:p>
            <a:r>
              <a:rPr lang="en-US" sz="1300" dirty="0"/>
              <a:t>oncofertility.msu.edu. (</a:t>
            </a:r>
            <a:r>
              <a:rPr lang="en-US" sz="1300" dirty="0" err="1"/>
              <a:t>n.d.</a:t>
            </a:r>
            <a:r>
              <a:rPr lang="en-US" sz="1300" dirty="0"/>
              <a:t>). labeled-female-reproductive-system-diagram.jpg | The </a:t>
            </a:r>
            <a:r>
              <a:rPr lang="en-US" sz="1300" dirty="0" err="1"/>
              <a:t>Oncofertility</a:t>
            </a:r>
            <a:r>
              <a:rPr lang="en-US" sz="1300" dirty="0"/>
              <a:t> Consortium. [online] Available at: https://oncofertility.msu.edu/files/images/labeled-female-reproductive-system-diagramjpg</a:t>
            </a:r>
            <a:endParaRPr lang="en-US" sz="1300" dirty="0"/>
          </a:p>
          <a:p>
            <a:r>
              <a:rPr lang="en-US" sz="1300" dirty="0" smtClean="0"/>
              <a:t>‌‌‌</a:t>
            </a:r>
            <a:endParaRPr lang="en-US" sz="1300" dirty="0"/>
          </a:p>
          <a:p>
            <a:r>
              <a:rPr lang="en-US" sz="1300" dirty="0"/>
              <a:t>Taylor, T. (2019). </a:t>
            </a:r>
            <a:r>
              <a:rPr lang="en-US" sz="1300" i="1" dirty="0"/>
              <a:t>Female Reproductive System - Anatomy Pictures and Information</a:t>
            </a:r>
            <a:r>
              <a:rPr lang="en-US" sz="1300" dirty="0"/>
              <a:t>. [online] </a:t>
            </a:r>
            <a:r>
              <a:rPr lang="en-US" sz="1300" dirty="0" err="1"/>
              <a:t>Innerbody</a:t>
            </a:r>
            <a:r>
              <a:rPr lang="en-US" sz="1300" dirty="0"/>
              <a:t>. Available at: https://www.innerbody.com/image/repfov.html</a:t>
            </a:r>
            <a:r>
              <a:rPr lang="en-US" sz="1300" dirty="0" smtClean="0"/>
              <a:t>.</a:t>
            </a:r>
          </a:p>
          <a:p>
            <a:endParaRPr lang="en-US" sz="1300" dirty="0"/>
          </a:p>
          <a:p>
            <a:r>
              <a:rPr lang="en-US" sz="1300" dirty="0" err="1"/>
              <a:t>Yazdkhasti</a:t>
            </a:r>
            <a:r>
              <a:rPr lang="en-US" sz="1300" dirty="0"/>
              <a:t>, M., </a:t>
            </a:r>
            <a:r>
              <a:rPr lang="en-US" sz="1300" dirty="0" err="1"/>
              <a:t>Simbar</a:t>
            </a:r>
            <a:r>
              <a:rPr lang="en-US" sz="1300" dirty="0"/>
              <a:t>, M. and </a:t>
            </a:r>
            <a:r>
              <a:rPr lang="en-US" sz="1300" dirty="0" err="1"/>
              <a:t>Abdi</a:t>
            </a:r>
            <a:r>
              <a:rPr lang="en-US" sz="1300" dirty="0"/>
              <a:t>, F. (2015). Empowerment and Coping Strategies in Menopause Women: A Review. </a:t>
            </a:r>
            <a:r>
              <a:rPr lang="en-US" sz="1300" i="1" dirty="0"/>
              <a:t>Iranian Red Crescent Medical Journal</a:t>
            </a:r>
            <a:r>
              <a:rPr lang="en-US" sz="1300" dirty="0"/>
              <a:t>, 17(3</a:t>
            </a:r>
            <a:r>
              <a:rPr lang="en-US" sz="1300" dirty="0" smtClean="0"/>
              <a:t>).</a:t>
            </a:r>
            <a:endParaRPr lang="en-US" sz="1300" b="1" dirty="0" smtClean="0">
              <a:solidFill>
                <a:srgbClr val="C00000"/>
              </a:solidFill>
            </a:endParaRPr>
          </a:p>
          <a:p>
            <a:endParaRPr lang="en-US" sz="1400" dirty="0"/>
          </a:p>
          <a:p>
            <a:endParaRPr lang="en-US" sz="1400" dirty="0" smtClean="0"/>
          </a:p>
          <a:p>
            <a:endParaRPr lang="en-US" sz="1400" dirty="0"/>
          </a:p>
          <a:p>
            <a:r>
              <a:rPr lang="en-US" sz="1400" dirty="0"/>
              <a:t>‌</a:t>
            </a:r>
          </a:p>
          <a:p>
            <a:endParaRPr lang="en-US" sz="1400" dirty="0" smtClean="0"/>
          </a:p>
          <a:p>
            <a:endParaRPr lang="en-US" sz="1300" dirty="0" smtClean="0"/>
          </a:p>
          <a:p>
            <a:endParaRPr lang="en-US" sz="1300" dirty="0"/>
          </a:p>
          <a:p>
            <a:endParaRPr lang="en-US" sz="1300" dirty="0"/>
          </a:p>
        </p:txBody>
      </p:sp>
    </p:spTree>
    <p:extLst>
      <p:ext uri="{BB962C8B-B14F-4D97-AF65-F5344CB8AC3E}">
        <p14:creationId xmlns:p14="http://schemas.microsoft.com/office/powerpoint/2010/main" val="411947258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ustom 1">
      <a:dk1>
        <a:srgbClr val="292934"/>
      </a:dk1>
      <a:lt1>
        <a:srgbClr val="FFFFFF"/>
      </a:lt1>
      <a:dk2>
        <a:srgbClr val="C00000"/>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Clarity</Template>
  <TotalTime>4392</TotalTime>
  <Words>849</Words>
  <Application>Microsoft Office PowerPoint</Application>
  <PresentationFormat>Custom</PresentationFormat>
  <Paragraphs>79</Paragraphs>
  <Slides>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Impact</vt:lpstr>
      <vt:lpstr>Clarity</vt:lpstr>
      <vt:lpstr>Introduction to Physiology   Task 1: INDIVIDUAL  ACADEMIC POSTER   student Id: 1918545 Module code: BMHP5003_BIRM Lecturer: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Microsoft account</cp:lastModifiedBy>
  <cp:revision>73</cp:revision>
  <dcterms:created xsi:type="dcterms:W3CDTF">2022-02-14T15:39:15Z</dcterms:created>
  <dcterms:modified xsi:type="dcterms:W3CDTF">2022-03-17T21:11:08Z</dcterms:modified>
</cp:coreProperties>
</file>