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9"/>
  </p:notesMasterIdLst>
  <p:sldIdLst>
    <p:sldId id="256" r:id="rId2"/>
    <p:sldId id="285" r:id="rId3"/>
    <p:sldId id="284" r:id="rId4"/>
    <p:sldId id="258" r:id="rId5"/>
    <p:sldId id="259" r:id="rId6"/>
    <p:sldId id="260" r:id="rId7"/>
    <p:sldId id="262" r:id="rId8"/>
    <p:sldId id="268" r:id="rId9"/>
    <p:sldId id="269" r:id="rId10"/>
    <p:sldId id="271" r:id="rId11"/>
    <p:sldId id="282" r:id="rId12"/>
    <p:sldId id="270" r:id="rId13"/>
    <p:sldId id="272" r:id="rId14"/>
    <p:sldId id="273" r:id="rId15"/>
    <p:sldId id="275" r:id="rId16"/>
    <p:sldId id="277" r:id="rId17"/>
    <p:sldId id="278" r:id="rId18"/>
    <p:sldId id="279" r:id="rId19"/>
    <p:sldId id="280" r:id="rId20"/>
    <p:sldId id="281" r:id="rId21"/>
    <p:sldId id="263" r:id="rId22"/>
    <p:sldId id="264" r:id="rId23"/>
    <p:sldId id="283" r:id="rId24"/>
    <p:sldId id="265" r:id="rId25"/>
    <p:sldId id="266" r:id="rId26"/>
    <p:sldId id="267" r:id="rId27"/>
    <p:sldId id="25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A3A35B-82F2-48CD-9E07-BA2E23DB4722}" type="datetimeFigureOut">
              <a:rPr lang="en-GB" smtClean="0"/>
              <a:pPr/>
              <a:t>16/03/2015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A4AE3A-688F-4E53-A16F-0E1AFD165AD1}" type="slidenum">
              <a:rPr lang="en-GB" smtClean="0"/>
              <a:pPr/>
              <a:t>‹#›</a:t>
            </a:fld>
            <a:endParaRPr lang="en-GB"/>
          </a:p>
        </p:txBody>
      </p:sp>
    </p:spTree>
    <p:extLst>
      <p:ext uri="{BB962C8B-B14F-4D97-AF65-F5344CB8AC3E}">
        <p14:creationId xmlns:p14="http://schemas.microsoft.com/office/powerpoint/2010/main" val="3319138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smtClean="0"/>
              <a:t>description probably relates to Galatian tribal organization c. 100 BC.</a:t>
            </a:r>
            <a:endParaRPr lang="en-GB" dirty="0"/>
          </a:p>
        </p:txBody>
      </p:sp>
      <p:sp>
        <p:nvSpPr>
          <p:cNvPr id="4" name="Slide Number Placeholder 3"/>
          <p:cNvSpPr>
            <a:spLocks noGrp="1"/>
          </p:cNvSpPr>
          <p:nvPr>
            <p:ph type="sldNum" sz="quarter" idx="10"/>
          </p:nvPr>
        </p:nvSpPr>
        <p:spPr/>
        <p:txBody>
          <a:bodyPr/>
          <a:lstStyle/>
          <a:p>
            <a:fld id="{90A4AE3A-688F-4E53-A16F-0E1AFD165AD1}"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3/16/2015</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3/16/2015</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3/16/2015</a:t>
            </a:fld>
            <a:endParaRPr lang="en-US"/>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3/16/2015</a:t>
            </a:fld>
            <a:endParaRPr lang="en-US"/>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3/16/2015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3/16/2015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3/16/2015</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3/16/2015</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3/16/2015</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Lecture 12: The Galatians and the formation of the </a:t>
            </a:r>
            <a:r>
              <a:rPr lang="en-GB" dirty="0" err="1" smtClean="0"/>
              <a:t>Attalid</a:t>
            </a:r>
            <a:r>
              <a:rPr lang="en-GB" dirty="0" smtClean="0"/>
              <a:t> kingdom</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on Engagement portfolio</a:t>
            </a:r>
            <a:endParaRPr lang="en-GB" dirty="0"/>
          </a:p>
        </p:txBody>
      </p:sp>
      <p:sp>
        <p:nvSpPr>
          <p:cNvPr id="3" name="Content Placeholder 2"/>
          <p:cNvSpPr>
            <a:spLocks noGrp="1"/>
          </p:cNvSpPr>
          <p:nvPr>
            <p:ph sz="quarter" idx="1"/>
          </p:nvPr>
        </p:nvSpPr>
        <p:spPr/>
        <p:txBody>
          <a:bodyPr/>
          <a:lstStyle/>
          <a:p>
            <a:r>
              <a:rPr lang="en-GB" dirty="0" smtClean="0"/>
              <a:t>Consistency</a:t>
            </a:r>
          </a:p>
          <a:p>
            <a:r>
              <a:rPr lang="en-GB" dirty="0" smtClean="0"/>
              <a:t>Referencing</a:t>
            </a:r>
          </a:p>
          <a:p>
            <a:r>
              <a:rPr lang="en-GB" dirty="0" smtClean="0"/>
              <a:t>Spelling</a:t>
            </a:r>
          </a:p>
          <a:p>
            <a:r>
              <a:rPr lang="en-GB" dirty="0" smtClean="0"/>
              <a:t>Reading</a:t>
            </a:r>
          </a:p>
          <a:p>
            <a:endParaRPr lang="en-GB" dirty="0"/>
          </a:p>
        </p:txBody>
      </p:sp>
    </p:spTree>
    <p:extLst>
      <p:ext uri="{BB962C8B-B14F-4D97-AF65-F5344CB8AC3E}">
        <p14:creationId xmlns:p14="http://schemas.microsoft.com/office/powerpoint/2010/main" val="2003808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Movements of Celts</a:t>
            </a:r>
            <a:endParaRPr lang="en-GB" dirty="0"/>
          </a:p>
        </p:txBody>
      </p:sp>
      <p:pic>
        <p:nvPicPr>
          <p:cNvPr id="1026" name="Picture 2" descr="http://theses.univ-lyon2.fr/documents/getpart.php?id=1266&amp;file=10000000000002B2000001D98706073E.png"/>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410297" y="1600200"/>
            <a:ext cx="6558355"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923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Galatian</a:t>
            </a:r>
            <a:r>
              <a:rPr lang="en-US" b="1" dirty="0" smtClean="0"/>
              <a:t> invasion of Greece 280-79</a:t>
            </a:r>
            <a:endParaRPr lang="en-GB" dirty="0"/>
          </a:p>
        </p:txBody>
      </p:sp>
      <p:sp>
        <p:nvSpPr>
          <p:cNvPr id="3" name="Content Placeholder 2"/>
          <p:cNvSpPr>
            <a:spLocks noGrp="1"/>
          </p:cNvSpPr>
          <p:nvPr>
            <p:ph sz="quarter" idx="1"/>
          </p:nvPr>
        </p:nvSpPr>
        <p:spPr/>
        <p:txBody>
          <a:bodyPr/>
          <a:lstStyle/>
          <a:p>
            <a:r>
              <a:rPr lang="en-US" sz="3200" b="1" dirty="0" smtClean="0"/>
              <a:t>Main source: Pausanias, drawing on a good Hellenistic historian (?Hieronymus of </a:t>
            </a:r>
            <a:r>
              <a:rPr lang="en-US" sz="3200" b="1" dirty="0" err="1" smtClean="0"/>
              <a:t>Cardia</a:t>
            </a:r>
            <a:r>
              <a:rPr lang="en-US" sz="3200" b="1" dirty="0" smtClean="0"/>
              <a:t>)</a:t>
            </a:r>
          </a:p>
          <a:p>
            <a:r>
              <a:rPr lang="en-US" sz="3200" b="1" dirty="0" smtClean="0"/>
              <a:t>The invasion compared to the Persian invasion of Greece in 480/79 BC</a:t>
            </a:r>
            <a:endParaRPr lang="en-GB" dirty="0"/>
          </a:p>
        </p:txBody>
      </p:sp>
      <p:pic>
        <p:nvPicPr>
          <p:cNvPr id="4" name="Picture 5" descr="Dying_gaul"/>
          <p:cNvPicPr>
            <a:picLocks noChangeAspect="1" noChangeArrowheads="1"/>
          </p:cNvPicPr>
          <p:nvPr/>
        </p:nvPicPr>
        <p:blipFill>
          <a:blip r:embed="rId2" cstate="print"/>
          <a:srcRect/>
          <a:stretch>
            <a:fillRect/>
          </a:stretch>
        </p:blipFill>
        <p:spPr bwMode="auto">
          <a:xfrm>
            <a:off x="2590800" y="3886200"/>
            <a:ext cx="3429000" cy="278972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Galatian</a:t>
            </a:r>
            <a:r>
              <a:rPr lang="en-US" b="1" dirty="0" smtClean="0"/>
              <a:t> invasion of Greece 280-79</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marL="0" indent="361950">
              <a:buNone/>
            </a:pPr>
            <a:r>
              <a:rPr lang="en-US" sz="3200" b="1" dirty="0" smtClean="0"/>
              <a:t>The fate of the </a:t>
            </a:r>
            <a:r>
              <a:rPr lang="en-US" sz="3200" b="1" dirty="0" err="1" smtClean="0"/>
              <a:t>Callians</a:t>
            </a:r>
            <a:r>
              <a:rPr lang="en-US" sz="3200" b="1" dirty="0" smtClean="0"/>
              <a:t> at the hands of </a:t>
            </a:r>
            <a:r>
              <a:rPr lang="en-US" sz="3200" b="1" dirty="0" err="1" smtClean="0"/>
              <a:t>Combutis</a:t>
            </a:r>
            <a:r>
              <a:rPr lang="en-US" sz="3200" b="1" dirty="0" smtClean="0"/>
              <a:t> and </a:t>
            </a:r>
            <a:r>
              <a:rPr lang="en-US" sz="3200" b="1" dirty="0" err="1" smtClean="0"/>
              <a:t>Orestorius</a:t>
            </a:r>
            <a:r>
              <a:rPr lang="en-US" sz="3200" b="1" dirty="0" smtClean="0"/>
              <a:t> is the most wicked ever heard of and is without parallel in the crimes of men.  Every male they put to the sword, and there were butchered old men equally with children at their mothers’ breasts.  The more plump of these suckling babes the </a:t>
            </a:r>
            <a:r>
              <a:rPr lang="en-US" sz="3200" b="1" dirty="0" err="1" smtClean="0"/>
              <a:t>Gauls</a:t>
            </a:r>
            <a:r>
              <a:rPr lang="en-US" sz="3200" b="1" dirty="0" smtClean="0"/>
              <a:t> killed, drinking their blood and eating their flesh.  Women and adult maidens, if they had any spirit at all in them, anticipated their end when the city was captured.  Those who survived suffered under imperious violence every form of outrage at the hands of men equally void of pity and of love.  Every woman who chanced to find a Gallic sword committed suicide.  The others were soon to die of hunger or want of sleep, the incontinent barbarians outraging them by turns, and sating their lust even on the dying and the dead.</a:t>
            </a:r>
          </a:p>
          <a:p>
            <a:pPr algn="r">
              <a:buNone/>
            </a:pPr>
            <a:r>
              <a:rPr lang="en-US" sz="3200" b="1" dirty="0" smtClean="0"/>
              <a:t>   </a:t>
            </a:r>
            <a:r>
              <a:rPr lang="en-US" sz="3200" b="1" i="1" dirty="0" smtClean="0"/>
              <a:t>Pausanias 10.22</a:t>
            </a:r>
            <a:r>
              <a:rPr lang="en-US" sz="3200" b="1" dirty="0" smtClean="0"/>
              <a:t>.</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Delphi and the Celts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r>
              <a:rPr lang="en-US" sz="3200" b="1" dirty="0" err="1" smtClean="0"/>
              <a:t>Gauls</a:t>
            </a:r>
            <a:r>
              <a:rPr lang="en-US" sz="3200" b="1" dirty="0" smtClean="0"/>
              <a:t> driven back from Delphi by epiphanies of the gods Apollo and Pan, and a snow-storm miracle:</a:t>
            </a:r>
          </a:p>
          <a:p>
            <a:pPr marL="0" indent="450850">
              <a:buNone/>
            </a:pPr>
            <a:r>
              <a:rPr lang="en-GB" dirty="0" smtClean="0"/>
              <a:t>So they tried to save Greece in the way described, but the </a:t>
            </a:r>
            <a:r>
              <a:rPr lang="en-GB" dirty="0" err="1" smtClean="0"/>
              <a:t>Gauls</a:t>
            </a:r>
            <a:r>
              <a:rPr lang="en-GB" dirty="0" smtClean="0"/>
              <a:t>, now south of the Gates, cared not at all to capture the other towns, but were very eager to sack Delphi and the treasures of the god. They were opposed by the </a:t>
            </a:r>
            <a:r>
              <a:rPr lang="en-GB" dirty="0" err="1" smtClean="0"/>
              <a:t>Delphians</a:t>
            </a:r>
            <a:r>
              <a:rPr lang="en-GB" dirty="0" smtClean="0"/>
              <a:t> themselves and the </a:t>
            </a:r>
            <a:r>
              <a:rPr lang="en-GB" dirty="0" err="1" smtClean="0"/>
              <a:t>Phocians</a:t>
            </a:r>
            <a:r>
              <a:rPr lang="en-GB" dirty="0" smtClean="0"/>
              <a:t> of the cities around Parnassus; a force of </a:t>
            </a:r>
            <a:r>
              <a:rPr lang="en-GB" dirty="0" err="1" smtClean="0"/>
              <a:t>Aetolians</a:t>
            </a:r>
            <a:r>
              <a:rPr lang="en-GB" dirty="0" smtClean="0"/>
              <a:t> also joined the defenders, for the </a:t>
            </a:r>
            <a:r>
              <a:rPr lang="en-GB" dirty="0" err="1" smtClean="0"/>
              <a:t>Aetolians</a:t>
            </a:r>
            <a:r>
              <a:rPr lang="en-GB" dirty="0" smtClean="0"/>
              <a:t> at this time were pre-eminent for their vigorous activity. When the forces engaged, not only were thunderbolts and rocks broken off from Parnassus hurled against the </a:t>
            </a:r>
            <a:r>
              <a:rPr lang="en-GB" dirty="0" err="1" smtClean="0"/>
              <a:t>Gauls</a:t>
            </a:r>
            <a:r>
              <a:rPr lang="en-GB" dirty="0" smtClean="0"/>
              <a:t>, but terrible shapes as armed warriors haunted the foreigners. They say that two of them, </a:t>
            </a:r>
            <a:r>
              <a:rPr lang="en-GB" dirty="0" err="1" smtClean="0"/>
              <a:t>Hyperochus</a:t>
            </a:r>
            <a:r>
              <a:rPr lang="en-GB" dirty="0" smtClean="0"/>
              <a:t> and </a:t>
            </a:r>
            <a:r>
              <a:rPr lang="en-GB" dirty="0" err="1" smtClean="0"/>
              <a:t>Amadocus</a:t>
            </a:r>
            <a:r>
              <a:rPr lang="en-GB" dirty="0" smtClean="0"/>
              <a:t>, came from the </a:t>
            </a:r>
            <a:r>
              <a:rPr lang="en-GB" dirty="0" err="1" smtClean="0"/>
              <a:t>Hyperboreans</a:t>
            </a:r>
            <a:r>
              <a:rPr lang="en-GB" dirty="0" smtClean="0"/>
              <a:t>, and that the third was Pyrrhus son of Achilles. Because of this help in battle the </a:t>
            </a:r>
            <a:r>
              <a:rPr lang="en-GB" dirty="0" err="1" smtClean="0"/>
              <a:t>Delphians</a:t>
            </a:r>
            <a:r>
              <a:rPr lang="en-GB" dirty="0" smtClean="0"/>
              <a:t> sacrifice to Pyrrhus as to a hero, although formerly they held even his tomb in </a:t>
            </a:r>
            <a:r>
              <a:rPr lang="en-GB" dirty="0" err="1" smtClean="0"/>
              <a:t>dishonor</a:t>
            </a:r>
            <a:r>
              <a:rPr lang="en-GB" dirty="0" smtClean="0"/>
              <a:t>, as being that of an enemy.</a:t>
            </a:r>
          </a:p>
          <a:p>
            <a:pPr marL="0" indent="450850" algn="r">
              <a:buNone/>
            </a:pPr>
            <a:r>
              <a:rPr lang="en-GB" dirty="0" smtClean="0"/>
              <a:t>Pausanias 1.4.4</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Making</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92500" lnSpcReduction="20000"/>
          </a:bodyPr>
          <a:lstStyle/>
          <a:p>
            <a:pPr marL="0" indent="0">
              <a:spcBef>
                <a:spcPct val="50000"/>
              </a:spcBef>
              <a:buNone/>
            </a:pPr>
            <a:r>
              <a:rPr lang="en-US" i="1" dirty="0" smtClean="0"/>
              <a:t>Inscribed Decree of Cos 278 BC</a:t>
            </a:r>
            <a:endParaRPr lang="en-US" dirty="0" smtClean="0"/>
          </a:p>
          <a:p>
            <a:pPr marL="0" indent="541338">
              <a:spcBef>
                <a:spcPct val="50000"/>
              </a:spcBef>
              <a:buNone/>
              <a:tabLst>
                <a:tab pos="0" algn="l"/>
              </a:tabLst>
            </a:pPr>
            <a:r>
              <a:rPr lang="en-US" dirty="0" err="1" smtClean="0"/>
              <a:t>Diokles</a:t>
            </a:r>
            <a:r>
              <a:rPr lang="en-US" dirty="0" smtClean="0"/>
              <a:t> son of </a:t>
            </a:r>
            <a:r>
              <a:rPr lang="en-US" dirty="0" err="1" smtClean="0"/>
              <a:t>Philinos</a:t>
            </a:r>
            <a:r>
              <a:rPr lang="en-US" dirty="0" smtClean="0"/>
              <a:t> proposed:  since, when the barbarians had made an expedition against the Greeks and the sanctuary at Delphi, it had been reported that those who attacked the sanctuary had encountered vengeance from the god and from the men who had come to the aid of the sanctuary on the occasion of the barbarian invasion, and the temple had been protected and adorned with the shields of the attackers, and that most of the remaining fighting men had perished in the battles with the Greeks - so that the people of Cos may demonstrate its joy at the moment of the sanctuary’s peril and </a:t>
            </a:r>
            <a:r>
              <a:rPr lang="en-US" dirty="0" smtClean="0">
                <a:solidFill>
                  <a:srgbClr val="C90000"/>
                </a:solidFill>
              </a:rPr>
              <a:t>for the safety of the Greeks</a:t>
            </a:r>
            <a:r>
              <a:rPr lang="en-US" dirty="0" smtClean="0"/>
              <a:t>, it was resolved that . . .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Hellenistic kings against the Galatians</a:t>
            </a:r>
            <a:br>
              <a:rPr lang="en-US" dirty="0" smtClean="0"/>
            </a:br>
            <a:endParaRPr lang="en-GB" dirty="0"/>
          </a:p>
        </p:txBody>
      </p:sp>
      <p:sp>
        <p:nvSpPr>
          <p:cNvPr id="3" name="Content Placeholder 2"/>
          <p:cNvSpPr>
            <a:spLocks noGrp="1"/>
          </p:cNvSpPr>
          <p:nvPr>
            <p:ph sz="quarter" idx="1"/>
          </p:nvPr>
        </p:nvSpPr>
        <p:spPr/>
        <p:txBody>
          <a:bodyPr>
            <a:normAutofit fontScale="92500" lnSpcReduction="10000"/>
          </a:bodyPr>
          <a:lstStyle/>
          <a:p>
            <a:pPr>
              <a:spcBef>
                <a:spcPct val="50000"/>
              </a:spcBef>
            </a:pPr>
            <a:r>
              <a:rPr lang="en-US" dirty="0" smtClean="0"/>
              <a:t>‘</a:t>
            </a:r>
            <a:r>
              <a:rPr lang="en-US" dirty="0" err="1" smtClean="0"/>
              <a:t>Saviours</a:t>
            </a:r>
            <a:r>
              <a:rPr lang="en-US" dirty="0" smtClean="0"/>
              <a:t> of the Greeks from the barbarians’</a:t>
            </a:r>
          </a:p>
          <a:p>
            <a:pPr lvl="1">
              <a:spcBef>
                <a:spcPct val="50000"/>
              </a:spcBef>
            </a:pPr>
            <a:r>
              <a:rPr lang="en-US" dirty="0" err="1" smtClean="0">
                <a:solidFill>
                  <a:srgbClr val="C90000"/>
                </a:solidFill>
              </a:rPr>
              <a:t>Antigonos</a:t>
            </a:r>
            <a:r>
              <a:rPr lang="en-US" dirty="0" smtClean="0">
                <a:solidFill>
                  <a:srgbClr val="C90000"/>
                </a:solidFill>
              </a:rPr>
              <a:t> </a:t>
            </a:r>
            <a:r>
              <a:rPr lang="en-US" dirty="0" err="1" smtClean="0">
                <a:solidFill>
                  <a:srgbClr val="C90000"/>
                </a:solidFill>
              </a:rPr>
              <a:t>Gonatas</a:t>
            </a:r>
            <a:r>
              <a:rPr lang="en-US" dirty="0" smtClean="0">
                <a:solidFill>
                  <a:srgbClr val="C90000"/>
                </a:solidFill>
              </a:rPr>
              <a:t> 277 BC - battle of </a:t>
            </a:r>
            <a:r>
              <a:rPr lang="en-US" dirty="0" err="1" smtClean="0">
                <a:solidFill>
                  <a:srgbClr val="C90000"/>
                </a:solidFill>
              </a:rPr>
              <a:t>Lysimacheia</a:t>
            </a:r>
            <a:endParaRPr lang="en-US" dirty="0" smtClean="0">
              <a:solidFill>
                <a:srgbClr val="C90000"/>
              </a:solidFill>
            </a:endParaRPr>
          </a:p>
          <a:p>
            <a:pPr lvl="1">
              <a:spcBef>
                <a:spcPct val="50000"/>
              </a:spcBef>
            </a:pPr>
            <a:r>
              <a:rPr lang="en-US" dirty="0" smtClean="0">
                <a:solidFill>
                  <a:srgbClr val="C90000"/>
                </a:solidFill>
              </a:rPr>
              <a:t>Antiochus I  268 BC - Battle of the Elephants?</a:t>
            </a:r>
          </a:p>
          <a:p>
            <a:pPr lvl="1">
              <a:spcBef>
                <a:spcPct val="50000"/>
              </a:spcBef>
            </a:pPr>
            <a:r>
              <a:rPr lang="en-US" dirty="0" err="1" smtClean="0">
                <a:solidFill>
                  <a:srgbClr val="C90000"/>
                </a:solidFill>
              </a:rPr>
              <a:t>Attalos</a:t>
            </a:r>
            <a:r>
              <a:rPr lang="en-US" dirty="0" smtClean="0">
                <a:solidFill>
                  <a:srgbClr val="C90000"/>
                </a:solidFill>
              </a:rPr>
              <a:t> I (of </a:t>
            </a:r>
            <a:r>
              <a:rPr lang="en-US" dirty="0" err="1" smtClean="0">
                <a:solidFill>
                  <a:srgbClr val="C90000"/>
                </a:solidFill>
              </a:rPr>
              <a:t>Pergamon</a:t>
            </a:r>
            <a:r>
              <a:rPr lang="en-US" dirty="0" smtClean="0">
                <a:solidFill>
                  <a:srgbClr val="C90000"/>
                </a:solidFill>
              </a:rPr>
              <a:t>), c. 240 BC - Battle at River </a:t>
            </a:r>
            <a:r>
              <a:rPr lang="en-US" dirty="0" err="1" smtClean="0">
                <a:solidFill>
                  <a:srgbClr val="C90000"/>
                </a:solidFill>
              </a:rPr>
              <a:t>Caicus</a:t>
            </a:r>
            <a:endParaRPr lang="en-US" dirty="0" smtClean="0">
              <a:solidFill>
                <a:srgbClr val="C90000"/>
              </a:solidFill>
            </a:endParaRPr>
          </a:p>
          <a:p>
            <a:pPr lvl="1">
              <a:spcBef>
                <a:spcPct val="50000"/>
              </a:spcBef>
            </a:pPr>
            <a:r>
              <a:rPr lang="en-US" dirty="0" err="1" smtClean="0">
                <a:solidFill>
                  <a:srgbClr val="C90000"/>
                </a:solidFill>
              </a:rPr>
              <a:t>Eumenes</a:t>
            </a:r>
            <a:r>
              <a:rPr lang="en-US" dirty="0" smtClean="0">
                <a:solidFill>
                  <a:srgbClr val="C90000"/>
                </a:solidFill>
              </a:rPr>
              <a:t> II (of </a:t>
            </a:r>
            <a:r>
              <a:rPr lang="en-US" dirty="0" err="1" smtClean="0">
                <a:solidFill>
                  <a:srgbClr val="C90000"/>
                </a:solidFill>
              </a:rPr>
              <a:t>Pergamon</a:t>
            </a:r>
            <a:r>
              <a:rPr lang="en-US" dirty="0" smtClean="0">
                <a:solidFill>
                  <a:srgbClr val="C90000"/>
                </a:solidFill>
              </a:rPr>
              <a:t>) 184 BC</a:t>
            </a:r>
          </a:p>
          <a:p>
            <a:pPr marL="0" indent="0">
              <a:spcBef>
                <a:spcPct val="50000"/>
              </a:spcBef>
              <a:buNone/>
            </a:pPr>
            <a:r>
              <a:rPr lang="en-US" dirty="0" smtClean="0"/>
              <a:t>This ideology helped to transform the Macedonian successor kingdoms from being oppressors of Greek Liberty to </a:t>
            </a:r>
            <a:r>
              <a:rPr lang="en-US" dirty="0" err="1" smtClean="0"/>
              <a:t>saviours</a:t>
            </a:r>
            <a:r>
              <a:rPr lang="en-US" dirty="0" smtClean="0"/>
              <a:t> and protectors of Greek cities and Hellenic culture.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 Celt?</a:t>
            </a:r>
            <a:endParaRPr lang="en-GB" dirty="0"/>
          </a:p>
        </p:txBody>
      </p:sp>
      <p:sp>
        <p:nvSpPr>
          <p:cNvPr id="3" name="Content Placeholder 2"/>
          <p:cNvSpPr>
            <a:spLocks noGrp="1"/>
          </p:cNvSpPr>
          <p:nvPr>
            <p:ph sz="quarter" idx="1"/>
          </p:nvPr>
        </p:nvSpPr>
        <p:spPr>
          <a:xfrm>
            <a:off x="612648" y="1600200"/>
            <a:ext cx="4187952" cy="4495800"/>
          </a:xfrm>
        </p:spPr>
        <p:txBody>
          <a:bodyPr>
            <a:normAutofit fontScale="70000" lnSpcReduction="20000"/>
          </a:bodyPr>
          <a:lstStyle/>
          <a:p>
            <a:pPr marL="0" indent="180975">
              <a:spcBef>
                <a:spcPct val="50000"/>
              </a:spcBef>
              <a:buNone/>
            </a:pPr>
            <a:r>
              <a:rPr lang="en-US" dirty="0" smtClean="0"/>
              <a:t>The </a:t>
            </a:r>
            <a:r>
              <a:rPr lang="en-US" dirty="0" err="1" smtClean="0"/>
              <a:t>Gauls</a:t>
            </a:r>
            <a:r>
              <a:rPr lang="en-US" dirty="0" smtClean="0"/>
              <a:t> are tall, with moist white flesh; their hair is not only naturally blond but they also make artificial attempts to lighten its </a:t>
            </a:r>
            <a:r>
              <a:rPr lang="en-US" dirty="0" err="1" smtClean="0"/>
              <a:t>colour</a:t>
            </a:r>
            <a:r>
              <a:rPr lang="en-US" dirty="0" smtClean="0"/>
              <a:t> by washing it frequently in lime water. They pull it back from the top of the head to the nape of the neck. Thanks to this their hair thickens until it is just like a horse’s mane............ They wear amazing clothes, tunics dyed in every </a:t>
            </a:r>
            <a:r>
              <a:rPr lang="en-US" dirty="0" err="1" smtClean="0"/>
              <a:t>colour</a:t>
            </a:r>
            <a:r>
              <a:rPr lang="en-US" dirty="0" smtClean="0"/>
              <a:t> and trousers that they call </a:t>
            </a:r>
            <a:r>
              <a:rPr lang="en-US" dirty="0" err="1" smtClean="0"/>
              <a:t>bracae</a:t>
            </a:r>
            <a:r>
              <a:rPr lang="en-US" dirty="0" smtClean="0"/>
              <a:t> (breeches). They pin striped cloaks on top of thick cloth in winter and light material in summer, decorated with small densely packed, multi </a:t>
            </a:r>
            <a:r>
              <a:rPr lang="en-US" dirty="0" err="1" smtClean="0"/>
              <a:t>coloured</a:t>
            </a:r>
            <a:r>
              <a:rPr lang="en-US" dirty="0" smtClean="0"/>
              <a:t> squares. </a:t>
            </a:r>
          </a:p>
          <a:p>
            <a:pPr algn="r">
              <a:spcBef>
                <a:spcPct val="50000"/>
              </a:spcBef>
              <a:buNone/>
            </a:pPr>
            <a:r>
              <a:rPr lang="en-US" dirty="0" err="1" smtClean="0"/>
              <a:t>Diodorus</a:t>
            </a:r>
            <a:r>
              <a:rPr lang="en-US" dirty="0" smtClean="0"/>
              <a:t> </a:t>
            </a:r>
            <a:r>
              <a:rPr lang="en-US" dirty="0" err="1" smtClean="0"/>
              <a:t>Siculus</a:t>
            </a:r>
            <a:r>
              <a:rPr lang="en-US" dirty="0" smtClean="0"/>
              <a:t> ,1st century BC.</a:t>
            </a:r>
          </a:p>
          <a:p>
            <a:endParaRPr lang="en-GB" dirty="0"/>
          </a:p>
        </p:txBody>
      </p:sp>
      <p:pic>
        <p:nvPicPr>
          <p:cNvPr id="5" name="Picture 4" descr="Dying_Gaul_Musei_Capitolini_MC747"/>
          <p:cNvPicPr>
            <a:picLocks noChangeAspect="1" noChangeArrowheads="1"/>
          </p:cNvPicPr>
          <p:nvPr/>
        </p:nvPicPr>
        <p:blipFill>
          <a:blip r:embed="rId2" cstate="print"/>
          <a:srcRect/>
          <a:stretch>
            <a:fillRect/>
          </a:stretch>
        </p:blipFill>
        <p:spPr bwMode="auto">
          <a:xfrm>
            <a:off x="4800600" y="3970338"/>
            <a:ext cx="4343400" cy="288766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Pergamon</a:t>
            </a:r>
            <a:r>
              <a:rPr lang="en-GB" dirty="0" smtClean="0"/>
              <a:t> and the </a:t>
            </a:r>
            <a:r>
              <a:rPr lang="en-GB" dirty="0" err="1" smtClean="0"/>
              <a:t>Gauls</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92500" lnSpcReduction="20000"/>
          </a:bodyPr>
          <a:lstStyle/>
          <a:p>
            <a:pPr marL="0" indent="271463">
              <a:spcBef>
                <a:spcPct val="50000"/>
              </a:spcBef>
              <a:buNone/>
            </a:pPr>
            <a:r>
              <a:rPr lang="en-US" dirty="0" smtClean="0"/>
              <a:t>They (the </a:t>
            </a:r>
            <a:r>
              <a:rPr lang="en-US" dirty="0" err="1" smtClean="0"/>
              <a:t>Pergamenes</a:t>
            </a:r>
            <a:r>
              <a:rPr lang="en-US" dirty="0" smtClean="0"/>
              <a:t>) have spoils from the </a:t>
            </a:r>
            <a:r>
              <a:rPr lang="en-US" dirty="0" err="1" smtClean="0"/>
              <a:t>Gauls</a:t>
            </a:r>
            <a:r>
              <a:rPr lang="en-US" dirty="0" smtClean="0"/>
              <a:t>, and a painting which portrays their deed against them. The land they dwell in was, they say, in ancient times sacred to the </a:t>
            </a:r>
            <a:r>
              <a:rPr lang="en-US" dirty="0" err="1" smtClean="0"/>
              <a:t>Cabeiri</a:t>
            </a:r>
            <a:r>
              <a:rPr lang="en-US" dirty="0" smtClean="0"/>
              <a:t>, and they claim that they are themselves Arcadians, being of those who crossed into Asia with </a:t>
            </a:r>
            <a:r>
              <a:rPr lang="en-US" dirty="0" err="1" smtClean="0"/>
              <a:t>Telephus</a:t>
            </a:r>
            <a:r>
              <a:rPr lang="en-US" dirty="0" smtClean="0"/>
              <a:t>. Of the wars that they have waged no account has been published to the world, except that they have accomplished three most notable achievements; the subjection of the coast region of Asia, the expulsion of the </a:t>
            </a:r>
            <a:r>
              <a:rPr lang="en-US" dirty="0" err="1" smtClean="0"/>
              <a:t>Gauls</a:t>
            </a:r>
            <a:r>
              <a:rPr lang="en-US" dirty="0" smtClean="0"/>
              <a:t> there from, and the exploit of </a:t>
            </a:r>
            <a:r>
              <a:rPr lang="en-US" dirty="0" err="1" smtClean="0"/>
              <a:t>Telephus</a:t>
            </a:r>
            <a:r>
              <a:rPr lang="en-US" dirty="0" smtClean="0"/>
              <a:t> against the followers of Agamemnon, at a time when the Greeks after missing Troy, were plundering the </a:t>
            </a:r>
            <a:r>
              <a:rPr lang="en-US" dirty="0" err="1" smtClean="0"/>
              <a:t>Meian</a:t>
            </a:r>
            <a:r>
              <a:rPr lang="en-US" dirty="0" smtClean="0"/>
              <a:t> plain thinking it Trojan territory. Now I will return from my digression.</a:t>
            </a:r>
          </a:p>
          <a:p>
            <a:pPr algn="r">
              <a:spcBef>
                <a:spcPct val="50000"/>
              </a:spcBef>
              <a:buNone/>
            </a:pPr>
            <a:r>
              <a:rPr lang="en-US" dirty="0" smtClean="0"/>
              <a:t>Pausanias 1.4.6</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Attalus</a:t>
            </a:r>
            <a:r>
              <a:rPr lang="en-GB" dirty="0" smtClean="0"/>
              <a:t> and a new kingdom</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62500" lnSpcReduction="20000"/>
          </a:bodyPr>
          <a:lstStyle/>
          <a:p>
            <a:pPr marL="0" indent="180975">
              <a:buNone/>
            </a:pPr>
            <a:r>
              <a:rPr lang="en-GB" dirty="0" smtClean="0"/>
              <a:t>So died </a:t>
            </a:r>
            <a:r>
              <a:rPr lang="en-GB" dirty="0" err="1" smtClean="0"/>
              <a:t>Attalus</a:t>
            </a:r>
            <a:r>
              <a:rPr lang="en-GB" dirty="0" smtClean="0"/>
              <a:t>, and justice demands, as is my practice in the case of others, I should pronounce a few befitting words over his grave. He possessed at the outset no other quality fitting him to rule over those outside his own household but wealth, a thing that when used with intelligence and daring is of real service in all enterprises but, when these virtues are absent, proves in most cases the cause of disaster and in fact of utter ruin. For it is the source of jealousy and plotting, and contributes more than anything else to the corruption of body and soul. Those souls indeed are few who can arrest these consequences by the mere power that riches give. We should therefore reverence this king's loftiness of mind, in that he did not attempt to use his great possessions for any other purpose than the attainment of sovereignty, a thing than which nothing greater or more splendid can be named. </a:t>
            </a:r>
            <a:r>
              <a:rPr lang="en-GB" b="1" dirty="0" smtClean="0"/>
              <a:t>He laid the foundation of his design not only by the </a:t>
            </a:r>
            <a:r>
              <a:rPr lang="en-GB" b="1" dirty="0" err="1" smtClean="0"/>
              <a:t>largesses</a:t>
            </a:r>
            <a:r>
              <a:rPr lang="en-GB" b="1" dirty="0" smtClean="0"/>
              <a:t> and favours he conferred on his friends, but by his success in war. For having conquered the </a:t>
            </a:r>
            <a:r>
              <a:rPr lang="en-GB" b="1" dirty="0" err="1" smtClean="0"/>
              <a:t>Gauls</a:t>
            </a:r>
            <a:r>
              <a:rPr lang="en-GB" b="1" dirty="0" smtClean="0"/>
              <a:t>, then the most formidable and warlike nation in Asia Minor, he built upon this foundation, and then first showed he was really a king. </a:t>
            </a:r>
            <a:r>
              <a:rPr lang="en-GB" dirty="0" smtClean="0"/>
              <a:t>And after he had received this honourable title, he lived until the age of seventy-two and reigned for forty-four years, ever most virtuous and austere as husband and father, never breaking his faith to his friends and allies, and finally dying when engaged on his best work, fighting for the liberties of Greece. Add to this what is most remarkable of all, that having four grown-up sons, he so disposed of his kingdom that he handed on the crown in undisputed succession to his children's children. </a:t>
            </a:r>
          </a:p>
          <a:p>
            <a:pPr marL="0" indent="180975" algn="r">
              <a:buNone/>
            </a:pPr>
            <a:r>
              <a:rPr lang="en-GB" dirty="0" smtClean="0"/>
              <a:t>Polybius 18.41</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of </a:t>
            </a:r>
            <a:r>
              <a:rPr lang="en-GB" dirty="0" err="1" smtClean="0"/>
              <a:t>Pergamon</a:t>
            </a:r>
            <a:endParaRPr lang="en-GB" dirty="0"/>
          </a:p>
        </p:txBody>
      </p:sp>
      <p:sp>
        <p:nvSpPr>
          <p:cNvPr id="3" name="Content Placeholder 2"/>
          <p:cNvSpPr>
            <a:spLocks noGrp="1"/>
          </p:cNvSpPr>
          <p:nvPr>
            <p:ph sz="quarter" idx="1"/>
          </p:nvPr>
        </p:nvSpPr>
        <p:spPr>
          <a:xfrm>
            <a:off x="612648" y="1600200"/>
            <a:ext cx="8153400" cy="4953000"/>
          </a:xfrm>
        </p:spPr>
        <p:txBody>
          <a:bodyPr>
            <a:normAutofit fontScale="92500"/>
          </a:bodyPr>
          <a:lstStyle/>
          <a:p>
            <a:pPr marL="0" indent="180975">
              <a:buNone/>
            </a:pPr>
            <a:r>
              <a:rPr lang="en-US" sz="3200" dirty="0" smtClean="0"/>
              <a:t>‘King </a:t>
            </a:r>
            <a:r>
              <a:rPr lang="en-US" sz="3200" dirty="0" err="1" smtClean="0"/>
              <a:t>Eumenes</a:t>
            </a:r>
            <a:r>
              <a:rPr lang="en-US" sz="3200" dirty="0" smtClean="0"/>
              <a:t>, </a:t>
            </a:r>
            <a:r>
              <a:rPr lang="en-US" sz="3200" dirty="0" smtClean="0">
                <a:solidFill>
                  <a:srgbClr val="C90000"/>
                </a:solidFill>
              </a:rPr>
              <a:t>our savior and benefactor</a:t>
            </a:r>
            <a:r>
              <a:rPr lang="en-US" sz="3200" dirty="0" smtClean="0"/>
              <a:t>, took up the war not only on behalf of his own subjects, but also on behalf of the other inhabitants of Asia, and surmounted the danger, </a:t>
            </a:r>
            <a:r>
              <a:rPr lang="en-US" sz="3200" dirty="0" smtClean="0">
                <a:solidFill>
                  <a:srgbClr val="C90000"/>
                </a:solidFill>
              </a:rPr>
              <a:t>having summoned the gods to his assistance</a:t>
            </a:r>
            <a:r>
              <a:rPr lang="en-US" sz="3200" dirty="0" smtClean="0"/>
              <a:t> and struggled against </a:t>
            </a:r>
            <a:r>
              <a:rPr lang="en-US" sz="3200" dirty="0" err="1" smtClean="0"/>
              <a:t>Prusias</a:t>
            </a:r>
            <a:r>
              <a:rPr lang="en-US" sz="3200" dirty="0" smtClean="0"/>
              <a:t> and </a:t>
            </a:r>
            <a:r>
              <a:rPr lang="en-US" sz="3200" dirty="0" err="1" smtClean="0"/>
              <a:t>Ortiagon</a:t>
            </a:r>
            <a:r>
              <a:rPr lang="en-US" sz="3200" dirty="0" smtClean="0"/>
              <a:t> and the Galatians and their allies, he triumphed brilliantly and splendidly and so as to make us give thanks to the gods.’</a:t>
            </a:r>
          </a:p>
          <a:p>
            <a:pPr algn="r">
              <a:buNone/>
            </a:pPr>
            <a:r>
              <a:rPr lang="en-US" sz="3200" dirty="0" smtClean="0"/>
              <a:t>Inscription from Lycia </a:t>
            </a:r>
            <a:r>
              <a:rPr lang="en-US" sz="3200" dirty="0" err="1" smtClean="0"/>
              <a:t>honouring</a:t>
            </a:r>
            <a:r>
              <a:rPr lang="en-US" sz="3200" dirty="0" smtClean="0"/>
              <a:t> </a:t>
            </a:r>
            <a:r>
              <a:rPr lang="en-US" sz="3200" dirty="0" err="1" smtClean="0"/>
              <a:t>Eumenes</a:t>
            </a:r>
            <a:r>
              <a:rPr lang="en-US" sz="3200" dirty="0" smtClean="0"/>
              <a:t> II for his victories over Galatians and others in 184 BC:</a:t>
            </a:r>
          </a:p>
          <a:p>
            <a:endParaRPr lang="en-US" sz="3200"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915400" cy="990600"/>
          </a:xfrm>
        </p:spPr>
        <p:txBody>
          <a:bodyPr>
            <a:normAutofit fontScale="90000"/>
          </a:bodyPr>
          <a:lstStyle/>
          <a:p>
            <a:r>
              <a:rPr lang="en-US" dirty="0" err="1" smtClean="0"/>
              <a:t>Galatian</a:t>
            </a:r>
            <a:r>
              <a:rPr lang="en-US" dirty="0" smtClean="0"/>
              <a:t> victory monument on Acropolis of </a:t>
            </a:r>
            <a:r>
              <a:rPr lang="en-US" dirty="0" err="1" smtClean="0"/>
              <a:t>Pergamon</a:t>
            </a:r>
            <a:r>
              <a:rPr lang="en-US" dirty="0" smtClean="0"/>
              <a:t/>
            </a:r>
            <a:br>
              <a:rPr lang="en-US" dirty="0" smtClean="0"/>
            </a:br>
            <a:endParaRPr lang="en-GB" dirty="0"/>
          </a:p>
        </p:txBody>
      </p:sp>
      <p:pic>
        <p:nvPicPr>
          <p:cNvPr id="4" name="Picture 3" descr="25"/>
          <p:cNvPicPr>
            <a:picLocks noChangeAspect="1" noChangeArrowheads="1"/>
          </p:cNvPicPr>
          <p:nvPr/>
        </p:nvPicPr>
        <p:blipFill>
          <a:blip r:embed="rId2" cstate="print"/>
          <a:srcRect/>
          <a:stretch>
            <a:fillRect/>
          </a:stretch>
        </p:blipFill>
        <p:spPr bwMode="auto">
          <a:xfrm>
            <a:off x="304800" y="2057400"/>
            <a:ext cx="4114800" cy="3101975"/>
          </a:xfrm>
          <a:prstGeom prst="rect">
            <a:avLst/>
          </a:prstGeom>
          <a:noFill/>
        </p:spPr>
      </p:pic>
      <p:pic>
        <p:nvPicPr>
          <p:cNvPr id="5" name="Picture 4" descr="perg_gaul_mon_recon"/>
          <p:cNvPicPr>
            <a:picLocks noChangeAspect="1" noChangeArrowheads="1"/>
          </p:cNvPicPr>
          <p:nvPr/>
        </p:nvPicPr>
        <p:blipFill>
          <a:blip r:embed="rId3" cstate="print"/>
          <a:srcRect/>
          <a:stretch>
            <a:fillRect/>
          </a:stretch>
        </p:blipFill>
        <p:spPr bwMode="auto">
          <a:xfrm>
            <a:off x="4876800" y="1676400"/>
            <a:ext cx="3836988" cy="346075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udovisi_Gaul_Altemps_Inv8608_n3"/>
          <p:cNvPicPr>
            <a:picLocks noChangeAspect="1" noChangeArrowheads="1"/>
          </p:cNvPicPr>
          <p:nvPr/>
        </p:nvPicPr>
        <p:blipFill>
          <a:blip r:embed="rId2" cstate="print"/>
          <a:srcRect/>
          <a:stretch>
            <a:fillRect/>
          </a:stretch>
        </p:blipFill>
        <p:spPr bwMode="auto">
          <a:xfrm>
            <a:off x="0" y="0"/>
            <a:ext cx="4519613" cy="6858000"/>
          </a:xfrm>
          <a:prstGeom prst="rect">
            <a:avLst/>
          </a:prstGeom>
          <a:noFill/>
        </p:spPr>
      </p:pic>
      <p:pic>
        <p:nvPicPr>
          <p:cNvPr id="9219" name="Picture 3" descr="3478339582_802bbdf27f"/>
          <p:cNvPicPr>
            <a:picLocks noChangeAspect="1" noChangeArrowheads="1"/>
          </p:cNvPicPr>
          <p:nvPr/>
        </p:nvPicPr>
        <p:blipFill>
          <a:blip r:embed="rId3" cstate="print"/>
          <a:srcRect/>
          <a:stretch>
            <a:fillRect/>
          </a:stretch>
        </p:blipFill>
        <p:spPr bwMode="auto">
          <a:xfrm>
            <a:off x="4514850" y="0"/>
            <a:ext cx="4629150" cy="6172200"/>
          </a:xfrm>
          <a:prstGeom prst="rect">
            <a:avLst/>
          </a:prstGeom>
          <a:noFill/>
        </p:spPr>
      </p:pic>
      <p:sp>
        <p:nvSpPr>
          <p:cNvPr id="9220" name="Text Box 4"/>
          <p:cNvSpPr txBox="1">
            <a:spLocks noChangeArrowheads="1"/>
          </p:cNvSpPr>
          <p:nvPr/>
        </p:nvSpPr>
        <p:spPr bwMode="auto">
          <a:xfrm>
            <a:off x="4648200" y="6400800"/>
            <a:ext cx="4267200" cy="304800"/>
          </a:xfrm>
          <a:prstGeom prst="rect">
            <a:avLst/>
          </a:prstGeom>
          <a:noFill/>
          <a:ln w="9525">
            <a:noFill/>
            <a:miter lim="800000"/>
            <a:headEnd/>
            <a:tailEnd/>
          </a:ln>
        </p:spPr>
        <p:txBody>
          <a:bodyPr>
            <a:spAutoFit/>
          </a:bodyPr>
          <a:lstStyle/>
          <a:p>
            <a:pPr>
              <a:spcBef>
                <a:spcPct val="50000"/>
              </a:spcBef>
            </a:pPr>
            <a:r>
              <a:rPr lang="en-US" sz="1400" b="1"/>
              <a:t>‘Ludovisi’ Galatian chieftain and his slain wife</a:t>
            </a:r>
            <a:endParaRPr lang="en-US" b="1"/>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ying Gaul trumpet"/>
          <p:cNvPicPr>
            <a:picLocks noChangeAspect="1" noChangeArrowheads="1"/>
          </p:cNvPicPr>
          <p:nvPr/>
        </p:nvPicPr>
        <p:blipFill>
          <a:blip r:embed="rId2" cstate="print"/>
          <a:srcRect/>
          <a:stretch>
            <a:fillRect/>
          </a:stretch>
        </p:blipFill>
        <p:spPr bwMode="auto">
          <a:xfrm>
            <a:off x="0" y="0"/>
            <a:ext cx="5143500" cy="6858000"/>
          </a:xfrm>
          <a:prstGeom prst="rect">
            <a:avLst/>
          </a:prstGeom>
          <a:noFill/>
        </p:spPr>
      </p:pic>
      <p:pic>
        <p:nvPicPr>
          <p:cNvPr id="8195" name="Picture 3" descr="Dying Gaul weapons"/>
          <p:cNvPicPr>
            <a:picLocks noChangeAspect="1" noChangeArrowheads="1"/>
          </p:cNvPicPr>
          <p:nvPr/>
        </p:nvPicPr>
        <p:blipFill>
          <a:blip r:embed="rId3" cstate="print"/>
          <a:srcRect/>
          <a:stretch>
            <a:fillRect/>
          </a:stretch>
        </p:blipFill>
        <p:spPr bwMode="auto">
          <a:xfrm>
            <a:off x="4191000" y="0"/>
            <a:ext cx="4953000" cy="3714750"/>
          </a:xfrm>
          <a:prstGeom prst="rect">
            <a:avLst/>
          </a:prstGeom>
          <a:noFill/>
        </p:spPr>
      </p:pic>
      <p:sp>
        <p:nvSpPr>
          <p:cNvPr id="8196" name="Text Box 4"/>
          <p:cNvSpPr txBox="1">
            <a:spLocks noChangeArrowheads="1"/>
          </p:cNvSpPr>
          <p:nvPr/>
        </p:nvSpPr>
        <p:spPr bwMode="auto">
          <a:xfrm>
            <a:off x="5410200" y="4038600"/>
            <a:ext cx="3429000" cy="2282825"/>
          </a:xfrm>
          <a:prstGeom prst="rect">
            <a:avLst/>
          </a:prstGeom>
          <a:noFill/>
          <a:ln w="9525">
            <a:noFill/>
            <a:miter lim="800000"/>
            <a:headEnd/>
            <a:tailEnd/>
          </a:ln>
        </p:spPr>
        <p:txBody>
          <a:bodyPr>
            <a:spAutoFit/>
          </a:bodyPr>
          <a:lstStyle/>
          <a:p>
            <a:pPr>
              <a:spcBef>
                <a:spcPct val="50000"/>
              </a:spcBef>
            </a:pPr>
            <a:r>
              <a:rPr lang="en-US"/>
              <a:t>Dying Gaul - sword and drinking horn</a:t>
            </a:r>
          </a:p>
          <a:p>
            <a:pPr>
              <a:spcBef>
                <a:spcPct val="50000"/>
              </a:spcBef>
            </a:pPr>
            <a:endParaRPr lang="en-US"/>
          </a:p>
          <a:p>
            <a:pPr>
              <a:spcBef>
                <a:spcPct val="50000"/>
              </a:spcBef>
            </a:pPr>
            <a:r>
              <a:rPr lang="en-US"/>
              <a:t>Dying Gaul - trumpet (left)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Defeat of the new barbarians</a:t>
            </a:r>
            <a:endParaRPr lang="en-GB" dirty="0"/>
          </a:p>
        </p:txBody>
      </p:sp>
      <p:sp>
        <p:nvSpPr>
          <p:cNvPr id="3" name="Content Placeholder 2"/>
          <p:cNvSpPr>
            <a:spLocks noGrp="1"/>
          </p:cNvSpPr>
          <p:nvPr>
            <p:ph sz="quarter" idx="1"/>
          </p:nvPr>
        </p:nvSpPr>
        <p:spPr/>
        <p:txBody>
          <a:bodyPr>
            <a:normAutofit fontScale="70000" lnSpcReduction="20000"/>
          </a:bodyPr>
          <a:lstStyle/>
          <a:p>
            <a:pPr>
              <a:spcBef>
                <a:spcPct val="50000"/>
              </a:spcBef>
            </a:pPr>
            <a:r>
              <a:rPr lang="en-US" dirty="0" smtClean="0"/>
              <a:t>New ‘image of the barbarian’.  Giant bearded figures from northern Europe derived from the image of the Galatians</a:t>
            </a:r>
          </a:p>
          <a:p>
            <a:pPr>
              <a:spcBef>
                <a:spcPct val="50000"/>
              </a:spcBef>
            </a:pPr>
            <a:r>
              <a:rPr lang="en-US" dirty="0" smtClean="0"/>
              <a:t>Replace previous Greek ‘image of the barbarian’ which was based on Persians from the East.  The Greek Hellenistic kingdoms now occupied the earlier Persian empire!</a:t>
            </a:r>
          </a:p>
          <a:p>
            <a:pPr>
              <a:spcBef>
                <a:spcPct val="50000"/>
              </a:spcBef>
            </a:pPr>
            <a:r>
              <a:rPr lang="en-US" dirty="0" smtClean="0"/>
              <a:t>The Galatians were represented as enemies of civilization, just as the Giants in Greek mythology had been enemies of the Olympian Gods</a:t>
            </a:r>
          </a:p>
          <a:p>
            <a:pPr>
              <a:spcBef>
                <a:spcPct val="50000"/>
              </a:spcBef>
            </a:pPr>
            <a:r>
              <a:rPr lang="en-US" dirty="0" smtClean="0"/>
              <a:t>The </a:t>
            </a:r>
            <a:r>
              <a:rPr lang="en-US" dirty="0" err="1" smtClean="0"/>
              <a:t>Attalid</a:t>
            </a:r>
            <a:r>
              <a:rPr lang="en-US" dirty="0" smtClean="0"/>
              <a:t> kings by defeating the Galatians and saving Greece placed themselves on a level with the Olympians who saved the world from the Giants the Giants, and the Athenians who saved Greece from the Persians</a:t>
            </a:r>
          </a:p>
          <a:p>
            <a:pPr>
              <a:spcBef>
                <a:spcPct val="50000"/>
              </a:spcBef>
            </a:pPr>
            <a:r>
              <a:rPr lang="en-US" dirty="0" smtClean="0"/>
              <a:t>The </a:t>
            </a:r>
            <a:r>
              <a:rPr lang="en-US" dirty="0" err="1" smtClean="0"/>
              <a:t>Attalids</a:t>
            </a:r>
            <a:r>
              <a:rPr lang="en-US" dirty="0" smtClean="0"/>
              <a:t> place their monuments in all the great </a:t>
            </a:r>
            <a:r>
              <a:rPr lang="en-US" dirty="0" err="1" smtClean="0"/>
              <a:t>centres</a:t>
            </a:r>
            <a:r>
              <a:rPr lang="en-US" dirty="0" smtClean="0"/>
              <a:t> of Greek culture:  Athens, Delphi, Delos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Pergamon</a:t>
            </a:r>
            <a:r>
              <a:rPr lang="en-US" dirty="0" smtClean="0"/>
              <a:t> Great Altar</a:t>
            </a:r>
            <a:endParaRPr lang="en-GB" dirty="0"/>
          </a:p>
        </p:txBody>
      </p:sp>
      <p:pic>
        <p:nvPicPr>
          <p:cNvPr id="6" name="Picture 4" descr="Grundriss-Pergamonlatar_rotate"/>
          <p:cNvPicPr>
            <a:picLocks noGrp="1" noChangeAspect="1" noChangeArrowheads="1"/>
          </p:cNvPicPr>
          <p:nvPr>
            <p:ph sz="quarter" idx="1"/>
          </p:nvPr>
        </p:nvPicPr>
        <p:blipFill>
          <a:blip r:embed="rId2" cstate="print"/>
          <a:srcRect/>
          <a:stretch>
            <a:fillRect/>
          </a:stretch>
        </p:blipFill>
        <p:spPr bwMode="auto">
          <a:xfrm>
            <a:off x="609600" y="4495800"/>
            <a:ext cx="2631922" cy="2362200"/>
          </a:xfrm>
          <a:prstGeom prst="rect">
            <a:avLst/>
          </a:prstGeom>
          <a:noFill/>
        </p:spPr>
      </p:pic>
      <p:pic>
        <p:nvPicPr>
          <p:cNvPr id="7" name="Picture 2" descr="Pergamon_Altar_of_Zeus_East_Frieze"/>
          <p:cNvPicPr>
            <a:picLocks noChangeAspect="1" noChangeArrowheads="1"/>
          </p:cNvPicPr>
          <p:nvPr/>
        </p:nvPicPr>
        <p:blipFill>
          <a:blip r:embed="rId3" cstate="print"/>
          <a:srcRect/>
          <a:stretch>
            <a:fillRect/>
          </a:stretch>
        </p:blipFill>
        <p:spPr bwMode="auto">
          <a:xfrm>
            <a:off x="685800" y="1143000"/>
            <a:ext cx="7848600" cy="3195638"/>
          </a:xfrm>
          <a:prstGeom prst="rect">
            <a:avLst/>
          </a:prstGeom>
          <a:noFill/>
        </p:spPr>
      </p:pic>
      <p:sp>
        <p:nvSpPr>
          <p:cNvPr id="8" name="Rectangle 7"/>
          <p:cNvSpPr/>
          <p:nvPr/>
        </p:nvSpPr>
        <p:spPr>
          <a:xfrm>
            <a:off x="3505200" y="5181600"/>
            <a:ext cx="4572000" cy="1061829"/>
          </a:xfrm>
          <a:prstGeom prst="rect">
            <a:avLst/>
          </a:prstGeom>
        </p:spPr>
        <p:txBody>
          <a:bodyPr>
            <a:spAutoFit/>
          </a:bodyPr>
          <a:lstStyle/>
          <a:p>
            <a:pPr>
              <a:spcBef>
                <a:spcPct val="50000"/>
              </a:spcBef>
            </a:pPr>
            <a:r>
              <a:rPr lang="en-US" dirty="0" smtClean="0"/>
              <a:t>Ground Plan (left)</a:t>
            </a:r>
          </a:p>
          <a:p>
            <a:pPr>
              <a:spcBef>
                <a:spcPct val="50000"/>
              </a:spcBef>
            </a:pPr>
            <a:r>
              <a:rPr lang="en-US" dirty="0" smtClean="0"/>
              <a:t>Zeus and Athena panels from East frieze (above)</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pic>
        <p:nvPicPr>
          <p:cNvPr id="5" name="Picture 2" descr="Athena and Alkyoenus and G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pic>
        <p:nvPicPr>
          <p:cNvPr id="5" name="Picture 2" descr="Hekate (left) and "/>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Attalus</a:t>
            </a:r>
            <a:r>
              <a:rPr lang="en-GB" dirty="0" smtClean="0"/>
              <a:t>’ Athenian Monuments</a:t>
            </a:r>
            <a:endParaRPr lang="en-GB" dirty="0"/>
          </a:p>
        </p:txBody>
      </p:sp>
      <p:sp>
        <p:nvSpPr>
          <p:cNvPr id="4" name="Content Placeholder 3"/>
          <p:cNvSpPr>
            <a:spLocks noGrp="1"/>
          </p:cNvSpPr>
          <p:nvPr>
            <p:ph sz="quarter" idx="2"/>
          </p:nvPr>
        </p:nvSpPr>
        <p:spPr/>
        <p:txBody>
          <a:bodyPr>
            <a:normAutofit fontScale="70000" lnSpcReduction="20000"/>
          </a:bodyPr>
          <a:lstStyle/>
          <a:p>
            <a:pPr marL="0" indent="271463">
              <a:spcBef>
                <a:spcPct val="50000"/>
              </a:spcBef>
              <a:buNone/>
            </a:pPr>
            <a:r>
              <a:rPr lang="en-US" sz="3200" dirty="0" smtClean="0"/>
              <a:t>Next to the south wall (of the acropolis) </a:t>
            </a:r>
            <a:r>
              <a:rPr lang="en-US" sz="3200" dirty="0" err="1" smtClean="0"/>
              <a:t>Attalos</a:t>
            </a:r>
            <a:r>
              <a:rPr lang="en-US" sz="3200" dirty="0" smtClean="0"/>
              <a:t> set up a monument depicting the legendary war of the giants, who had lived around Thrace and on the Isthmus of </a:t>
            </a:r>
            <a:r>
              <a:rPr lang="en-US" sz="3200" dirty="0" err="1" smtClean="0"/>
              <a:t>Pallene</a:t>
            </a:r>
            <a:r>
              <a:rPr lang="en-US" sz="3200" dirty="0" smtClean="0"/>
              <a:t>, the battle of the Athenians against the Amazons, the struggle at marathon against the Persians, and the defeat of the Galatians in </a:t>
            </a:r>
            <a:r>
              <a:rPr lang="en-US" sz="3200" dirty="0" err="1" smtClean="0"/>
              <a:t>Mysia</a:t>
            </a:r>
            <a:r>
              <a:rPr lang="en-US" sz="3200" dirty="0" smtClean="0"/>
              <a:t>.  Every figures was two cubits high.</a:t>
            </a:r>
          </a:p>
          <a:p>
            <a:pPr>
              <a:spcBef>
                <a:spcPct val="50000"/>
              </a:spcBef>
            </a:pPr>
            <a:endParaRPr lang="en-US" sz="3200" dirty="0" smtClean="0"/>
          </a:p>
          <a:p>
            <a:pPr algn="r">
              <a:spcBef>
                <a:spcPct val="50000"/>
              </a:spcBef>
              <a:buNone/>
            </a:pPr>
            <a:r>
              <a:rPr lang="en-US" sz="3200" i="1" dirty="0" smtClean="0"/>
              <a:t>Pausanias</a:t>
            </a:r>
            <a:r>
              <a:rPr lang="en-US" sz="3200" dirty="0" smtClean="0"/>
              <a:t> I.25.2</a:t>
            </a:r>
            <a:endParaRPr lang="en-GB" dirty="0"/>
          </a:p>
        </p:txBody>
      </p:sp>
      <p:pic>
        <p:nvPicPr>
          <p:cNvPr id="5" name="Picture 3" descr="image_65037_v2_m56577569830697905"/>
          <p:cNvPicPr>
            <a:picLocks noGrp="1" noChangeAspect="1" noChangeArrowheads="1"/>
          </p:cNvPicPr>
          <p:nvPr>
            <p:ph sz="quarter" idx="1"/>
          </p:nvPr>
        </p:nvPicPr>
        <p:blipFill>
          <a:blip r:embed="rId2" cstate="print"/>
          <a:srcRect/>
          <a:stretch>
            <a:fillRect/>
          </a:stretch>
        </p:blipFill>
        <p:spPr bwMode="auto">
          <a:xfrm>
            <a:off x="730934" y="1589088"/>
            <a:ext cx="3643532" cy="4572000"/>
          </a:xfrm>
          <a:prstGeom prst="rect">
            <a:avLst/>
          </a:prstGeom>
          <a:noFill/>
        </p:spPr>
      </p:pic>
      <p:sp>
        <p:nvSpPr>
          <p:cNvPr id="6" name="TextBox 5"/>
          <p:cNvSpPr txBox="1"/>
          <p:nvPr/>
        </p:nvSpPr>
        <p:spPr>
          <a:xfrm>
            <a:off x="152400" y="6211669"/>
            <a:ext cx="6055632" cy="646331"/>
          </a:xfrm>
          <a:prstGeom prst="rect">
            <a:avLst/>
          </a:prstGeom>
          <a:noFill/>
        </p:spPr>
        <p:txBody>
          <a:bodyPr wrap="none" rtlCol="0">
            <a:spAutoFit/>
          </a:bodyPr>
          <a:lstStyle/>
          <a:p>
            <a:r>
              <a:rPr lang="en-US" dirty="0" smtClean="0"/>
              <a:t>Small </a:t>
            </a:r>
            <a:r>
              <a:rPr lang="en-US" dirty="0" err="1" smtClean="0"/>
              <a:t>Galatian</a:t>
            </a:r>
            <a:r>
              <a:rPr lang="en-US" dirty="0" smtClean="0"/>
              <a:t> warrior (Louvre). Roman copy of Greek original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Attack on Asia Minor in 278 BC</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70000" lnSpcReduction="20000"/>
          </a:bodyPr>
          <a:lstStyle/>
          <a:p>
            <a:pPr marL="0" indent="361950">
              <a:spcBef>
                <a:spcPct val="50000"/>
              </a:spcBef>
              <a:buNone/>
            </a:pPr>
            <a:r>
              <a:rPr lang="en-US" sz="3200" dirty="0" err="1" smtClean="0"/>
              <a:t>Nicomedes</a:t>
            </a:r>
            <a:r>
              <a:rPr lang="en-US" sz="3200" dirty="0" smtClean="0"/>
              <a:t> king of Bithynia arranged to bring them across on friendly terms.  The terms were:  the barbarians would always maintain a friendly attitude towards </a:t>
            </a:r>
            <a:r>
              <a:rPr lang="en-US" sz="3200" dirty="0" err="1" smtClean="0"/>
              <a:t>Nicomedes</a:t>
            </a:r>
            <a:r>
              <a:rPr lang="en-US" sz="3200" dirty="0" smtClean="0"/>
              <a:t> and his descendants, and without the approval of </a:t>
            </a:r>
            <a:r>
              <a:rPr lang="en-US" sz="3200" dirty="0" err="1" smtClean="0"/>
              <a:t>Nicomedes</a:t>
            </a:r>
            <a:r>
              <a:rPr lang="en-US" sz="3200" dirty="0" smtClean="0"/>
              <a:t> they would ally with none of those who sent embassies to them, but they would be friends with his friends and enemies to those who were not his friends; and they would also ally with the Byzantines, if by chance there were need, and with the </a:t>
            </a:r>
            <a:r>
              <a:rPr lang="en-US" sz="3200" dirty="0" err="1" smtClean="0"/>
              <a:t>Tians</a:t>
            </a:r>
            <a:r>
              <a:rPr lang="en-US" sz="3200" dirty="0" smtClean="0"/>
              <a:t> and the </a:t>
            </a:r>
            <a:r>
              <a:rPr lang="en-US" sz="3200" dirty="0" err="1" smtClean="0"/>
              <a:t>Herakleotes</a:t>
            </a:r>
            <a:r>
              <a:rPr lang="en-US" sz="3200" dirty="0" smtClean="0"/>
              <a:t> and the </a:t>
            </a:r>
            <a:r>
              <a:rPr lang="en-US" sz="3200" dirty="0" err="1" smtClean="0"/>
              <a:t>Chalkedonians</a:t>
            </a:r>
            <a:r>
              <a:rPr lang="en-US" sz="3200" dirty="0" smtClean="0"/>
              <a:t> and the citizens of </a:t>
            </a:r>
            <a:r>
              <a:rPr lang="en-US" sz="3200" dirty="0" err="1" smtClean="0"/>
              <a:t>Kieros</a:t>
            </a:r>
            <a:r>
              <a:rPr lang="en-US" sz="3200" dirty="0" smtClean="0"/>
              <a:t> and with some rulers of other peoples.  On these terms </a:t>
            </a:r>
            <a:r>
              <a:rPr lang="en-US" sz="3200" dirty="0" err="1" smtClean="0"/>
              <a:t>Nicomedes</a:t>
            </a:r>
            <a:r>
              <a:rPr lang="en-US" sz="3200" dirty="0" smtClean="0"/>
              <a:t> brought the </a:t>
            </a:r>
            <a:r>
              <a:rPr lang="en-US" sz="3200" dirty="0" err="1" smtClean="0"/>
              <a:t>Galatian</a:t>
            </a:r>
            <a:r>
              <a:rPr lang="en-US" sz="3200" dirty="0" smtClean="0"/>
              <a:t> hordes into Asia,  There were seventeen prominent leaders, and of these the most eminent and chief were </a:t>
            </a:r>
            <a:r>
              <a:rPr lang="en-US" sz="3200" dirty="0" err="1" smtClean="0"/>
              <a:t>Leonnorios</a:t>
            </a:r>
            <a:r>
              <a:rPr lang="en-US" sz="3200" dirty="0" smtClean="0"/>
              <a:t> and </a:t>
            </a:r>
            <a:r>
              <a:rPr lang="en-US" sz="3200" dirty="0" err="1" smtClean="0"/>
              <a:t>Luturios</a:t>
            </a:r>
            <a:r>
              <a:rPr lang="en-US" sz="3200" dirty="0" smtClean="0"/>
              <a:t>. At first the crossing of the Galatians into Asia was believed to have led to harm for the inhabitants, but the result proved to have been to their advantage.  For while the (</a:t>
            </a:r>
            <a:r>
              <a:rPr lang="en-US" sz="3200" dirty="0" err="1" smtClean="0"/>
              <a:t>Seleukid</a:t>
            </a:r>
            <a:r>
              <a:rPr lang="en-US" sz="3200" dirty="0" smtClean="0"/>
              <a:t>) kings were eager to deprive the cities of their democracy, the Galatians especially secured it by opposing those attacking it.  </a:t>
            </a:r>
          </a:p>
          <a:p>
            <a:pPr algn="r">
              <a:spcBef>
                <a:spcPct val="50000"/>
              </a:spcBef>
              <a:buNone/>
            </a:pPr>
            <a:r>
              <a:rPr lang="en-US" sz="3200" dirty="0" err="1" smtClean="0"/>
              <a:t>Memnon</a:t>
            </a:r>
            <a:r>
              <a:rPr lang="en-US" sz="3200" dirty="0" smtClean="0"/>
              <a:t> </a:t>
            </a:r>
            <a:r>
              <a:rPr lang="en-US" sz="3200" i="1" dirty="0" err="1" smtClean="0"/>
              <a:t>FGrHist</a:t>
            </a:r>
            <a:r>
              <a:rPr lang="en-US" sz="3200" dirty="0" smtClean="0"/>
              <a:t> 434 F11</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Celts in Asia Minor</a:t>
            </a:r>
            <a:endParaRPr lang="en-GB" dirty="0"/>
          </a:p>
        </p:txBody>
      </p:sp>
      <p:sp>
        <p:nvSpPr>
          <p:cNvPr id="3" name="Content Placeholder 2"/>
          <p:cNvSpPr>
            <a:spLocks noGrp="1"/>
          </p:cNvSpPr>
          <p:nvPr>
            <p:ph sz="quarter" idx="1"/>
          </p:nvPr>
        </p:nvSpPr>
        <p:spPr/>
        <p:txBody>
          <a:bodyPr>
            <a:normAutofit/>
          </a:bodyPr>
          <a:lstStyle/>
          <a:p>
            <a:pPr>
              <a:spcBef>
                <a:spcPct val="50000"/>
              </a:spcBef>
            </a:pPr>
            <a:r>
              <a:rPr lang="en-US" sz="1600" dirty="0" smtClean="0"/>
              <a:t>Raids and plundering of western Asia Minor</a:t>
            </a:r>
          </a:p>
          <a:p>
            <a:pPr lvl="1">
              <a:spcBef>
                <a:spcPct val="50000"/>
              </a:spcBef>
            </a:pPr>
            <a:r>
              <a:rPr lang="en-US" sz="1600" dirty="0" smtClean="0"/>
              <a:t>(evidence from </a:t>
            </a:r>
            <a:r>
              <a:rPr lang="en-US" sz="1600" dirty="0" err="1" smtClean="0"/>
              <a:t>Cyzicus</a:t>
            </a:r>
            <a:r>
              <a:rPr lang="en-US" sz="1600" dirty="0" smtClean="0"/>
              <a:t>, </a:t>
            </a:r>
            <a:r>
              <a:rPr lang="en-US" sz="1600" dirty="0" err="1" smtClean="0"/>
              <a:t>Didyma</a:t>
            </a:r>
            <a:r>
              <a:rPr lang="en-US" sz="1600" dirty="0" smtClean="0"/>
              <a:t>, </a:t>
            </a:r>
            <a:r>
              <a:rPr lang="en-US" sz="1600" dirty="0" err="1" smtClean="0"/>
              <a:t>Priene</a:t>
            </a:r>
            <a:r>
              <a:rPr lang="en-US" sz="1600" dirty="0" smtClean="0"/>
              <a:t>, Miletus, </a:t>
            </a:r>
            <a:r>
              <a:rPr lang="en-US" sz="1600" dirty="0" err="1" smtClean="0"/>
              <a:t>Erythrai</a:t>
            </a:r>
            <a:r>
              <a:rPr lang="en-US" sz="1600" dirty="0" smtClean="0"/>
              <a:t>, Ephesus)</a:t>
            </a:r>
          </a:p>
          <a:p>
            <a:pPr>
              <a:spcBef>
                <a:spcPct val="50000"/>
              </a:spcBef>
            </a:pPr>
            <a:r>
              <a:rPr lang="en-US" sz="1600" dirty="0" smtClean="0"/>
              <a:t>Settlement in former Phrygian territory of central Turkey</a:t>
            </a:r>
          </a:p>
          <a:p>
            <a:pPr lvl="1">
              <a:spcBef>
                <a:spcPct val="50000"/>
              </a:spcBef>
            </a:pPr>
            <a:r>
              <a:rPr lang="en-US" sz="1600" dirty="0" smtClean="0"/>
              <a:t>Many fortresses (</a:t>
            </a:r>
            <a:r>
              <a:rPr lang="en-US" sz="1600" i="1" dirty="0" err="1" smtClean="0"/>
              <a:t>phrouria</a:t>
            </a:r>
            <a:r>
              <a:rPr lang="en-US" sz="1600" dirty="0" smtClean="0"/>
              <a:t>) attached to agricultural settlements</a:t>
            </a:r>
          </a:p>
          <a:p>
            <a:pPr lvl="1">
              <a:spcBef>
                <a:spcPct val="50000"/>
              </a:spcBef>
            </a:pPr>
            <a:r>
              <a:rPr lang="en-US" sz="1600" dirty="0" smtClean="0"/>
              <a:t>Agriculturalists and warriors</a:t>
            </a:r>
          </a:p>
          <a:p>
            <a:pPr>
              <a:spcBef>
                <a:spcPct val="50000"/>
              </a:spcBef>
            </a:pPr>
            <a:r>
              <a:rPr lang="en-US" sz="1600" dirty="0" err="1" smtClean="0"/>
              <a:t>Galatian</a:t>
            </a:r>
            <a:r>
              <a:rPr lang="en-US" sz="1600" dirty="0" smtClean="0"/>
              <a:t> raiding as war  bands; also acted as mercenaries for Hellenistic kingdoms</a:t>
            </a:r>
          </a:p>
          <a:p>
            <a:pPr>
              <a:spcBef>
                <a:spcPct val="50000"/>
              </a:spcBef>
            </a:pPr>
            <a:r>
              <a:rPr lang="en-US" sz="1600" dirty="0" smtClean="0"/>
              <a:t>Tribal society which developed a more formal structure by 1st century BC</a:t>
            </a:r>
          </a:p>
          <a:p>
            <a:pPr lvl="1">
              <a:spcBef>
                <a:spcPct val="50000"/>
              </a:spcBef>
            </a:pPr>
            <a:r>
              <a:rPr lang="en-US" sz="1600" dirty="0" smtClean="0"/>
              <a:t>Three main tribes:  </a:t>
            </a:r>
            <a:r>
              <a:rPr lang="en-US" sz="1600" dirty="0" err="1" smtClean="0"/>
              <a:t>Tolistobogii</a:t>
            </a:r>
            <a:r>
              <a:rPr lang="en-US" sz="1600" dirty="0" smtClean="0"/>
              <a:t>; </a:t>
            </a:r>
            <a:r>
              <a:rPr lang="en-US" sz="1600" dirty="0" err="1" smtClean="0"/>
              <a:t>Tectosages</a:t>
            </a:r>
            <a:r>
              <a:rPr lang="en-US" sz="1600" dirty="0" smtClean="0"/>
              <a:t>, </a:t>
            </a:r>
            <a:r>
              <a:rPr lang="en-US" sz="1600" dirty="0" err="1" smtClean="0"/>
              <a:t>Trocmi</a:t>
            </a:r>
            <a:r>
              <a:rPr lang="en-US" sz="1600" dirty="0" smtClean="0"/>
              <a:t>, later divided into ‘</a:t>
            </a:r>
            <a:r>
              <a:rPr lang="en-US" sz="1600" dirty="0" err="1" smtClean="0"/>
              <a:t>tetrarchies</a:t>
            </a:r>
            <a:r>
              <a:rPr lang="en-US" sz="1600" dirty="0" smtClean="0"/>
              <a:t>’</a:t>
            </a:r>
          </a:p>
          <a:p>
            <a:pPr>
              <a:spcBef>
                <a:spcPct val="50000"/>
              </a:spcBef>
            </a:pPr>
            <a:r>
              <a:rPr lang="en-US" sz="1600" dirty="0" smtClean="0"/>
              <a:t>Used Celtic language; Celtic religious practices</a:t>
            </a:r>
          </a:p>
          <a:p>
            <a:pPr lvl="1">
              <a:spcBef>
                <a:spcPct val="50000"/>
              </a:spcBef>
            </a:pPr>
            <a:r>
              <a:rPr lang="en-US" sz="1600" dirty="0" smtClean="0"/>
              <a:t>Celtic personal names (</a:t>
            </a:r>
            <a:r>
              <a:rPr lang="en-US" sz="1600" dirty="0" err="1" smtClean="0"/>
              <a:t>eg</a:t>
            </a:r>
            <a:r>
              <a:rPr lang="en-US" sz="1600" dirty="0" smtClean="0"/>
              <a:t> </a:t>
            </a:r>
            <a:r>
              <a:rPr lang="en-US" sz="1600" dirty="0" err="1" smtClean="0"/>
              <a:t>Brennos</a:t>
            </a:r>
            <a:r>
              <a:rPr lang="en-US" sz="1600" dirty="0" smtClean="0"/>
              <a:t>, </a:t>
            </a:r>
            <a:r>
              <a:rPr lang="en-US" sz="1600" dirty="0" err="1" smtClean="0"/>
              <a:t>Deiotaros</a:t>
            </a:r>
            <a:r>
              <a:rPr lang="en-US" sz="1600" dirty="0" smtClean="0"/>
              <a:t>) and place names (</a:t>
            </a:r>
            <a:r>
              <a:rPr lang="en-US" sz="1600" dirty="0" err="1" smtClean="0"/>
              <a:t>eg</a:t>
            </a:r>
            <a:r>
              <a:rPr lang="en-US" sz="1600" dirty="0" smtClean="0"/>
              <a:t> </a:t>
            </a:r>
            <a:r>
              <a:rPr lang="en-US" sz="1600" dirty="0" err="1" smtClean="0"/>
              <a:t>Eccobriga</a:t>
            </a:r>
            <a:r>
              <a:rPr lang="en-US" sz="1600" dirty="0" smtClean="0"/>
              <a:t>)</a:t>
            </a:r>
          </a:p>
          <a:p>
            <a:pPr>
              <a:spcBef>
                <a:spcPct val="50000"/>
              </a:spcBef>
            </a:pPr>
            <a:r>
              <a:rPr lang="en-US" sz="1600" dirty="0" smtClean="0"/>
              <a:t>Gradual </a:t>
            </a:r>
            <a:r>
              <a:rPr lang="en-US" sz="1600" dirty="0" err="1" smtClean="0"/>
              <a:t>hellenisation</a:t>
            </a:r>
            <a:r>
              <a:rPr lang="en-US" sz="1600" dirty="0" smtClean="0"/>
              <a:t>, but no cities</a:t>
            </a:r>
          </a:p>
          <a:p>
            <a:pPr>
              <a:spcBef>
                <a:spcPct val="50000"/>
              </a:spcBef>
            </a:pPr>
            <a:r>
              <a:rPr lang="en-US" sz="1600" dirty="0" smtClean="0"/>
              <a:t>Greek language used by mercenaries and later by tribal leaders </a:t>
            </a:r>
          </a:p>
          <a:p>
            <a:endParaRPr lang="en-GB"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 24.4</a:t>
            </a:r>
            <a:endParaRPr lang="en-GB" dirty="0"/>
          </a:p>
        </p:txBody>
      </p:sp>
      <p:sp>
        <p:nvSpPr>
          <p:cNvPr id="3" name="Content Placeholder 2"/>
          <p:cNvSpPr>
            <a:spLocks noGrp="1"/>
          </p:cNvSpPr>
          <p:nvPr>
            <p:ph sz="quarter" idx="1"/>
          </p:nvPr>
        </p:nvSpPr>
        <p:spPr>
          <a:xfrm>
            <a:off x="612648" y="1600200"/>
            <a:ext cx="8153400" cy="5486400"/>
          </a:xfrm>
        </p:spPr>
        <p:txBody>
          <a:bodyPr>
            <a:normAutofit fontScale="55000" lnSpcReduction="20000"/>
          </a:bodyPr>
          <a:lstStyle/>
          <a:p>
            <a:pPr marL="0" indent="0">
              <a:buNone/>
            </a:pPr>
            <a:r>
              <a:rPr lang="en-GB" dirty="0"/>
              <a:t>The </a:t>
            </a:r>
            <a:r>
              <a:rPr lang="en-GB" dirty="0" err="1"/>
              <a:t>Gauls</a:t>
            </a:r>
            <a:r>
              <a:rPr lang="en-GB" dirty="0"/>
              <a:t>, when the land that had produced them was unable, from their excessive increase of population, to contain them, sent out three hundred thousand men, as a sacred spring, to seek new settlements. </a:t>
            </a:r>
            <a:r>
              <a:rPr lang="en-GB" dirty="0" smtClean="0"/>
              <a:t> </a:t>
            </a:r>
            <a:r>
              <a:rPr lang="en-GB" dirty="0"/>
              <a:t>Of these adventurers part settled in Italy, and took and burnt the city of </a:t>
            </a:r>
            <a:r>
              <a:rPr lang="en-GB" dirty="0" smtClean="0"/>
              <a:t>Rome; </a:t>
            </a:r>
            <a:r>
              <a:rPr lang="en-GB" dirty="0"/>
              <a:t>and part penetrated into the remotest parts of Illyricum under the direction of a flight of birds (for the </a:t>
            </a:r>
            <a:r>
              <a:rPr lang="en-GB" dirty="0" err="1"/>
              <a:t>Gauls</a:t>
            </a:r>
            <a:r>
              <a:rPr lang="en-GB" dirty="0"/>
              <a:t> are skilled in augury beyond other nations) making their way amidst great slaughter of the barbarous tribes, and fixed their abode in Pannonia. </a:t>
            </a:r>
            <a:r>
              <a:rPr lang="en-GB" dirty="0" smtClean="0"/>
              <a:t> </a:t>
            </a:r>
            <a:r>
              <a:rPr lang="en-GB" dirty="0"/>
              <a:t>They were a savage, bold, and warlike nation, and were the first after Hercules (to whom that undertaking procured great admiration for his valour, and a belief in his immortality), to pass the unconquered heights of the Alps, and places uninhabitable from excess of cold. 5 After having subdued the </a:t>
            </a:r>
            <a:r>
              <a:rPr lang="en-GB" dirty="0" err="1"/>
              <a:t>Pannonians</a:t>
            </a:r>
            <a:r>
              <a:rPr lang="en-GB" dirty="0"/>
              <a:t>, they carried on various wars with their neighbours for many years. 6 Success encouraging them, they betook themselves, in separate bands, some to Greece, and some to Macedonia, laying waste all before them with the sword. 7 Such indeed was the terror of the Gallic name, that even kings, before they were attacked, purchased peace from them with large sums of money. </a:t>
            </a:r>
            <a:r>
              <a:rPr lang="en-GB" dirty="0" err="1" smtClean="0"/>
              <a:t>Ptolemaeus</a:t>
            </a:r>
            <a:r>
              <a:rPr lang="en-GB" dirty="0" smtClean="0"/>
              <a:t> </a:t>
            </a:r>
            <a:r>
              <a:rPr lang="en-GB" dirty="0"/>
              <a:t>alone, the king of Macedonia, heard of the approach of the </a:t>
            </a:r>
            <a:r>
              <a:rPr lang="en-GB" dirty="0" err="1"/>
              <a:t>Gauls</a:t>
            </a:r>
            <a:r>
              <a:rPr lang="en-GB" dirty="0"/>
              <a:t> without alarm, and, hurried on by the madness that distracted him for his unnatural crimes, went out to meet them with a few undisciplined troops, as if wars could be dispatched with as little difficulty as murders. </a:t>
            </a:r>
            <a:r>
              <a:rPr lang="en-GB" dirty="0" smtClean="0"/>
              <a:t>An </a:t>
            </a:r>
            <a:r>
              <a:rPr lang="en-GB" dirty="0"/>
              <a:t>embassy from the </a:t>
            </a:r>
            <a:r>
              <a:rPr lang="en-GB" dirty="0" err="1"/>
              <a:t>Dardanians</a:t>
            </a:r>
            <a:r>
              <a:rPr lang="en-GB" dirty="0"/>
              <a:t>, offering him twenty thousand armed men, for his assistance, he spurned, adding insulting language, and saying that "the Macedonians were in a sad condition if, after having subdued the whole east without assistance, they now required aid from the </a:t>
            </a:r>
            <a:r>
              <a:rPr lang="en-GB" dirty="0" err="1"/>
              <a:t>Dardanians</a:t>
            </a:r>
            <a:r>
              <a:rPr lang="en-GB" dirty="0"/>
              <a:t> to defend their country; 10 and that he had for soldiers the sons of those who had served under Alexander the Great, and had been victorious throughout the world." </a:t>
            </a:r>
            <a:r>
              <a:rPr lang="en-GB" dirty="0" smtClean="0"/>
              <a:t>This </a:t>
            </a:r>
            <a:r>
              <a:rPr lang="en-GB" dirty="0"/>
              <a:t>answer being repeated to the </a:t>
            </a:r>
            <a:r>
              <a:rPr lang="en-GB" dirty="0" err="1"/>
              <a:t>Dardanian</a:t>
            </a:r>
            <a:r>
              <a:rPr lang="en-GB" dirty="0"/>
              <a:t> prince, he observed that " the famous kingdom of Macedonia would soon fall a sacrifice to the rashness of a raw youth."</a:t>
            </a:r>
          </a:p>
        </p:txBody>
      </p:sp>
    </p:spTree>
    <p:extLst>
      <p:ext uri="{BB962C8B-B14F-4D97-AF65-F5344CB8AC3E}">
        <p14:creationId xmlns:p14="http://schemas.microsoft.com/office/powerpoint/2010/main" val="2572292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4" name="Picture 2" descr="Snapshot 2010-03-18 20-28-01"/>
          <p:cNvPicPr>
            <a:picLocks noChangeAspect="1" noChangeArrowheads="1"/>
          </p:cNvPicPr>
          <p:nvPr/>
        </p:nvPicPr>
        <p:blipFill>
          <a:blip r:embed="rId2" cstate="print"/>
          <a:srcRect/>
          <a:stretch>
            <a:fillRect/>
          </a:stretch>
        </p:blipFill>
        <p:spPr bwMode="auto">
          <a:xfrm>
            <a:off x="0" y="166688"/>
            <a:ext cx="9144000" cy="6524625"/>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612648" y="4648200"/>
            <a:ext cx="8153400" cy="1447800"/>
          </a:xfrm>
        </p:spPr>
        <p:txBody>
          <a:bodyPr/>
          <a:lstStyle/>
          <a:p>
            <a:r>
              <a:rPr lang="en-US" sz="3200" dirty="0" smtClean="0"/>
              <a:t>Not much material archaeological evidence for the Galatians in Asia Minor</a:t>
            </a:r>
          </a:p>
          <a:p>
            <a:endParaRPr lang="en-GB" dirty="0"/>
          </a:p>
        </p:txBody>
      </p:sp>
      <p:pic>
        <p:nvPicPr>
          <p:cNvPr id="4" name="Picture 2" descr="Snapshot 2010-03-18 20-55-02"/>
          <p:cNvPicPr>
            <a:picLocks noChangeAspect="1" noChangeArrowheads="1"/>
          </p:cNvPicPr>
          <p:nvPr/>
        </p:nvPicPr>
        <p:blipFill>
          <a:blip r:embed="rId2" cstate="print"/>
          <a:srcRect/>
          <a:stretch>
            <a:fillRect/>
          </a:stretch>
        </p:blipFill>
        <p:spPr bwMode="auto">
          <a:xfrm>
            <a:off x="0" y="0"/>
            <a:ext cx="9144000" cy="424815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Galatian</a:t>
            </a:r>
            <a:r>
              <a:rPr lang="en-GB" dirty="0" smtClean="0"/>
              <a:t> Tribal Organisation</a:t>
            </a:r>
            <a:endParaRPr lang="en-GB" dirty="0"/>
          </a:p>
        </p:txBody>
      </p:sp>
      <p:sp>
        <p:nvSpPr>
          <p:cNvPr id="3" name="Content Placeholder 2"/>
          <p:cNvSpPr>
            <a:spLocks noGrp="1"/>
          </p:cNvSpPr>
          <p:nvPr>
            <p:ph sz="quarter" idx="1"/>
          </p:nvPr>
        </p:nvSpPr>
        <p:spPr/>
        <p:txBody>
          <a:bodyPr>
            <a:normAutofit fontScale="92500" lnSpcReduction="20000"/>
          </a:bodyPr>
          <a:lstStyle/>
          <a:p>
            <a:pPr marL="0" indent="271463">
              <a:spcBef>
                <a:spcPct val="50000"/>
              </a:spcBef>
              <a:buNone/>
            </a:pPr>
            <a:r>
              <a:rPr lang="en-US" sz="3200" dirty="0" smtClean="0"/>
              <a:t>The three tribes used the same language and differed from one another in no other respect; they were divided each into four sections, and called them </a:t>
            </a:r>
            <a:r>
              <a:rPr lang="en-US" sz="3200" dirty="0" err="1" smtClean="0"/>
              <a:t>tetrachies</a:t>
            </a:r>
            <a:r>
              <a:rPr lang="en-US" sz="3200" dirty="0" smtClean="0"/>
              <a:t>. Each having its own tetrarch, one judge, one military commanders, subordinate to the </a:t>
            </a:r>
            <a:r>
              <a:rPr lang="en-US" sz="3200" dirty="0" err="1" smtClean="0"/>
              <a:t>tetrartch</a:t>
            </a:r>
            <a:r>
              <a:rPr lang="en-US" sz="3200" dirty="0" smtClean="0"/>
              <a:t>, and two junior commanders.  The council of the twelve tetrarchs consisted of 300 men.  And they assembled at the so-called </a:t>
            </a:r>
            <a:r>
              <a:rPr lang="en-US" sz="3200" i="1" dirty="0" err="1" smtClean="0"/>
              <a:t>Drynemetos</a:t>
            </a:r>
            <a:r>
              <a:rPr lang="en-US" sz="3200" i="1" dirty="0" smtClean="0"/>
              <a:t> </a:t>
            </a:r>
            <a:r>
              <a:rPr lang="en-US" sz="3200" dirty="0" smtClean="0"/>
              <a:t>(= ‘Oak-grove sanctuary’).  The council decided major cases, the tetrarchs and the judges all the others.</a:t>
            </a:r>
          </a:p>
          <a:p>
            <a:pPr algn="r">
              <a:spcBef>
                <a:spcPct val="50000"/>
              </a:spcBef>
              <a:buNone/>
            </a:pPr>
            <a:r>
              <a:rPr lang="en-US" sz="3200" dirty="0" smtClean="0"/>
              <a:t>Strabo 12.5.1</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pPr>
              <a:spcBef>
                <a:spcPct val="50000"/>
              </a:spcBef>
            </a:pPr>
            <a:r>
              <a:rPr lang="en-US" sz="3200" dirty="0" smtClean="0"/>
              <a:t>L. </a:t>
            </a:r>
            <a:r>
              <a:rPr lang="en-US" sz="3200" dirty="0" err="1" smtClean="0"/>
              <a:t>Hannestadt</a:t>
            </a:r>
            <a:r>
              <a:rPr lang="en-US" sz="3200" dirty="0" smtClean="0"/>
              <a:t>, ‘Greeks and Celts’, P. </a:t>
            </a:r>
            <a:r>
              <a:rPr lang="en-US" sz="3200" dirty="0" err="1" smtClean="0"/>
              <a:t>Bilde</a:t>
            </a:r>
            <a:r>
              <a:rPr lang="en-US" sz="3200" dirty="0" smtClean="0"/>
              <a:t> etc., </a:t>
            </a:r>
            <a:r>
              <a:rPr lang="en-US" sz="3200" i="1" dirty="0" smtClean="0"/>
              <a:t>Centre and Periphery in the Hellenistic World</a:t>
            </a:r>
            <a:r>
              <a:rPr lang="en-US" sz="3200" dirty="0" smtClean="0"/>
              <a:t> (1994), 15-37</a:t>
            </a:r>
          </a:p>
          <a:p>
            <a:pPr>
              <a:spcBef>
                <a:spcPct val="50000"/>
              </a:spcBef>
            </a:pPr>
            <a:r>
              <a:rPr lang="en-US" sz="3200" dirty="0" smtClean="0"/>
              <a:t>S. Mitchell, Anatolia.  </a:t>
            </a:r>
            <a:r>
              <a:rPr lang="en-US" sz="3200" i="1" dirty="0" smtClean="0"/>
              <a:t>Land, Men and Gods in Asia Minor</a:t>
            </a:r>
            <a:r>
              <a:rPr lang="en-US" sz="3200" dirty="0" smtClean="0"/>
              <a:t> I (1993), 13-41</a:t>
            </a:r>
          </a:p>
          <a:p>
            <a:pPr>
              <a:spcBef>
                <a:spcPct val="50000"/>
              </a:spcBef>
            </a:pPr>
            <a:r>
              <a:rPr lang="en-US" sz="3200" dirty="0" smtClean="0"/>
              <a:t>S. Mitchell, ‘The Galatians: representation and reality’, in A. Erskine (ed.), </a:t>
            </a:r>
            <a:r>
              <a:rPr lang="en-US" sz="3200" i="1" dirty="0" smtClean="0"/>
              <a:t>A Companion to the Hellenistic World</a:t>
            </a:r>
            <a:r>
              <a:rPr lang="en-US" sz="3200" dirty="0" smtClean="0"/>
              <a:t> (Blackwell 2003), 280-93</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806</TotalTime>
  <Words>2244</Words>
  <Application>Microsoft Office PowerPoint</Application>
  <PresentationFormat>On-screen Show (4:3)</PresentationFormat>
  <Paragraphs>87</Paragraphs>
  <Slides>27</Slides>
  <Notes>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Median</vt:lpstr>
      <vt:lpstr>Defenders, Conquerors and Vanquished</vt:lpstr>
      <vt:lpstr>Feedback on Engagement portfolio</vt:lpstr>
      <vt:lpstr>Movements of Celts</vt:lpstr>
      <vt:lpstr>Galatian invasion of Greece 280-79</vt:lpstr>
      <vt:lpstr>Galatian invasion of Greece 280-79</vt:lpstr>
      <vt:lpstr>Delphi and the Celts</vt:lpstr>
      <vt:lpstr>Myth Making</vt:lpstr>
      <vt:lpstr>Hellenistic kings against the Galatians </vt:lpstr>
      <vt:lpstr>Who is a Celt?</vt:lpstr>
      <vt:lpstr>Pergamon and the Gauls</vt:lpstr>
      <vt:lpstr>Attalus and a new kingdom</vt:lpstr>
      <vt:lpstr>Creation of Pergamon</vt:lpstr>
      <vt:lpstr>Galatian victory monument on Acropolis of Pergamon </vt:lpstr>
      <vt:lpstr>PowerPoint Presentation</vt:lpstr>
      <vt:lpstr>PowerPoint Presentation</vt:lpstr>
      <vt:lpstr>Defeat of the new barbarians</vt:lpstr>
      <vt:lpstr>Pergamon Great Altar</vt:lpstr>
      <vt:lpstr>PowerPoint Presentation</vt:lpstr>
      <vt:lpstr>PowerPoint Presentation</vt:lpstr>
      <vt:lpstr>Attalus’ Athenian Monuments</vt:lpstr>
      <vt:lpstr>Attack on Asia Minor in 278 BC</vt:lpstr>
      <vt:lpstr>Celts in Asia Minor</vt:lpstr>
      <vt:lpstr>Justin 24.4</vt:lpstr>
      <vt:lpstr>PowerPoint Presentation</vt:lpstr>
      <vt:lpstr>PowerPoint Presentation</vt:lpstr>
      <vt:lpstr>Galatian Tribal Organisation</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
  <cp:lastModifiedBy>K Erickson</cp:lastModifiedBy>
  <cp:revision>66</cp:revision>
  <dcterms:created xsi:type="dcterms:W3CDTF">2006-08-16T00:00:00Z</dcterms:created>
  <dcterms:modified xsi:type="dcterms:W3CDTF">2015-03-16T11:13:31Z</dcterms:modified>
</cp:coreProperties>
</file>