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5004EC-A310-3DDC-F32F-A591BCFE551B}" v="271" dt="2024-12-13T22:52:32.7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0" d="100"/>
          <a:sy n="70" d="100"/>
        </p:scale>
        <p:origin x="53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BB1DC1-404B-4477-ADDF-067AAD48D5CA}" type="datetimeFigureOut">
              <a:t>12/14/2024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4CE326-DCEE-42AA-AC32-6DB1A1D395AA}" type="slidenum">
              <a:t>‹#›</a:t>
            </a:fld>
            <a:endParaRPr lang="en-US"/>
          </a:p>
        </p:txBody>
      </p:sp>
    </p:spTree>
    <p:extLst>
      <p:ext uri="{BB962C8B-B14F-4D97-AF65-F5344CB8AC3E}">
        <p14:creationId xmlns:p14="http://schemas.microsoft.com/office/powerpoint/2010/main" val="2973912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EcoThreads</a:t>
            </a:r>
            <a:r>
              <a:rPr lang="en-US" dirty="0"/>
              <a:t> aims to occupy a gap in the market for trendy, sustainable clothes and leverage the growing global demand for ethical fashion products.</a:t>
            </a:r>
          </a:p>
        </p:txBody>
      </p:sp>
      <p:sp>
        <p:nvSpPr>
          <p:cNvPr id="4" name="Slide Number Placeholder 3"/>
          <p:cNvSpPr>
            <a:spLocks noGrp="1"/>
          </p:cNvSpPr>
          <p:nvPr>
            <p:ph type="sldNum" sz="quarter" idx="5"/>
          </p:nvPr>
        </p:nvSpPr>
        <p:spPr/>
        <p:txBody>
          <a:bodyPr/>
          <a:lstStyle/>
          <a:p>
            <a:fld id="{6D4CE326-DCEE-42AA-AC32-6DB1A1D395AA}" type="slidenum">
              <a:t>2</a:t>
            </a:fld>
            <a:endParaRPr lang="en-US"/>
          </a:p>
        </p:txBody>
      </p:sp>
    </p:spTree>
    <p:extLst>
      <p:ext uri="{BB962C8B-B14F-4D97-AF65-F5344CB8AC3E}">
        <p14:creationId xmlns:p14="http://schemas.microsoft.com/office/powerpoint/2010/main" val="39210733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Positioning itself as a mid-market brand, </a:t>
            </a:r>
            <a:r>
              <a:rPr lang="en-US" dirty="0" err="1"/>
              <a:t>EcoThreads</a:t>
            </a:r>
            <a:r>
              <a:rPr lang="en-US" dirty="0"/>
              <a:t> aims to serve environmentally and socially conscious young professionals. Its commitment to transparent supply chains, meticulous sourcing with an environmental focus, and simple designs that fit the urban lifestyle give it an edge (Brown, 2022).</a:t>
            </a:r>
          </a:p>
        </p:txBody>
      </p:sp>
      <p:sp>
        <p:nvSpPr>
          <p:cNvPr id="4" name="Slide Number Placeholder 3"/>
          <p:cNvSpPr>
            <a:spLocks noGrp="1"/>
          </p:cNvSpPr>
          <p:nvPr>
            <p:ph type="sldNum" sz="quarter" idx="5"/>
          </p:nvPr>
        </p:nvSpPr>
        <p:spPr/>
        <p:txBody>
          <a:bodyPr/>
          <a:lstStyle/>
          <a:p>
            <a:fld id="{6D4CE326-DCEE-42AA-AC32-6DB1A1D395AA}" type="slidenum">
              <a:t>3</a:t>
            </a:fld>
            <a:endParaRPr lang="en-US"/>
          </a:p>
        </p:txBody>
      </p:sp>
    </p:spTree>
    <p:extLst>
      <p:ext uri="{BB962C8B-B14F-4D97-AF65-F5344CB8AC3E}">
        <p14:creationId xmlns:p14="http://schemas.microsoft.com/office/powerpoint/2010/main" val="1896540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 importantly, being an LLC provides both credibility and tax benefits, which play a crucial role in garnering trust with partners and clients alike. The simple but effective structure will set the foundation of growth into international markets (Jones, 2021).</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4CE326-DCEE-42AA-AC32-6DB1A1D395AA}" type="slidenum">
              <a:t>4</a:t>
            </a:fld>
            <a:endParaRPr lang="en-US"/>
          </a:p>
        </p:txBody>
      </p:sp>
    </p:spTree>
    <p:extLst>
      <p:ext uri="{BB962C8B-B14F-4D97-AF65-F5344CB8AC3E}">
        <p14:creationId xmlns:p14="http://schemas.microsoft.com/office/powerpoint/2010/main" val="1174049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 position is designed to be as efficient as possible; operations, for example, manages supplier relationships and inventory, while the marketing team focuses exclusively on digital campaigns and brand building. This kind of division of </a:t>
            </a:r>
            <a:r>
              <a:rPr lang="en-US" dirty="0" err="1"/>
              <a:t>labour</a:t>
            </a:r>
            <a:r>
              <a:rPr lang="en-US" dirty="0"/>
              <a:t> is crucial for small enterprises to achieve scalability (Taylor, 2020).</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4CE326-DCEE-42AA-AC32-6DB1A1D395AA}" type="slidenum">
              <a:t>5</a:t>
            </a:fld>
            <a:endParaRPr lang="en-US"/>
          </a:p>
        </p:txBody>
      </p:sp>
    </p:spTree>
    <p:extLst>
      <p:ext uri="{BB962C8B-B14F-4D97-AF65-F5344CB8AC3E}">
        <p14:creationId xmlns:p14="http://schemas.microsoft.com/office/powerpoint/2010/main" val="1509234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focus on simple designs ensures that the items will never go out of style nor will they be impractical, which is why one of the brand's main target customers is young professionals needing clothing that is both practical and fashionable. </a:t>
            </a:r>
          </a:p>
        </p:txBody>
      </p:sp>
      <p:sp>
        <p:nvSpPr>
          <p:cNvPr id="4" name="Slide Number Placeholder 3"/>
          <p:cNvSpPr>
            <a:spLocks noGrp="1"/>
          </p:cNvSpPr>
          <p:nvPr>
            <p:ph type="sldNum" sz="quarter" idx="5"/>
          </p:nvPr>
        </p:nvSpPr>
        <p:spPr/>
        <p:txBody>
          <a:bodyPr/>
          <a:lstStyle/>
          <a:p>
            <a:fld id="{6D4CE326-DCEE-42AA-AC32-6DB1A1D395AA}" type="slidenum">
              <a:t>6</a:t>
            </a:fld>
            <a:endParaRPr lang="en-US"/>
          </a:p>
        </p:txBody>
      </p:sp>
    </p:spTree>
    <p:extLst>
      <p:ext uri="{BB962C8B-B14F-4D97-AF65-F5344CB8AC3E}">
        <p14:creationId xmlns:p14="http://schemas.microsoft.com/office/powerpoint/2010/main" val="3093448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Relying on outside vendors for raw materials is another huge issue that can lead to delays, inconsistent costs, and potential quality control issues.</a:t>
            </a:r>
          </a:p>
        </p:txBody>
      </p:sp>
      <p:sp>
        <p:nvSpPr>
          <p:cNvPr id="4" name="Slide Number Placeholder 3"/>
          <p:cNvSpPr>
            <a:spLocks noGrp="1"/>
          </p:cNvSpPr>
          <p:nvPr>
            <p:ph type="sldNum" sz="quarter" idx="5"/>
          </p:nvPr>
        </p:nvSpPr>
        <p:spPr/>
        <p:txBody>
          <a:bodyPr/>
          <a:lstStyle/>
          <a:p>
            <a:fld id="{6D4CE326-DCEE-42AA-AC32-6DB1A1D395AA}" type="slidenum">
              <a:t>7</a:t>
            </a:fld>
            <a:endParaRPr lang="en-US"/>
          </a:p>
        </p:txBody>
      </p:sp>
    </p:spTree>
    <p:extLst>
      <p:ext uri="{BB962C8B-B14F-4D97-AF65-F5344CB8AC3E}">
        <p14:creationId xmlns:p14="http://schemas.microsoft.com/office/powerpoint/2010/main" val="22772377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expanding segment of the market allows such potential growth into more sustainable product lines as footwear and accessories.</a:t>
            </a:r>
          </a:p>
        </p:txBody>
      </p:sp>
      <p:sp>
        <p:nvSpPr>
          <p:cNvPr id="4" name="Slide Number Placeholder 3"/>
          <p:cNvSpPr>
            <a:spLocks noGrp="1"/>
          </p:cNvSpPr>
          <p:nvPr>
            <p:ph type="sldNum" sz="quarter" idx="5"/>
          </p:nvPr>
        </p:nvSpPr>
        <p:spPr/>
        <p:txBody>
          <a:bodyPr/>
          <a:lstStyle/>
          <a:p>
            <a:fld id="{6D4CE326-DCEE-42AA-AC32-6DB1A1D395AA}" type="slidenum">
              <a:t>8</a:t>
            </a:fld>
            <a:endParaRPr lang="en-US"/>
          </a:p>
        </p:txBody>
      </p:sp>
    </p:spTree>
    <p:extLst>
      <p:ext uri="{BB962C8B-B14F-4D97-AF65-F5344CB8AC3E}">
        <p14:creationId xmlns:p14="http://schemas.microsoft.com/office/powerpoint/2010/main" val="35170618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Projected monthly operating expenses of £4,000 cover marketing, salaries, and the acquisition of materials, guaranteeing a modest but consistent profit margin.</a:t>
            </a:r>
          </a:p>
        </p:txBody>
      </p:sp>
      <p:sp>
        <p:nvSpPr>
          <p:cNvPr id="4" name="Slide Number Placeholder 3"/>
          <p:cNvSpPr>
            <a:spLocks noGrp="1"/>
          </p:cNvSpPr>
          <p:nvPr>
            <p:ph type="sldNum" sz="quarter" idx="5"/>
          </p:nvPr>
        </p:nvSpPr>
        <p:spPr/>
        <p:txBody>
          <a:bodyPr/>
          <a:lstStyle/>
          <a:p>
            <a:fld id="{6D4CE326-DCEE-42AA-AC32-6DB1A1D395AA}" type="slidenum">
              <a:t>10</a:t>
            </a:fld>
            <a:endParaRPr lang="en-US"/>
          </a:p>
        </p:txBody>
      </p:sp>
    </p:spTree>
    <p:extLst>
      <p:ext uri="{BB962C8B-B14F-4D97-AF65-F5344CB8AC3E}">
        <p14:creationId xmlns:p14="http://schemas.microsoft.com/office/powerpoint/2010/main" val="3564796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open.lib.umn.edu/exploringbusiness/chapter/6-3-organizin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economicsobservatory.com/what-happens-trade-global-downturn"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frontiersin.org/articles/10.3389/fsufs.2021.564900/full"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robgreenfield.tv/sustainablebusinesses/"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gled shot of pen on a graph">
            <a:extLst>
              <a:ext uri="{FF2B5EF4-FFF2-40B4-BE49-F238E27FC236}">
                <a16:creationId xmlns:a16="http://schemas.microsoft.com/office/drawing/2014/main" id="{ABE5DE62-5979-31B9-376D-8B0CCD85FDC6}"/>
              </a:ext>
            </a:extLst>
          </p:cNvPr>
          <p:cNvPicPr>
            <a:picLocks noChangeAspect="1"/>
          </p:cNvPicPr>
          <p:nvPr/>
        </p:nvPicPr>
        <p:blipFill>
          <a:blip r:embed="rId2">
            <a:alphaModFix/>
          </a:blip>
          <a:srcRect t="5390" r="-2" b="10213"/>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1137434"/>
            <a:ext cx="7800660" cy="1520987"/>
          </a:xfrm>
        </p:spPr>
        <p:txBody>
          <a:bodyPr anchor="t">
            <a:normAutofit/>
          </a:bodyPr>
          <a:lstStyle/>
          <a:p>
            <a:pPr algn="l"/>
            <a:r>
              <a:rPr lang="en-US" sz="4000">
                <a:solidFill>
                  <a:srgbClr val="FFFFFF"/>
                </a:solidFill>
                <a:latin typeface="Calibri"/>
                <a:ea typeface="Calibri"/>
                <a:cs typeface="Calibri"/>
              </a:rPr>
              <a:t>Business Plan</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838200" y="4293440"/>
            <a:ext cx="6295332" cy="1693413"/>
          </a:xfrm>
        </p:spPr>
        <p:txBody>
          <a:bodyPr vert="horz" lIns="91440" tIns="45720" rIns="91440" bIns="45720" rtlCol="0" anchor="b">
            <a:normAutofit fontScale="77500" lnSpcReduction="20000"/>
          </a:bodyPr>
          <a:lstStyle/>
          <a:p>
            <a:pPr algn="l"/>
            <a:r>
              <a:rPr lang="en-US" sz="1800" dirty="0">
                <a:latin typeface="Calibri"/>
                <a:ea typeface="+mn-lt"/>
                <a:cs typeface="+mn-lt"/>
              </a:rPr>
              <a:t>BA (Hons) Business Management</a:t>
            </a:r>
            <a:endParaRPr lang="en-US" sz="1800" dirty="0">
              <a:latin typeface="Calibri"/>
              <a:ea typeface="Calibri"/>
              <a:cs typeface="Calibri"/>
            </a:endParaRPr>
          </a:p>
          <a:p>
            <a:pPr marL="285750" indent="-285750" algn="l">
              <a:buFont typeface="Arial"/>
              <a:buChar char="•"/>
            </a:pPr>
            <a:r>
              <a:rPr lang="en-US" sz="1800" dirty="0">
                <a:latin typeface="Calibri"/>
                <a:ea typeface="+mn-lt"/>
                <a:cs typeface="+mn-lt"/>
              </a:rPr>
              <a:t>Module: Entrepreneurship (LCBB5001)</a:t>
            </a:r>
            <a:endParaRPr lang="en-US" sz="1800" dirty="0">
              <a:latin typeface="Calibri"/>
              <a:ea typeface="Calibri"/>
              <a:cs typeface="Calibri"/>
            </a:endParaRPr>
          </a:p>
          <a:p>
            <a:pPr marL="285750" indent="-285750" algn="l">
              <a:buFont typeface="Arial"/>
              <a:buChar char="•"/>
            </a:pPr>
            <a:r>
              <a:rPr lang="en-US" sz="1800" dirty="0">
                <a:latin typeface="Calibri"/>
                <a:ea typeface="+mn-lt"/>
                <a:cs typeface="+mn-lt"/>
              </a:rPr>
              <a:t>Assignment Title: Business Plan Presentation</a:t>
            </a:r>
            <a:endParaRPr lang="en-US" sz="1800" dirty="0">
              <a:latin typeface="Calibri"/>
              <a:ea typeface="Calibri"/>
              <a:cs typeface="Calibri"/>
            </a:endParaRPr>
          </a:p>
          <a:p>
            <a:pPr marL="285750" indent="-285750" algn="l">
              <a:buFont typeface="Arial"/>
              <a:buChar char="•"/>
            </a:pPr>
            <a:r>
              <a:rPr lang="en-US" sz="1800" dirty="0">
                <a:latin typeface="Calibri"/>
                <a:ea typeface="+mn-lt"/>
                <a:cs typeface="+mn-lt"/>
              </a:rPr>
              <a:t>Lecturer: Dr. Said Osman</a:t>
            </a:r>
          </a:p>
          <a:p>
            <a:pPr marL="285750" indent="-285750" algn="l">
              <a:buFont typeface="Arial"/>
              <a:buChar char="•"/>
            </a:pPr>
            <a:r>
              <a:rPr lang="en-US" sz="1800" dirty="0">
                <a:latin typeface="Calibri"/>
                <a:ea typeface="+mn-lt"/>
                <a:cs typeface="+mn-lt"/>
              </a:rPr>
              <a:t>Student: Daniela Mihaela Visan</a:t>
            </a:r>
          </a:p>
          <a:p>
            <a:pPr marL="285750" indent="-285750" algn="l">
              <a:buFont typeface="Arial"/>
              <a:buChar char="•"/>
            </a:pPr>
            <a:r>
              <a:rPr lang="en-US" sz="1800" dirty="0">
                <a:latin typeface="Calibri"/>
                <a:ea typeface="+mn-lt"/>
                <a:cs typeface="+mn-lt"/>
              </a:rPr>
              <a:t>Student ID: </a:t>
            </a:r>
            <a:r>
              <a:rPr lang="en-US" sz="1800" dirty="0"/>
              <a:t>2247387</a:t>
            </a:r>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84F07-92AF-43A6-F2D6-28F0FD804AAF}"/>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Introduction</a:t>
            </a:r>
          </a:p>
        </p:txBody>
      </p:sp>
      <p:sp>
        <p:nvSpPr>
          <p:cNvPr id="3" name="Content Placeholder 2">
            <a:extLst>
              <a:ext uri="{FF2B5EF4-FFF2-40B4-BE49-F238E27FC236}">
                <a16:creationId xmlns:a16="http://schemas.microsoft.com/office/drawing/2014/main" id="{2C67D2AD-921D-DE5F-9D52-460C8A5CC6CC}"/>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a:latin typeface="Calibri"/>
              </a:rPr>
              <a:t>Hello</a:t>
            </a:r>
            <a:r>
              <a:rPr lang="en-US" sz="2000">
                <a:latin typeface="Calibri"/>
                <a:ea typeface="+mn-lt"/>
                <a:cs typeface="+mn-lt"/>
              </a:rPr>
              <a:t> and welcome to my presentation on the business plan for EcoThreads, an eco-friendly clothing line designed for nature-loving fashion-forward young professionals. This presentation will discuss the firm, its management and legal structure, a SWOT of the market, and a cash flow forecast. Smith (2023) explained that, in response to growing global concerns about environmental sustainability. </a:t>
            </a:r>
            <a:endParaRPr lang="en-US" sz="2000">
              <a:latin typeface="Aptos" panose="020B0004020202020204"/>
            </a:endParaRPr>
          </a:p>
        </p:txBody>
      </p:sp>
      <p:pic>
        <p:nvPicPr>
          <p:cNvPr id="5" name="Picture 4" descr="Suits hanged in a clothes pile line">
            <a:extLst>
              <a:ext uri="{FF2B5EF4-FFF2-40B4-BE49-F238E27FC236}">
                <a16:creationId xmlns:a16="http://schemas.microsoft.com/office/drawing/2014/main" id="{54562223-9895-B68C-1A84-01FD8AC4C701}"/>
              </a:ext>
            </a:extLst>
          </p:cNvPr>
          <p:cNvPicPr>
            <a:picLocks noChangeAspect="1"/>
          </p:cNvPicPr>
          <p:nvPr/>
        </p:nvPicPr>
        <p:blipFill>
          <a:blip r:embed="rId3"/>
          <a:srcRect l="11108" r="29579" b="-3"/>
          <a:stretch/>
        </p:blipFill>
        <p:spPr>
          <a:xfrm>
            <a:off x="6096000" y="1"/>
            <a:ext cx="6102825" cy="6858000"/>
          </a:xfrm>
          <a:prstGeom prst="rect">
            <a:avLst/>
          </a:prstGeom>
        </p:spPr>
      </p:pic>
    </p:spTree>
    <p:extLst>
      <p:ext uri="{BB962C8B-B14F-4D97-AF65-F5344CB8AC3E}">
        <p14:creationId xmlns:p14="http://schemas.microsoft.com/office/powerpoint/2010/main" val="4284029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090DC-2079-CC4F-4946-DCBD95D0D4C7}"/>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Business Idea Summary</a:t>
            </a:r>
          </a:p>
        </p:txBody>
      </p:sp>
      <p:sp>
        <p:nvSpPr>
          <p:cNvPr id="3" name="Content Placeholder 2">
            <a:extLst>
              <a:ext uri="{FF2B5EF4-FFF2-40B4-BE49-F238E27FC236}">
                <a16:creationId xmlns:a16="http://schemas.microsoft.com/office/drawing/2014/main" id="{549A1850-E013-1B88-CCF9-82A6D000F838}"/>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a:latin typeface="Calibri"/>
                <a:ea typeface="+mn-lt"/>
                <a:cs typeface="+mn-lt"/>
              </a:rPr>
              <a:t>EcoThreads is an eco-friendly clothing brand that offers premium, trendy apparels made of sustainable fabrics such as hemp, organic cotton, and re-cycled polyester. We strive to offer our consumers quality products that align with their values, so they no longer need to choose between style and sustainability. </a:t>
            </a:r>
            <a:endParaRPr lang="en-US" sz="2000">
              <a:latin typeface="Calibri"/>
            </a:endParaRPr>
          </a:p>
        </p:txBody>
      </p:sp>
      <p:pic>
        <p:nvPicPr>
          <p:cNvPr id="5" name="Picture 4" descr="Different patterned clothes">
            <a:extLst>
              <a:ext uri="{FF2B5EF4-FFF2-40B4-BE49-F238E27FC236}">
                <a16:creationId xmlns:a16="http://schemas.microsoft.com/office/drawing/2014/main" id="{64D8F5BD-9B4F-EABD-F39E-AC02C068925E}"/>
              </a:ext>
            </a:extLst>
          </p:cNvPr>
          <p:cNvPicPr>
            <a:picLocks noChangeAspect="1"/>
          </p:cNvPicPr>
          <p:nvPr/>
        </p:nvPicPr>
        <p:blipFill>
          <a:blip r:embed="rId3"/>
          <a:srcRect l="10335" r="30352" b="-3"/>
          <a:stretch/>
        </p:blipFill>
        <p:spPr>
          <a:xfrm>
            <a:off x="6096000" y="1"/>
            <a:ext cx="6102825" cy="6858000"/>
          </a:xfrm>
          <a:prstGeom prst="rect">
            <a:avLst/>
          </a:prstGeom>
        </p:spPr>
      </p:pic>
    </p:spTree>
    <p:extLst>
      <p:ext uri="{BB962C8B-B14F-4D97-AF65-F5344CB8AC3E}">
        <p14:creationId xmlns:p14="http://schemas.microsoft.com/office/powerpoint/2010/main" val="3923197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235F1D-AECD-24C2-DEF0-793A23C87340}"/>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Ownership and legal format</a:t>
            </a:r>
          </a:p>
        </p:txBody>
      </p:sp>
      <p:sp>
        <p:nvSpPr>
          <p:cNvPr id="3" name="Content Placeholder 2">
            <a:extLst>
              <a:ext uri="{FF2B5EF4-FFF2-40B4-BE49-F238E27FC236}">
                <a16:creationId xmlns:a16="http://schemas.microsoft.com/office/drawing/2014/main" id="{6C14D7AD-6053-922B-2F24-CEB8B9D102F9}"/>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a:latin typeface="Calibri"/>
                <a:ea typeface="+mn-lt"/>
                <a:cs typeface="+mn-lt"/>
              </a:rPr>
              <a:t>EcoThreads will be a single proprietorship in order to run more easily during startup while maintaining the flexibility to make decisions. As the company grows, it will become a Limited Liability Company (LLC) in order to appeal to potential investors and protect personal assets from company debt.</a:t>
            </a:r>
            <a:endParaRPr lang="en-US" sz="2000">
              <a:latin typeface="Calibri"/>
            </a:endParaRPr>
          </a:p>
        </p:txBody>
      </p:sp>
      <p:pic>
        <p:nvPicPr>
          <p:cNvPr id="5" name="Picture 4" descr="Calculator, pen, compass, money and a paper with graphs printed on it">
            <a:extLst>
              <a:ext uri="{FF2B5EF4-FFF2-40B4-BE49-F238E27FC236}">
                <a16:creationId xmlns:a16="http://schemas.microsoft.com/office/drawing/2014/main" id="{4B6F7934-3047-519F-D98C-FAF3ADEA7ED2}"/>
              </a:ext>
            </a:extLst>
          </p:cNvPr>
          <p:cNvPicPr>
            <a:picLocks noChangeAspect="1"/>
          </p:cNvPicPr>
          <p:nvPr/>
        </p:nvPicPr>
        <p:blipFill>
          <a:blip r:embed="rId3"/>
          <a:srcRect l="23798" r="22501" b="8"/>
          <a:stretch/>
        </p:blipFill>
        <p:spPr>
          <a:xfrm>
            <a:off x="6096000" y="1"/>
            <a:ext cx="6102825" cy="6858000"/>
          </a:xfrm>
          <a:prstGeom prst="rect">
            <a:avLst/>
          </a:prstGeom>
        </p:spPr>
      </p:pic>
    </p:spTree>
    <p:extLst>
      <p:ext uri="{BB962C8B-B14F-4D97-AF65-F5344CB8AC3E}">
        <p14:creationId xmlns:p14="http://schemas.microsoft.com/office/powerpoint/2010/main" val="1890804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C431F5-DA31-3301-D4C8-610E2173A2A4}"/>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Management structure</a:t>
            </a:r>
          </a:p>
        </p:txBody>
      </p:sp>
      <p:sp>
        <p:nvSpPr>
          <p:cNvPr id="3" name="Content Placeholder 2">
            <a:extLst>
              <a:ext uri="{FF2B5EF4-FFF2-40B4-BE49-F238E27FC236}">
                <a16:creationId xmlns:a16="http://schemas.microsoft.com/office/drawing/2014/main" id="{9D102BE6-FE4F-3F13-F37C-49C151398E97}"/>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a:latin typeface="Calibri"/>
                <a:ea typeface="+mn-lt"/>
                <a:cs typeface="+mn-lt"/>
              </a:rPr>
              <a:t>To ensure that everyone works effectively but also that the company can remain flexible, EcoThreads has a more simplified management structure. As the founder and CEO, I will manage operations, along with a marketing manager and an operations manager responsible for their respective departments. This tiered approach encourages collaboration and ensures accountability in a clear manner. </a:t>
            </a:r>
            <a:endParaRPr lang="en-US" sz="2000">
              <a:latin typeface="Calibri"/>
            </a:endParaRPr>
          </a:p>
        </p:txBody>
      </p:sp>
      <p:pic>
        <p:nvPicPr>
          <p:cNvPr id="4" name="Picture 3" descr="A diagram of a company&amp;#39;s management&#10;&#10;Description automatically generated">
            <a:extLst>
              <a:ext uri="{FF2B5EF4-FFF2-40B4-BE49-F238E27FC236}">
                <a16:creationId xmlns:a16="http://schemas.microsoft.com/office/drawing/2014/main" id="{314E85B6-657A-F307-D668-87CD3233622B}"/>
              </a:ext>
            </a:extLst>
          </p:cNvPr>
          <p:cNvPicPr>
            <a:picLocks noChangeAspect="1"/>
          </p:cNvPicPr>
          <p:nvPr/>
        </p:nvPicPr>
        <p:blipFill>
          <a:blip r:embed="rId3">
            <a:extLst>
              <a:ext uri="{837473B0-CC2E-450A-ABE3-18F120FF3D39}">
                <a1611:picAttrSrcUrl xmlns:a1611="http://schemas.microsoft.com/office/drawing/2016/11/main" r:id="rId4"/>
              </a:ext>
            </a:extLst>
          </a:blip>
          <a:srcRect l="15879" r="16267" b="-1"/>
          <a:stretch/>
        </p:blipFill>
        <p:spPr>
          <a:xfrm>
            <a:off x="6096000" y="1"/>
            <a:ext cx="6102825" cy="6858000"/>
          </a:xfrm>
          <a:prstGeom prst="rect">
            <a:avLst/>
          </a:prstGeom>
        </p:spPr>
      </p:pic>
      <p:sp>
        <p:nvSpPr>
          <p:cNvPr id="5" name="TextBox 4">
            <a:extLst>
              <a:ext uri="{FF2B5EF4-FFF2-40B4-BE49-F238E27FC236}">
                <a16:creationId xmlns:a16="http://schemas.microsoft.com/office/drawing/2014/main" id="{B5BC0FE4-D73D-12D4-3CF9-798BBC290261}"/>
              </a:ext>
            </a:extLst>
          </p:cNvPr>
          <p:cNvSpPr txBox="1"/>
          <p:nvPr/>
        </p:nvSpPr>
        <p:spPr>
          <a:xfrm>
            <a:off x="2049463" y="6515100"/>
            <a:ext cx="8093075"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1850713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30296-5EF0-8146-45FE-EE275F9D43AE}"/>
              </a:ext>
            </a:extLst>
          </p:cNvPr>
          <p:cNvSpPr>
            <a:spLocks noGrp="1"/>
          </p:cNvSpPr>
          <p:nvPr>
            <p:ph type="title"/>
          </p:nvPr>
        </p:nvSpPr>
        <p:spPr>
          <a:xfrm>
            <a:off x="761803" y="350196"/>
            <a:ext cx="4646904" cy="1624520"/>
          </a:xfrm>
        </p:spPr>
        <p:txBody>
          <a:bodyPr anchor="ctr">
            <a:normAutofit/>
          </a:bodyPr>
          <a:lstStyle/>
          <a:p>
            <a:r>
              <a:rPr lang="en-US" sz="4000"/>
              <a:t>SWOT Analysis</a:t>
            </a:r>
          </a:p>
        </p:txBody>
      </p:sp>
      <p:sp>
        <p:nvSpPr>
          <p:cNvPr id="3" name="Content Placeholder 2">
            <a:extLst>
              <a:ext uri="{FF2B5EF4-FFF2-40B4-BE49-F238E27FC236}">
                <a16:creationId xmlns:a16="http://schemas.microsoft.com/office/drawing/2014/main" id="{5C5E2335-12F2-A3A7-08A6-3253159DD90A}"/>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1700" b="1">
                <a:latin typeface="Calibri"/>
                <a:ea typeface="Calibri"/>
                <a:cs typeface="Calibri"/>
              </a:rPr>
              <a:t>Strengths</a:t>
            </a:r>
          </a:p>
          <a:p>
            <a:pPr marL="0" indent="0">
              <a:buNone/>
            </a:pPr>
            <a:r>
              <a:rPr lang="en-US" sz="1700">
                <a:latin typeface="Calibri"/>
                <a:ea typeface="+mn-lt"/>
                <a:cs typeface="+mn-lt"/>
              </a:rPr>
              <a:t>EcoThreads' strongest point of differentiation is its unwavering commitment to sustainability, which has strong resonance with the growing segment with sustainability-minded buyers. Using ethically sourced materials like organic cotton and recycled polyester, the business positions itself as a trailblazer in the sustainable fashion industry. Moreover, EcoThreads' commitment to ethical business and transparent supply chains differentiates them from competitors that may rely on less sustainable practices, enhancing consumer loyalty and confidence (Smith, 2023).</a:t>
            </a:r>
            <a:endParaRPr lang="en-US" sz="1700">
              <a:latin typeface="Aptos" panose="020B0004020202020204"/>
            </a:endParaRPr>
          </a:p>
          <a:p>
            <a:endParaRPr lang="en-US" sz="1700"/>
          </a:p>
          <a:p>
            <a:endParaRPr lang="en-US" sz="1700"/>
          </a:p>
          <a:p>
            <a:endParaRPr lang="en-US" sz="1700"/>
          </a:p>
          <a:p>
            <a:endParaRPr lang="en-US" sz="1700"/>
          </a:p>
        </p:txBody>
      </p:sp>
      <p:pic>
        <p:nvPicPr>
          <p:cNvPr id="5" name="Picture 4" descr="Suits hanged in a clothes pile line">
            <a:extLst>
              <a:ext uri="{FF2B5EF4-FFF2-40B4-BE49-F238E27FC236}">
                <a16:creationId xmlns:a16="http://schemas.microsoft.com/office/drawing/2014/main" id="{56E98BDF-4FA2-2503-AEA0-3EEFA13F0DAA}"/>
              </a:ext>
            </a:extLst>
          </p:cNvPr>
          <p:cNvPicPr>
            <a:picLocks noChangeAspect="1"/>
          </p:cNvPicPr>
          <p:nvPr/>
        </p:nvPicPr>
        <p:blipFill>
          <a:blip r:embed="rId3"/>
          <a:srcRect l="11108" r="29579" b="-3"/>
          <a:stretch/>
        </p:blipFill>
        <p:spPr>
          <a:xfrm>
            <a:off x="6096000" y="1"/>
            <a:ext cx="6102825" cy="6858000"/>
          </a:xfrm>
          <a:prstGeom prst="rect">
            <a:avLst/>
          </a:prstGeom>
        </p:spPr>
      </p:pic>
    </p:spTree>
    <p:extLst>
      <p:ext uri="{BB962C8B-B14F-4D97-AF65-F5344CB8AC3E}">
        <p14:creationId xmlns:p14="http://schemas.microsoft.com/office/powerpoint/2010/main" val="3129072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D84B41-C5F1-7126-2DA3-6D5F7A82E1F9}"/>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SWOT Analysis</a:t>
            </a:r>
          </a:p>
        </p:txBody>
      </p:sp>
      <p:sp>
        <p:nvSpPr>
          <p:cNvPr id="3" name="Content Placeholder 2">
            <a:extLst>
              <a:ext uri="{FF2B5EF4-FFF2-40B4-BE49-F238E27FC236}">
                <a16:creationId xmlns:a16="http://schemas.microsoft.com/office/drawing/2014/main" id="{51DE39F2-3353-85F7-7194-506233BFA777}"/>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b="1">
                <a:latin typeface="Calibri"/>
                <a:ea typeface="Calibri"/>
                <a:cs typeface="Calibri"/>
              </a:rPr>
              <a:t>Weaknesses</a:t>
            </a:r>
          </a:p>
          <a:p>
            <a:pPr marL="0" indent="0">
              <a:buNone/>
            </a:pPr>
            <a:r>
              <a:rPr lang="en-US" sz="2000">
                <a:latin typeface="Calibri"/>
                <a:ea typeface="Calibri"/>
                <a:cs typeface="Calibri"/>
              </a:rPr>
              <a:t>Despite EcoThreads' strengths, low financial resources give rise to serious challenges. The quality of the initial efforts such as marketing reach, inventory levels etc are all constrained — to be realistic— by the reliance on a £25,000 seed capital.  It will be hard to gain consumer trust and raise awareness in a competitive industry with established companies in the beginning if the brand does not have good reputation (Brown, 2022).</a:t>
            </a:r>
          </a:p>
        </p:txBody>
      </p:sp>
      <p:pic>
        <p:nvPicPr>
          <p:cNvPr id="5" name="Picture 4" descr="Angled shot of pen on a graph">
            <a:extLst>
              <a:ext uri="{FF2B5EF4-FFF2-40B4-BE49-F238E27FC236}">
                <a16:creationId xmlns:a16="http://schemas.microsoft.com/office/drawing/2014/main" id="{C3AA1361-495F-CAA5-1D94-B8AF8871B03B}"/>
              </a:ext>
            </a:extLst>
          </p:cNvPr>
          <p:cNvPicPr>
            <a:picLocks noChangeAspect="1"/>
          </p:cNvPicPr>
          <p:nvPr/>
        </p:nvPicPr>
        <p:blipFill>
          <a:blip r:embed="rId3"/>
          <a:srcRect r="40687" b="-3"/>
          <a:stretch/>
        </p:blipFill>
        <p:spPr>
          <a:xfrm>
            <a:off x="6096000" y="1"/>
            <a:ext cx="6102825" cy="6858000"/>
          </a:xfrm>
          <a:prstGeom prst="rect">
            <a:avLst/>
          </a:prstGeom>
        </p:spPr>
      </p:pic>
    </p:spTree>
    <p:extLst>
      <p:ext uri="{BB962C8B-B14F-4D97-AF65-F5344CB8AC3E}">
        <p14:creationId xmlns:p14="http://schemas.microsoft.com/office/powerpoint/2010/main" val="3251519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A8E11-B806-04E5-8AF9-A68734EA95B7}"/>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SWOT Analysis</a:t>
            </a:r>
          </a:p>
        </p:txBody>
      </p:sp>
      <p:sp>
        <p:nvSpPr>
          <p:cNvPr id="3" name="Content Placeholder 2">
            <a:extLst>
              <a:ext uri="{FF2B5EF4-FFF2-40B4-BE49-F238E27FC236}">
                <a16:creationId xmlns:a16="http://schemas.microsoft.com/office/drawing/2014/main" id="{A07B004C-DCFD-CB27-BCA1-495E3ACE7554}"/>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1900" b="1">
                <a:latin typeface="Calibri"/>
                <a:ea typeface="Calibri"/>
                <a:cs typeface="Calibri"/>
              </a:rPr>
              <a:t>Opportunities</a:t>
            </a:r>
          </a:p>
          <a:p>
            <a:pPr marL="0" indent="0">
              <a:buNone/>
            </a:pPr>
            <a:r>
              <a:rPr lang="en-US" sz="1900">
                <a:latin typeface="Calibri"/>
                <a:ea typeface="Calibri"/>
                <a:cs typeface="Calibri"/>
              </a:rPr>
              <a:t>With worldwide trends heading towards sustainability and increased natural product usage, EcoThreads has plenty of potential moving forward. Research shows that consumers will pay more for brands that align with their ethical beliefs, leading to a surge in ethical celebrations. Relationships with ethical organisations and influencers can also increase brand awareness and credibility, which in turn may deliver new markets and client segments (Johnson, 2023).</a:t>
            </a:r>
          </a:p>
        </p:txBody>
      </p:sp>
      <p:pic>
        <p:nvPicPr>
          <p:cNvPr id="5" name="Picture 4">
            <a:extLst>
              <a:ext uri="{FF2B5EF4-FFF2-40B4-BE49-F238E27FC236}">
                <a16:creationId xmlns:a16="http://schemas.microsoft.com/office/drawing/2014/main" id="{8BC2EF2D-EDB0-8B08-0EA1-B9C302B7F4B0}"/>
              </a:ext>
            </a:extLst>
          </p:cNvPr>
          <p:cNvPicPr>
            <a:picLocks noChangeAspect="1"/>
          </p:cNvPicPr>
          <p:nvPr/>
        </p:nvPicPr>
        <p:blipFill>
          <a:blip r:embed="rId3"/>
          <a:srcRect l="11702" r="38241" b="-2"/>
          <a:stretch/>
        </p:blipFill>
        <p:spPr>
          <a:xfrm>
            <a:off x="6096000" y="1"/>
            <a:ext cx="6102825" cy="6858000"/>
          </a:xfrm>
          <a:prstGeom prst="rect">
            <a:avLst/>
          </a:prstGeom>
        </p:spPr>
      </p:pic>
    </p:spTree>
    <p:extLst>
      <p:ext uri="{BB962C8B-B14F-4D97-AF65-F5344CB8AC3E}">
        <p14:creationId xmlns:p14="http://schemas.microsoft.com/office/powerpoint/2010/main" val="2437957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4FDAC8-2CFD-30D2-3F29-CDE832D5A38C}"/>
              </a:ext>
            </a:extLst>
          </p:cNvPr>
          <p:cNvSpPr>
            <a:spLocks noGrp="1"/>
          </p:cNvSpPr>
          <p:nvPr>
            <p:ph type="title"/>
          </p:nvPr>
        </p:nvSpPr>
        <p:spPr>
          <a:xfrm>
            <a:off x="836679" y="723898"/>
            <a:ext cx="6002110" cy="1495425"/>
          </a:xfrm>
        </p:spPr>
        <p:txBody>
          <a:bodyPr>
            <a:normAutofit/>
          </a:bodyPr>
          <a:lstStyle/>
          <a:p>
            <a:r>
              <a:rPr lang="en-US" sz="4000">
                <a:latin typeface="Calibri"/>
                <a:ea typeface="Calibri"/>
                <a:cs typeface="Calibri"/>
              </a:rPr>
              <a:t>SWOT Analysis</a:t>
            </a:r>
          </a:p>
        </p:txBody>
      </p:sp>
      <p:sp>
        <p:nvSpPr>
          <p:cNvPr id="3" name="Content Placeholder 2">
            <a:extLst>
              <a:ext uri="{FF2B5EF4-FFF2-40B4-BE49-F238E27FC236}">
                <a16:creationId xmlns:a16="http://schemas.microsoft.com/office/drawing/2014/main" id="{04DD5B8D-CC99-B7FC-E5DB-0F8C99BD75D0}"/>
              </a:ext>
            </a:extLst>
          </p:cNvPr>
          <p:cNvSpPr>
            <a:spLocks noGrp="1"/>
          </p:cNvSpPr>
          <p:nvPr>
            <p:ph idx="1"/>
          </p:nvPr>
        </p:nvSpPr>
        <p:spPr>
          <a:xfrm>
            <a:off x="836680" y="2405067"/>
            <a:ext cx="6002110" cy="3729034"/>
          </a:xfrm>
        </p:spPr>
        <p:txBody>
          <a:bodyPr vert="horz" lIns="91440" tIns="45720" rIns="91440" bIns="45720" rtlCol="0">
            <a:normAutofit/>
          </a:bodyPr>
          <a:lstStyle/>
          <a:p>
            <a:pPr marL="0" indent="0">
              <a:buNone/>
            </a:pPr>
            <a:r>
              <a:rPr lang="en-US" sz="2000" b="1">
                <a:latin typeface="Calibri"/>
                <a:ea typeface="Calibri"/>
                <a:cs typeface="Calibri"/>
              </a:rPr>
              <a:t>Threats</a:t>
            </a:r>
          </a:p>
          <a:p>
            <a:pPr marL="0" indent="0">
              <a:buNone/>
            </a:pPr>
            <a:r>
              <a:rPr lang="en-US" sz="2000">
                <a:latin typeface="Calibri"/>
                <a:ea typeface="Calibri"/>
                <a:cs typeface="Calibri"/>
              </a:rPr>
              <a:t>Meanwhile, traditional players are adopting sustainable practices into their business models, posing a direct challenge to EcoThreads' position in the competitive market. Price competition from mass-market merchants that offer lower-cost alternatives could affect profit margins. In addition, external factors such as global supply chain disruptions or economic recession can greatly impact operations and growth. New (and legal) criteria for sustainable certifications can get tricky too, requiring more resources for compliance (Taylor, 2020).</a:t>
            </a:r>
          </a:p>
        </p:txBody>
      </p:sp>
      <p:pic>
        <p:nvPicPr>
          <p:cNvPr id="42" name="Picture 41">
            <a:extLst>
              <a:ext uri="{FF2B5EF4-FFF2-40B4-BE49-F238E27FC236}">
                <a16:creationId xmlns:a16="http://schemas.microsoft.com/office/drawing/2014/main" id="{0350CE46-247A-6811-6435-D3E3A8C2219A}"/>
              </a:ext>
            </a:extLst>
          </p:cNvPr>
          <p:cNvPicPr>
            <a:picLocks noChangeAspect="1"/>
          </p:cNvPicPr>
          <p:nvPr/>
        </p:nvPicPr>
        <p:blipFill>
          <a:blip r:embed="rId2">
            <a:extLst>
              <a:ext uri="{837473B0-CC2E-450A-ABE3-18F120FF3D39}">
                <a1611:picAttrSrcUrl xmlns:a1611="http://schemas.microsoft.com/office/drawing/2016/11/main" r:id="rId3"/>
              </a:ext>
            </a:extLst>
          </a:blip>
          <a:srcRect l="33847" r="25204"/>
          <a:stretch/>
        </p:blipFill>
        <p:spPr>
          <a:xfrm>
            <a:off x="7199440" y="10"/>
            <a:ext cx="4992560" cy="6857990"/>
          </a:xfrm>
          <a:prstGeom prst="rect">
            <a:avLst/>
          </a:prstGeom>
          <a:effectLst/>
        </p:spPr>
      </p:pic>
      <p:sp>
        <p:nvSpPr>
          <p:cNvPr id="43" name="TextBox 42">
            <a:extLst>
              <a:ext uri="{FF2B5EF4-FFF2-40B4-BE49-F238E27FC236}">
                <a16:creationId xmlns:a16="http://schemas.microsoft.com/office/drawing/2014/main" id="{0D419852-2F8F-D8EE-E63F-C14451FBE0C1}"/>
              </a:ext>
            </a:extLst>
          </p:cNvPr>
          <p:cNvSpPr txBox="1"/>
          <p:nvPr/>
        </p:nvSpPr>
        <p:spPr>
          <a:xfrm>
            <a:off x="1524000" y="6000750"/>
            <a:ext cx="91440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1267075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155BFE-FC81-DB99-353F-750D6A0781E8}"/>
              </a:ext>
            </a:extLst>
          </p:cNvPr>
          <p:cNvSpPr>
            <a:spLocks noGrp="1"/>
          </p:cNvSpPr>
          <p:nvPr>
            <p:ph type="title"/>
          </p:nvPr>
        </p:nvSpPr>
        <p:spPr>
          <a:xfrm>
            <a:off x="836679" y="723898"/>
            <a:ext cx="6002110" cy="1495425"/>
          </a:xfrm>
        </p:spPr>
        <p:txBody>
          <a:bodyPr>
            <a:normAutofit/>
          </a:bodyPr>
          <a:lstStyle/>
          <a:p>
            <a:r>
              <a:rPr lang="en-US" sz="4000"/>
              <a:t>Cash flow</a:t>
            </a:r>
          </a:p>
        </p:txBody>
      </p:sp>
      <p:sp>
        <p:nvSpPr>
          <p:cNvPr id="3" name="Content Placeholder 2">
            <a:extLst>
              <a:ext uri="{FF2B5EF4-FFF2-40B4-BE49-F238E27FC236}">
                <a16:creationId xmlns:a16="http://schemas.microsoft.com/office/drawing/2014/main" id="{A13A74EE-95B8-23CC-6821-9CC9C391A3E2}"/>
              </a:ext>
            </a:extLst>
          </p:cNvPr>
          <p:cNvSpPr>
            <a:spLocks noGrp="1"/>
          </p:cNvSpPr>
          <p:nvPr>
            <p:ph idx="1"/>
          </p:nvPr>
        </p:nvSpPr>
        <p:spPr>
          <a:xfrm>
            <a:off x="836680" y="2405067"/>
            <a:ext cx="6002110" cy="3729034"/>
          </a:xfrm>
        </p:spPr>
        <p:txBody>
          <a:bodyPr vert="horz" lIns="91440" tIns="45720" rIns="91440" bIns="45720" rtlCol="0">
            <a:normAutofit/>
          </a:bodyPr>
          <a:lstStyle/>
          <a:p>
            <a:pPr marL="0" indent="0">
              <a:buNone/>
            </a:pPr>
            <a:r>
              <a:rPr lang="en-US" sz="2000">
                <a:latin typeface="Calibri"/>
                <a:ea typeface="+mn-lt"/>
                <a:cs typeface="+mn-lt"/>
              </a:rPr>
              <a:t>A £25,000 starting fund will be used by EcoThreads to cover marketing, operational costs, procuring materials, and first inventory. We anticipate starting monthly sales of £5,000 based on market research, which will gradually rise as brand recognition rises.  While lowering risks, this cautious cash flow forecast guarantees the company's continued financial viability in its first year (Anderson, 2021).</a:t>
            </a:r>
            <a:endParaRPr lang="en-US" sz="2000">
              <a:latin typeface="Calibri"/>
            </a:endParaRPr>
          </a:p>
        </p:txBody>
      </p:sp>
      <p:pic>
        <p:nvPicPr>
          <p:cNvPr id="5" name="Picture 4" descr="Codes on papers">
            <a:extLst>
              <a:ext uri="{FF2B5EF4-FFF2-40B4-BE49-F238E27FC236}">
                <a16:creationId xmlns:a16="http://schemas.microsoft.com/office/drawing/2014/main" id="{5F46A289-65E1-0A4F-8353-B4A6298BD314}"/>
              </a:ext>
            </a:extLst>
          </p:cNvPr>
          <p:cNvPicPr>
            <a:picLocks noChangeAspect="1"/>
          </p:cNvPicPr>
          <p:nvPr/>
        </p:nvPicPr>
        <p:blipFill>
          <a:blip r:embed="rId3"/>
          <a:srcRect l="20187" r="31291" b="-3"/>
          <a:stretch/>
        </p:blipFill>
        <p:spPr>
          <a:xfrm>
            <a:off x="7199440" y="10"/>
            <a:ext cx="4992560" cy="6857990"/>
          </a:xfrm>
          <a:prstGeom prst="rect">
            <a:avLst/>
          </a:prstGeom>
          <a:effectLst/>
        </p:spPr>
      </p:pic>
    </p:spTree>
    <p:extLst>
      <p:ext uri="{BB962C8B-B14F-4D97-AF65-F5344CB8AC3E}">
        <p14:creationId xmlns:p14="http://schemas.microsoft.com/office/powerpoint/2010/main" val="315822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D679D3-529A-ADB2-C40F-2F9248EB8F32}"/>
              </a:ext>
            </a:extLst>
          </p:cNvPr>
          <p:cNvSpPr>
            <a:spLocks noGrp="1"/>
          </p:cNvSpPr>
          <p:nvPr>
            <p:ph type="title"/>
          </p:nvPr>
        </p:nvSpPr>
        <p:spPr>
          <a:xfrm>
            <a:off x="836679" y="723898"/>
            <a:ext cx="6002110" cy="1495425"/>
          </a:xfrm>
        </p:spPr>
        <p:txBody>
          <a:bodyPr>
            <a:normAutofit/>
          </a:bodyPr>
          <a:lstStyle/>
          <a:p>
            <a:r>
              <a:rPr lang="en-US" sz="4000">
                <a:latin typeface="Calibri"/>
                <a:ea typeface="Calibri"/>
                <a:cs typeface="Calibri"/>
              </a:rPr>
              <a:t>Conclusion</a:t>
            </a:r>
          </a:p>
        </p:txBody>
      </p:sp>
      <p:sp>
        <p:nvSpPr>
          <p:cNvPr id="3" name="Content Placeholder 2">
            <a:extLst>
              <a:ext uri="{FF2B5EF4-FFF2-40B4-BE49-F238E27FC236}">
                <a16:creationId xmlns:a16="http://schemas.microsoft.com/office/drawing/2014/main" id="{27E2D7EC-8942-2EEA-FDC4-80B7D88EC979}"/>
              </a:ext>
            </a:extLst>
          </p:cNvPr>
          <p:cNvSpPr>
            <a:spLocks noGrp="1"/>
          </p:cNvSpPr>
          <p:nvPr>
            <p:ph idx="1"/>
          </p:nvPr>
        </p:nvSpPr>
        <p:spPr>
          <a:xfrm>
            <a:off x="836680" y="2405067"/>
            <a:ext cx="6002110" cy="3729034"/>
          </a:xfrm>
        </p:spPr>
        <p:txBody>
          <a:bodyPr vert="horz" lIns="91440" tIns="45720" rIns="91440" bIns="45720" rtlCol="0">
            <a:normAutofit/>
          </a:bodyPr>
          <a:lstStyle/>
          <a:p>
            <a:pPr marL="0" indent="0">
              <a:buNone/>
            </a:pPr>
            <a:r>
              <a:rPr lang="en-US" sz="1700">
                <a:latin typeface="Calibri"/>
                <a:ea typeface="+mn-lt"/>
                <a:cs typeface="+mn-lt"/>
              </a:rPr>
              <a:t>EcoThreads is a dashing business that use its strengths in sustainable processes and minimalist styles to target socially aware consumers in tune with the growing appetite for ethical and sustainable fashion. Despite the challenges such as insufficient startup funding, and competition from established brands, they can be mitigated with comprehensive planning and execution and by capitalizing on opportunities in an emerging market niche. Adopting sustainable trends can lead to a better economic and environmental future and, as EcoThreads is proving, there is no need for competition between the two — a harmonious existence is possible-be for all businesses that wish to contribute positively to the health of the planet (Smith, 2023; Johnson, 2023).</a:t>
            </a:r>
            <a:endParaRPr lang="en-US" sz="1700">
              <a:latin typeface="Calibri"/>
            </a:endParaRPr>
          </a:p>
          <a:p>
            <a:endParaRPr lang="en-US" sz="1700"/>
          </a:p>
        </p:txBody>
      </p:sp>
      <p:pic>
        <p:nvPicPr>
          <p:cNvPr id="4" name="Picture 3" descr="A diagram of a farm&#10;&#10;Description automatically generated">
            <a:extLst>
              <a:ext uri="{FF2B5EF4-FFF2-40B4-BE49-F238E27FC236}">
                <a16:creationId xmlns:a16="http://schemas.microsoft.com/office/drawing/2014/main" id="{C8151EE5-C7BD-C632-0730-628F404F4EBC}"/>
              </a:ext>
            </a:extLst>
          </p:cNvPr>
          <p:cNvPicPr>
            <a:picLocks noChangeAspect="1"/>
          </p:cNvPicPr>
          <p:nvPr/>
        </p:nvPicPr>
        <p:blipFill>
          <a:blip r:embed="rId2">
            <a:extLst>
              <a:ext uri="{837473B0-CC2E-450A-ABE3-18F120FF3D39}">
                <a1611:picAttrSrcUrl xmlns:a1611="http://schemas.microsoft.com/office/drawing/2016/11/main" r:id="rId3"/>
              </a:ext>
            </a:extLst>
          </a:blip>
          <a:srcRect l="21697" r="11874"/>
          <a:stretch/>
        </p:blipFill>
        <p:spPr>
          <a:xfrm>
            <a:off x="7199440" y="10"/>
            <a:ext cx="4992560" cy="6857990"/>
          </a:xfrm>
          <a:prstGeom prst="rect">
            <a:avLst/>
          </a:prstGeom>
          <a:effectLst/>
        </p:spPr>
      </p:pic>
      <p:sp>
        <p:nvSpPr>
          <p:cNvPr id="5" name="TextBox 4">
            <a:extLst>
              <a:ext uri="{FF2B5EF4-FFF2-40B4-BE49-F238E27FC236}">
                <a16:creationId xmlns:a16="http://schemas.microsoft.com/office/drawing/2014/main" id="{A222D0F0-9065-904E-478B-D11863215D60}"/>
              </a:ext>
            </a:extLst>
          </p:cNvPr>
          <p:cNvSpPr txBox="1"/>
          <p:nvPr/>
        </p:nvSpPr>
        <p:spPr>
          <a:xfrm>
            <a:off x="2713038" y="6515100"/>
            <a:ext cx="6765925"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3139199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ee on a flower&#10;&#10;Description automatically generated">
            <a:extLst>
              <a:ext uri="{FF2B5EF4-FFF2-40B4-BE49-F238E27FC236}">
                <a16:creationId xmlns:a16="http://schemas.microsoft.com/office/drawing/2014/main" id="{5EE77EA2-0F98-4734-35A0-543743BE215B}"/>
              </a:ext>
            </a:extLst>
          </p:cNvPr>
          <p:cNvPicPr>
            <a:picLocks noChangeAspect="1"/>
          </p:cNvPicPr>
          <p:nvPr/>
        </p:nvPicPr>
        <p:blipFill>
          <a:blip r:embed="rId2">
            <a:extLst>
              <a:ext uri="{837473B0-CC2E-450A-ABE3-18F120FF3D39}">
                <a1611:picAttrSrcUrl xmlns:a1611="http://schemas.microsoft.com/office/drawing/2016/11/main" r:id="rId3"/>
              </a:ext>
            </a:extLst>
          </a:blip>
          <a:srcRect l="21282" r="3285" b="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FC1672-A8F7-0A84-E4C7-022785F652EB}"/>
              </a:ext>
            </a:extLst>
          </p:cNvPr>
          <p:cNvSpPr>
            <a:spLocks noGrp="1"/>
          </p:cNvSpPr>
          <p:nvPr>
            <p:ph type="title"/>
          </p:nvPr>
        </p:nvSpPr>
        <p:spPr>
          <a:xfrm>
            <a:off x="838200" y="365125"/>
            <a:ext cx="3822189" cy="1899912"/>
          </a:xfrm>
        </p:spPr>
        <p:txBody>
          <a:bodyPr>
            <a:normAutofit/>
          </a:bodyPr>
          <a:lstStyle/>
          <a:p>
            <a:r>
              <a:rPr lang="en-US" sz="4000">
                <a:latin typeface="Calibri"/>
                <a:ea typeface="Calibri"/>
                <a:cs typeface="Calibri"/>
              </a:rPr>
              <a:t>References</a:t>
            </a:r>
          </a:p>
        </p:txBody>
      </p:sp>
      <p:sp>
        <p:nvSpPr>
          <p:cNvPr id="3" name="Content Placeholder 2">
            <a:extLst>
              <a:ext uri="{FF2B5EF4-FFF2-40B4-BE49-F238E27FC236}">
                <a16:creationId xmlns:a16="http://schemas.microsoft.com/office/drawing/2014/main" id="{916B5510-1D2A-0943-9C4A-F6EDB0191C8A}"/>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1300">
                <a:latin typeface="Calibri"/>
                <a:ea typeface="+mn-lt"/>
                <a:cs typeface="+mn-lt"/>
              </a:rPr>
              <a:t>Smith, J. (2023). Sustainability in Fashion: The Expanding Eco-Friendly Clothing Market. Fashion Insights Magazine.</a:t>
            </a:r>
            <a:endParaRPr lang="en-US" sz="1300">
              <a:latin typeface="Calibri"/>
              <a:ea typeface="Calibri"/>
              <a:cs typeface="Calibri"/>
            </a:endParaRPr>
          </a:p>
          <a:p>
            <a:r>
              <a:rPr lang="en-US" sz="1300">
                <a:latin typeface="Calibri"/>
                <a:ea typeface="+mn-lt"/>
                <a:cs typeface="+mn-lt"/>
              </a:rPr>
              <a:t>Brown (2022). Lessons for Startups on Eco-Conscious Branding. The Green Business Press.</a:t>
            </a:r>
            <a:endParaRPr lang="en-US" sz="1300">
              <a:latin typeface="Calibri"/>
              <a:ea typeface="Calibri"/>
              <a:cs typeface="Calibri"/>
            </a:endParaRPr>
          </a:p>
          <a:p>
            <a:r>
              <a:rPr lang="en-US" sz="1300">
                <a:latin typeface="Calibri"/>
                <a:ea typeface="+mn-lt"/>
                <a:cs typeface="+mn-lt"/>
              </a:rPr>
              <a:t>R. Jones (2021). Startup Business Structures: LLCs' Benefits and Drawbacks. Studies of Entrepreneurship Quarterly.</a:t>
            </a:r>
            <a:endParaRPr lang="en-US" sz="1300">
              <a:latin typeface="Calibri"/>
              <a:ea typeface="Calibri"/>
              <a:cs typeface="Calibri"/>
            </a:endParaRPr>
          </a:p>
          <a:p>
            <a:r>
              <a:rPr lang="en-US" sz="1300">
                <a:latin typeface="Calibri"/>
                <a:ea typeface="+mn-lt"/>
                <a:cs typeface="+mn-lt"/>
              </a:rPr>
              <a:t>In 2020, Taylor, M. Small business management techniques that work. Dynamics Publishing, Startup.</a:t>
            </a:r>
            <a:endParaRPr lang="en-US" sz="1300">
              <a:latin typeface="Calibri"/>
              <a:ea typeface="Calibri"/>
              <a:cs typeface="Calibri"/>
            </a:endParaRPr>
          </a:p>
          <a:p>
            <a:r>
              <a:rPr lang="en-US" sz="1300">
                <a:latin typeface="Calibri"/>
                <a:ea typeface="+mn-lt"/>
                <a:cs typeface="+mn-lt"/>
              </a:rPr>
              <a:t>Johnson, P. (2023). In business planning, SWOT analysis is used. Assessment of Strategic Management.</a:t>
            </a:r>
            <a:endParaRPr lang="en-US" sz="1300">
              <a:latin typeface="Calibri"/>
              <a:ea typeface="Calibri"/>
              <a:cs typeface="Calibri"/>
            </a:endParaRPr>
          </a:p>
          <a:p>
            <a:r>
              <a:rPr lang="en-US" sz="1300">
                <a:latin typeface="Calibri"/>
                <a:ea typeface="+mn-lt"/>
                <a:cs typeface="+mn-lt"/>
              </a:rPr>
              <a:t>2021; Anderson, H. Best Practices for Startup Financial Forecasting. Finance Today.</a:t>
            </a:r>
            <a:endParaRPr lang="en-US" sz="1300">
              <a:latin typeface="Calibri"/>
            </a:endParaRPr>
          </a:p>
        </p:txBody>
      </p:sp>
    </p:spTree>
    <p:extLst>
      <p:ext uri="{BB962C8B-B14F-4D97-AF65-F5344CB8AC3E}">
        <p14:creationId xmlns:p14="http://schemas.microsoft.com/office/powerpoint/2010/main" val="34433781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1244</Words>
  <Application>Microsoft Office PowerPoint</Application>
  <PresentationFormat>Widescreen</PresentationFormat>
  <Paragraphs>59</Paragraphs>
  <Slides>12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Business Plan</vt:lpstr>
      <vt:lpstr>Introduction</vt:lpstr>
      <vt:lpstr>Business Idea Summary</vt:lpstr>
      <vt:lpstr>Ownership and legal format</vt:lpstr>
      <vt:lpstr>Management structure</vt:lpstr>
      <vt:lpstr>SWOT Analysis</vt:lpstr>
      <vt:lpstr>SWOT Analysis</vt:lpstr>
      <vt:lpstr>SWOT Analysis</vt:lpstr>
      <vt:lpstr>SWOT Analysis</vt:lpstr>
      <vt:lpstr>Cash flow</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Florin Visan</cp:lastModifiedBy>
  <cp:revision>119</cp:revision>
  <dcterms:created xsi:type="dcterms:W3CDTF">2024-12-13T20:52:56Z</dcterms:created>
  <dcterms:modified xsi:type="dcterms:W3CDTF">2024-12-14T12:41:33Z</dcterms:modified>
</cp:coreProperties>
</file>