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1" r:id="rId5"/>
    <p:sldId id="269" r:id="rId6"/>
    <p:sldId id="270" r:id="rId7"/>
    <p:sldId id="271" r:id="rId8"/>
    <p:sldId id="263" r:id="rId9"/>
    <p:sldId id="264" r:id="rId10"/>
    <p:sldId id="265" r:id="rId11"/>
    <p:sldId id="266" r:id="rId12"/>
    <p:sldId id="267" r:id="rId13"/>
    <p:sldId id="272" r:id="rId14"/>
    <p:sldId id="275" r:id="rId15"/>
    <p:sldId id="276" r:id="rId16"/>
    <p:sldId id="278" r:id="rId17"/>
    <p:sldId id="277" r:id="rId18"/>
    <p:sldId id="279" r:id="rId19"/>
    <p:sldId id="293" r:id="rId20"/>
    <p:sldId id="281" r:id="rId21"/>
    <p:sldId id="282" r:id="rId22"/>
    <p:sldId id="283" r:id="rId23"/>
    <p:sldId id="284" r:id="rId24"/>
    <p:sldId id="285" r:id="rId25"/>
    <p:sldId id="294" r:id="rId26"/>
    <p:sldId id="286" r:id="rId27"/>
    <p:sldId id="287" r:id="rId28"/>
    <p:sldId id="288" r:id="rId29"/>
    <p:sldId id="289" r:id="rId30"/>
    <p:sldId id="290" r:id="rId31"/>
    <p:sldId id="291" r:id="rId32"/>
    <p:sldId id="292" r:id="rId33"/>
    <p:sldId id="295" r:id="rId34"/>
    <p:sldId id="29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8" d="100"/>
          <a:sy n="118" d="100"/>
        </p:scale>
        <p:origin x="-79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842BAA-1305-42D2-B990-47297484A76D}"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842BAA-1305-42D2-B990-47297484A76D}"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BF842BAA-1305-42D2-B990-47297484A76D}"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842BAA-1305-42D2-B990-47297484A76D}"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F5A39A-9FD2-478D-9A6A-4239E2530F69}"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842BAA-1305-42D2-B990-47297484A76D}"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F842BAA-1305-42D2-B990-47297484A76D}"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842BAA-1305-42D2-B990-47297484A76D}"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BF842BAA-1305-42D2-B990-47297484A76D}" type="datetimeFigureOut">
              <a:rPr lang="en-GB" smtClean="0"/>
              <a:t>05/11/2018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4EF5A39A-9FD2-478D-9A6A-4239E2530F6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842BAA-1305-42D2-B990-47297484A76D}"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F842BAA-1305-42D2-B990-47297484A76D}"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F842BAA-1305-42D2-B990-47297484A76D}"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F5A39A-9FD2-478D-9A6A-4239E2530F6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BF842BAA-1305-42D2-B990-47297484A76D}" type="datetimeFigureOut">
              <a:rPr lang="en-GB" smtClean="0"/>
              <a:t>05/11/2018</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4EF5A39A-9FD2-478D-9A6A-4239E2530F6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3557457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1832038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lstStyle/>
          <a:p>
            <a:r>
              <a:rPr lang="en-US" sz="4000" dirty="0"/>
              <a:t>V</a:t>
            </a:r>
            <a:r>
              <a:rPr lang="en-US" sz="4000" dirty="0" smtClean="0"/>
              <a:t>: </a:t>
            </a:r>
            <a:r>
              <a:rPr lang="en-US" sz="4000" dirty="0" smtClean="0"/>
              <a:t>history 3</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a:t>An overview of Christian History </a:t>
            </a:r>
            <a:r>
              <a:rPr lang="en-US" dirty="0" smtClean="0"/>
              <a:t>–Modernity and Against Modernity</a:t>
            </a:r>
            <a:endParaRPr lang="en-US" dirty="0"/>
          </a:p>
        </p:txBody>
      </p:sp>
    </p:spTree>
    <p:extLst>
      <p:ext uri="{BB962C8B-B14F-4D97-AF65-F5344CB8AC3E}">
        <p14:creationId xmlns:p14="http://schemas.microsoft.com/office/powerpoint/2010/main" val="14574763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History 3</a:t>
            </a:r>
            <a:endParaRPr lang="en-GB" sz="4000" dirty="0"/>
          </a:p>
        </p:txBody>
      </p:sp>
      <p:sp>
        <p:nvSpPr>
          <p:cNvPr id="3" name="Content Placeholder 2"/>
          <p:cNvSpPr>
            <a:spLocks noGrp="1"/>
          </p:cNvSpPr>
          <p:nvPr>
            <p:ph idx="1"/>
          </p:nvPr>
        </p:nvSpPr>
        <p:spPr/>
        <p:txBody>
          <a:bodyPr/>
          <a:lstStyle/>
          <a:p>
            <a:pPr marL="0" indent="0"/>
            <a:r>
              <a:rPr lang="en-GB" b="0" dirty="0"/>
              <a:t>“Modern” Theology</a:t>
            </a:r>
          </a:p>
          <a:p>
            <a:pPr marL="0" indent="0"/>
            <a:endParaRPr lang="en-GB" b="0" dirty="0"/>
          </a:p>
          <a:p>
            <a:pPr marL="0" indent="0"/>
            <a:r>
              <a:rPr lang="en-GB" b="0" dirty="0"/>
              <a:t>Criticisms of Modern Theology</a:t>
            </a:r>
          </a:p>
          <a:p>
            <a:endParaRPr lang="en-GB" dirty="0"/>
          </a:p>
        </p:txBody>
      </p:sp>
      <p:sp>
        <p:nvSpPr>
          <p:cNvPr id="4" name="Text Placeholder 3"/>
          <p:cNvSpPr>
            <a:spLocks noGrp="1"/>
          </p:cNvSpPr>
          <p:nvPr>
            <p:ph type="body" sz="half" idx="2"/>
          </p:nvPr>
        </p:nvSpPr>
        <p:spPr/>
        <p:txBody>
          <a:bodyPr/>
          <a:lstStyle/>
          <a:p>
            <a:r>
              <a:rPr lang="en-GB" dirty="0"/>
              <a:t>WHAT HAPPENED AND WHY IT MATTERS</a:t>
            </a:r>
          </a:p>
          <a:p>
            <a:endParaRPr lang="en-GB" dirty="0"/>
          </a:p>
        </p:txBody>
      </p:sp>
    </p:spTree>
    <p:extLst>
      <p:ext uri="{BB962C8B-B14F-4D97-AF65-F5344CB8AC3E}">
        <p14:creationId xmlns:p14="http://schemas.microsoft.com/office/powerpoint/2010/main" val="2778096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lnSpcReduction="10000"/>
          </a:bodyPr>
          <a:lstStyle/>
          <a:p>
            <a:pPr marL="0" indent="0"/>
            <a:r>
              <a:rPr lang="en-GB" b="0" dirty="0" smtClean="0"/>
              <a:t>Universalism &amp; Progressivism</a:t>
            </a:r>
          </a:p>
          <a:p>
            <a:pPr marL="0" indent="0"/>
            <a:endParaRPr lang="en-GB" b="0" dirty="0"/>
          </a:p>
          <a:p>
            <a:pPr marL="0" indent="0"/>
            <a:r>
              <a:rPr lang="en-GB" b="0" dirty="0" smtClean="0"/>
              <a:t>Narrative understanding of history</a:t>
            </a:r>
          </a:p>
          <a:p>
            <a:pPr marL="0" indent="0"/>
            <a:endParaRPr lang="en-GB" b="0" dirty="0" smtClean="0"/>
          </a:p>
          <a:p>
            <a:pPr marL="0" indent="0"/>
            <a:r>
              <a:rPr lang="en-GB" b="0" dirty="0" smtClean="0"/>
              <a:t>Utopia / Dystopia</a:t>
            </a:r>
            <a:endParaRPr lang="en-GB" b="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3923928" y="1124744"/>
            <a:ext cx="4871918" cy="3044949"/>
          </a:xfrm>
        </p:spPr>
      </p:pic>
      <p:sp>
        <p:nvSpPr>
          <p:cNvPr id="4" name="Title 3"/>
          <p:cNvSpPr>
            <a:spLocks noGrp="1"/>
          </p:cNvSpPr>
          <p:nvPr>
            <p:ph type="title"/>
          </p:nvPr>
        </p:nvSpPr>
        <p:spPr/>
        <p:txBody>
          <a:bodyPr/>
          <a:lstStyle/>
          <a:p>
            <a:r>
              <a:rPr lang="en-GB" dirty="0" smtClean="0"/>
              <a:t>History 3</a:t>
            </a:r>
            <a:endParaRPr lang="en-GB" dirty="0"/>
          </a:p>
        </p:txBody>
      </p:sp>
    </p:spTree>
    <p:extLst>
      <p:ext uri="{BB962C8B-B14F-4D97-AF65-F5344CB8AC3E}">
        <p14:creationId xmlns:p14="http://schemas.microsoft.com/office/powerpoint/2010/main" val="2074846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Theology</a:t>
            </a:r>
            <a:endParaRPr lang="en-GB" dirty="0"/>
          </a:p>
        </p:txBody>
      </p:sp>
      <p:sp>
        <p:nvSpPr>
          <p:cNvPr id="3" name="Text Placeholder 2"/>
          <p:cNvSpPr>
            <a:spLocks noGrp="1"/>
          </p:cNvSpPr>
          <p:nvPr>
            <p:ph type="body" idx="1"/>
          </p:nvPr>
        </p:nvSpPr>
        <p:spPr/>
        <p:txBody>
          <a:bodyPr/>
          <a:lstStyle/>
          <a:p>
            <a:r>
              <a:rPr lang="en-GB" dirty="0" smtClean="0"/>
              <a:t>Schleiermacher, </a:t>
            </a:r>
            <a:r>
              <a:rPr lang="en-GB" dirty="0" err="1" smtClean="0"/>
              <a:t>Ritschl</a:t>
            </a:r>
            <a:r>
              <a:rPr lang="en-GB" dirty="0" smtClean="0"/>
              <a:t>, &amp; </a:t>
            </a:r>
            <a:r>
              <a:rPr lang="en-GB" dirty="0" err="1" smtClean="0"/>
              <a:t>HArnack</a:t>
            </a:r>
            <a:endParaRPr lang="en-GB" dirty="0"/>
          </a:p>
        </p:txBody>
      </p:sp>
    </p:spTree>
    <p:extLst>
      <p:ext uri="{BB962C8B-B14F-4D97-AF65-F5344CB8AC3E}">
        <p14:creationId xmlns:p14="http://schemas.microsoft.com/office/powerpoint/2010/main" val="1489437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An attempt </a:t>
            </a:r>
            <a:r>
              <a:rPr lang="en-GB" sz="1600" b="0" dirty="0"/>
              <a:t>to respond to the critiques of Christianity and theology that came from the </a:t>
            </a:r>
            <a:r>
              <a:rPr lang="en-GB" sz="1600" b="0" dirty="0" smtClean="0"/>
              <a:t>Enlightenment</a:t>
            </a:r>
          </a:p>
          <a:p>
            <a:pPr marL="0" indent="0"/>
            <a:endParaRPr lang="en-GB" sz="1600" b="0" dirty="0"/>
          </a:p>
          <a:p>
            <a:pPr marL="0" indent="0"/>
            <a:r>
              <a:rPr lang="en-GB" sz="1600" b="0" dirty="0" smtClean="0"/>
              <a:t>Credited </a:t>
            </a:r>
            <a:r>
              <a:rPr lang="en-GB" sz="1600" b="0" dirty="0"/>
              <a:t>with the title ‘the Father of Modern Theology</a:t>
            </a:r>
            <a:r>
              <a:rPr lang="en-GB" sz="1600" b="0" dirty="0" smtClean="0"/>
              <a:t>’ </a:t>
            </a:r>
            <a:r>
              <a:rPr lang="en-GB" sz="1600" b="0" dirty="0"/>
              <a:t>– that is protestant theology that tries to respond to the challenges of the enlightenment</a:t>
            </a:r>
            <a:r>
              <a:rPr lang="en-GB" sz="1600" b="0" dirty="0" smtClean="0"/>
              <a:t>.</a:t>
            </a:r>
          </a:p>
          <a:p>
            <a:pPr marL="0" indent="0"/>
            <a:endParaRPr lang="en-GB" sz="1600" b="0" dirty="0"/>
          </a:p>
          <a:p>
            <a:pPr marL="0" indent="0"/>
            <a:r>
              <a:rPr lang="en-GB" sz="1600" b="0" dirty="0" smtClean="0"/>
              <a:t>Three main influences on his response to Kant – Pietism, Rationalism, and Romanticism</a:t>
            </a:r>
            <a:endParaRPr lang="en-GB" sz="1600" b="0" dirty="0"/>
          </a:p>
          <a:p>
            <a:endParaRPr lang="en-GB" sz="1600" dirty="0"/>
          </a:p>
          <a:p>
            <a:endParaRPr lang="en-GB" sz="1600" dirty="0"/>
          </a:p>
          <a:p>
            <a:endParaRPr lang="en-GB" sz="1600" dirty="0"/>
          </a:p>
        </p:txBody>
      </p:sp>
      <p:sp>
        <p:nvSpPr>
          <p:cNvPr id="4" name="Title 3"/>
          <p:cNvSpPr>
            <a:spLocks noGrp="1"/>
          </p:cNvSpPr>
          <p:nvPr>
            <p:ph type="title"/>
          </p:nvPr>
        </p:nvSpPr>
        <p:spPr/>
        <p:txBody>
          <a:bodyPr/>
          <a:lstStyle/>
          <a:p>
            <a:r>
              <a:rPr lang="en-GB" dirty="0"/>
              <a:t>Friedrich </a:t>
            </a:r>
            <a:r>
              <a:rPr lang="en-GB" dirty="0" smtClean="0"/>
              <a:t>Schleiermacher 1768 – 1834</a:t>
            </a:r>
            <a:endParaRPr lang="en-GB" dirty="0"/>
          </a:p>
        </p:txBody>
      </p:sp>
      <p:pic>
        <p:nvPicPr>
          <p:cNvPr id="5" name="Picture Placeholder 4"/>
          <p:cNvPicPr>
            <a:picLocks noGrp="1" noChangeAspect="1"/>
          </p:cNvPicPr>
          <p:nvPr>
            <p:ph sz="half" idx="2"/>
          </p:nvPr>
        </p:nvPicPr>
        <p:blipFill>
          <a:blip r:embed="rId2">
            <a:extLst>
              <a:ext uri="{28A0092B-C50C-407E-A947-70E740481C1C}">
                <a14:useLocalDpi xmlns:a14="http://schemas.microsoft.com/office/drawing/2010/main" val="0"/>
              </a:ext>
            </a:extLst>
          </a:blip>
          <a:srcRect t="21144" b="21144"/>
          <a:stretch>
            <a:fillRect/>
          </a:stretch>
        </p:blipFill>
        <p:spPr>
          <a:xfrm>
            <a:off x="4283968" y="1124744"/>
            <a:ext cx="4286159" cy="3384376"/>
          </a:xfrm>
          <a:prstGeom prst="rect">
            <a:avLst/>
          </a:prstGeom>
        </p:spPr>
      </p:pic>
    </p:spTree>
    <p:extLst>
      <p:ext uri="{BB962C8B-B14F-4D97-AF65-F5344CB8AC3E}">
        <p14:creationId xmlns:p14="http://schemas.microsoft.com/office/powerpoint/2010/main" val="1637777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Pietism</a:t>
            </a:r>
            <a:endParaRPr lang="en-GB" dirty="0"/>
          </a:p>
        </p:txBody>
      </p:sp>
      <p:sp>
        <p:nvSpPr>
          <p:cNvPr id="3" name="Content Placeholder 2"/>
          <p:cNvSpPr>
            <a:spLocks noGrp="1"/>
          </p:cNvSpPr>
          <p:nvPr>
            <p:ph idx="1"/>
          </p:nvPr>
        </p:nvSpPr>
        <p:spPr/>
        <p:txBody>
          <a:bodyPr>
            <a:normAutofit lnSpcReduction="10000"/>
          </a:bodyPr>
          <a:lstStyle/>
          <a:p>
            <a:pPr marL="0" indent="0"/>
            <a:r>
              <a:rPr lang="en-GB" b="0" dirty="0"/>
              <a:t>Pietism is a rather general term referring to the revival of personal religion and an emphasis on individual religious experience. It was, it should be noted, originally as much a reaction against the arid and lifeless orthodoxy prevalent in many Protestant churches in the late 17</a:t>
            </a:r>
            <a:r>
              <a:rPr lang="en-GB" b="0" baseline="30000" dirty="0"/>
              <a:t>th</a:t>
            </a:r>
            <a:r>
              <a:rPr lang="en-GB" b="0" dirty="0"/>
              <a:t> and 18</a:t>
            </a:r>
            <a:r>
              <a:rPr lang="en-GB" b="0" baseline="30000" dirty="0"/>
              <a:t>th</a:t>
            </a:r>
            <a:r>
              <a:rPr lang="en-GB" b="0" dirty="0"/>
              <a:t> centuries, as it was a reaction against enlightenment rationalism. </a:t>
            </a:r>
            <a:endParaRPr lang="en-GB" b="0" dirty="0" smtClean="0"/>
          </a:p>
          <a:p>
            <a:pPr marL="0" indent="0"/>
            <a:endParaRPr lang="en-GB" b="0" dirty="0" smtClean="0"/>
          </a:p>
          <a:p>
            <a:pPr marL="0" indent="0"/>
            <a:r>
              <a:rPr lang="en-GB" b="0" dirty="0" smtClean="0"/>
              <a:t>It </a:t>
            </a:r>
            <a:r>
              <a:rPr lang="en-GB" b="0" dirty="0"/>
              <a:t>criticised the way preaching had become dull, formal and irrelevant.  Although, in a very different way to the enlightenment, Pietism placed great value on the individual, it was not an individualistic movement, and included emphasis on both personal devotion, and communal practice, including social action, and charitable programmes.  </a:t>
            </a:r>
            <a:endParaRPr lang="en-GB" b="0" dirty="0" smtClean="0"/>
          </a:p>
          <a:p>
            <a:pPr marL="0" indent="0"/>
            <a:endParaRPr lang="en-GB" b="0" dirty="0" smtClean="0"/>
          </a:p>
          <a:p>
            <a:pPr marL="0" indent="0"/>
            <a:r>
              <a:rPr lang="en-GB" b="0" dirty="0" smtClean="0"/>
              <a:t>They </a:t>
            </a:r>
            <a:r>
              <a:rPr lang="en-GB" b="0" dirty="0"/>
              <a:t>stressed personal inward experience over and against formal conformity to dry abstract externalities like creeds and doctrines. </a:t>
            </a:r>
          </a:p>
          <a:p>
            <a:endParaRPr lang="en-GB" dirty="0"/>
          </a:p>
        </p:txBody>
      </p:sp>
    </p:spTree>
    <p:extLst>
      <p:ext uri="{BB962C8B-B14F-4D97-AF65-F5344CB8AC3E}">
        <p14:creationId xmlns:p14="http://schemas.microsoft.com/office/powerpoint/2010/main" val="17766428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Rationalism</a:t>
            </a:r>
            <a:endParaRPr lang="en-GB" dirty="0"/>
          </a:p>
        </p:txBody>
      </p:sp>
      <p:sp>
        <p:nvSpPr>
          <p:cNvPr id="3" name="Content Placeholder 2"/>
          <p:cNvSpPr>
            <a:spLocks noGrp="1"/>
          </p:cNvSpPr>
          <p:nvPr>
            <p:ph idx="1"/>
          </p:nvPr>
        </p:nvSpPr>
        <p:spPr/>
        <p:txBody>
          <a:bodyPr>
            <a:normAutofit/>
          </a:bodyPr>
          <a:lstStyle/>
          <a:p>
            <a:pPr marL="0" indent="0"/>
            <a:r>
              <a:rPr lang="en-GB" sz="1800" b="0" dirty="0" smtClean="0"/>
              <a:t>He </a:t>
            </a:r>
            <a:r>
              <a:rPr lang="en-GB" sz="1800" b="0" dirty="0"/>
              <a:t>felt that they had not faced up squarely to the significance of the challenges of rationalism for theology.  He decided that a resolution to his own disquiet would not be found within the Moravian  theological seminary where he was enrolled, and instead moved himself to the University of Halle, where he could make a full and intensive study of Kant and others.  </a:t>
            </a:r>
            <a:endParaRPr lang="en-GB" sz="1800" b="0" dirty="0" smtClean="0"/>
          </a:p>
          <a:p>
            <a:pPr marL="0" indent="0"/>
            <a:endParaRPr lang="en-GB" sz="1800" b="0" dirty="0" smtClean="0"/>
          </a:p>
          <a:p>
            <a:pPr marL="0" indent="0"/>
            <a:r>
              <a:rPr lang="en-GB" sz="1800" b="0" dirty="0" smtClean="0"/>
              <a:t>The </a:t>
            </a:r>
            <a:r>
              <a:rPr lang="en-GB" sz="1800" b="0" dirty="0"/>
              <a:t>young scholar began to formulate a vision of individuality which could do justice to both pietistic emphases on devotion and inner experience, and to rationalist concerns for autonomy and the like.</a:t>
            </a:r>
          </a:p>
        </p:txBody>
      </p:sp>
    </p:spTree>
    <p:extLst>
      <p:ext uri="{BB962C8B-B14F-4D97-AF65-F5344CB8AC3E}">
        <p14:creationId xmlns:p14="http://schemas.microsoft.com/office/powerpoint/2010/main" val="21355649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Romanticism</a:t>
            </a:r>
            <a:endParaRPr lang="en-GB" dirty="0"/>
          </a:p>
        </p:txBody>
      </p:sp>
      <p:sp>
        <p:nvSpPr>
          <p:cNvPr id="3" name="Content Placeholder 2"/>
          <p:cNvSpPr>
            <a:spLocks noGrp="1"/>
          </p:cNvSpPr>
          <p:nvPr>
            <p:ph idx="1"/>
          </p:nvPr>
        </p:nvSpPr>
        <p:spPr/>
        <p:txBody>
          <a:bodyPr>
            <a:normAutofit/>
          </a:bodyPr>
          <a:lstStyle/>
          <a:p>
            <a:pPr marL="0" indent="0"/>
            <a:r>
              <a:rPr lang="en-GB" sz="1800" b="0" dirty="0" smtClean="0"/>
              <a:t>As </a:t>
            </a:r>
            <a:r>
              <a:rPr lang="en-GB" sz="1800" b="0" dirty="0"/>
              <a:t>a cultural trend romanticism sought to stress the continuing importance of strong emotion, aesthetic experience, and individual imagination.  </a:t>
            </a:r>
            <a:endParaRPr lang="en-GB" sz="1800" b="0" dirty="0" smtClean="0"/>
          </a:p>
          <a:p>
            <a:pPr marL="0" indent="0"/>
            <a:endParaRPr lang="en-GB" sz="1800" b="0" dirty="0" smtClean="0"/>
          </a:p>
          <a:p>
            <a:pPr marL="0" indent="0"/>
            <a:r>
              <a:rPr lang="en-GB" sz="1800" b="0" dirty="0" smtClean="0"/>
              <a:t>Unlike </a:t>
            </a:r>
            <a:r>
              <a:rPr lang="en-GB" sz="1800" b="0" dirty="0"/>
              <a:t>the rationalist approach, for romanticism truth is to be gained by grasping the whole, not conducting an abstract analysis of the constituent parts.  Truth is, in an important term, about </a:t>
            </a:r>
            <a:r>
              <a:rPr lang="en-GB" sz="1800" b="0" i="1" u="sng" dirty="0"/>
              <a:t>feeling. </a:t>
            </a:r>
            <a:r>
              <a:rPr lang="en-GB" sz="1800" b="0" dirty="0"/>
              <a:t>[</a:t>
            </a:r>
            <a:r>
              <a:rPr lang="en-GB" sz="1800" b="0" i="1" dirty="0" err="1"/>
              <a:t>gefuhl</a:t>
            </a:r>
            <a:r>
              <a:rPr lang="en-GB" sz="1800" b="0" i="1" dirty="0"/>
              <a:t> – </a:t>
            </a:r>
            <a:r>
              <a:rPr lang="en-GB" sz="1800" b="0" dirty="0"/>
              <a:t>Herder]  </a:t>
            </a:r>
            <a:endParaRPr lang="en-GB" sz="1800" b="0" dirty="0" smtClean="0"/>
          </a:p>
          <a:p>
            <a:pPr marL="0" indent="0"/>
            <a:endParaRPr lang="en-GB" sz="1800" b="0" dirty="0" smtClean="0"/>
          </a:p>
          <a:p>
            <a:pPr marL="0" indent="0"/>
            <a:r>
              <a:rPr lang="en-GB" sz="1800" b="0" dirty="0" smtClean="0"/>
              <a:t>For </a:t>
            </a:r>
            <a:r>
              <a:rPr lang="en-GB" sz="1800" b="0" dirty="0"/>
              <a:t>some of the romantics with whom Schleiermacher was mixing in </a:t>
            </a:r>
            <a:r>
              <a:rPr lang="en-GB" sz="1800" b="0" dirty="0" smtClean="0"/>
              <a:t>the </a:t>
            </a:r>
            <a:r>
              <a:rPr lang="en-GB" sz="1800" b="0" dirty="0"/>
              <a:t>cafes and other intellectual hotspots of the day, we might suggest, Kant’s impassioned ‘dare to think’, had been replaced with a more subjectivist, and even at times </a:t>
            </a:r>
            <a:r>
              <a:rPr lang="en-GB" sz="1800" b="0" dirty="0" err="1"/>
              <a:t>irrationalist</a:t>
            </a:r>
            <a:r>
              <a:rPr lang="en-GB" sz="1800" b="0" dirty="0"/>
              <a:t> slogan ‘dare to feel</a:t>
            </a:r>
            <a:r>
              <a:rPr lang="en-GB" sz="1800" b="0" dirty="0" smtClean="0"/>
              <a:t>.’</a:t>
            </a:r>
            <a:endParaRPr lang="en-GB" sz="1800" b="0" dirty="0"/>
          </a:p>
        </p:txBody>
      </p:sp>
    </p:spTree>
    <p:extLst>
      <p:ext uri="{BB962C8B-B14F-4D97-AF65-F5344CB8AC3E}">
        <p14:creationId xmlns:p14="http://schemas.microsoft.com/office/powerpoint/2010/main" val="3031046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4321" y="425004"/>
            <a:ext cx="8471079" cy="3785652"/>
          </a:xfrm>
          <a:prstGeom prst="rect">
            <a:avLst/>
          </a:prstGeom>
          <a:noFill/>
        </p:spPr>
        <p:txBody>
          <a:bodyPr wrap="square" rtlCol="0">
            <a:spAutoFit/>
          </a:bodyPr>
          <a:lstStyle/>
          <a:p>
            <a:r>
              <a:rPr lang="en-GB" sz="1600" i="1" dirty="0" smtClean="0"/>
              <a:t>You </a:t>
            </a:r>
            <a:r>
              <a:rPr lang="en-GB" sz="1600" i="1" dirty="0"/>
              <a:t>reject the dogmas and propositions of religion.  Very well, reject them.  They are not in any case the essence of religion itself. Religion does not need them; it is only human reflection on the content of our religious feelings or affections which requires anything of the kind, or calls it into being.  </a:t>
            </a:r>
            <a:endParaRPr lang="en-GB" sz="1600" i="1" dirty="0" smtClean="0"/>
          </a:p>
          <a:p>
            <a:endParaRPr lang="en-GB" sz="1600" i="1" dirty="0"/>
          </a:p>
          <a:p>
            <a:r>
              <a:rPr lang="en-GB" sz="1600" i="1" dirty="0" smtClean="0"/>
              <a:t>Do </a:t>
            </a:r>
            <a:r>
              <a:rPr lang="en-GB" sz="1600" i="1" dirty="0"/>
              <a:t>you say that you cannot away with miracles, revelation, inspiration?  You are right; we are children no longer; the time for fairy-tales is past. </a:t>
            </a:r>
            <a:r>
              <a:rPr lang="en-GB" sz="1600" i="1" dirty="0" smtClean="0"/>
              <a:t>Only </a:t>
            </a:r>
            <a:r>
              <a:rPr lang="en-GB" sz="1600" i="1" dirty="0"/>
              <a:t>cast off as I do faith in everything of that sort, and I will show you miracles and revelations and inspirations of quite another species.  To me everything that has an immediate relation to the Infinite, the Universe is a miracle; and everything finite has such a relation, in so far as I find in it a token or indication of the Infinite. </a:t>
            </a:r>
            <a:endParaRPr lang="en-GB" sz="1600" i="1" dirty="0" smtClean="0"/>
          </a:p>
          <a:p>
            <a:endParaRPr lang="en-GB" sz="1600" i="1" dirty="0"/>
          </a:p>
          <a:p>
            <a:r>
              <a:rPr lang="en-GB" sz="1600" i="1" dirty="0" smtClean="0"/>
              <a:t>What </a:t>
            </a:r>
            <a:r>
              <a:rPr lang="en-GB" sz="1600" i="1" dirty="0"/>
              <a:t>is revelation? Every new and original communication of the Universe to man; and every elemental feeling to me is inspiration.  The religion to which I will lead you demands no blind faith, no negation of physics of psychology; it is wholly natural, and yet again, as the immediate product of the Universe, it is all of grace</a:t>
            </a:r>
            <a:r>
              <a:rPr lang="en-GB" sz="1600" i="1" dirty="0" smtClean="0"/>
              <a:t>.</a:t>
            </a:r>
            <a:endParaRPr lang="en-GB" sz="1600" dirty="0"/>
          </a:p>
        </p:txBody>
      </p:sp>
      <p:sp>
        <p:nvSpPr>
          <p:cNvPr id="3" name="TextBox 2"/>
          <p:cNvSpPr txBox="1"/>
          <p:nvPr/>
        </p:nvSpPr>
        <p:spPr>
          <a:xfrm>
            <a:off x="475883" y="4293096"/>
            <a:ext cx="5423601" cy="646331"/>
          </a:xfrm>
          <a:prstGeom prst="rect">
            <a:avLst/>
          </a:prstGeom>
          <a:noFill/>
        </p:spPr>
        <p:txBody>
          <a:bodyPr wrap="none" rtlCol="0">
            <a:spAutoFit/>
          </a:bodyPr>
          <a:lstStyle/>
          <a:p>
            <a:r>
              <a:rPr lang="en-GB" dirty="0" smtClean="0"/>
              <a:t>On Religion: Speeches to its Cultured Despisers, p. 48</a:t>
            </a:r>
          </a:p>
          <a:p>
            <a:endParaRPr lang="en-GB" dirty="0"/>
          </a:p>
        </p:txBody>
      </p:sp>
    </p:spTree>
    <p:extLst>
      <p:ext uri="{BB962C8B-B14F-4D97-AF65-F5344CB8AC3E}">
        <p14:creationId xmlns:p14="http://schemas.microsoft.com/office/powerpoint/2010/main" val="9803289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Themes in Schleiermacher’s Theology</a:t>
            </a:r>
            <a:endParaRPr lang="en-GB" dirty="0"/>
          </a:p>
        </p:txBody>
      </p:sp>
      <p:sp>
        <p:nvSpPr>
          <p:cNvPr id="3" name="Content Placeholder 2"/>
          <p:cNvSpPr>
            <a:spLocks noGrp="1"/>
          </p:cNvSpPr>
          <p:nvPr>
            <p:ph sz="half" idx="1"/>
          </p:nvPr>
        </p:nvSpPr>
        <p:spPr/>
        <p:txBody>
          <a:bodyPr>
            <a:noAutofit/>
          </a:bodyPr>
          <a:lstStyle/>
          <a:p>
            <a:pPr marL="0" indent="0"/>
            <a:r>
              <a:rPr lang="en-GB" sz="1600" b="0" dirty="0" smtClean="0"/>
              <a:t>Religion as a feeling of “absolute dependence”</a:t>
            </a:r>
          </a:p>
          <a:p>
            <a:pPr marL="0" indent="0"/>
            <a:endParaRPr lang="en-GB" sz="1600" b="0" dirty="0" smtClean="0"/>
          </a:p>
          <a:p>
            <a:pPr marL="0" indent="0"/>
            <a:r>
              <a:rPr lang="en-GB" sz="1600" b="0" dirty="0" smtClean="0"/>
              <a:t>Rational </a:t>
            </a:r>
            <a:r>
              <a:rPr lang="en-GB" sz="1600" b="0" dirty="0"/>
              <a:t>analysis simply isn’t the right tool for the </a:t>
            </a:r>
            <a:r>
              <a:rPr lang="en-GB" sz="1600" b="0" dirty="0" smtClean="0"/>
              <a:t>job</a:t>
            </a:r>
          </a:p>
          <a:p>
            <a:pPr marL="0" indent="0"/>
            <a:endParaRPr lang="en-GB" sz="1600" b="0" dirty="0" smtClean="0"/>
          </a:p>
          <a:p>
            <a:pPr marL="0" indent="0"/>
            <a:r>
              <a:rPr lang="en-GB" sz="1600" b="0" dirty="0" smtClean="0"/>
              <a:t>It </a:t>
            </a:r>
            <a:r>
              <a:rPr lang="en-GB" sz="1600" b="0" dirty="0"/>
              <a:t>is the deep inner sense, he sometimes uses the term </a:t>
            </a:r>
            <a:r>
              <a:rPr lang="en-GB" sz="1600" b="0" i="1" dirty="0"/>
              <a:t>intuition, </a:t>
            </a:r>
            <a:r>
              <a:rPr lang="en-GB" sz="1600" b="0" dirty="0"/>
              <a:t>of man that he exists in a relationship of </a:t>
            </a:r>
            <a:r>
              <a:rPr lang="en-GB" sz="1600" b="0" i="1" dirty="0"/>
              <a:t>absolute dependence</a:t>
            </a:r>
            <a:r>
              <a:rPr lang="en-GB" sz="1600" b="0" dirty="0"/>
              <a:t> upon God</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97768" y="920366"/>
            <a:ext cx="2958608" cy="3633378"/>
          </a:xfrm>
        </p:spPr>
      </p:pic>
    </p:spTree>
    <p:extLst>
      <p:ext uri="{BB962C8B-B14F-4D97-AF65-F5344CB8AC3E}">
        <p14:creationId xmlns:p14="http://schemas.microsoft.com/office/powerpoint/2010/main" val="17243331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a:t>Christology and the Uniqueness of Christianity</a:t>
            </a:r>
          </a:p>
          <a:p>
            <a:pPr marL="0" indent="0"/>
            <a:endParaRPr lang="en-GB" b="0" dirty="0"/>
          </a:p>
          <a:p>
            <a:pPr marL="0" indent="0"/>
            <a:r>
              <a:rPr lang="en-GB" b="0" dirty="0"/>
              <a:t>Christianity is the pinnacle of religion</a:t>
            </a:r>
          </a:p>
          <a:p>
            <a:pPr marL="0" indent="0"/>
            <a:endParaRPr lang="en-GB" b="0" dirty="0"/>
          </a:p>
          <a:p>
            <a:pPr marL="0" indent="0"/>
            <a:r>
              <a:rPr lang="en-GB" b="0" dirty="0"/>
              <a:t>There is no possibility of transcending Jesus</a:t>
            </a:r>
          </a:p>
          <a:p>
            <a:pPr marL="0" indent="0"/>
            <a:endParaRPr lang="en-GB" b="0" dirty="0"/>
          </a:p>
          <a:p>
            <a:pPr marL="0" indent="0"/>
            <a:r>
              <a:rPr lang="en-GB" b="0" dirty="0"/>
              <a:t>Platonic notion of the </a:t>
            </a:r>
            <a:r>
              <a:rPr lang="en-GB" b="0" dirty="0" smtClean="0"/>
              <a:t>form - </a:t>
            </a:r>
            <a:r>
              <a:rPr lang="en-GB" b="0" dirty="0"/>
              <a:t>that ideal which actually imparts reality to those objects which participate in it</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1268760"/>
            <a:ext cx="2563514" cy="3410777"/>
          </a:xfrm>
        </p:spPr>
      </p:pic>
      <p:sp>
        <p:nvSpPr>
          <p:cNvPr id="4" name="Title 3"/>
          <p:cNvSpPr>
            <a:spLocks noGrp="1"/>
          </p:cNvSpPr>
          <p:nvPr>
            <p:ph type="title"/>
          </p:nvPr>
        </p:nvSpPr>
        <p:spPr/>
        <p:txBody>
          <a:bodyPr/>
          <a:lstStyle/>
          <a:p>
            <a:r>
              <a:rPr lang="en-GB" dirty="0"/>
              <a:t>Themes in Schleiermacher’s Theology</a:t>
            </a:r>
          </a:p>
        </p:txBody>
      </p:sp>
    </p:spTree>
    <p:extLst>
      <p:ext uri="{BB962C8B-B14F-4D97-AF65-F5344CB8AC3E}">
        <p14:creationId xmlns:p14="http://schemas.microsoft.com/office/powerpoint/2010/main" val="929974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40000" lnSpcReduction="20000"/>
          </a:bodyPr>
          <a:lstStyle/>
          <a:p>
            <a:r>
              <a:rPr lang="en-GB" dirty="0"/>
              <a:t>He embraced central aspects of Kantianism, including something of the </a:t>
            </a:r>
            <a:r>
              <a:rPr lang="en-GB" dirty="0" err="1"/>
              <a:t>noumenal</a:t>
            </a:r>
            <a:r>
              <a:rPr lang="en-GB" dirty="0"/>
              <a:t> / phenomenal distinction – that is the division of things as they are in themselves, and things as they come to be known by the mind. </a:t>
            </a:r>
          </a:p>
          <a:p>
            <a:r>
              <a:rPr lang="en-GB" dirty="0"/>
              <a:t>For </a:t>
            </a:r>
            <a:r>
              <a:rPr lang="en-GB" dirty="0" err="1"/>
              <a:t>Ritschl</a:t>
            </a:r>
            <a:r>
              <a:rPr lang="en-GB" dirty="0"/>
              <a:t> theology must eradicate the last vestiges of scholastic speculation and eliminate all the dubious metaphysical accretions to the Christian faith.  </a:t>
            </a:r>
          </a:p>
          <a:p>
            <a:r>
              <a:rPr lang="en-GB" dirty="0"/>
              <a:t>His emphasis was on the historical revelation in Christ of an </a:t>
            </a:r>
            <a:r>
              <a:rPr lang="en-GB" i="1" dirty="0"/>
              <a:t>ethical </a:t>
            </a:r>
            <a:r>
              <a:rPr lang="en-GB" dirty="0"/>
              <a:t> rather than a mystical or metaphysical truth.  In this he shows strong parallels with Kant’s linking of Religion with practical reason, as opposed to Schleiermacher’s emphasis on ‘experience’.  </a:t>
            </a:r>
          </a:p>
          <a:p>
            <a:r>
              <a:rPr lang="en-GB" dirty="0"/>
              <a:t>So </a:t>
            </a:r>
            <a:r>
              <a:rPr lang="en-GB" dirty="0" err="1"/>
              <a:t>Ritschl</a:t>
            </a:r>
            <a:r>
              <a:rPr lang="en-GB" dirty="0"/>
              <a:t> opposed Schleiermacher’s subjectivism and sought to ground Christianity in what can be known of Christ through the restoration of a true account of the historical Jesus</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292080" y="980728"/>
            <a:ext cx="2808312" cy="3758600"/>
          </a:xfrm>
        </p:spPr>
      </p:pic>
      <p:sp>
        <p:nvSpPr>
          <p:cNvPr id="4" name="Title 3"/>
          <p:cNvSpPr>
            <a:spLocks noGrp="1"/>
          </p:cNvSpPr>
          <p:nvPr>
            <p:ph type="title"/>
          </p:nvPr>
        </p:nvSpPr>
        <p:spPr/>
        <p:txBody>
          <a:bodyPr/>
          <a:lstStyle/>
          <a:p>
            <a:r>
              <a:rPr lang="en-GB" dirty="0"/>
              <a:t>Albrecht </a:t>
            </a:r>
            <a:r>
              <a:rPr lang="en-GB" dirty="0" err="1"/>
              <a:t>Ritschl</a:t>
            </a:r>
            <a:r>
              <a:rPr lang="en-GB" dirty="0"/>
              <a:t> (1822-1889)</a:t>
            </a:r>
          </a:p>
        </p:txBody>
      </p:sp>
    </p:spTree>
    <p:extLst>
      <p:ext uri="{BB962C8B-B14F-4D97-AF65-F5344CB8AC3E}">
        <p14:creationId xmlns:p14="http://schemas.microsoft.com/office/powerpoint/2010/main" val="3331685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r>
              <a:rPr lang="en-GB" dirty="0"/>
              <a:t>With the tools of historical criticism, </a:t>
            </a:r>
            <a:r>
              <a:rPr lang="en-GB" dirty="0" err="1"/>
              <a:t>Harnack</a:t>
            </a:r>
            <a:r>
              <a:rPr lang="en-GB" dirty="0"/>
              <a:t> set out to strip Christianity of later additions – the ‘</a:t>
            </a:r>
            <a:r>
              <a:rPr lang="en-GB" dirty="0" err="1"/>
              <a:t>hellenization</a:t>
            </a:r>
            <a:r>
              <a:rPr lang="en-GB" dirty="0"/>
              <a:t> of Christianity’, and recover the true essence of religion, the ‘timeless kernel for a timeless humanity’ – an ethical and practical essence.  </a:t>
            </a:r>
          </a:p>
          <a:p>
            <a:r>
              <a:rPr lang="en-GB" dirty="0"/>
              <a:t>What is clear from historical criticism is that Jesus did not have a Christology but his gospel concerned only God, equally his Father and Father of us all.  The Jesus we find in </a:t>
            </a:r>
            <a:r>
              <a:rPr lang="en-GB" dirty="0" err="1"/>
              <a:t>Harnack’s</a:t>
            </a:r>
            <a:r>
              <a:rPr lang="en-GB" dirty="0"/>
              <a:t> understanding of Christianity is a noble teacher and an inspiring example of love and heroic self-sacrifice.  </a:t>
            </a:r>
          </a:p>
          <a:p>
            <a:endParaRPr lang="en-GB" dirty="0"/>
          </a:p>
        </p:txBody>
      </p:sp>
      <p:sp>
        <p:nvSpPr>
          <p:cNvPr id="4" name="Title 3"/>
          <p:cNvSpPr>
            <a:spLocks noGrp="1"/>
          </p:cNvSpPr>
          <p:nvPr>
            <p:ph type="title"/>
          </p:nvPr>
        </p:nvSpPr>
        <p:spPr/>
        <p:txBody>
          <a:bodyPr/>
          <a:lstStyle/>
          <a:p>
            <a:r>
              <a:rPr lang="en-GB" dirty="0"/>
              <a:t>Adolf von </a:t>
            </a:r>
            <a:r>
              <a:rPr lang="en-GB" dirty="0" err="1"/>
              <a:t>Harnack</a:t>
            </a:r>
            <a:r>
              <a:rPr lang="en-GB" dirty="0"/>
              <a:t> (1851-1930)</a:t>
            </a:r>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123252" y="1096963"/>
            <a:ext cx="2355071" cy="3713162"/>
          </a:xfrm>
        </p:spPr>
      </p:pic>
    </p:spTree>
    <p:extLst>
      <p:ext uri="{BB962C8B-B14F-4D97-AF65-F5344CB8AC3E}">
        <p14:creationId xmlns:p14="http://schemas.microsoft.com/office/powerpoint/2010/main" val="635346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“Modern” Theology has nothing to do with historical era (although it begins at a certain historical juncture)</a:t>
            </a:r>
          </a:p>
          <a:p>
            <a:pPr marL="0" indent="0"/>
            <a:endParaRPr lang="en-GB" b="0" dirty="0"/>
          </a:p>
          <a:p>
            <a:pPr marL="0" indent="0"/>
            <a:r>
              <a:rPr lang="en-GB" b="0" dirty="0" smtClean="0"/>
              <a:t>“Modern” Theology is a style of theology that attempts, after the Enlightenment critique of theology, to explain and understand the Christian faith in the light of philosophical and social thinking</a:t>
            </a:r>
          </a:p>
          <a:p>
            <a:pPr marL="0" indent="0"/>
            <a:endParaRPr lang="en-GB" b="0" dirty="0"/>
          </a:p>
          <a:p>
            <a:pPr marL="0" indent="0"/>
            <a:r>
              <a:rPr lang="en-GB" b="0" dirty="0" smtClean="0"/>
              <a:t>“Modern” Theology is largely apologetic – it attempts to explain or make conform to society the teachings of Christianity – and is often “liberal” in character</a:t>
            </a:r>
          </a:p>
          <a:p>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476672"/>
            <a:ext cx="4204674" cy="4248472"/>
          </a:xfrm>
        </p:spPr>
      </p:pic>
      <p:sp>
        <p:nvSpPr>
          <p:cNvPr id="4" name="Title 3"/>
          <p:cNvSpPr>
            <a:spLocks noGrp="1"/>
          </p:cNvSpPr>
          <p:nvPr>
            <p:ph type="title"/>
          </p:nvPr>
        </p:nvSpPr>
        <p:spPr/>
        <p:txBody>
          <a:bodyPr/>
          <a:lstStyle/>
          <a:p>
            <a:r>
              <a:rPr lang="en-GB" dirty="0" smtClean="0"/>
              <a:t>“Modern” Theology</a:t>
            </a:r>
            <a:endParaRPr lang="en-GB" dirty="0"/>
          </a:p>
        </p:txBody>
      </p:sp>
    </p:spTree>
    <p:extLst>
      <p:ext uri="{BB962C8B-B14F-4D97-AF65-F5344CB8AC3E}">
        <p14:creationId xmlns:p14="http://schemas.microsoft.com/office/powerpoint/2010/main" val="2221005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Against the Moderns</a:t>
            </a:r>
            <a:endParaRPr lang="en-GB" dirty="0"/>
          </a:p>
        </p:txBody>
      </p:sp>
      <p:sp>
        <p:nvSpPr>
          <p:cNvPr id="3" name="Text Placeholder 2"/>
          <p:cNvSpPr>
            <a:spLocks noGrp="1"/>
          </p:cNvSpPr>
          <p:nvPr>
            <p:ph type="body" idx="1"/>
          </p:nvPr>
        </p:nvSpPr>
        <p:spPr/>
        <p:txBody>
          <a:bodyPr/>
          <a:lstStyle/>
          <a:p>
            <a:r>
              <a:rPr lang="en-GB" dirty="0" smtClean="0"/>
              <a:t>Karl </a:t>
            </a:r>
            <a:r>
              <a:rPr lang="en-GB" dirty="0" err="1" smtClean="0"/>
              <a:t>BArth</a:t>
            </a:r>
            <a:endParaRPr lang="en-GB" dirty="0"/>
          </a:p>
        </p:txBody>
      </p:sp>
    </p:spTree>
    <p:extLst>
      <p:ext uri="{BB962C8B-B14F-4D97-AF65-F5344CB8AC3E}">
        <p14:creationId xmlns:p14="http://schemas.microsoft.com/office/powerpoint/2010/main" val="1921991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 Schleiermacher?</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Gradual decline in dogmatic and unique character of Christian theology</a:t>
            </a:r>
          </a:p>
          <a:p>
            <a:pPr marL="0" indent="0"/>
            <a:endParaRPr lang="en-GB" sz="2000" b="0" dirty="0" smtClean="0"/>
          </a:p>
          <a:p>
            <a:pPr marL="0" indent="0"/>
            <a:r>
              <a:rPr lang="en-GB" sz="2000" b="0" dirty="0" smtClean="0"/>
              <a:t>Apologetics, and compromise with the general assumptions of the Enlightenment, prevalent among theologians</a:t>
            </a:r>
          </a:p>
          <a:p>
            <a:pPr marL="0" indent="0"/>
            <a:endParaRPr lang="en-GB" sz="2000" b="0" dirty="0" smtClean="0"/>
          </a:p>
          <a:p>
            <a:pPr marL="0" indent="0"/>
            <a:r>
              <a:rPr lang="en-GB" sz="2000" b="0" dirty="0"/>
              <a:t>Systematic theology, so the liberal theologians thought, was a discipline for a bygone age, for its subject matter remained the metaphysical and speculative stuff that robust rational inquiry was stripping away from ‘the essence of </a:t>
            </a:r>
            <a:r>
              <a:rPr lang="en-GB" sz="2000" b="0" dirty="0" smtClean="0"/>
              <a:t>Christianity’</a:t>
            </a:r>
            <a:endParaRPr lang="en-GB" sz="2000" b="0" dirty="0"/>
          </a:p>
        </p:txBody>
      </p:sp>
    </p:spTree>
    <p:extLst>
      <p:ext uri="{BB962C8B-B14F-4D97-AF65-F5344CB8AC3E}">
        <p14:creationId xmlns:p14="http://schemas.microsoft.com/office/powerpoint/2010/main" val="2075732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400" b="0" dirty="0"/>
              <a:t>The most significant protestant theologian of his generation; however he is, by the same token, its least easily summarised.</a:t>
            </a:r>
          </a:p>
          <a:p>
            <a:pPr marL="0" indent="0"/>
            <a:endParaRPr lang="en-GB" sz="1400" b="0" dirty="0"/>
          </a:p>
          <a:p>
            <a:pPr marL="0" indent="0"/>
            <a:r>
              <a:rPr lang="en-GB" sz="1400" b="0" dirty="0"/>
              <a:t>Author of </a:t>
            </a:r>
            <a:r>
              <a:rPr lang="en-GB" sz="1400" b="0" i="1" dirty="0"/>
              <a:t>Church Dogmatics </a:t>
            </a:r>
            <a:r>
              <a:rPr lang="en-GB" sz="1400" b="0" dirty="0"/>
              <a:t> which runs to 14 volumes, and something in the region of 10,000 </a:t>
            </a:r>
            <a:r>
              <a:rPr lang="en-GB" sz="1400" b="0" dirty="0" smtClean="0"/>
              <a:t>pages.</a:t>
            </a:r>
            <a:endParaRPr lang="en-GB" sz="1400" b="0" dirty="0"/>
          </a:p>
          <a:p>
            <a:pPr marL="0" indent="0"/>
            <a:endParaRPr lang="en-GB" sz="1400" b="0" dirty="0"/>
          </a:p>
          <a:p>
            <a:pPr marL="0" indent="0"/>
            <a:r>
              <a:rPr lang="en-GB" sz="1400" b="0" dirty="0"/>
              <a:t>Described in many different ways - neo-orthodox / dogmatic, dialectical, Christocentric - each of which gives a partial glimpse of one aspect or phase of his thought, but none of which can fully summarise him.  </a:t>
            </a:r>
          </a:p>
          <a:p>
            <a:endParaRPr lang="en-GB" sz="1400" dirty="0"/>
          </a:p>
        </p:txBody>
      </p:sp>
      <p:sp>
        <p:nvSpPr>
          <p:cNvPr id="4" name="Title 3"/>
          <p:cNvSpPr>
            <a:spLocks noGrp="1"/>
          </p:cNvSpPr>
          <p:nvPr>
            <p:ph type="title"/>
          </p:nvPr>
        </p:nvSpPr>
        <p:spPr/>
        <p:txBody>
          <a:bodyPr/>
          <a:lstStyle/>
          <a:p>
            <a:r>
              <a:rPr lang="en-GB" dirty="0"/>
              <a:t>Karl </a:t>
            </a:r>
            <a:r>
              <a:rPr lang="en-GB" dirty="0" smtClean="0"/>
              <a:t>Barth 1886 </a:t>
            </a:r>
            <a:r>
              <a:rPr lang="en-GB" dirty="0"/>
              <a:t>– </a:t>
            </a:r>
            <a:r>
              <a:rPr lang="en-GB" dirty="0" smtClean="0"/>
              <a:t>1968</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4" y="1124744"/>
            <a:ext cx="4276272" cy="3312368"/>
          </a:xfrm>
          <a:prstGeom prst="rect">
            <a:avLst/>
          </a:prstGeom>
        </p:spPr>
      </p:pic>
    </p:spTree>
    <p:extLst>
      <p:ext uri="{BB962C8B-B14F-4D97-AF65-F5344CB8AC3E}">
        <p14:creationId xmlns:p14="http://schemas.microsoft.com/office/powerpoint/2010/main" val="25968384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“Dogmatics”?</a:t>
            </a:r>
            <a:endParaRPr lang="en-GB" dirty="0"/>
          </a:p>
        </p:txBody>
      </p:sp>
      <p:sp>
        <p:nvSpPr>
          <p:cNvPr id="3" name="Content Placeholder 2"/>
          <p:cNvSpPr>
            <a:spLocks noGrp="1"/>
          </p:cNvSpPr>
          <p:nvPr>
            <p:ph idx="1"/>
          </p:nvPr>
        </p:nvSpPr>
        <p:spPr/>
        <p:txBody>
          <a:bodyPr>
            <a:normAutofit/>
          </a:bodyPr>
          <a:lstStyle/>
          <a:p>
            <a:pPr marL="0" indent="0"/>
            <a:r>
              <a:rPr lang="en-GB" b="0" dirty="0" smtClean="0"/>
              <a:t>Dogmatic theology is the logical exposition of the entire theoretical doctrine concerning God and God's external activity as found in the dogmas and doctrines of the Church.</a:t>
            </a:r>
          </a:p>
          <a:p>
            <a:pPr marL="0" indent="0"/>
            <a:endParaRPr lang="en-GB" b="0" dirty="0" smtClean="0"/>
          </a:p>
          <a:p>
            <a:pPr marL="0" indent="0"/>
            <a:r>
              <a:rPr lang="en-GB" b="0" dirty="0" smtClean="0"/>
              <a:t>Dogmatic theology emphasizes the importance of propositional truth over experiential, sensory perceptions </a:t>
            </a:r>
          </a:p>
          <a:p>
            <a:pPr marL="0" indent="0"/>
            <a:r>
              <a:rPr lang="en-GB" b="0" dirty="0" smtClean="0"/>
              <a:t>e.g. </a:t>
            </a:r>
          </a:p>
          <a:p>
            <a:pPr marL="0" indent="0"/>
            <a:r>
              <a:rPr lang="en-GB" b="0" i="1" dirty="0" err="1" smtClean="0"/>
              <a:t>arkan</a:t>
            </a:r>
            <a:r>
              <a:rPr lang="en-GB" b="0" i="1" dirty="0" smtClean="0"/>
              <a:t>-al-</a:t>
            </a:r>
            <a:r>
              <a:rPr lang="en-GB" b="0" i="1" dirty="0" err="1" smtClean="0"/>
              <a:t>Iman</a:t>
            </a:r>
            <a:r>
              <a:rPr lang="en-GB" b="0" i="1" dirty="0" smtClean="0"/>
              <a:t> – </a:t>
            </a:r>
            <a:r>
              <a:rPr lang="en-GB" b="0" dirty="0" smtClean="0"/>
              <a:t>Allah, Angels, Revelation, </a:t>
            </a:r>
            <a:r>
              <a:rPr lang="en-GB" b="0" dirty="0" err="1" smtClean="0"/>
              <a:t>Prophethood</a:t>
            </a:r>
            <a:r>
              <a:rPr lang="en-GB" b="0" dirty="0" smtClean="0"/>
              <a:t>, Day of Judgement, Destiny / Fate </a:t>
            </a:r>
          </a:p>
          <a:p>
            <a:pPr marL="0" indent="0"/>
            <a:r>
              <a:rPr lang="en-GB" b="0" i="1" dirty="0" smtClean="0"/>
              <a:t>Nicene Creed</a:t>
            </a:r>
            <a:r>
              <a:rPr lang="en-GB" b="0" dirty="0" smtClean="0"/>
              <a:t> – We Believe in </a:t>
            </a:r>
            <a:r>
              <a:rPr lang="en-GB" b="0" dirty="0"/>
              <a:t>one </a:t>
            </a:r>
            <a:r>
              <a:rPr lang="en-GB" b="0" dirty="0" smtClean="0"/>
              <a:t>God, the </a:t>
            </a:r>
            <a:r>
              <a:rPr lang="en-GB" b="0" dirty="0"/>
              <a:t>Father, the </a:t>
            </a:r>
            <a:r>
              <a:rPr lang="en-GB" b="0" dirty="0" smtClean="0"/>
              <a:t>Almighty, maker </a:t>
            </a:r>
            <a:r>
              <a:rPr lang="en-GB" b="0" dirty="0"/>
              <a:t>of heaven and </a:t>
            </a:r>
            <a:r>
              <a:rPr lang="en-GB" b="0" dirty="0" smtClean="0"/>
              <a:t>earth, of </a:t>
            </a:r>
            <a:r>
              <a:rPr lang="en-GB" b="0" dirty="0"/>
              <a:t>all that is, seen and unseen.</a:t>
            </a:r>
            <a:endParaRPr lang="en-GB" b="0" dirty="0" smtClean="0"/>
          </a:p>
          <a:p>
            <a:endParaRPr lang="en-GB" dirty="0"/>
          </a:p>
        </p:txBody>
      </p:sp>
    </p:spTree>
    <p:extLst>
      <p:ext uri="{BB962C8B-B14F-4D97-AF65-F5344CB8AC3E}">
        <p14:creationId xmlns:p14="http://schemas.microsoft.com/office/powerpoint/2010/main" val="4079602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Dogmatics for Barth</a:t>
            </a:r>
            <a:endParaRPr lang="en-GB" dirty="0"/>
          </a:p>
        </p:txBody>
      </p:sp>
      <p:sp>
        <p:nvSpPr>
          <p:cNvPr id="3" name="Content Placeholder 2"/>
          <p:cNvSpPr>
            <a:spLocks noGrp="1"/>
          </p:cNvSpPr>
          <p:nvPr>
            <p:ph idx="1"/>
          </p:nvPr>
        </p:nvSpPr>
        <p:spPr/>
        <p:txBody>
          <a:bodyPr>
            <a:normAutofit/>
          </a:bodyPr>
          <a:lstStyle/>
          <a:p>
            <a:pPr marL="0" indent="0"/>
            <a:r>
              <a:rPr lang="en-GB" b="0" dirty="0" smtClean="0"/>
              <a:t>Dogmatics </a:t>
            </a:r>
            <a:r>
              <a:rPr lang="en-GB" b="0" dirty="0"/>
              <a:t>is a discipline in the service of the </a:t>
            </a:r>
            <a:r>
              <a:rPr lang="en-GB" b="0" dirty="0" smtClean="0"/>
              <a:t>church, it </a:t>
            </a:r>
            <a:r>
              <a:rPr lang="en-GB" b="0" dirty="0"/>
              <a:t>is in the preached word of God that the Church finds its core activity, from which all else invariably follows.  </a:t>
            </a:r>
            <a:endParaRPr lang="en-GB" b="0" dirty="0" smtClean="0"/>
          </a:p>
          <a:p>
            <a:pPr marL="0" indent="0"/>
            <a:endParaRPr lang="en-GB" b="0" dirty="0" smtClean="0"/>
          </a:p>
          <a:p>
            <a:pPr marL="0" indent="0"/>
            <a:r>
              <a:rPr lang="en-GB" b="0" dirty="0" smtClean="0"/>
              <a:t>There is </a:t>
            </a:r>
            <a:r>
              <a:rPr lang="en-GB" b="0" dirty="0"/>
              <a:t>not, says Barth, to be any separation of theory from practice</a:t>
            </a:r>
            <a:r>
              <a:rPr lang="en-GB" b="0" dirty="0" smtClean="0"/>
              <a:t>.</a:t>
            </a:r>
          </a:p>
          <a:p>
            <a:pPr marL="0" indent="0"/>
            <a:endParaRPr lang="en-GB" b="0" dirty="0" smtClean="0"/>
          </a:p>
          <a:p>
            <a:pPr marL="0" indent="0"/>
            <a:r>
              <a:rPr lang="en-GB" b="0" dirty="0" smtClean="0"/>
              <a:t>He </a:t>
            </a:r>
            <a:r>
              <a:rPr lang="en-GB" b="0" dirty="0"/>
              <a:t>says that theology </a:t>
            </a:r>
            <a:r>
              <a:rPr lang="en-GB" b="0" dirty="0" smtClean="0"/>
              <a:t>must </a:t>
            </a:r>
            <a:r>
              <a:rPr lang="en-GB" b="0" dirty="0"/>
              <a:t>be done ‘with the bible in one hand and a newspaper in the other.’  </a:t>
            </a:r>
            <a:r>
              <a:rPr lang="en-GB" b="0" dirty="0" smtClean="0"/>
              <a:t>- (against </a:t>
            </a:r>
            <a:r>
              <a:rPr lang="en-GB" b="0" dirty="0" err="1" smtClean="0"/>
              <a:t>Harnack</a:t>
            </a:r>
            <a:r>
              <a:rPr lang="en-GB" b="0" dirty="0" smtClean="0"/>
              <a:t>)</a:t>
            </a:r>
          </a:p>
          <a:p>
            <a:pPr marL="0" indent="0"/>
            <a:endParaRPr lang="en-GB" b="0" dirty="0" smtClean="0"/>
          </a:p>
          <a:p>
            <a:pPr marL="0" indent="0"/>
            <a:r>
              <a:rPr lang="en-GB" b="0" dirty="0" smtClean="0"/>
              <a:t>That </a:t>
            </a:r>
            <a:r>
              <a:rPr lang="en-GB" b="0" dirty="0"/>
              <a:t>is why, he insists, </a:t>
            </a:r>
            <a:r>
              <a:rPr lang="en-GB" sz="4400" b="0" dirty="0" smtClean="0"/>
              <a:t>‘</a:t>
            </a:r>
            <a:r>
              <a:rPr lang="en-GB" sz="4400" b="0" dirty="0" err="1" smtClean="0"/>
              <a:t>Dogmatics</a:t>
            </a:r>
            <a:r>
              <a:rPr lang="en-GB" sz="4400" b="0" dirty="0" smtClean="0"/>
              <a:t> </a:t>
            </a:r>
            <a:r>
              <a:rPr lang="en-GB" sz="4400" b="0" i="1" dirty="0"/>
              <a:t>is </a:t>
            </a:r>
            <a:r>
              <a:rPr lang="en-GB" sz="4400" b="0" dirty="0"/>
              <a:t>ethics’</a:t>
            </a:r>
          </a:p>
        </p:txBody>
      </p:sp>
    </p:spTree>
    <p:extLst>
      <p:ext uri="{BB962C8B-B14F-4D97-AF65-F5344CB8AC3E}">
        <p14:creationId xmlns:p14="http://schemas.microsoft.com/office/powerpoint/2010/main" val="31033175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Dogmatics: Barth and Liberal Theology 1</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What </a:t>
            </a:r>
            <a:r>
              <a:rPr lang="en-GB" sz="2000" b="0" dirty="0"/>
              <a:t>liberal theology gets right is its insistence that “</a:t>
            </a:r>
            <a:r>
              <a:rPr lang="en-GB" sz="2000" b="0" i="1" dirty="0"/>
              <a:t>an abstract doctrine of God has no place in the Christian realm, only a ‘doctrine of God and of </a:t>
            </a:r>
            <a:r>
              <a:rPr lang="en-GB" sz="2000" b="0" i="1" dirty="0" smtClean="0"/>
              <a:t>man’, a doctrine of the commerce and communion between God and man</a:t>
            </a:r>
            <a:r>
              <a:rPr lang="en-GB" sz="2000" b="0" dirty="0" smtClean="0"/>
              <a:t>.” ” -  </a:t>
            </a:r>
            <a:r>
              <a:rPr lang="en-GB" sz="2000" b="0" dirty="0" err="1" smtClean="0"/>
              <a:t>e.g</a:t>
            </a:r>
            <a:r>
              <a:rPr lang="en-GB" sz="2000" b="0" dirty="0" smtClean="0"/>
              <a:t> Religion must take into account the society in which it finds itself and attempt to negotiate the space between them.</a:t>
            </a:r>
          </a:p>
          <a:p>
            <a:pPr marL="0" indent="0"/>
            <a:endParaRPr lang="en-GB" sz="2000" b="0" dirty="0"/>
          </a:p>
          <a:p>
            <a:pPr marL="0" indent="0"/>
            <a:r>
              <a:rPr lang="en-GB" sz="2000" b="0" dirty="0" smtClean="0"/>
              <a:t>Liberal </a:t>
            </a:r>
            <a:r>
              <a:rPr lang="en-GB" sz="2000" b="0" dirty="0"/>
              <a:t>theology is right that the discipline of theology must ‘expose itself to the world’ – it must engage in conversation with the </a:t>
            </a:r>
            <a:r>
              <a:rPr lang="en-GB" sz="2000" b="0" dirty="0" smtClean="0"/>
              <a:t>world, it must “talk” to the world</a:t>
            </a:r>
            <a:endParaRPr lang="en-GB" sz="2000" b="0" dirty="0"/>
          </a:p>
        </p:txBody>
      </p:sp>
    </p:spTree>
    <p:extLst>
      <p:ext uri="{BB962C8B-B14F-4D97-AF65-F5344CB8AC3E}">
        <p14:creationId xmlns:p14="http://schemas.microsoft.com/office/powerpoint/2010/main" val="31644440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Dogmatics: Barth and Liberal Theology 2</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However, Liberal Theology assumes </a:t>
            </a:r>
            <a:r>
              <a:rPr lang="en-GB" sz="2000" b="0" dirty="0"/>
              <a:t>that dialogue is </a:t>
            </a:r>
            <a:r>
              <a:rPr lang="en-GB" sz="2000" b="0" dirty="0" smtClean="0"/>
              <a:t>imperative. It compromised </a:t>
            </a:r>
            <a:r>
              <a:rPr lang="en-GB" sz="2000" b="0" dirty="0"/>
              <a:t>something that theology should never sacrifice, and can never sacrifice without taking leave of an authentically Christian content. </a:t>
            </a:r>
            <a:endParaRPr lang="en-GB" sz="2000" b="0" dirty="0" smtClean="0"/>
          </a:p>
          <a:p>
            <a:pPr marL="0" indent="0"/>
            <a:endParaRPr lang="en-GB" sz="2000" b="0" dirty="0" smtClean="0"/>
          </a:p>
          <a:p>
            <a:pPr marL="0" indent="0"/>
            <a:r>
              <a:rPr lang="en-GB" sz="2000" b="0" dirty="0" smtClean="0"/>
              <a:t>It </a:t>
            </a:r>
            <a:r>
              <a:rPr lang="en-GB" sz="2000" b="0" dirty="0"/>
              <a:t>made this conversation its </a:t>
            </a:r>
            <a:r>
              <a:rPr lang="en-GB" sz="2000" b="0" i="1" dirty="0"/>
              <a:t>decisive </a:t>
            </a:r>
            <a:r>
              <a:rPr lang="en-GB" sz="2000" b="0" dirty="0"/>
              <a:t>and </a:t>
            </a:r>
            <a:r>
              <a:rPr lang="en-GB" sz="2000" b="0" i="1" dirty="0"/>
              <a:t>primary </a:t>
            </a:r>
            <a:r>
              <a:rPr lang="en-GB" sz="2000" b="0" dirty="0"/>
              <a:t>concern.  That is to say, the enterprise of </a:t>
            </a:r>
            <a:r>
              <a:rPr lang="en-GB" sz="2000" b="0" i="1" dirty="0"/>
              <a:t>apologetics – </a:t>
            </a:r>
            <a:r>
              <a:rPr lang="en-GB" sz="2000" b="0" dirty="0"/>
              <a:t>of making sure that theology makes sense to the wider world, by basing itself on the worldview of that context; was separated from </a:t>
            </a:r>
            <a:r>
              <a:rPr lang="en-GB" sz="2000" b="0" i="1" dirty="0" err="1"/>
              <a:t>dogmatics</a:t>
            </a:r>
            <a:r>
              <a:rPr lang="en-GB" sz="2000" b="0" i="1" dirty="0"/>
              <a:t> – </a:t>
            </a:r>
            <a:r>
              <a:rPr lang="en-GB" sz="2000" b="0" dirty="0"/>
              <a:t>the description of the essential claims of </a:t>
            </a:r>
            <a:r>
              <a:rPr lang="en-GB" sz="2000" b="0" dirty="0" smtClean="0"/>
              <a:t>Christianity.</a:t>
            </a:r>
          </a:p>
        </p:txBody>
      </p:sp>
    </p:spTree>
    <p:extLst>
      <p:ext uri="{BB962C8B-B14F-4D97-AF65-F5344CB8AC3E}">
        <p14:creationId xmlns:p14="http://schemas.microsoft.com/office/powerpoint/2010/main" val="17861246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560" y="385010"/>
            <a:ext cx="8563556" cy="4278094"/>
          </a:xfrm>
          <a:prstGeom prst="rect">
            <a:avLst/>
          </a:prstGeom>
          <a:noFill/>
        </p:spPr>
        <p:txBody>
          <a:bodyPr wrap="square" rtlCol="0">
            <a:spAutoFit/>
          </a:bodyPr>
          <a:lstStyle/>
          <a:p>
            <a:r>
              <a:rPr lang="en-GB" sz="2400" i="1" dirty="0" smtClean="0"/>
              <a:t>“Nineteenth-century theology ascribed normative character to the ideas of its environment. Consequently it was forced to make reduction and oversimplifications, to indulge in forgetfulness and carelessness, when it dealt with the exciting and all-important matters of Christian understanding. These developments were bound to threaten, indeed to undermine, both theology and the Church with impoverishment and triviality. It did not enter their minds that respectable </a:t>
            </a:r>
            <a:r>
              <a:rPr lang="en-GB" sz="2400" i="1" dirty="0" err="1" smtClean="0"/>
              <a:t>dogmatics</a:t>
            </a:r>
            <a:r>
              <a:rPr lang="en-GB" sz="2400" i="1" dirty="0" smtClean="0"/>
              <a:t> could be good apologetics.”</a:t>
            </a:r>
          </a:p>
          <a:p>
            <a:endParaRPr lang="en-GB" sz="2400" i="1" dirty="0"/>
          </a:p>
          <a:p>
            <a:r>
              <a:rPr lang="en-GB" sz="2400" dirty="0" smtClean="0"/>
              <a:t>Barth K, </a:t>
            </a:r>
            <a:r>
              <a:rPr lang="en-GB" sz="2400" i="1" dirty="0"/>
              <a:t>The Humanity of God </a:t>
            </a:r>
            <a:endParaRPr lang="en-GB" sz="2400" dirty="0" smtClean="0"/>
          </a:p>
          <a:p>
            <a:endParaRPr lang="en-GB" sz="3200" dirty="0"/>
          </a:p>
        </p:txBody>
      </p:sp>
    </p:spTree>
    <p:extLst>
      <p:ext uri="{BB962C8B-B14F-4D97-AF65-F5344CB8AC3E}">
        <p14:creationId xmlns:p14="http://schemas.microsoft.com/office/powerpoint/2010/main" val="3367318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15616" y="404664"/>
            <a:ext cx="7050700" cy="4131270"/>
          </a:xfrm>
        </p:spPr>
      </p:pic>
    </p:spTree>
    <p:extLst>
      <p:ext uri="{BB962C8B-B14F-4D97-AF65-F5344CB8AC3E}">
        <p14:creationId xmlns:p14="http://schemas.microsoft.com/office/powerpoint/2010/main" val="41912659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Dialectics – Barth’s critique of “Religion” 1</a:t>
            </a:r>
            <a:endParaRPr lang="en-GB" dirty="0"/>
          </a:p>
        </p:txBody>
      </p:sp>
      <p:sp>
        <p:nvSpPr>
          <p:cNvPr id="3" name="Content Placeholder 2"/>
          <p:cNvSpPr>
            <a:spLocks noGrp="1"/>
          </p:cNvSpPr>
          <p:nvPr>
            <p:ph idx="1"/>
          </p:nvPr>
        </p:nvSpPr>
        <p:spPr/>
        <p:txBody>
          <a:bodyPr>
            <a:normAutofit lnSpcReduction="10000"/>
          </a:bodyPr>
          <a:lstStyle/>
          <a:p>
            <a:pPr marL="0" indent="0"/>
            <a:r>
              <a:rPr lang="en-GB" sz="2000" b="0" dirty="0"/>
              <a:t>God is not projection, nor continuation, but breach. </a:t>
            </a:r>
            <a:r>
              <a:rPr lang="en-GB" sz="2000" b="0" dirty="0" smtClean="0"/>
              <a:t>God </a:t>
            </a:r>
            <a:r>
              <a:rPr lang="en-GB" sz="2000" b="0" dirty="0"/>
              <a:t>is wholly transcendent and other.  God is eternal, we are in time. </a:t>
            </a:r>
            <a:r>
              <a:rPr lang="en-GB" sz="2000" b="0" dirty="0" smtClean="0"/>
              <a:t>There </a:t>
            </a:r>
            <a:r>
              <a:rPr lang="en-GB" sz="2000" b="0" dirty="0"/>
              <a:t>is a paradox, a dialectic, an unbridgeable contrast, between us and </a:t>
            </a:r>
            <a:r>
              <a:rPr lang="en-GB" sz="2000" b="0" dirty="0" smtClean="0"/>
              <a:t>God.</a:t>
            </a:r>
            <a:endParaRPr lang="en-GB" sz="2000" b="0" dirty="0"/>
          </a:p>
          <a:p>
            <a:pPr marL="0" indent="0"/>
            <a:r>
              <a:rPr lang="en-GB" sz="2000" b="0" dirty="0" smtClean="0"/>
              <a:t>  </a:t>
            </a:r>
          </a:p>
          <a:p>
            <a:pPr marL="0" indent="0"/>
            <a:r>
              <a:rPr lang="en-GB" sz="2000" b="0" dirty="0" smtClean="0"/>
              <a:t>This </a:t>
            </a:r>
            <a:r>
              <a:rPr lang="en-GB" sz="2000" b="0" dirty="0"/>
              <a:t>is what is meant by the phrase ‘dialectical theology’.  The word dialectic refers to the existence of absolute contrast of </a:t>
            </a:r>
            <a:r>
              <a:rPr lang="en-GB" sz="2000" b="0" dirty="0" smtClean="0"/>
              <a:t>some kind</a:t>
            </a:r>
            <a:r>
              <a:rPr lang="en-GB" sz="2000" b="0" dirty="0"/>
              <a:t>. </a:t>
            </a:r>
            <a:endParaRPr lang="en-GB" sz="2000" b="0" dirty="0" smtClean="0"/>
          </a:p>
          <a:p>
            <a:pPr marL="0" indent="0"/>
            <a:endParaRPr lang="en-GB" sz="2000" b="0" i="1" dirty="0"/>
          </a:p>
          <a:p>
            <a:pPr marL="0" indent="0"/>
            <a:r>
              <a:rPr lang="en-GB" sz="2000" b="0" dirty="0" smtClean="0"/>
              <a:t>Dialectics </a:t>
            </a:r>
            <a:r>
              <a:rPr lang="en-GB" sz="2000" b="0" dirty="0"/>
              <a:t>is as much a style as it is a theory – it provides a polarised account of God and humanity which seeks to maintain God’s transcendence, and the sharp </a:t>
            </a:r>
            <a:r>
              <a:rPr lang="en-GB" sz="2000" b="0" dirty="0" smtClean="0"/>
              <a:t>contrast with our </a:t>
            </a:r>
            <a:r>
              <a:rPr lang="en-GB" sz="2000" b="0" dirty="0"/>
              <a:t>account of humanity. </a:t>
            </a:r>
          </a:p>
        </p:txBody>
      </p:sp>
    </p:spTree>
    <p:extLst>
      <p:ext uri="{BB962C8B-B14F-4D97-AF65-F5344CB8AC3E}">
        <p14:creationId xmlns:p14="http://schemas.microsoft.com/office/powerpoint/2010/main" val="35401282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Dialectics – Barth’s critique of “Religion” 2</a:t>
            </a:r>
            <a:endParaRPr lang="en-GB" dirty="0"/>
          </a:p>
        </p:txBody>
      </p:sp>
      <p:sp>
        <p:nvSpPr>
          <p:cNvPr id="3" name="Content Placeholder 2"/>
          <p:cNvSpPr>
            <a:spLocks noGrp="1"/>
          </p:cNvSpPr>
          <p:nvPr>
            <p:ph idx="1"/>
          </p:nvPr>
        </p:nvSpPr>
        <p:spPr/>
        <p:txBody>
          <a:bodyPr>
            <a:normAutofit lnSpcReduction="10000"/>
          </a:bodyPr>
          <a:lstStyle/>
          <a:p>
            <a:pPr marL="0" indent="0"/>
            <a:r>
              <a:rPr lang="en-GB" sz="2000" b="0" dirty="0"/>
              <a:t>Dialectic isn’t about negation, it is about paradox – about the ultimately broken nature of human language in describing God.  </a:t>
            </a:r>
            <a:endParaRPr lang="en-GB" sz="2000" b="0" dirty="0" smtClean="0"/>
          </a:p>
          <a:p>
            <a:pPr marL="0" indent="0"/>
            <a:r>
              <a:rPr lang="en-GB" sz="2000" b="0" dirty="0" smtClean="0"/>
              <a:t>Jesus </a:t>
            </a:r>
            <a:r>
              <a:rPr lang="en-GB" sz="2000" b="0" dirty="0"/>
              <a:t>Christ, for Barth, is so far from being the culmination of human development, from religion, that he is found to stand over and against it as its judge. </a:t>
            </a:r>
            <a:endParaRPr lang="en-GB" sz="2000" b="0" dirty="0" smtClean="0"/>
          </a:p>
          <a:p>
            <a:pPr marL="0" indent="0"/>
            <a:r>
              <a:rPr lang="en-GB" sz="2000" b="0" dirty="0" smtClean="0"/>
              <a:t> </a:t>
            </a:r>
          </a:p>
          <a:p>
            <a:pPr marL="0" indent="0"/>
            <a:r>
              <a:rPr lang="en-GB" sz="2000" b="0" dirty="0" smtClean="0"/>
              <a:t>In </a:t>
            </a:r>
            <a:r>
              <a:rPr lang="en-GB" sz="2000" b="0" dirty="0"/>
              <a:t>a famous phrase, Barth describes God’s action in Christ as ‘coming vertically from above.’  Christianity, and Christ himself, are not the affirmation of human culture – but the coming of the divine ‘No’ against religion, against all idolatries, which repeat the sin of the </a:t>
            </a:r>
            <a:r>
              <a:rPr lang="en-GB" sz="2000" b="0" dirty="0" smtClean="0"/>
              <a:t>Tower </a:t>
            </a:r>
            <a:r>
              <a:rPr lang="en-GB" sz="2000" b="0" dirty="0"/>
              <a:t>of </a:t>
            </a:r>
            <a:r>
              <a:rPr lang="en-GB" sz="2000" b="0" dirty="0" smtClean="0"/>
              <a:t>Babel</a:t>
            </a:r>
            <a:r>
              <a:rPr lang="en-GB" sz="2000" b="0" dirty="0"/>
              <a:t>, and seek to construct a way of getting to God.  </a:t>
            </a:r>
          </a:p>
          <a:p>
            <a:endParaRPr lang="en-GB" dirty="0"/>
          </a:p>
          <a:p>
            <a:endParaRPr lang="en-GB" dirty="0"/>
          </a:p>
        </p:txBody>
      </p:sp>
    </p:spTree>
    <p:extLst>
      <p:ext uri="{BB962C8B-B14F-4D97-AF65-F5344CB8AC3E}">
        <p14:creationId xmlns:p14="http://schemas.microsoft.com/office/powerpoint/2010/main" val="909651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Christocentrism</a:t>
            </a:r>
            <a:r>
              <a:rPr lang="en-GB" dirty="0" smtClean="0"/>
              <a:t> – Barth and Christ</a:t>
            </a:r>
            <a:endParaRPr lang="en-GB" dirty="0"/>
          </a:p>
        </p:txBody>
      </p:sp>
      <p:sp>
        <p:nvSpPr>
          <p:cNvPr id="3" name="Content Placeholder 2"/>
          <p:cNvSpPr>
            <a:spLocks noGrp="1"/>
          </p:cNvSpPr>
          <p:nvPr>
            <p:ph idx="1"/>
          </p:nvPr>
        </p:nvSpPr>
        <p:spPr/>
        <p:txBody>
          <a:bodyPr>
            <a:normAutofit/>
          </a:bodyPr>
          <a:lstStyle/>
          <a:p>
            <a:pPr marL="0" indent="0"/>
            <a:r>
              <a:rPr lang="en-GB" sz="1800" b="0" dirty="0" smtClean="0"/>
              <a:t>The Christocentric </a:t>
            </a:r>
            <a:r>
              <a:rPr lang="en-GB" sz="1800" b="0" dirty="0"/>
              <a:t>turn in Barth’s theology is directly related to his account of theology as being a discipline in the service of the Church.  </a:t>
            </a:r>
            <a:endParaRPr lang="en-GB" sz="1800" b="0" dirty="0" smtClean="0"/>
          </a:p>
          <a:p>
            <a:pPr marL="0" indent="0"/>
            <a:r>
              <a:rPr lang="en-GB" sz="1800" b="0" dirty="0" smtClean="0"/>
              <a:t>Throughout </a:t>
            </a:r>
            <a:r>
              <a:rPr lang="en-GB" sz="1800" b="0" dirty="0"/>
              <a:t>his career, at certain times, Barth would stop to reflect on how his thought had developed</a:t>
            </a:r>
            <a:r>
              <a:rPr lang="en-GB" sz="1800" b="0" dirty="0" smtClean="0"/>
              <a:t>. </a:t>
            </a:r>
            <a:r>
              <a:rPr lang="en-GB" sz="1800" b="0" dirty="0"/>
              <a:t>Writing of the shift that occurs in the early to mid 1930s he says </a:t>
            </a:r>
            <a:r>
              <a:rPr lang="en-GB" sz="1800" b="0" dirty="0" smtClean="0"/>
              <a:t>this:</a:t>
            </a:r>
          </a:p>
          <a:p>
            <a:pPr marL="0" indent="0"/>
            <a:r>
              <a:rPr lang="en-GB" sz="1800" b="0" dirty="0" smtClean="0"/>
              <a:t>	“</a:t>
            </a:r>
            <a:r>
              <a:rPr lang="en-GB" sz="1800" b="0" i="1" dirty="0" smtClean="0"/>
              <a:t>I </a:t>
            </a:r>
            <a:r>
              <a:rPr lang="en-GB" sz="1800" b="0" i="1" dirty="0"/>
              <a:t>had to learn that Christian doctrine, if it is to merit the name </a:t>
            </a:r>
            <a:r>
              <a:rPr lang="en-GB" sz="1800" b="0" i="1" dirty="0" smtClean="0"/>
              <a:t>	and </a:t>
            </a:r>
            <a:r>
              <a:rPr lang="en-GB" sz="1800" b="0" i="1" dirty="0"/>
              <a:t>if it is to build up the Christian church in the world as she </a:t>
            </a:r>
            <a:r>
              <a:rPr lang="en-GB" sz="1800" b="0" i="1" dirty="0" smtClean="0"/>
              <a:t>	must </a:t>
            </a:r>
            <a:r>
              <a:rPr lang="en-GB" sz="1800" b="0" i="1" dirty="0"/>
              <a:t>needs to be built up, has to be exclusively and conclusively </a:t>
            </a:r>
            <a:r>
              <a:rPr lang="en-GB" sz="1800" b="0" i="1" dirty="0" smtClean="0"/>
              <a:t>	the </a:t>
            </a:r>
            <a:r>
              <a:rPr lang="en-GB" sz="1800" b="0" i="1" dirty="0"/>
              <a:t>doctrine of Jesus Christ – of Jesus Christ as the living Word of </a:t>
            </a:r>
            <a:r>
              <a:rPr lang="en-GB" sz="1800" b="0" i="1" dirty="0" smtClean="0"/>
              <a:t>	God </a:t>
            </a:r>
            <a:r>
              <a:rPr lang="en-GB" sz="1800" b="0" i="1" dirty="0"/>
              <a:t>spoken to us men</a:t>
            </a:r>
            <a:r>
              <a:rPr lang="en-GB" sz="1800" b="0" dirty="0"/>
              <a:t>.” </a:t>
            </a:r>
            <a:endParaRPr lang="en-GB" sz="1800" b="0" dirty="0" smtClean="0"/>
          </a:p>
          <a:p>
            <a:pPr marL="0" indent="0"/>
            <a:r>
              <a:rPr lang="en-GB" sz="1800" b="0" dirty="0"/>
              <a:t>	</a:t>
            </a:r>
            <a:r>
              <a:rPr lang="en-GB" sz="1800" b="0" dirty="0" smtClean="0"/>
              <a:t>Karl Barth, </a:t>
            </a:r>
            <a:r>
              <a:rPr lang="en-GB" sz="1800" b="0" i="1" dirty="0"/>
              <a:t>How I changed my mind </a:t>
            </a:r>
            <a:r>
              <a:rPr lang="en-GB" sz="1800" b="0" dirty="0"/>
              <a:t>(Virginia: JKP, 1966) p.43.  </a:t>
            </a:r>
          </a:p>
          <a:p>
            <a:endParaRPr lang="en-GB" dirty="0"/>
          </a:p>
        </p:txBody>
      </p:sp>
    </p:spTree>
    <p:extLst>
      <p:ext uri="{BB962C8B-B14F-4D97-AF65-F5344CB8AC3E}">
        <p14:creationId xmlns:p14="http://schemas.microsoft.com/office/powerpoint/2010/main" val="32468557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545" y="138364"/>
            <a:ext cx="8875171" cy="6502266"/>
          </a:xfrm>
          <a:prstGeom prst="rect">
            <a:avLst/>
          </a:prstGeom>
        </p:spPr>
      </p:pic>
    </p:spTree>
    <p:extLst>
      <p:ext uri="{BB962C8B-B14F-4D97-AF65-F5344CB8AC3E}">
        <p14:creationId xmlns:p14="http://schemas.microsoft.com/office/powerpoint/2010/main" val="3081207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Christocentrism</a:t>
            </a:r>
            <a:r>
              <a:rPr lang="en-GB" dirty="0" smtClean="0"/>
              <a:t> – Bonhoeffer / Barth</a:t>
            </a:r>
            <a:endParaRPr lang="en-GB" dirty="0"/>
          </a:p>
        </p:txBody>
      </p:sp>
      <p:sp>
        <p:nvSpPr>
          <p:cNvPr id="3" name="Content Placeholder 2"/>
          <p:cNvSpPr>
            <a:spLocks noGrp="1"/>
          </p:cNvSpPr>
          <p:nvPr>
            <p:ph idx="1"/>
          </p:nvPr>
        </p:nvSpPr>
        <p:spPr/>
        <p:txBody>
          <a:bodyPr>
            <a:normAutofit/>
          </a:bodyPr>
          <a:lstStyle/>
          <a:p>
            <a:pPr marL="0" indent="0"/>
            <a:r>
              <a:rPr lang="en-GB" sz="1800" b="0" dirty="0"/>
              <a:t>In a little lecture he gave on ‘the Nature of the Church’ in 1932 he says </a:t>
            </a:r>
            <a:endParaRPr lang="en-GB" sz="1800" b="0" dirty="0" smtClean="0"/>
          </a:p>
          <a:p>
            <a:pPr marL="0" indent="0"/>
            <a:endParaRPr lang="en-GB" sz="1800" b="0" dirty="0" smtClean="0"/>
          </a:p>
          <a:p>
            <a:pPr marL="0" indent="0"/>
            <a:r>
              <a:rPr lang="en-GB" sz="1800" b="0" dirty="0"/>
              <a:t>	</a:t>
            </a:r>
            <a:r>
              <a:rPr lang="en-GB" sz="1800" b="0" dirty="0" smtClean="0"/>
              <a:t>“</a:t>
            </a:r>
            <a:r>
              <a:rPr lang="en-GB" sz="1800" b="0" i="1" dirty="0"/>
              <a:t>the </a:t>
            </a:r>
            <a:r>
              <a:rPr lang="en-GB" sz="1800" i="1" dirty="0"/>
              <a:t>secularity</a:t>
            </a:r>
            <a:r>
              <a:rPr lang="en-GB" sz="1800" b="0" i="1" dirty="0"/>
              <a:t> of the church … follows from the incarnation of </a:t>
            </a:r>
            <a:r>
              <a:rPr lang="en-GB" sz="1800" b="0" i="1" dirty="0" smtClean="0"/>
              <a:t>	Christ</a:t>
            </a:r>
            <a:r>
              <a:rPr lang="en-GB" sz="1800" b="0" i="1" dirty="0"/>
              <a:t>. </a:t>
            </a:r>
            <a:r>
              <a:rPr lang="en-GB" sz="1800" b="0" i="1" dirty="0" smtClean="0"/>
              <a:t>The </a:t>
            </a:r>
            <a:r>
              <a:rPr lang="en-GB" sz="1800" b="0" i="1" dirty="0"/>
              <a:t>church, like Christ, has become world. …For the sake </a:t>
            </a:r>
            <a:r>
              <a:rPr lang="en-GB" sz="1800" b="0" i="1" dirty="0" smtClean="0"/>
              <a:t>	of real people</a:t>
            </a:r>
            <a:r>
              <a:rPr lang="en-GB" sz="1800" b="0" i="1" dirty="0"/>
              <a:t>, the church must be thoroughly worldly</a:t>
            </a:r>
            <a:r>
              <a:rPr lang="en-GB" sz="1800" b="0" dirty="0"/>
              <a:t>.”  </a:t>
            </a:r>
            <a:endParaRPr lang="en-GB" sz="1800" b="0" dirty="0" smtClean="0"/>
          </a:p>
          <a:p>
            <a:pPr marL="0" indent="0"/>
            <a:endParaRPr lang="en-GB" sz="1800" b="0" dirty="0" smtClean="0"/>
          </a:p>
          <a:p>
            <a:pPr marL="0" indent="0"/>
            <a:r>
              <a:rPr lang="en-GB" sz="1800" b="0" dirty="0" smtClean="0"/>
              <a:t>What </a:t>
            </a:r>
            <a:r>
              <a:rPr lang="en-GB" sz="1800" b="0" dirty="0"/>
              <a:t>he means by secularity here isn’t that the Church stops being the church, or that Christianity moves from being theistic </a:t>
            </a:r>
            <a:r>
              <a:rPr lang="en-GB" sz="1800" b="0" dirty="0" smtClean="0"/>
              <a:t>to atheistic. What </a:t>
            </a:r>
            <a:r>
              <a:rPr lang="en-GB" sz="1800" b="0" dirty="0"/>
              <a:t>he means is the ecclesial side of what, for the individual Christian, he was to later describe as the ‘</a:t>
            </a:r>
            <a:r>
              <a:rPr lang="en-GB" sz="1800" b="0" i="1" dirty="0"/>
              <a:t>Cost of Discipleship</a:t>
            </a:r>
            <a:r>
              <a:rPr lang="en-GB" sz="1800" b="0" dirty="0"/>
              <a:t>.’</a:t>
            </a:r>
          </a:p>
        </p:txBody>
      </p:sp>
    </p:spTree>
    <p:extLst>
      <p:ext uri="{BB962C8B-B14F-4D97-AF65-F5344CB8AC3E}">
        <p14:creationId xmlns:p14="http://schemas.microsoft.com/office/powerpoint/2010/main" val="20562030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Christocentrism</a:t>
            </a:r>
            <a:r>
              <a:rPr lang="en-GB" dirty="0" smtClean="0"/>
              <a:t> – Critical Issues</a:t>
            </a:r>
            <a:endParaRPr lang="en-GB" dirty="0"/>
          </a:p>
        </p:txBody>
      </p:sp>
      <p:sp>
        <p:nvSpPr>
          <p:cNvPr id="3" name="Content Placeholder 2"/>
          <p:cNvSpPr>
            <a:spLocks noGrp="1"/>
          </p:cNvSpPr>
          <p:nvPr>
            <p:ph idx="1"/>
          </p:nvPr>
        </p:nvSpPr>
        <p:spPr/>
        <p:txBody>
          <a:bodyPr>
            <a:normAutofit/>
          </a:bodyPr>
          <a:lstStyle/>
          <a:p>
            <a:pPr marL="0" indent="0"/>
            <a:r>
              <a:rPr lang="en-GB" sz="2000" b="0" dirty="0" smtClean="0"/>
              <a:t>Far </a:t>
            </a:r>
            <a:r>
              <a:rPr lang="en-GB" sz="2000" b="0" dirty="0"/>
              <a:t>too focused on one particular instantiation of divine revelation – on Jesus alone, and thus denying natural revelation, or the presence of knowledge of God in other religious traditions. </a:t>
            </a:r>
            <a:endParaRPr lang="en-GB" sz="2000" b="0" dirty="0" smtClean="0"/>
          </a:p>
          <a:p>
            <a:pPr marL="0" indent="0"/>
            <a:r>
              <a:rPr lang="en-GB" sz="2000" b="0" dirty="0" smtClean="0"/>
              <a:t> </a:t>
            </a:r>
          </a:p>
          <a:p>
            <a:pPr marL="0" indent="0"/>
            <a:r>
              <a:rPr lang="en-GB" sz="2000" b="0" dirty="0" smtClean="0"/>
              <a:t>so </a:t>
            </a:r>
            <a:r>
              <a:rPr lang="en-GB" sz="2000" b="0" dirty="0"/>
              <a:t>particular, so specific, cannot help but be narrow and </a:t>
            </a:r>
            <a:r>
              <a:rPr lang="en-GB" sz="2000" b="0" dirty="0" smtClean="0"/>
              <a:t>exclusive regarding life / gender / sexuality /chronology.</a:t>
            </a:r>
          </a:p>
          <a:p>
            <a:pPr marL="0" indent="0"/>
            <a:endParaRPr lang="en-GB" sz="2000" b="0" dirty="0" smtClean="0"/>
          </a:p>
          <a:p>
            <a:pPr marL="0" indent="0"/>
            <a:r>
              <a:rPr lang="en-GB" sz="2000" b="0" dirty="0" smtClean="0"/>
              <a:t>But </a:t>
            </a:r>
            <a:r>
              <a:rPr lang="en-GB" sz="2000" b="0" dirty="0"/>
              <a:t>that charge of being insular, narrow and exclusive can be </a:t>
            </a:r>
            <a:r>
              <a:rPr lang="en-GB" sz="2000" b="0" dirty="0" smtClean="0"/>
              <a:t>countered - </a:t>
            </a:r>
            <a:r>
              <a:rPr lang="en-GB" sz="2000" b="0" dirty="0"/>
              <a:t>this focusing on Christ is always an outward movement to the world.  </a:t>
            </a:r>
          </a:p>
          <a:p>
            <a:endParaRPr lang="en-GB" dirty="0"/>
          </a:p>
        </p:txBody>
      </p:sp>
    </p:spTree>
    <p:extLst>
      <p:ext uri="{BB962C8B-B14F-4D97-AF65-F5344CB8AC3E}">
        <p14:creationId xmlns:p14="http://schemas.microsoft.com/office/powerpoint/2010/main" val="2749038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Isosceles Triangle 5"/>
          <p:cNvSpPr/>
          <p:nvPr/>
        </p:nvSpPr>
        <p:spPr>
          <a:xfrm>
            <a:off x="2699792" y="764704"/>
            <a:ext cx="3456384" cy="3438745"/>
          </a:xfrm>
          <a:prstGeom prst="triangle">
            <a:avLst/>
          </a:prstGeom>
          <a:solidFill>
            <a:schemeClr val="tx2">
              <a:lumMod val="60000"/>
              <a:lumOff val="40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438122" y="2636912"/>
            <a:ext cx="1950133" cy="584775"/>
          </a:xfrm>
          <a:prstGeom prst="rect">
            <a:avLst/>
          </a:prstGeom>
          <a:noFill/>
        </p:spPr>
        <p:txBody>
          <a:bodyPr wrap="square" rtlCol="0">
            <a:spAutoFit/>
          </a:bodyPr>
          <a:lstStyle/>
          <a:p>
            <a:r>
              <a:rPr lang="en-GB" sz="3200" b="1" dirty="0" smtClean="0"/>
              <a:t>Karl Barth</a:t>
            </a:r>
            <a:endParaRPr lang="en-GB" sz="3200" b="1" dirty="0"/>
          </a:p>
        </p:txBody>
      </p:sp>
      <p:sp>
        <p:nvSpPr>
          <p:cNvPr id="3" name="TextBox 2"/>
          <p:cNvSpPr txBox="1"/>
          <p:nvPr/>
        </p:nvSpPr>
        <p:spPr>
          <a:xfrm>
            <a:off x="1436476" y="4295382"/>
            <a:ext cx="2526632" cy="584775"/>
          </a:xfrm>
          <a:prstGeom prst="rect">
            <a:avLst/>
          </a:prstGeom>
          <a:noFill/>
        </p:spPr>
        <p:txBody>
          <a:bodyPr wrap="square" rtlCol="0">
            <a:spAutoFit/>
          </a:bodyPr>
          <a:lstStyle/>
          <a:p>
            <a:r>
              <a:rPr lang="en-GB" sz="3200" dirty="0" smtClean="0"/>
              <a:t>Dogmatic</a:t>
            </a:r>
            <a:endParaRPr lang="en-GB" sz="3200" dirty="0"/>
          </a:p>
        </p:txBody>
      </p:sp>
      <p:sp>
        <p:nvSpPr>
          <p:cNvPr id="4" name="TextBox 3"/>
          <p:cNvSpPr txBox="1"/>
          <p:nvPr/>
        </p:nvSpPr>
        <p:spPr>
          <a:xfrm>
            <a:off x="5364088" y="4293096"/>
            <a:ext cx="1986441" cy="584775"/>
          </a:xfrm>
          <a:prstGeom prst="rect">
            <a:avLst/>
          </a:prstGeom>
          <a:noFill/>
        </p:spPr>
        <p:txBody>
          <a:bodyPr wrap="none" rtlCol="0">
            <a:spAutoFit/>
          </a:bodyPr>
          <a:lstStyle/>
          <a:p>
            <a:r>
              <a:rPr lang="en-GB" sz="3200" dirty="0" smtClean="0"/>
              <a:t>Dialectica</a:t>
            </a:r>
            <a:r>
              <a:rPr lang="en-GB" sz="3200" dirty="0"/>
              <a:t>l</a:t>
            </a:r>
          </a:p>
        </p:txBody>
      </p:sp>
      <p:sp>
        <p:nvSpPr>
          <p:cNvPr id="5" name="TextBox 4"/>
          <p:cNvSpPr txBox="1"/>
          <p:nvPr/>
        </p:nvSpPr>
        <p:spPr>
          <a:xfrm>
            <a:off x="3141317" y="116632"/>
            <a:ext cx="2573333" cy="584775"/>
          </a:xfrm>
          <a:prstGeom prst="rect">
            <a:avLst/>
          </a:prstGeom>
          <a:noFill/>
        </p:spPr>
        <p:txBody>
          <a:bodyPr wrap="none" rtlCol="0">
            <a:spAutoFit/>
          </a:bodyPr>
          <a:lstStyle/>
          <a:p>
            <a:r>
              <a:rPr lang="en-GB" sz="3200" dirty="0" smtClean="0"/>
              <a:t>Christocentric</a:t>
            </a:r>
            <a:endParaRPr lang="en-GB" sz="3200" dirty="0"/>
          </a:p>
        </p:txBody>
      </p:sp>
    </p:spTree>
    <p:extLst>
      <p:ext uri="{BB962C8B-B14F-4D97-AF65-F5344CB8AC3E}">
        <p14:creationId xmlns:p14="http://schemas.microsoft.com/office/powerpoint/2010/main" val="17128312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Week </a:t>
            </a:r>
            <a:r>
              <a:rPr lang="en-GB" dirty="0"/>
              <a:t>8</a:t>
            </a:r>
            <a:r>
              <a:rPr lang="en-GB" cap="none" dirty="0" smtClean="0"/>
              <a:t>i</a:t>
            </a:r>
            <a:r>
              <a:rPr lang="en-GB" dirty="0" smtClean="0"/>
              <a:t>: History 3</a:t>
            </a:r>
            <a:endParaRPr lang="en-GB" dirty="0"/>
          </a:p>
        </p:txBody>
      </p:sp>
      <p:sp>
        <p:nvSpPr>
          <p:cNvPr id="3" name="Content Placeholder 2"/>
          <p:cNvSpPr>
            <a:spLocks noGrp="1"/>
          </p:cNvSpPr>
          <p:nvPr>
            <p:ph idx="1"/>
          </p:nvPr>
        </p:nvSpPr>
        <p:spPr/>
        <p:txBody>
          <a:bodyPr>
            <a:normAutofit/>
          </a:bodyPr>
          <a:lstStyle/>
          <a:p>
            <a:pPr marL="0" indent="0"/>
            <a:r>
              <a:rPr lang="en-GB" b="0" dirty="0"/>
              <a:t>“Modern” Theology</a:t>
            </a:r>
          </a:p>
          <a:p>
            <a:pPr marL="0" indent="0"/>
            <a:endParaRPr lang="en-GB" b="0" dirty="0"/>
          </a:p>
          <a:p>
            <a:pPr marL="0" indent="0"/>
            <a:r>
              <a:rPr lang="en-GB" b="0" dirty="0"/>
              <a:t>Criticisms of Modern Theology</a:t>
            </a:r>
          </a:p>
          <a:p>
            <a:pPr marL="0" indent="0"/>
            <a:endParaRPr lang="en-GB" b="0" dirty="0"/>
          </a:p>
        </p:txBody>
      </p:sp>
      <p:sp>
        <p:nvSpPr>
          <p:cNvPr id="4" name="Text Placeholder 3"/>
          <p:cNvSpPr>
            <a:spLocks noGrp="1"/>
          </p:cNvSpPr>
          <p:nvPr>
            <p:ph type="body" sz="half" idx="2"/>
          </p:nvPr>
        </p:nvSpPr>
        <p:spPr/>
        <p:txBody>
          <a:bodyPr/>
          <a:lstStyle/>
          <a:p>
            <a:r>
              <a:rPr lang="en-US" dirty="0"/>
              <a:t>An overview of Christian History –Modernity and Against Modernity</a:t>
            </a:r>
          </a:p>
          <a:p>
            <a:endParaRPr lang="en-GB" dirty="0"/>
          </a:p>
        </p:txBody>
      </p:sp>
    </p:spTree>
    <p:extLst>
      <p:ext uri="{BB962C8B-B14F-4D97-AF65-F5344CB8AC3E}">
        <p14:creationId xmlns:p14="http://schemas.microsoft.com/office/powerpoint/2010/main" val="3162228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Lecture: Christian Worship – Festivals and Sacraments </a:t>
            </a:r>
            <a:endParaRPr lang="en-GB" dirty="0"/>
          </a:p>
        </p:txBody>
      </p:sp>
      <p:sp>
        <p:nvSpPr>
          <p:cNvPr id="3" name="Content Placeholder 2"/>
          <p:cNvSpPr>
            <a:spLocks noGrp="1"/>
          </p:cNvSpPr>
          <p:nvPr>
            <p:ph idx="1"/>
          </p:nvPr>
        </p:nvSpPr>
        <p:spPr/>
        <p:txBody>
          <a:bodyPr>
            <a:normAutofit/>
          </a:bodyPr>
          <a:lstStyle/>
          <a:p>
            <a:pPr marL="0" indent="0"/>
            <a:r>
              <a:rPr lang="en-GB" sz="3000" b="0" dirty="0" smtClean="0"/>
              <a:t>Christian Worship</a:t>
            </a:r>
          </a:p>
          <a:p>
            <a:pPr marL="0" indent="0"/>
            <a:endParaRPr lang="en-GB" sz="3000" b="0" dirty="0"/>
          </a:p>
          <a:p>
            <a:pPr marL="0" indent="0"/>
            <a:r>
              <a:rPr lang="en-GB" sz="3000" b="0" dirty="0" smtClean="0"/>
              <a:t>Christian Sacraments</a:t>
            </a:r>
          </a:p>
          <a:p>
            <a:pPr marL="0" indent="0"/>
            <a:endParaRPr lang="en-GB" sz="3000" b="0" dirty="0"/>
          </a:p>
          <a:p>
            <a:pPr marL="0" indent="0"/>
            <a:r>
              <a:rPr lang="en-GB" sz="3000" b="0" dirty="0" smtClean="0"/>
              <a:t>Christian Festivals</a:t>
            </a:r>
            <a:endParaRPr lang="en-GB" sz="3000" b="0" dirty="0"/>
          </a:p>
        </p:txBody>
      </p:sp>
    </p:spTree>
    <p:extLst>
      <p:ext uri="{BB962C8B-B14F-4D97-AF65-F5344CB8AC3E}">
        <p14:creationId xmlns:p14="http://schemas.microsoft.com/office/powerpoint/2010/main" val="5255227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53</TotalTime>
  <Words>2269</Words>
  <Application>Microsoft Office PowerPoint</Application>
  <PresentationFormat>On-screen Show (4:3)</PresentationFormat>
  <Paragraphs>163</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Theme1</vt:lpstr>
      <vt:lpstr>TRRS4010 Judaism &amp; Christianity</vt:lpstr>
      <vt:lpstr>Dr Angus M Slater</vt:lpstr>
      <vt:lpstr>V: history 3</vt:lpstr>
      <vt:lpstr>History 3</vt:lpstr>
      <vt:lpstr>History 3</vt:lpstr>
      <vt:lpstr>“Modern” Theology</vt:lpstr>
      <vt:lpstr>Friedrich Schleiermacher 1768 – 1834</vt:lpstr>
      <vt:lpstr>Pietism</vt:lpstr>
      <vt:lpstr>Rationalism</vt:lpstr>
      <vt:lpstr>Romanticism</vt:lpstr>
      <vt:lpstr>PowerPoint Presentation</vt:lpstr>
      <vt:lpstr>Themes in Schleiermacher’s Theology</vt:lpstr>
      <vt:lpstr>Themes in Schleiermacher’s Theology</vt:lpstr>
      <vt:lpstr>Albrecht Ritschl (1822-1889)</vt:lpstr>
      <vt:lpstr>Adolf von Harnack (1851-1930)</vt:lpstr>
      <vt:lpstr>“Modern” Theology</vt:lpstr>
      <vt:lpstr>Against the Moderns</vt:lpstr>
      <vt:lpstr>After Schleiermacher?</vt:lpstr>
      <vt:lpstr>Karl Barth 1886 – 1968</vt:lpstr>
      <vt:lpstr>What is “Dogmatics”?</vt:lpstr>
      <vt:lpstr>Dogmatics for Barth</vt:lpstr>
      <vt:lpstr>Dogmatics: Barth and Liberal Theology 1</vt:lpstr>
      <vt:lpstr>Dogmatics: Barth and Liberal Theology 2</vt:lpstr>
      <vt:lpstr>PowerPoint Presentation</vt:lpstr>
      <vt:lpstr>PowerPoint Presentation</vt:lpstr>
      <vt:lpstr>Dialectics – Barth’s critique of “Religion” 1</vt:lpstr>
      <vt:lpstr>Dialectics – Barth’s critique of “Religion” 2</vt:lpstr>
      <vt:lpstr>Christocentrism – Barth and Christ</vt:lpstr>
      <vt:lpstr>PowerPoint Presentation</vt:lpstr>
      <vt:lpstr>Christocentrism – Bonhoeffer / Barth</vt:lpstr>
      <vt:lpstr>Christocentrism – Critical Issues</vt:lpstr>
      <vt:lpstr>PowerPoint Presentation</vt:lpstr>
      <vt:lpstr>Week 8i: History 3</vt:lpstr>
      <vt:lpstr>Next Lecture: Christian Worship – Festivals and Sacraments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TRRS4010 Judaism &amp; Christianity</dc:title>
  <dc:creator>Administrator</dc:creator>
  <cp:lastModifiedBy>Administrator</cp:lastModifiedBy>
  <cp:revision>6</cp:revision>
  <dcterms:created xsi:type="dcterms:W3CDTF">2017-10-03T09:46:23Z</dcterms:created>
  <dcterms:modified xsi:type="dcterms:W3CDTF">2018-11-05T09:16:19Z</dcterms:modified>
</cp:coreProperties>
</file>