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204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printerSettings" Target="printerSettings/printerSettings1.bin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heme" Target="theme/theme1.xml"/><Relationship Id="rId1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29/11/2018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29/11/2018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29/11/2018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29/11/2018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29/11/2018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29/11/2018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29/11/2018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29/11/2018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29/11/2018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29/11/2018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29/11/2018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8FCCAB8-A835-451E-8DB6-F803F9CA4C5D}" type="datetimeFigureOut">
              <a:rPr lang="en-US" smtClean="0"/>
              <a:t>29/11/2018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iming>
    <p:tnLst>
      <p:par>
        <p:cTn xmlns:p14="http://schemas.microsoft.com/office/powerpoint/2010/main"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Independent </a:t>
            </a:r>
            <a:r>
              <a:rPr lang="en-GB" dirty="0" smtClean="0"/>
              <a:t>Study</a:t>
            </a:r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209800"/>
            <a:ext cx="7175351" cy="1793167"/>
          </a:xfrm>
        </p:spPr>
        <p:txBody>
          <a:bodyPr/>
          <a:lstStyle/>
          <a:p>
            <a:r>
              <a:rPr lang="en-GB" dirty="0" smtClean="0"/>
              <a:t>Introduction to Data </a:t>
            </a:r>
            <a:r>
              <a:rPr lang="en-GB" dirty="0"/>
              <a:t>A</a:t>
            </a:r>
            <a:r>
              <a:rPr lang="en-GB" dirty="0" smtClean="0"/>
              <a:t>nalysis </a:t>
            </a:r>
            <a:r>
              <a:rPr lang="en-GB" dirty="0" smtClean="0"/>
              <a:t>and </a:t>
            </a:r>
            <a:r>
              <a:rPr lang="en-GB" dirty="0" smtClean="0"/>
              <a:t>Presenting </a:t>
            </a:r>
            <a:r>
              <a:rPr lang="en-GB" dirty="0"/>
              <a:t>R</a:t>
            </a:r>
            <a:r>
              <a:rPr lang="en-GB" dirty="0" smtClean="0"/>
              <a:t>esults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01790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Understanding how to organise and process quantitative data</a:t>
            </a:r>
          </a:p>
          <a:p>
            <a:r>
              <a:rPr lang="en-GB" dirty="0" smtClean="0"/>
              <a:t>Carry out descriptive and inferential statistical procedures</a:t>
            </a:r>
          </a:p>
          <a:p>
            <a:r>
              <a:rPr lang="en-GB" dirty="0" smtClean="0"/>
              <a:t>Organise and process qualitative data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95542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collected?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Not going to discuss specific tests – outline analysis generally.</a:t>
            </a:r>
          </a:p>
          <a:p>
            <a:r>
              <a:rPr lang="en-GB" dirty="0" smtClean="0"/>
              <a:t>How to begin the process</a:t>
            </a:r>
          </a:p>
          <a:p>
            <a:r>
              <a:rPr lang="en-GB" dirty="0" smtClean="0"/>
              <a:t>Further reading to identify these and the processes to follow</a:t>
            </a:r>
          </a:p>
          <a:p>
            <a:r>
              <a:rPr lang="en-GB" dirty="0" smtClean="0"/>
              <a:t>Mass of data – similar to mass of information (literature review)</a:t>
            </a:r>
          </a:p>
          <a:p>
            <a:r>
              <a:rPr lang="en-GB" dirty="0" smtClean="0"/>
              <a:t>Needs organising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71896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Quantitative / mixed methods research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Descriptive statistics are the first step to organising your data. </a:t>
            </a:r>
          </a:p>
          <a:p>
            <a:r>
              <a:rPr lang="en-GB" dirty="0" smtClean="0"/>
              <a:t>Lead on to inferential statistics – support or reject hypotheses.</a:t>
            </a:r>
          </a:p>
          <a:p>
            <a:r>
              <a:rPr lang="en-GB" dirty="0" smtClean="0"/>
              <a:t>Type of data?</a:t>
            </a:r>
          </a:p>
          <a:p>
            <a:pPr lvl="1"/>
            <a:r>
              <a:rPr lang="en-GB" dirty="0" smtClean="0"/>
              <a:t>Nominal / ordinal – e.g. Surveys and questionnaires</a:t>
            </a:r>
          </a:p>
          <a:p>
            <a:pPr lvl="1"/>
            <a:r>
              <a:rPr lang="en-GB" dirty="0" smtClean="0"/>
              <a:t>Interval / ratio – direct measurement (e.g. physiology)</a:t>
            </a:r>
          </a:p>
          <a:p>
            <a:pPr marL="457200" lvl="1" indent="0">
              <a:buNone/>
            </a:pPr>
            <a:r>
              <a:rPr lang="en-GB" dirty="0" smtClean="0"/>
              <a:t>This will influence the type of test – discuss with supervisor.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5288274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You can start to examine the data even when you haven’t finished collecting it….</a:t>
            </a:r>
            <a:endParaRPr lang="en-US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What patterns are starting to emerge?</a:t>
            </a:r>
          </a:p>
          <a:p>
            <a:r>
              <a:rPr lang="en-GB" dirty="0" smtClean="0"/>
              <a:t>What measures are you going to be looking at – may have gathered an extensive amount of data…e.g. Mood state, HR, RPE, total exercise time, speed (top, average, range) etc…</a:t>
            </a:r>
          </a:p>
          <a:p>
            <a:r>
              <a:rPr lang="en-GB" dirty="0" smtClean="0"/>
              <a:t>Link back to the aims of the study.</a:t>
            </a:r>
          </a:p>
          <a:p>
            <a:pPr lvl="1"/>
            <a:r>
              <a:rPr lang="en-GB" dirty="0" smtClean="0"/>
              <a:t>What do you need to use? </a:t>
            </a:r>
          </a:p>
          <a:p>
            <a:pPr lvl="1"/>
            <a:r>
              <a:rPr lang="en-GB" dirty="0" smtClean="0"/>
              <a:t>What can form an appendix and be briefly mentioned? </a:t>
            </a:r>
          </a:p>
          <a:p>
            <a:pPr lvl="1"/>
            <a:r>
              <a:rPr lang="en-GB" dirty="0" smtClean="0"/>
              <a:t>What should be discarded?</a:t>
            </a:r>
          </a:p>
          <a:p>
            <a:pPr marL="457200" lvl="1" indent="0">
              <a:buNone/>
            </a:pPr>
            <a:r>
              <a:rPr lang="en-GB" dirty="0" smtClean="0"/>
              <a:t>Check with your supervisor!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54856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Descriptive statistics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Reader friendly version of the raw data…</a:t>
            </a:r>
          </a:p>
          <a:p>
            <a:r>
              <a:rPr lang="en-GB" dirty="0" smtClean="0"/>
              <a:t>Measures of central tendency – Mean / Median / Mode</a:t>
            </a:r>
          </a:p>
          <a:p>
            <a:r>
              <a:rPr lang="en-GB" dirty="0" smtClean="0"/>
              <a:t>Measures of dispersion – Range</a:t>
            </a:r>
          </a:p>
          <a:p>
            <a:r>
              <a:rPr lang="en-GB" dirty="0" smtClean="0"/>
              <a:t>Measures of variation – SD</a:t>
            </a:r>
          </a:p>
          <a:p>
            <a:endParaRPr lang="en-GB" dirty="0"/>
          </a:p>
          <a:p>
            <a:r>
              <a:rPr lang="en-GB" dirty="0" smtClean="0"/>
              <a:t>Which is most relevant for your data set? What are you trying to convey.</a:t>
            </a:r>
          </a:p>
          <a:p>
            <a:r>
              <a:rPr lang="en-GB" dirty="0" smtClean="0"/>
              <a:t>E.g. age of participants / HR / RPE / anxiety measures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59850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Mean and SD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Table: Presented together…Why?</a:t>
            </a:r>
          </a:p>
          <a:p>
            <a:r>
              <a:rPr lang="en-GB" dirty="0" smtClean="0"/>
              <a:t>2 decimal places</a:t>
            </a:r>
          </a:p>
          <a:p>
            <a:endParaRPr lang="en-GB" dirty="0"/>
          </a:p>
          <a:p>
            <a:r>
              <a:rPr lang="en-GB" dirty="0" smtClean="0"/>
              <a:t>Think about the type of graph used…</a:t>
            </a:r>
          </a:p>
          <a:p>
            <a:r>
              <a:rPr lang="en-GB" dirty="0" smtClean="0"/>
              <a:t>Means of different groups of people - Bar</a:t>
            </a:r>
          </a:p>
          <a:p>
            <a:r>
              <a:rPr lang="en-GB" dirty="0" smtClean="0"/>
              <a:t>Means over time – 1week, 1 day, 2hrs before competition</a:t>
            </a:r>
            <a:r>
              <a:rPr lang="en-US" dirty="0" smtClean="0"/>
              <a:t> / HR during VO2 Max test – Line</a:t>
            </a:r>
          </a:p>
          <a:p>
            <a:r>
              <a:rPr lang="en-GB" dirty="0" smtClean="0"/>
              <a:t>Take care not to join points which are not related.</a:t>
            </a:r>
          </a:p>
          <a:p>
            <a:r>
              <a:rPr lang="en-GB" dirty="0" smtClean="0"/>
              <a:t>Replication avoid presenting the data in two ways – table + graph (which is most appropriate?)</a:t>
            </a:r>
          </a:p>
        </p:txBody>
      </p:sp>
    </p:spTree>
    <p:extLst>
      <p:ext uri="{BB962C8B-B14F-4D97-AF65-F5344CB8AC3E}">
        <p14:creationId xmlns:p14="http://schemas.microsoft.com/office/powerpoint/2010/main" val="42782501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Inferential statistics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Is a relationship or difference statistically significant. </a:t>
            </a:r>
          </a:p>
          <a:p>
            <a:r>
              <a:rPr lang="en-GB" dirty="0" smtClean="0"/>
              <a:t>Conclusions beyond our data set.</a:t>
            </a:r>
          </a:p>
          <a:p>
            <a:r>
              <a:rPr lang="en-GB" dirty="0" smtClean="0"/>
              <a:t>Reference point of the population from which the sample is drawn.</a:t>
            </a:r>
          </a:p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en-GB" dirty="0" smtClean="0"/>
              <a:t>Normal distribution (heights) </a:t>
            </a:r>
          </a:p>
          <a:p>
            <a:pPr marL="742950" lvl="2" indent="-342900"/>
            <a:r>
              <a:rPr lang="en-GB" dirty="0" smtClean="0"/>
              <a:t>For your population, is it different to the normal expected distribution. </a:t>
            </a:r>
          </a:p>
          <a:p>
            <a:r>
              <a:rPr lang="en-GB" dirty="0" smtClean="0"/>
              <a:t>Choosing a test – decision tree / chart – online</a:t>
            </a:r>
          </a:p>
          <a:p>
            <a:r>
              <a:rPr lang="en-GB" dirty="0" smtClean="0"/>
              <a:t>Calculated value (P=??) Critical value – compare to this. If it reaches it, then significance has been shown.</a:t>
            </a:r>
          </a:p>
          <a:p>
            <a:r>
              <a:rPr lang="en-GB" dirty="0" smtClean="0"/>
              <a:t>Probability – e.g. P&lt;0.05 / P&lt;0.01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1088487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Presentation of inferential stats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Check for your discipline – JSS / APA format.</a:t>
            </a:r>
          </a:p>
          <a:p>
            <a:endParaRPr lang="en-GB" dirty="0"/>
          </a:p>
          <a:p>
            <a:r>
              <a:rPr lang="en-GB" dirty="0" smtClean="0"/>
              <a:t>Referring to hypotheses? </a:t>
            </a:r>
          </a:p>
          <a:p>
            <a:r>
              <a:rPr lang="en-GB" dirty="0" smtClean="0"/>
              <a:t>By saying there is a significant difference, you are automatically rejecting the null hypothesis.</a:t>
            </a:r>
          </a:p>
          <a:p>
            <a:r>
              <a:rPr lang="en-GB" dirty="0" smtClean="0"/>
              <a:t>Significant difference (P&lt;0.05) between the groups…</a:t>
            </a:r>
          </a:p>
          <a:p>
            <a:r>
              <a:rPr lang="en-GB" dirty="0" smtClean="0"/>
              <a:t>Remember to state which way the differences lie (use mean values). </a:t>
            </a:r>
          </a:p>
          <a:p>
            <a:pPr lvl="1"/>
            <a:r>
              <a:rPr lang="en-GB" dirty="0" smtClean="0"/>
              <a:t>Common error!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89097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Common problems in data analysis: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Not organising and exploring data before carrying out data analysis.</a:t>
            </a:r>
          </a:p>
          <a:p>
            <a:pPr lvl="1"/>
            <a:r>
              <a:rPr lang="en-GB" dirty="0" smtClean="0"/>
              <a:t>Get an idea of trends and patterns that are starting to emerge as you progress</a:t>
            </a:r>
          </a:p>
          <a:p>
            <a:r>
              <a:rPr lang="en-GB" dirty="0" smtClean="0"/>
              <a:t>Poor or wrong choice of statistical test</a:t>
            </a:r>
          </a:p>
          <a:p>
            <a:pPr lvl="1"/>
            <a:r>
              <a:rPr lang="en-GB" dirty="0" smtClean="0"/>
              <a:t>Decision tree / ask your supervisor for help – after making an attempt</a:t>
            </a:r>
          </a:p>
          <a:p>
            <a:r>
              <a:rPr lang="en-GB" dirty="0" smtClean="0"/>
              <a:t>Poor or wrong decision making in evaluating the results of your data analysis</a:t>
            </a:r>
          </a:p>
          <a:p>
            <a:pPr lvl="1"/>
            <a:r>
              <a:rPr lang="en-GB" dirty="0" smtClean="0"/>
              <a:t>Interpret the results correctly. Which sections of SPSS print outs do you need to use? Do you understand significant differences?</a:t>
            </a:r>
          </a:p>
          <a:p>
            <a:r>
              <a:rPr lang="en-GB" dirty="0" smtClean="0"/>
              <a:t>Drawing of inappropriate, over speculative or unsubstantiated conclusions</a:t>
            </a:r>
          </a:p>
          <a:p>
            <a:pPr lvl="1"/>
            <a:r>
              <a:rPr lang="en-GB" dirty="0" smtClean="0"/>
              <a:t>This shows that you don’t know what you are doing!!!</a:t>
            </a:r>
          </a:p>
          <a:p>
            <a:pPr lvl="1"/>
            <a:r>
              <a:rPr lang="en-GB" dirty="0" smtClean="0"/>
              <a:t>If you have descriptive data for 1 group of people – that is what you have…You cannot infer this applies to other groups / population from which you have taken this.</a:t>
            </a:r>
          </a:p>
        </p:txBody>
      </p:sp>
    </p:spTree>
    <p:extLst>
      <p:ext uri="{BB962C8B-B14F-4D97-AF65-F5344CB8AC3E}">
        <p14:creationId xmlns:p14="http://schemas.microsoft.com/office/powerpoint/2010/main" val="8679175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5410200"/>
            <a:ext cx="6512511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Qualitative data analysis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57200" y="304800"/>
            <a:ext cx="8229600" cy="49530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Organise the data </a:t>
            </a:r>
          </a:p>
          <a:p>
            <a:pPr lvl="1"/>
            <a:r>
              <a:rPr lang="en-GB" dirty="0" smtClean="0"/>
              <a:t>Transcribed tape recordings</a:t>
            </a:r>
          </a:p>
          <a:p>
            <a:pPr lvl="1"/>
            <a:r>
              <a:rPr lang="en-GB" dirty="0" smtClean="0"/>
              <a:t>Written notes categorised and typed up</a:t>
            </a:r>
          </a:p>
          <a:p>
            <a:r>
              <a:rPr lang="en-GB" dirty="0" smtClean="0"/>
              <a:t>Shape the data into information</a:t>
            </a:r>
          </a:p>
          <a:p>
            <a:pPr lvl="1"/>
            <a:r>
              <a:rPr lang="en-GB" dirty="0" smtClean="0"/>
              <a:t>Themes and categories</a:t>
            </a:r>
          </a:p>
          <a:p>
            <a:pPr lvl="1"/>
            <a:r>
              <a:rPr lang="en-GB" dirty="0" smtClean="0"/>
              <a:t>Separate sheets / cards etc.</a:t>
            </a:r>
          </a:p>
          <a:p>
            <a:pPr lvl="1"/>
            <a:r>
              <a:rPr lang="en-GB" dirty="0" smtClean="0"/>
              <a:t>Separate data into groups that share similar characteristics</a:t>
            </a:r>
          </a:p>
          <a:p>
            <a:pPr lvl="1"/>
            <a:r>
              <a:rPr lang="en-GB" dirty="0" smtClean="0"/>
              <a:t>Large number of categories to allocate data to start with</a:t>
            </a:r>
          </a:p>
          <a:p>
            <a:pPr lvl="1"/>
            <a:r>
              <a:rPr lang="en-GB" dirty="0" smtClean="0"/>
              <a:t>Reduce this number </a:t>
            </a:r>
          </a:p>
          <a:p>
            <a:r>
              <a:rPr lang="en-GB" dirty="0" smtClean="0"/>
              <a:t>Interpret and summarise the information</a:t>
            </a:r>
          </a:p>
          <a:p>
            <a:pPr lvl="1"/>
            <a:r>
              <a:rPr lang="en-GB" dirty="0" smtClean="0"/>
              <a:t>Don’t quantify (e.g. 25% said….) as all responses are important</a:t>
            </a:r>
          </a:p>
          <a:p>
            <a:r>
              <a:rPr lang="en-GB" dirty="0" smtClean="0"/>
              <a:t>Explain the information</a:t>
            </a:r>
            <a:r>
              <a:rPr lang="en-GB" dirty="0"/>
              <a:t>	</a:t>
            </a:r>
            <a:endParaRPr lang="en-GB" dirty="0" smtClean="0"/>
          </a:p>
          <a:p>
            <a:pPr lvl="1"/>
            <a:r>
              <a:rPr lang="en-GB" dirty="0" smtClean="0"/>
              <a:t>Compare what you have found, to what is already known.</a:t>
            </a:r>
          </a:p>
        </p:txBody>
      </p:sp>
    </p:spTree>
    <p:extLst>
      <p:ext uri="{BB962C8B-B14F-4D97-AF65-F5344CB8AC3E}">
        <p14:creationId xmlns:p14="http://schemas.microsoft.com/office/powerpoint/2010/main" val="28930333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Checklist…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Have you used a structured approach for your analysis?</a:t>
            </a:r>
          </a:p>
          <a:p>
            <a:r>
              <a:rPr lang="en-GB" dirty="0" smtClean="0"/>
              <a:t>Have you analysed your results in light of your research question?</a:t>
            </a:r>
          </a:p>
          <a:p>
            <a:r>
              <a:rPr lang="en-GB" dirty="0" smtClean="0"/>
              <a:t>Can you justify the approach used? E.g. why a t-test?</a:t>
            </a:r>
          </a:p>
          <a:p>
            <a:r>
              <a:rPr lang="en-GB" dirty="0" smtClean="0"/>
              <a:t>Have you provided full details of the sample you used for the research? Age / Male Female / years coaching experience (central tendency and variation).</a:t>
            </a:r>
          </a:p>
          <a:p>
            <a:r>
              <a:rPr lang="en-GB" dirty="0" smtClean="0"/>
              <a:t>Have you used tables and graphs to good effect?</a:t>
            </a:r>
          </a:p>
          <a:p>
            <a:r>
              <a:rPr lang="en-GB" dirty="0" smtClean="0"/>
              <a:t>Are you sure that your tables and graphs show what you want them to.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19433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Writing the results: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Full description of participant characteristics</a:t>
            </a:r>
          </a:p>
          <a:p>
            <a:r>
              <a:rPr lang="en-GB" dirty="0" smtClean="0"/>
              <a:t>Written description of the main findings</a:t>
            </a:r>
          </a:p>
          <a:p>
            <a:r>
              <a:rPr lang="en-GB" dirty="0" smtClean="0"/>
              <a:t>Tables and figures of results</a:t>
            </a:r>
          </a:p>
          <a:p>
            <a:pPr lvl="1"/>
            <a:r>
              <a:rPr lang="en-GB" dirty="0" smtClean="0"/>
              <a:t>Titles / labelling within tables and figures / format of tables / using the correct type of graph</a:t>
            </a:r>
          </a:p>
          <a:p>
            <a:pPr lvl="1"/>
            <a:r>
              <a:rPr lang="en-GB" dirty="0" smtClean="0"/>
              <a:t>Decimal places, numbering, too many lines…</a:t>
            </a:r>
          </a:p>
          <a:p>
            <a:r>
              <a:rPr lang="en-GB" dirty="0" smtClean="0"/>
              <a:t>No references within this section – 3</a:t>
            </a:r>
            <a:r>
              <a:rPr lang="en-GB" baseline="30000" dirty="0" smtClean="0"/>
              <a:t>rd</a:t>
            </a:r>
            <a:r>
              <a:rPr lang="en-GB" dirty="0" smtClean="0"/>
              <a:t> person, past tense…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1072459"/>
      </p:ext>
    </p:extLst>
  </p:cSld>
  <p:clrMapOvr>
    <a:masterClrMapping/>
  </p:clrMapOvr>
</p:sld>
</file>

<file path=ppt/theme/theme1.xml><?xml version="1.0" encoding="utf-8"?>
<a:theme xmlns:a="http://schemas.openxmlformats.org/drawingml/2006/main" name="Slipstream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Slipstream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ipstream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132</TotalTime>
  <Words>901</Words>
  <Application>Microsoft Macintosh PowerPoint</Application>
  <PresentationFormat>On-screen Show (4:3)</PresentationFormat>
  <Paragraphs>99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Slipstream</vt:lpstr>
      <vt:lpstr>Introduction to Data Analysis and Presenting Results </vt:lpstr>
      <vt:lpstr>Introduction:</vt:lpstr>
      <vt:lpstr>Data collected?</vt:lpstr>
      <vt:lpstr>Quantitative / mixed methods research</vt:lpstr>
      <vt:lpstr>You can start to examine the data even when you haven’t finished collecting it….</vt:lpstr>
      <vt:lpstr>Descriptive statistics</vt:lpstr>
      <vt:lpstr>Mean and SD</vt:lpstr>
      <vt:lpstr>Inferential statistics</vt:lpstr>
      <vt:lpstr>Presentation of inferential stats</vt:lpstr>
      <vt:lpstr>Common problems in data analysis:</vt:lpstr>
      <vt:lpstr>Qualitative data analysis</vt:lpstr>
      <vt:lpstr>Checklist…</vt:lpstr>
      <vt:lpstr>Writing the results: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</dc:title>
  <dc:creator>Administrator</dc:creator>
  <cp:lastModifiedBy>SHOE4</cp:lastModifiedBy>
  <cp:revision>10</cp:revision>
  <dcterms:created xsi:type="dcterms:W3CDTF">2017-02-14T14:53:23Z</dcterms:created>
  <dcterms:modified xsi:type="dcterms:W3CDTF">2018-11-29T23:25:29Z</dcterms:modified>
</cp:coreProperties>
</file>