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core-properties" Target="docProps/core.xml"/><Relationship Id="rId3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1"/>
  </p:sldMasterIdLst>
  <p:notesMasterIdLst>
    <p:notesMasterId r:id="rId62"/>
  </p:notesMasterIdLst>
  <p:handoutMasterIdLst>
    <p:handoutMasterId r:id="rId63"/>
  </p:handoutMasterIdLst>
  <p:sldIdLst>
    <p:sldId id="388" r:id="rId2"/>
    <p:sldId id="391" r:id="rId3"/>
    <p:sldId id="389" r:id="rId4"/>
    <p:sldId id="392" r:id="rId5"/>
    <p:sldId id="393" r:id="rId6"/>
    <p:sldId id="394" r:id="rId7"/>
    <p:sldId id="395" r:id="rId8"/>
    <p:sldId id="337" r:id="rId9"/>
    <p:sldId id="345" r:id="rId10"/>
    <p:sldId id="356" r:id="rId11"/>
    <p:sldId id="375" r:id="rId12"/>
    <p:sldId id="354" r:id="rId13"/>
    <p:sldId id="364" r:id="rId14"/>
    <p:sldId id="355" r:id="rId15"/>
    <p:sldId id="370" r:id="rId16"/>
    <p:sldId id="371" r:id="rId17"/>
    <p:sldId id="372" r:id="rId18"/>
    <p:sldId id="373" r:id="rId19"/>
    <p:sldId id="374" r:id="rId20"/>
    <p:sldId id="361" r:id="rId21"/>
    <p:sldId id="362" r:id="rId22"/>
    <p:sldId id="399" r:id="rId23"/>
    <p:sldId id="397" r:id="rId24"/>
    <p:sldId id="402" r:id="rId25"/>
    <p:sldId id="403" r:id="rId26"/>
    <p:sldId id="404" r:id="rId27"/>
    <p:sldId id="405" r:id="rId28"/>
    <p:sldId id="407" r:id="rId29"/>
    <p:sldId id="408" r:id="rId30"/>
    <p:sldId id="409" r:id="rId31"/>
    <p:sldId id="413" r:id="rId32"/>
    <p:sldId id="414" r:id="rId33"/>
    <p:sldId id="415" r:id="rId34"/>
    <p:sldId id="416" r:id="rId35"/>
    <p:sldId id="417" r:id="rId36"/>
    <p:sldId id="418" r:id="rId37"/>
    <p:sldId id="419" r:id="rId38"/>
    <p:sldId id="420" r:id="rId39"/>
    <p:sldId id="421" r:id="rId40"/>
    <p:sldId id="422" r:id="rId41"/>
    <p:sldId id="423" r:id="rId42"/>
    <p:sldId id="425" r:id="rId43"/>
    <p:sldId id="426" r:id="rId44"/>
    <p:sldId id="427" r:id="rId45"/>
    <p:sldId id="428" r:id="rId46"/>
    <p:sldId id="433" r:id="rId47"/>
    <p:sldId id="434" r:id="rId48"/>
    <p:sldId id="436" r:id="rId49"/>
    <p:sldId id="438" r:id="rId50"/>
    <p:sldId id="384" r:id="rId51"/>
    <p:sldId id="347" r:id="rId52"/>
    <p:sldId id="363" r:id="rId53"/>
    <p:sldId id="344" r:id="rId54"/>
    <p:sldId id="358" r:id="rId55"/>
    <p:sldId id="350" r:id="rId56"/>
    <p:sldId id="359" r:id="rId57"/>
    <p:sldId id="360" r:id="rId58"/>
    <p:sldId id="368" r:id="rId59"/>
    <p:sldId id="367" r:id="rId60"/>
    <p:sldId id="341" r:id="rId61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4D8DA"/>
    <a:srgbClr val="FF0000"/>
    <a:srgbClr val="FF3399"/>
    <a:srgbClr val="CC00FF"/>
    <a:srgbClr val="6600FF"/>
    <a:srgbClr val="0066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DCAF9ED-07DC-4A11-8D7F-57B35C25682E}" styleName="Medium Style 1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9569"/>
    <p:restoredTop sz="93241"/>
  </p:normalViewPr>
  <p:slideViewPr>
    <p:cSldViewPr>
      <p:cViewPr varScale="1">
        <p:scale>
          <a:sx n="102" d="100"/>
          <a:sy n="102" d="100"/>
        </p:scale>
        <p:origin x="1688" y="1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2264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63" Type="http://schemas.openxmlformats.org/officeDocument/2006/relationships/handoutMaster" Target="handoutMasters/handoutMaster1.xml"/><Relationship Id="rId64" Type="http://schemas.openxmlformats.org/officeDocument/2006/relationships/presProps" Target="presProps.xml"/><Relationship Id="rId65" Type="http://schemas.openxmlformats.org/officeDocument/2006/relationships/viewProps" Target="viewProps.xml"/><Relationship Id="rId66" Type="http://schemas.openxmlformats.org/officeDocument/2006/relationships/theme" Target="theme/theme1.xml"/><Relationship Id="rId67" Type="http://schemas.openxmlformats.org/officeDocument/2006/relationships/tableStyles" Target="tableStyles.xml"/><Relationship Id="rId50" Type="http://schemas.openxmlformats.org/officeDocument/2006/relationships/slide" Target="slides/slide49.xml"/><Relationship Id="rId51" Type="http://schemas.openxmlformats.org/officeDocument/2006/relationships/slide" Target="slides/slide50.xml"/><Relationship Id="rId52" Type="http://schemas.openxmlformats.org/officeDocument/2006/relationships/slide" Target="slides/slide51.xml"/><Relationship Id="rId53" Type="http://schemas.openxmlformats.org/officeDocument/2006/relationships/slide" Target="slides/slide52.xml"/><Relationship Id="rId54" Type="http://schemas.openxmlformats.org/officeDocument/2006/relationships/slide" Target="slides/slide53.xml"/><Relationship Id="rId55" Type="http://schemas.openxmlformats.org/officeDocument/2006/relationships/slide" Target="slides/slide54.xml"/><Relationship Id="rId56" Type="http://schemas.openxmlformats.org/officeDocument/2006/relationships/slide" Target="slides/slide55.xml"/><Relationship Id="rId57" Type="http://schemas.openxmlformats.org/officeDocument/2006/relationships/slide" Target="slides/slide56.xml"/><Relationship Id="rId58" Type="http://schemas.openxmlformats.org/officeDocument/2006/relationships/slide" Target="slides/slide57.xml"/><Relationship Id="rId59" Type="http://schemas.openxmlformats.org/officeDocument/2006/relationships/slide" Target="slides/slide58.xml"/><Relationship Id="rId40" Type="http://schemas.openxmlformats.org/officeDocument/2006/relationships/slide" Target="slides/slide39.xml"/><Relationship Id="rId41" Type="http://schemas.openxmlformats.org/officeDocument/2006/relationships/slide" Target="slides/slide40.xml"/><Relationship Id="rId42" Type="http://schemas.openxmlformats.org/officeDocument/2006/relationships/slide" Target="slides/slide41.xml"/><Relationship Id="rId43" Type="http://schemas.openxmlformats.org/officeDocument/2006/relationships/slide" Target="slides/slide42.xml"/><Relationship Id="rId44" Type="http://schemas.openxmlformats.org/officeDocument/2006/relationships/slide" Target="slides/slide43.xml"/><Relationship Id="rId45" Type="http://schemas.openxmlformats.org/officeDocument/2006/relationships/slide" Target="slides/slide44.xml"/><Relationship Id="rId46" Type="http://schemas.openxmlformats.org/officeDocument/2006/relationships/slide" Target="slides/slide45.xml"/><Relationship Id="rId47" Type="http://schemas.openxmlformats.org/officeDocument/2006/relationships/slide" Target="slides/slide46.xml"/><Relationship Id="rId48" Type="http://schemas.openxmlformats.org/officeDocument/2006/relationships/slide" Target="slides/slide47.xml"/><Relationship Id="rId49" Type="http://schemas.openxmlformats.org/officeDocument/2006/relationships/slide" Target="slides/slide4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30" Type="http://schemas.openxmlformats.org/officeDocument/2006/relationships/slide" Target="slides/slide29.xml"/><Relationship Id="rId31" Type="http://schemas.openxmlformats.org/officeDocument/2006/relationships/slide" Target="slides/slide30.xml"/><Relationship Id="rId32" Type="http://schemas.openxmlformats.org/officeDocument/2006/relationships/slide" Target="slides/slide31.xml"/><Relationship Id="rId33" Type="http://schemas.openxmlformats.org/officeDocument/2006/relationships/slide" Target="slides/slide32.xml"/><Relationship Id="rId34" Type="http://schemas.openxmlformats.org/officeDocument/2006/relationships/slide" Target="slides/slide33.xml"/><Relationship Id="rId35" Type="http://schemas.openxmlformats.org/officeDocument/2006/relationships/slide" Target="slides/slide34.xml"/><Relationship Id="rId36" Type="http://schemas.openxmlformats.org/officeDocument/2006/relationships/slide" Target="slides/slide35.xml"/><Relationship Id="rId37" Type="http://schemas.openxmlformats.org/officeDocument/2006/relationships/slide" Target="slides/slide36.xml"/><Relationship Id="rId38" Type="http://schemas.openxmlformats.org/officeDocument/2006/relationships/slide" Target="slides/slide37.xml"/><Relationship Id="rId39" Type="http://schemas.openxmlformats.org/officeDocument/2006/relationships/slide" Target="slides/slide3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60" Type="http://schemas.openxmlformats.org/officeDocument/2006/relationships/slide" Target="slides/slide59.xml"/><Relationship Id="rId61" Type="http://schemas.openxmlformats.org/officeDocument/2006/relationships/slide" Target="slides/slide60.xml"/><Relationship Id="rId62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DCEDE78-D9B5-604C-8E98-C35831F0EEB7}" type="doc">
      <dgm:prSet loTypeId="urn:microsoft.com/office/officeart/2005/8/layout/cycle2" loCatId="cycle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AA13FC1-E909-A949-BF79-19DE50728918}">
      <dgm:prSet phldrT="[Text]" custT="1"/>
      <dgm:spPr/>
      <dgm:t>
        <a:bodyPr/>
        <a:lstStyle/>
        <a:p>
          <a:r>
            <a:rPr lang="en-US" sz="2600" dirty="0" err="1" smtClean="0">
              <a:solidFill>
                <a:schemeClr val="tx1"/>
              </a:solidFill>
            </a:rPr>
            <a:t>Profiad</a:t>
          </a:r>
          <a:r>
            <a:rPr lang="en-US" sz="2600" dirty="0" smtClean="0">
              <a:solidFill>
                <a:schemeClr val="tx1"/>
              </a:solidFill>
            </a:rPr>
            <a:t> </a:t>
          </a:r>
          <a:r>
            <a:rPr lang="en-US" sz="2600" dirty="0" err="1" smtClean="0">
              <a:solidFill>
                <a:schemeClr val="tx1"/>
              </a:solidFill>
            </a:rPr>
            <a:t>diriaethol</a:t>
          </a:r>
          <a:endParaRPr lang="en-US" sz="2600" dirty="0">
            <a:solidFill>
              <a:schemeClr val="tx1"/>
            </a:solidFill>
          </a:endParaRPr>
        </a:p>
      </dgm:t>
    </dgm:pt>
    <dgm:pt modelId="{633558CF-D846-714F-8D2A-0918E9325F1B}" type="parTrans" cxnId="{CAA90C4E-15F4-EA4B-8109-941177227184}">
      <dgm:prSet/>
      <dgm:spPr/>
      <dgm:t>
        <a:bodyPr/>
        <a:lstStyle/>
        <a:p>
          <a:endParaRPr lang="en-US"/>
        </a:p>
      </dgm:t>
    </dgm:pt>
    <dgm:pt modelId="{56B00196-EC56-6B48-A80D-212301A77861}" type="sibTrans" cxnId="{CAA90C4E-15F4-EA4B-8109-941177227184}">
      <dgm:prSet/>
      <dgm:spPr/>
      <dgm:t>
        <a:bodyPr/>
        <a:lstStyle/>
        <a:p>
          <a:endParaRPr lang="en-US"/>
        </a:p>
      </dgm:t>
    </dgm:pt>
    <dgm:pt modelId="{820C805A-21E4-C143-ADEB-075A9397173E}">
      <dgm:prSet phldrT="[Text]" custT="1"/>
      <dgm:spPr/>
      <dgm:t>
        <a:bodyPr/>
        <a:lstStyle/>
        <a:p>
          <a:r>
            <a:rPr lang="en-US" sz="2900" dirty="0" err="1" smtClean="0">
              <a:solidFill>
                <a:srgbClr val="000000"/>
              </a:solidFill>
            </a:rPr>
            <a:t>Arsylwi</a:t>
          </a:r>
          <a:r>
            <a:rPr lang="en-US" sz="2900" dirty="0" smtClean="0">
              <a:solidFill>
                <a:srgbClr val="000000"/>
              </a:solidFill>
            </a:rPr>
            <a:t> </a:t>
          </a:r>
          <a:r>
            <a:rPr lang="en-US" sz="2900" dirty="0" err="1" smtClean="0">
              <a:solidFill>
                <a:srgbClr val="000000"/>
              </a:solidFill>
            </a:rPr>
            <a:t>myfyriol</a:t>
          </a:r>
          <a:endParaRPr lang="en-US" sz="2900" dirty="0">
            <a:solidFill>
              <a:srgbClr val="000000"/>
            </a:solidFill>
          </a:endParaRPr>
        </a:p>
      </dgm:t>
    </dgm:pt>
    <dgm:pt modelId="{2CC93E5B-F27C-F243-99B9-AA797B67E513}" type="parTrans" cxnId="{A421319F-39E7-E845-9D6E-615014C14BA2}">
      <dgm:prSet/>
      <dgm:spPr/>
      <dgm:t>
        <a:bodyPr/>
        <a:lstStyle/>
        <a:p>
          <a:endParaRPr lang="en-US"/>
        </a:p>
      </dgm:t>
    </dgm:pt>
    <dgm:pt modelId="{8A65D840-A54B-4249-8F03-18028A4B209A}" type="sibTrans" cxnId="{A421319F-39E7-E845-9D6E-615014C14BA2}">
      <dgm:prSet/>
      <dgm:spPr/>
      <dgm:t>
        <a:bodyPr/>
        <a:lstStyle/>
        <a:p>
          <a:endParaRPr lang="en-US"/>
        </a:p>
      </dgm:t>
    </dgm:pt>
    <dgm:pt modelId="{49D73AA7-C740-FC4C-90E2-F52F44E966A3}">
      <dgm:prSet phldrT="[Text]" custT="1"/>
      <dgm:spPr/>
      <dgm:t>
        <a:bodyPr/>
        <a:lstStyle/>
        <a:p>
          <a:r>
            <a:rPr lang="en-US" sz="2200" dirty="0" err="1" smtClean="0">
              <a:solidFill>
                <a:srgbClr val="000000"/>
              </a:solidFill>
            </a:rPr>
            <a:t>Cysyniadau</a:t>
          </a:r>
          <a:r>
            <a:rPr lang="en-US" sz="2200" dirty="0" smtClean="0">
              <a:solidFill>
                <a:srgbClr val="000000"/>
              </a:solidFill>
            </a:rPr>
            <a:t> </a:t>
          </a:r>
          <a:r>
            <a:rPr lang="en-US" sz="2200" dirty="0" err="1" smtClean="0">
              <a:solidFill>
                <a:srgbClr val="000000"/>
              </a:solidFill>
            </a:rPr>
            <a:t>haniaethol</a:t>
          </a:r>
          <a:endParaRPr lang="en-US" sz="2200" dirty="0">
            <a:solidFill>
              <a:srgbClr val="000000"/>
            </a:solidFill>
          </a:endParaRPr>
        </a:p>
      </dgm:t>
    </dgm:pt>
    <dgm:pt modelId="{0FDC4C27-6A85-5640-8718-95069C582DE7}" type="parTrans" cxnId="{3733AD19-EBEA-B346-8746-B62EB6CA19E9}">
      <dgm:prSet/>
      <dgm:spPr/>
      <dgm:t>
        <a:bodyPr/>
        <a:lstStyle/>
        <a:p>
          <a:endParaRPr lang="en-US"/>
        </a:p>
      </dgm:t>
    </dgm:pt>
    <dgm:pt modelId="{FA018421-E205-8E45-89CF-5077933A6CEB}" type="sibTrans" cxnId="{3733AD19-EBEA-B346-8746-B62EB6CA19E9}">
      <dgm:prSet/>
      <dgm:spPr/>
      <dgm:t>
        <a:bodyPr/>
        <a:lstStyle/>
        <a:p>
          <a:endParaRPr lang="en-US"/>
        </a:p>
      </dgm:t>
    </dgm:pt>
    <dgm:pt modelId="{919F386E-BA8C-7147-8754-33AC40EF4B7A}">
      <dgm:prSet phldrT="[Text]" custT="1"/>
      <dgm:spPr/>
      <dgm:t>
        <a:bodyPr/>
        <a:lstStyle/>
        <a:p>
          <a:r>
            <a:rPr lang="en-US" sz="2200" dirty="0" err="1" smtClean="0">
              <a:solidFill>
                <a:srgbClr val="000000"/>
              </a:solidFill>
            </a:rPr>
            <a:t>Arbrofi</a:t>
          </a:r>
          <a:r>
            <a:rPr lang="en-US" sz="2200" dirty="0" smtClean="0"/>
            <a:t> </a:t>
          </a:r>
          <a:r>
            <a:rPr lang="en-US" sz="2200" dirty="0" err="1" smtClean="0">
              <a:solidFill>
                <a:srgbClr val="000000"/>
              </a:solidFill>
            </a:rPr>
            <a:t>gweithredol</a:t>
          </a:r>
          <a:endParaRPr lang="en-US" sz="2200" dirty="0">
            <a:solidFill>
              <a:srgbClr val="000000"/>
            </a:solidFill>
          </a:endParaRPr>
        </a:p>
      </dgm:t>
    </dgm:pt>
    <dgm:pt modelId="{19932C8D-2E8D-954B-BD96-0BD7944EE76F}" type="parTrans" cxnId="{8759946A-CABA-5F4B-B2BE-902EF2D8E669}">
      <dgm:prSet/>
      <dgm:spPr/>
      <dgm:t>
        <a:bodyPr/>
        <a:lstStyle/>
        <a:p>
          <a:endParaRPr lang="en-US"/>
        </a:p>
      </dgm:t>
    </dgm:pt>
    <dgm:pt modelId="{A0ED12D7-6F20-534B-A3BB-E7E4BCEDDFF1}" type="sibTrans" cxnId="{8759946A-CABA-5F4B-B2BE-902EF2D8E669}">
      <dgm:prSet/>
      <dgm:spPr/>
      <dgm:t>
        <a:bodyPr/>
        <a:lstStyle/>
        <a:p>
          <a:endParaRPr lang="en-US"/>
        </a:p>
      </dgm:t>
    </dgm:pt>
    <dgm:pt modelId="{0F62D852-5A34-D349-9006-5F01A03647BE}" type="pres">
      <dgm:prSet presAssocID="{DDCEDE78-D9B5-604C-8E98-C35831F0EEB7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119DF22A-AF7E-4C46-A23B-1F3EAAF2BA22}" type="pres">
      <dgm:prSet presAssocID="{3AA13FC1-E909-A949-BF79-19DE50728918}" presName="node" presStyleLbl="node1" presStyleIdx="0" presStyleCnt="4" custScaleX="154759" custRadScaleRad="90909" custRadScaleInc="3231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DC81CA7-5638-2D4A-B4DA-E6E271658384}" type="pres">
      <dgm:prSet presAssocID="{56B00196-EC56-6B48-A80D-212301A77861}" presName="sibTrans" presStyleLbl="sibTrans2D1" presStyleIdx="0" presStyleCnt="4"/>
      <dgm:spPr/>
      <dgm:t>
        <a:bodyPr/>
        <a:lstStyle/>
        <a:p>
          <a:endParaRPr lang="en-US"/>
        </a:p>
      </dgm:t>
    </dgm:pt>
    <dgm:pt modelId="{E6168881-0DF2-ED42-86CA-62CB53E566DD}" type="pres">
      <dgm:prSet presAssocID="{56B00196-EC56-6B48-A80D-212301A77861}" presName="connectorText" presStyleLbl="sibTrans2D1" presStyleIdx="0" presStyleCnt="4"/>
      <dgm:spPr/>
      <dgm:t>
        <a:bodyPr/>
        <a:lstStyle/>
        <a:p>
          <a:endParaRPr lang="en-US"/>
        </a:p>
      </dgm:t>
    </dgm:pt>
    <dgm:pt modelId="{70319307-FA9B-0746-9D64-2E540B4115B2}" type="pres">
      <dgm:prSet presAssocID="{820C805A-21E4-C143-ADEB-075A9397173E}" presName="node" presStyleLbl="node1" presStyleIdx="1" presStyleCnt="4" custScaleX="165101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28E2FA6-3FF6-DD4B-AC6B-CF5A3FBC9DA6}" type="pres">
      <dgm:prSet presAssocID="{8A65D840-A54B-4249-8F03-18028A4B209A}" presName="sibTrans" presStyleLbl="sibTrans2D1" presStyleIdx="1" presStyleCnt="4"/>
      <dgm:spPr/>
      <dgm:t>
        <a:bodyPr/>
        <a:lstStyle/>
        <a:p>
          <a:endParaRPr lang="en-US"/>
        </a:p>
      </dgm:t>
    </dgm:pt>
    <dgm:pt modelId="{42015FD8-4ED5-5342-9B5A-76B3E4856B92}" type="pres">
      <dgm:prSet presAssocID="{8A65D840-A54B-4249-8F03-18028A4B209A}" presName="connectorText" presStyleLbl="sibTrans2D1" presStyleIdx="1" presStyleCnt="4"/>
      <dgm:spPr/>
      <dgm:t>
        <a:bodyPr/>
        <a:lstStyle/>
        <a:p>
          <a:endParaRPr lang="en-US"/>
        </a:p>
      </dgm:t>
    </dgm:pt>
    <dgm:pt modelId="{187914DE-6FAE-AD4F-9527-6E796D2481EF}" type="pres">
      <dgm:prSet presAssocID="{49D73AA7-C740-FC4C-90E2-F52F44E966A3}" presName="node" presStyleLbl="node1" presStyleIdx="2" presStyleCnt="4" custScaleX="16647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4263161-0597-DA44-AD7A-2434F0CB5B5C}" type="pres">
      <dgm:prSet presAssocID="{FA018421-E205-8E45-89CF-5077933A6CEB}" presName="sibTrans" presStyleLbl="sibTrans2D1" presStyleIdx="2" presStyleCnt="4"/>
      <dgm:spPr/>
      <dgm:t>
        <a:bodyPr/>
        <a:lstStyle/>
        <a:p>
          <a:endParaRPr lang="en-US"/>
        </a:p>
      </dgm:t>
    </dgm:pt>
    <dgm:pt modelId="{CB09A0C6-18B8-6043-8294-D4854E0704CF}" type="pres">
      <dgm:prSet presAssocID="{FA018421-E205-8E45-89CF-5077933A6CEB}" presName="connectorText" presStyleLbl="sibTrans2D1" presStyleIdx="2" presStyleCnt="4"/>
      <dgm:spPr/>
      <dgm:t>
        <a:bodyPr/>
        <a:lstStyle/>
        <a:p>
          <a:endParaRPr lang="en-US"/>
        </a:p>
      </dgm:t>
    </dgm:pt>
    <dgm:pt modelId="{C665C5DB-E680-C341-B212-32C1237E5F1F}" type="pres">
      <dgm:prSet presAssocID="{919F386E-BA8C-7147-8754-33AC40EF4B7A}" presName="node" presStyleLbl="node1" presStyleIdx="3" presStyleCnt="4" custScaleX="16540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9242302-163E-314B-BC70-DA542537CA06}" type="pres">
      <dgm:prSet presAssocID="{A0ED12D7-6F20-534B-A3BB-E7E4BCEDDFF1}" presName="sibTrans" presStyleLbl="sibTrans2D1" presStyleIdx="3" presStyleCnt="4"/>
      <dgm:spPr/>
      <dgm:t>
        <a:bodyPr/>
        <a:lstStyle/>
        <a:p>
          <a:endParaRPr lang="en-US"/>
        </a:p>
      </dgm:t>
    </dgm:pt>
    <dgm:pt modelId="{B5FBE299-5D02-9240-8226-F91CB6CA66EC}" type="pres">
      <dgm:prSet presAssocID="{A0ED12D7-6F20-534B-A3BB-E7E4BCEDDFF1}" presName="connectorText" presStyleLbl="sibTrans2D1" presStyleIdx="3" presStyleCnt="4"/>
      <dgm:spPr/>
      <dgm:t>
        <a:bodyPr/>
        <a:lstStyle/>
        <a:p>
          <a:endParaRPr lang="en-US"/>
        </a:p>
      </dgm:t>
    </dgm:pt>
  </dgm:ptLst>
  <dgm:cxnLst>
    <dgm:cxn modelId="{C72CA7F6-2541-F348-B049-65CFB49D2175}" type="presOf" srcId="{820C805A-21E4-C143-ADEB-075A9397173E}" destId="{70319307-FA9B-0746-9D64-2E540B4115B2}" srcOrd="0" destOrd="0" presId="urn:microsoft.com/office/officeart/2005/8/layout/cycle2"/>
    <dgm:cxn modelId="{3733AD19-EBEA-B346-8746-B62EB6CA19E9}" srcId="{DDCEDE78-D9B5-604C-8E98-C35831F0EEB7}" destId="{49D73AA7-C740-FC4C-90E2-F52F44E966A3}" srcOrd="2" destOrd="0" parTransId="{0FDC4C27-6A85-5640-8718-95069C582DE7}" sibTransId="{FA018421-E205-8E45-89CF-5077933A6CEB}"/>
    <dgm:cxn modelId="{DA9B7F5B-EACF-3641-BE37-87192AC55945}" type="presOf" srcId="{FA018421-E205-8E45-89CF-5077933A6CEB}" destId="{CB09A0C6-18B8-6043-8294-D4854E0704CF}" srcOrd="1" destOrd="0" presId="urn:microsoft.com/office/officeart/2005/8/layout/cycle2"/>
    <dgm:cxn modelId="{94DF7841-634B-D743-99DC-BE3765726478}" type="presOf" srcId="{3AA13FC1-E909-A949-BF79-19DE50728918}" destId="{119DF22A-AF7E-4C46-A23B-1F3EAAF2BA22}" srcOrd="0" destOrd="0" presId="urn:microsoft.com/office/officeart/2005/8/layout/cycle2"/>
    <dgm:cxn modelId="{2787B2DE-4890-FE46-9F86-4F463705ADB2}" type="presOf" srcId="{DDCEDE78-D9B5-604C-8E98-C35831F0EEB7}" destId="{0F62D852-5A34-D349-9006-5F01A03647BE}" srcOrd="0" destOrd="0" presId="urn:microsoft.com/office/officeart/2005/8/layout/cycle2"/>
    <dgm:cxn modelId="{1D2A95C9-D8C8-F641-940B-508AACDEC9C4}" type="presOf" srcId="{8A65D840-A54B-4249-8F03-18028A4B209A}" destId="{A28E2FA6-3FF6-DD4B-AC6B-CF5A3FBC9DA6}" srcOrd="0" destOrd="0" presId="urn:microsoft.com/office/officeart/2005/8/layout/cycle2"/>
    <dgm:cxn modelId="{CAA90C4E-15F4-EA4B-8109-941177227184}" srcId="{DDCEDE78-D9B5-604C-8E98-C35831F0EEB7}" destId="{3AA13FC1-E909-A949-BF79-19DE50728918}" srcOrd="0" destOrd="0" parTransId="{633558CF-D846-714F-8D2A-0918E9325F1B}" sibTransId="{56B00196-EC56-6B48-A80D-212301A77861}"/>
    <dgm:cxn modelId="{68EE48AB-76DD-7D47-A2AE-A339321BC906}" type="presOf" srcId="{49D73AA7-C740-FC4C-90E2-F52F44E966A3}" destId="{187914DE-6FAE-AD4F-9527-6E796D2481EF}" srcOrd="0" destOrd="0" presId="urn:microsoft.com/office/officeart/2005/8/layout/cycle2"/>
    <dgm:cxn modelId="{7E1B10B4-0545-3445-981C-CAC20842ED95}" type="presOf" srcId="{56B00196-EC56-6B48-A80D-212301A77861}" destId="{EDC81CA7-5638-2D4A-B4DA-E6E271658384}" srcOrd="0" destOrd="0" presId="urn:microsoft.com/office/officeart/2005/8/layout/cycle2"/>
    <dgm:cxn modelId="{02DBE35C-1EFD-C044-822D-A335B2AF4E12}" type="presOf" srcId="{FA018421-E205-8E45-89CF-5077933A6CEB}" destId="{B4263161-0597-DA44-AD7A-2434F0CB5B5C}" srcOrd="0" destOrd="0" presId="urn:microsoft.com/office/officeart/2005/8/layout/cycle2"/>
    <dgm:cxn modelId="{1B9730A9-1251-284B-8C42-46F9B526585D}" type="presOf" srcId="{919F386E-BA8C-7147-8754-33AC40EF4B7A}" destId="{C665C5DB-E680-C341-B212-32C1237E5F1F}" srcOrd="0" destOrd="0" presId="urn:microsoft.com/office/officeart/2005/8/layout/cycle2"/>
    <dgm:cxn modelId="{8759946A-CABA-5F4B-B2BE-902EF2D8E669}" srcId="{DDCEDE78-D9B5-604C-8E98-C35831F0EEB7}" destId="{919F386E-BA8C-7147-8754-33AC40EF4B7A}" srcOrd="3" destOrd="0" parTransId="{19932C8D-2E8D-954B-BD96-0BD7944EE76F}" sibTransId="{A0ED12D7-6F20-534B-A3BB-E7E4BCEDDFF1}"/>
    <dgm:cxn modelId="{A0666420-BB36-B74C-9911-7E270D8C9F2B}" type="presOf" srcId="{8A65D840-A54B-4249-8F03-18028A4B209A}" destId="{42015FD8-4ED5-5342-9B5A-76B3E4856B92}" srcOrd="1" destOrd="0" presId="urn:microsoft.com/office/officeart/2005/8/layout/cycle2"/>
    <dgm:cxn modelId="{C9929BA6-8EF1-7643-926A-43FFC04193F6}" type="presOf" srcId="{A0ED12D7-6F20-534B-A3BB-E7E4BCEDDFF1}" destId="{B5FBE299-5D02-9240-8226-F91CB6CA66EC}" srcOrd="1" destOrd="0" presId="urn:microsoft.com/office/officeart/2005/8/layout/cycle2"/>
    <dgm:cxn modelId="{2741937E-F92F-3A49-931E-7DB6A8AA6624}" type="presOf" srcId="{56B00196-EC56-6B48-A80D-212301A77861}" destId="{E6168881-0DF2-ED42-86CA-62CB53E566DD}" srcOrd="1" destOrd="0" presId="urn:microsoft.com/office/officeart/2005/8/layout/cycle2"/>
    <dgm:cxn modelId="{A421319F-39E7-E845-9D6E-615014C14BA2}" srcId="{DDCEDE78-D9B5-604C-8E98-C35831F0EEB7}" destId="{820C805A-21E4-C143-ADEB-075A9397173E}" srcOrd="1" destOrd="0" parTransId="{2CC93E5B-F27C-F243-99B9-AA797B67E513}" sibTransId="{8A65D840-A54B-4249-8F03-18028A4B209A}"/>
    <dgm:cxn modelId="{CC66E3D7-13EE-074C-8E00-0ECC55B5C260}" type="presOf" srcId="{A0ED12D7-6F20-534B-A3BB-E7E4BCEDDFF1}" destId="{C9242302-163E-314B-BC70-DA542537CA06}" srcOrd="0" destOrd="0" presId="urn:microsoft.com/office/officeart/2005/8/layout/cycle2"/>
    <dgm:cxn modelId="{70180C74-FAEB-D746-AB1A-F2B61D53E42A}" type="presParOf" srcId="{0F62D852-5A34-D349-9006-5F01A03647BE}" destId="{119DF22A-AF7E-4C46-A23B-1F3EAAF2BA22}" srcOrd="0" destOrd="0" presId="urn:microsoft.com/office/officeart/2005/8/layout/cycle2"/>
    <dgm:cxn modelId="{16B427A8-C529-1742-9462-CB966B597E8C}" type="presParOf" srcId="{0F62D852-5A34-D349-9006-5F01A03647BE}" destId="{EDC81CA7-5638-2D4A-B4DA-E6E271658384}" srcOrd="1" destOrd="0" presId="urn:microsoft.com/office/officeart/2005/8/layout/cycle2"/>
    <dgm:cxn modelId="{11C46191-84BA-6745-A039-8CF952565A97}" type="presParOf" srcId="{EDC81CA7-5638-2D4A-B4DA-E6E271658384}" destId="{E6168881-0DF2-ED42-86CA-62CB53E566DD}" srcOrd="0" destOrd="0" presId="urn:microsoft.com/office/officeart/2005/8/layout/cycle2"/>
    <dgm:cxn modelId="{85335FF1-D3D1-5F4A-8072-AB6B272D11E8}" type="presParOf" srcId="{0F62D852-5A34-D349-9006-5F01A03647BE}" destId="{70319307-FA9B-0746-9D64-2E540B4115B2}" srcOrd="2" destOrd="0" presId="urn:microsoft.com/office/officeart/2005/8/layout/cycle2"/>
    <dgm:cxn modelId="{AD999CE5-7244-CF47-8D00-9975BDA8503A}" type="presParOf" srcId="{0F62D852-5A34-D349-9006-5F01A03647BE}" destId="{A28E2FA6-3FF6-DD4B-AC6B-CF5A3FBC9DA6}" srcOrd="3" destOrd="0" presId="urn:microsoft.com/office/officeart/2005/8/layout/cycle2"/>
    <dgm:cxn modelId="{C5774120-6864-574C-A8E6-B5082189BAA3}" type="presParOf" srcId="{A28E2FA6-3FF6-DD4B-AC6B-CF5A3FBC9DA6}" destId="{42015FD8-4ED5-5342-9B5A-76B3E4856B92}" srcOrd="0" destOrd="0" presId="urn:microsoft.com/office/officeart/2005/8/layout/cycle2"/>
    <dgm:cxn modelId="{B6A9A532-FBF2-A843-99F9-93E39D4BA9E8}" type="presParOf" srcId="{0F62D852-5A34-D349-9006-5F01A03647BE}" destId="{187914DE-6FAE-AD4F-9527-6E796D2481EF}" srcOrd="4" destOrd="0" presId="urn:microsoft.com/office/officeart/2005/8/layout/cycle2"/>
    <dgm:cxn modelId="{60D114E9-13E0-204D-8C22-6B8F9BFA3CC9}" type="presParOf" srcId="{0F62D852-5A34-D349-9006-5F01A03647BE}" destId="{B4263161-0597-DA44-AD7A-2434F0CB5B5C}" srcOrd="5" destOrd="0" presId="urn:microsoft.com/office/officeart/2005/8/layout/cycle2"/>
    <dgm:cxn modelId="{C202D87A-EC65-6046-B616-E682FCC27992}" type="presParOf" srcId="{B4263161-0597-DA44-AD7A-2434F0CB5B5C}" destId="{CB09A0C6-18B8-6043-8294-D4854E0704CF}" srcOrd="0" destOrd="0" presId="urn:microsoft.com/office/officeart/2005/8/layout/cycle2"/>
    <dgm:cxn modelId="{EFC6FD98-0689-444E-89D4-9AE18020FFC7}" type="presParOf" srcId="{0F62D852-5A34-D349-9006-5F01A03647BE}" destId="{C665C5DB-E680-C341-B212-32C1237E5F1F}" srcOrd="6" destOrd="0" presId="urn:microsoft.com/office/officeart/2005/8/layout/cycle2"/>
    <dgm:cxn modelId="{C2CE23A0-1679-7C43-85FA-E9264B6759B3}" type="presParOf" srcId="{0F62D852-5A34-D349-9006-5F01A03647BE}" destId="{C9242302-163E-314B-BC70-DA542537CA06}" srcOrd="7" destOrd="0" presId="urn:microsoft.com/office/officeart/2005/8/layout/cycle2"/>
    <dgm:cxn modelId="{121CCCCE-7DAC-3941-8B9C-D9C8266BEEB5}" type="presParOf" srcId="{C9242302-163E-314B-BC70-DA542537CA06}" destId="{B5FBE299-5D02-9240-8226-F91CB6CA66EC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19DF22A-AF7E-4C46-A23B-1F3EAAF2BA22}">
      <dsp:nvSpPr>
        <dsp:cNvPr id="0" name=""/>
        <dsp:cNvSpPr/>
      </dsp:nvSpPr>
      <dsp:spPr>
        <a:xfrm>
          <a:off x="2074303" y="126990"/>
          <a:ext cx="2013039" cy="1300757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600" kern="1200" dirty="0" err="1" smtClean="0">
              <a:solidFill>
                <a:schemeClr val="tx1"/>
              </a:solidFill>
            </a:rPr>
            <a:t>Profiad</a:t>
          </a:r>
          <a:r>
            <a:rPr lang="en-US" sz="2600" kern="1200" dirty="0" smtClean="0">
              <a:solidFill>
                <a:schemeClr val="tx1"/>
              </a:solidFill>
            </a:rPr>
            <a:t> </a:t>
          </a:r>
          <a:r>
            <a:rPr lang="en-US" sz="2600" kern="1200" dirty="0" err="1" smtClean="0">
              <a:solidFill>
                <a:schemeClr val="tx1"/>
              </a:solidFill>
            </a:rPr>
            <a:t>diriaethol</a:t>
          </a:r>
          <a:endParaRPr lang="en-US" sz="2600" kern="1200" dirty="0">
            <a:solidFill>
              <a:schemeClr val="tx1"/>
            </a:solidFill>
          </a:endParaRPr>
        </a:p>
      </dsp:txBody>
      <dsp:txXfrm>
        <a:off x="2369106" y="317481"/>
        <a:ext cx="1423433" cy="919775"/>
      </dsp:txXfrm>
    </dsp:sp>
    <dsp:sp modelId="{EDC81CA7-5638-2D4A-B4DA-E6E271658384}">
      <dsp:nvSpPr>
        <dsp:cNvPr id="0" name=""/>
        <dsp:cNvSpPr/>
      </dsp:nvSpPr>
      <dsp:spPr>
        <a:xfrm rot="2575840">
          <a:off x="3678240" y="1177114"/>
          <a:ext cx="136515" cy="439005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2000" kern="1200"/>
        </a:p>
      </dsp:txBody>
      <dsp:txXfrm>
        <a:off x="3683724" y="1250968"/>
        <a:ext cx="95561" cy="263403"/>
      </dsp:txXfrm>
    </dsp:sp>
    <dsp:sp modelId="{70319307-FA9B-0746-9D64-2E540B4115B2}">
      <dsp:nvSpPr>
        <dsp:cNvPr id="0" name=""/>
        <dsp:cNvSpPr/>
      </dsp:nvSpPr>
      <dsp:spPr>
        <a:xfrm>
          <a:off x="3355736" y="1381621"/>
          <a:ext cx="2147564" cy="1300757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900" kern="1200" dirty="0" err="1" smtClean="0">
              <a:solidFill>
                <a:srgbClr val="000000"/>
              </a:solidFill>
            </a:rPr>
            <a:t>Arsylwi</a:t>
          </a:r>
          <a:r>
            <a:rPr lang="en-US" sz="2900" kern="1200" dirty="0" smtClean="0">
              <a:solidFill>
                <a:srgbClr val="000000"/>
              </a:solidFill>
            </a:rPr>
            <a:t> </a:t>
          </a:r>
          <a:r>
            <a:rPr lang="en-US" sz="2900" kern="1200" dirty="0" err="1" smtClean="0">
              <a:solidFill>
                <a:srgbClr val="000000"/>
              </a:solidFill>
            </a:rPr>
            <a:t>myfyriol</a:t>
          </a:r>
          <a:endParaRPr lang="en-US" sz="2900" kern="1200" dirty="0">
            <a:solidFill>
              <a:srgbClr val="000000"/>
            </a:solidFill>
          </a:endParaRPr>
        </a:p>
      </dsp:txBody>
      <dsp:txXfrm>
        <a:off x="3670239" y="1572112"/>
        <a:ext cx="1518558" cy="919775"/>
      </dsp:txXfrm>
    </dsp:sp>
    <dsp:sp modelId="{A28E2FA6-3FF6-DD4B-AC6B-CF5A3FBC9DA6}">
      <dsp:nvSpPr>
        <dsp:cNvPr id="0" name=""/>
        <dsp:cNvSpPr/>
      </dsp:nvSpPr>
      <dsp:spPr>
        <a:xfrm rot="8100000">
          <a:off x="3643907" y="2498150"/>
          <a:ext cx="199915" cy="439005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2000" kern="1200"/>
        </a:p>
      </dsp:txBody>
      <dsp:txXfrm rot="10800000">
        <a:off x="3695098" y="2564747"/>
        <a:ext cx="139941" cy="263403"/>
      </dsp:txXfrm>
    </dsp:sp>
    <dsp:sp modelId="{187914DE-6FAE-AD4F-9527-6E796D2481EF}">
      <dsp:nvSpPr>
        <dsp:cNvPr id="0" name=""/>
        <dsp:cNvSpPr/>
      </dsp:nvSpPr>
      <dsp:spPr>
        <a:xfrm>
          <a:off x="1966260" y="2762160"/>
          <a:ext cx="2165436" cy="1300757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200" kern="1200" dirty="0" err="1" smtClean="0">
              <a:solidFill>
                <a:srgbClr val="000000"/>
              </a:solidFill>
            </a:rPr>
            <a:t>Cysyniadau</a:t>
          </a:r>
          <a:r>
            <a:rPr lang="en-US" sz="2200" kern="1200" dirty="0" smtClean="0">
              <a:solidFill>
                <a:srgbClr val="000000"/>
              </a:solidFill>
            </a:rPr>
            <a:t> </a:t>
          </a:r>
          <a:r>
            <a:rPr lang="en-US" sz="2200" kern="1200" dirty="0" err="1" smtClean="0">
              <a:solidFill>
                <a:srgbClr val="000000"/>
              </a:solidFill>
            </a:rPr>
            <a:t>haniaethol</a:t>
          </a:r>
          <a:endParaRPr lang="en-US" sz="2200" kern="1200" dirty="0">
            <a:solidFill>
              <a:srgbClr val="000000"/>
            </a:solidFill>
          </a:endParaRPr>
        </a:p>
      </dsp:txBody>
      <dsp:txXfrm>
        <a:off x="2283381" y="2952651"/>
        <a:ext cx="1531194" cy="919775"/>
      </dsp:txXfrm>
    </dsp:sp>
    <dsp:sp modelId="{B4263161-0597-DA44-AD7A-2434F0CB5B5C}">
      <dsp:nvSpPr>
        <dsp:cNvPr id="0" name=""/>
        <dsp:cNvSpPr/>
      </dsp:nvSpPr>
      <dsp:spPr>
        <a:xfrm rot="13500000">
          <a:off x="2262370" y="2506283"/>
          <a:ext cx="199711" cy="439005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2000" kern="1200"/>
        </a:p>
      </dsp:txBody>
      <dsp:txXfrm rot="10800000">
        <a:off x="2313509" y="2615266"/>
        <a:ext cx="139798" cy="263403"/>
      </dsp:txXfrm>
    </dsp:sp>
    <dsp:sp modelId="{C665C5DB-E680-C341-B212-32C1237E5F1F}">
      <dsp:nvSpPr>
        <dsp:cNvPr id="0" name=""/>
        <dsp:cNvSpPr/>
      </dsp:nvSpPr>
      <dsp:spPr>
        <a:xfrm>
          <a:off x="592699" y="1381621"/>
          <a:ext cx="2151479" cy="1300757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200" kern="1200" dirty="0" err="1" smtClean="0">
              <a:solidFill>
                <a:srgbClr val="000000"/>
              </a:solidFill>
            </a:rPr>
            <a:t>Arbrofi</a:t>
          </a:r>
          <a:r>
            <a:rPr lang="en-US" sz="2200" kern="1200" dirty="0" smtClean="0"/>
            <a:t> </a:t>
          </a:r>
          <a:r>
            <a:rPr lang="en-US" sz="2200" kern="1200" dirty="0" err="1" smtClean="0">
              <a:solidFill>
                <a:srgbClr val="000000"/>
              </a:solidFill>
            </a:rPr>
            <a:t>gweithredol</a:t>
          </a:r>
          <a:endParaRPr lang="en-US" sz="2200" kern="1200" dirty="0">
            <a:solidFill>
              <a:srgbClr val="000000"/>
            </a:solidFill>
          </a:endParaRPr>
        </a:p>
      </dsp:txBody>
      <dsp:txXfrm>
        <a:off x="907776" y="1572112"/>
        <a:ext cx="1521325" cy="919775"/>
      </dsp:txXfrm>
    </dsp:sp>
    <dsp:sp modelId="{C9242302-163E-314B-BC70-DA542537CA06}">
      <dsp:nvSpPr>
        <dsp:cNvPr id="0" name=""/>
        <dsp:cNvSpPr/>
      </dsp:nvSpPr>
      <dsp:spPr>
        <a:xfrm rot="19103106">
          <a:off x="2301779" y="1182190"/>
          <a:ext cx="152440" cy="439005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2000" kern="1200"/>
        </a:p>
      </dsp:txBody>
      <dsp:txXfrm>
        <a:off x="2307550" y="1285177"/>
        <a:ext cx="106708" cy="26340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hangingPunct="1">
              <a:defRPr sz="1200" smtClean="0">
                <a:latin typeface="Arial" charset="0"/>
                <a:ea typeface="ＭＳ Ｐゴシック" charset="-128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hangingPunct="1">
              <a:defRPr sz="1200" smtClean="0">
                <a:latin typeface="Arial" charset="0"/>
                <a:ea typeface="ＭＳ Ｐゴシック" charset="-128"/>
              </a:defRPr>
            </a:lvl1pPr>
          </a:lstStyle>
          <a:p>
            <a:pPr>
              <a:defRPr/>
            </a:pPr>
            <a:fld id="{2C5EB242-2720-4E50-8459-893C13FE92EA}" type="datetimeFigureOut">
              <a:rPr lang="en-US"/>
              <a:pPr>
                <a:defRPr/>
              </a:pPr>
              <a:t>10/3/18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hangingPunct="1">
              <a:defRPr sz="1200" smtClean="0">
                <a:latin typeface="Arial" charset="0"/>
                <a:ea typeface="ＭＳ Ｐゴシック" charset="-128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eaLnBrk="1" hangingPunct="1">
              <a:defRPr sz="1200" smtClean="0">
                <a:latin typeface="Arial" charset="0"/>
                <a:ea typeface="ＭＳ Ｐゴシック" charset="-128"/>
              </a:defRPr>
            </a:lvl1pPr>
          </a:lstStyle>
          <a:p>
            <a:pPr>
              <a:defRPr/>
            </a:pPr>
            <a:fld id="{508FEB19-B7BD-4561-8973-6CF32DE880C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cs typeface="Arial" panose="020B0604020202020204" pitchFamily="34" charset="0"/>
              </a:defRPr>
            </a:lvl1pPr>
          </a:lstStyle>
          <a:p>
            <a:endParaRPr lang="en-US" altLang="en-US"/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cs typeface="Arial" panose="020B0604020202020204" pitchFamily="34" charset="0"/>
              </a:defRPr>
            </a:lvl1pPr>
          </a:lstStyle>
          <a:p>
            <a:endParaRPr lang="en-US" altLang="en-US"/>
          </a:p>
        </p:txBody>
      </p:sp>
      <p:sp>
        <p:nvSpPr>
          <p:cNvPr id="1434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22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922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cs typeface="Arial" panose="020B0604020202020204" pitchFamily="34" charset="0"/>
              </a:defRPr>
            </a:lvl1pPr>
          </a:lstStyle>
          <a:p>
            <a:endParaRPr lang="en-US" altLang="en-US"/>
          </a:p>
        </p:txBody>
      </p:sp>
      <p:sp>
        <p:nvSpPr>
          <p:cNvPr id="922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latin typeface="Arial" charset="0"/>
                <a:ea typeface="ＭＳ Ｐゴシック" charset="-128"/>
              </a:defRPr>
            </a:lvl1pPr>
          </a:lstStyle>
          <a:p>
            <a:pPr>
              <a:defRPr/>
            </a:pPr>
            <a:fld id="{5BBC4FD6-505C-4626-9DFF-FE390E195784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0"/>
        <a:cs typeface="Arial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Arial" charset="0"/>
        <a:cs typeface="Arial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Arial" charset="0"/>
        <a:cs typeface="Arial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Arial" charset="0"/>
        <a:cs typeface="Arial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Arial" charset="0"/>
        <a:cs typeface="Arial" charset="0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2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7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3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Tennant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5BBC4FD6-505C-4626-9DFF-FE390E195784}" type="slidenum">
              <a:rPr lang="en-US" altLang="en-US" smtClean="0"/>
              <a:pPr>
                <a:defRPr/>
              </a:pPr>
              <a:t>22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19086575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 </a:t>
            </a:r>
            <a:r>
              <a:rPr lang="en-GB" dirty="0" err="1" smtClean="0"/>
              <a:t>phrofiad</a:t>
            </a:r>
            <a:r>
              <a:rPr lang="en-GB" baseline="0" dirty="0" smtClean="0"/>
              <a:t> </a:t>
            </a:r>
            <a:r>
              <a:rPr lang="en-GB" baseline="0" dirty="0" err="1" smtClean="0"/>
              <a:t>emosiynol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ynglwm</a:t>
            </a:r>
            <a:r>
              <a:rPr lang="en-GB" baseline="0" dirty="0" smtClean="0"/>
              <a:t> ag </a:t>
            </a:r>
            <a:r>
              <a:rPr lang="en-GB" baseline="0" dirty="0" err="1" smtClean="0"/>
              <a:t>ef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5BBC4FD6-505C-4626-9DFF-FE390E195784}" type="slidenum">
              <a:rPr lang="en-US" altLang="en-US" smtClean="0"/>
              <a:pPr>
                <a:defRPr/>
              </a:pPr>
              <a:t>27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7887367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5842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en-US" smtClean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</a:endParaRPr>
          </a:p>
        </p:txBody>
      </p:sp>
      <p:sp>
        <p:nvSpPr>
          <p:cNvPr id="35843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Arial" panose="020B0604020202020204" pitchFamily="34" charset="0"/>
              </a:defRPr>
            </a:lvl1pPr>
            <a:lvl2pPr marL="37931725" indent="-37474525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77007441-8984-4F7D-AD2A-C29A8AD47429}" type="slidenum">
              <a:rPr lang="en-US" altLang="en-US"/>
              <a:pPr>
                <a:spcBef>
                  <a:spcPct val="0"/>
                </a:spcBef>
              </a:pPr>
              <a:t>53</a:t>
            </a:fld>
            <a:endParaRPr lang="en-US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1FBAF1C-19B7-4A13-867F-AFE5B983044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93634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0FFA1AA-6D75-4655-A5C8-B1AF2015A5D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100050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D7B020C-F19B-492B-86DF-A359883F539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10556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BBB1F67-F9E1-4FE9-89D5-7C5597810E1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074555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D4CF9D8-AAC2-46BB-A282-0F58D71EC20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75992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0DEC43F-AEE9-46D6-8CA3-AB0F96D5A1F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253946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DA8D56-15A8-44F7-B437-A5669DB5D5B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209411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457DF79-94C2-47EC-94C5-94F79DE26F4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441092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9223B81-04DA-4B75-BDDA-20278317AD1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455448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CD4EE9F-AE04-423D-8794-2DE472D1AF4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685749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6F11678-3FB1-4F63-BA78-86DDE211AEB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0584141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C3D83AD-F714-4864-9A58-2623625DC96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433849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text styles</a:t>
            </a:r>
          </a:p>
          <a:p>
            <a:pPr lvl="1"/>
            <a:r>
              <a:rPr lang="en-GB" altLang="en-US" smtClean="0"/>
              <a:t>Second level</a:t>
            </a:r>
          </a:p>
          <a:p>
            <a:pPr lvl="2"/>
            <a:r>
              <a:rPr lang="en-GB" altLang="en-US" smtClean="0"/>
              <a:t>Third level</a:t>
            </a:r>
          </a:p>
          <a:p>
            <a:pPr lvl="3"/>
            <a:r>
              <a:rPr lang="en-GB" altLang="en-US" smtClean="0"/>
              <a:t>Fourth level</a:t>
            </a:r>
          </a:p>
          <a:p>
            <a:pPr lvl="4"/>
            <a:r>
              <a:rPr lang="en-GB" alt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>
                <a:latin typeface="Arial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>
                <a:latin typeface="Arial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 smtClean="0">
                <a:latin typeface="Arial" charset="0"/>
                <a:ea typeface="ＭＳ Ｐゴシック" charset="-128"/>
              </a:defRPr>
            </a:lvl1pPr>
          </a:lstStyle>
          <a:p>
            <a:pPr>
              <a:defRPr/>
            </a:pPr>
            <a:fld id="{0315A031-7E4A-47E7-819E-9878D1138B6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2" r:id="rId1"/>
    <p:sldLayoutId id="2147483653" r:id="rId2"/>
    <p:sldLayoutId id="2147483654" r:id="rId3"/>
    <p:sldLayoutId id="2147483655" r:id="rId4"/>
    <p:sldLayoutId id="2147483656" r:id="rId5"/>
    <p:sldLayoutId id="2147483657" r:id="rId6"/>
    <p:sldLayoutId id="2147483658" r:id="rId7"/>
    <p:sldLayoutId id="2147483659" r:id="rId8"/>
    <p:sldLayoutId id="2147483660" r:id="rId9"/>
    <p:sldLayoutId id="2147483661" r:id="rId10"/>
    <p:sldLayoutId id="2147483662" r:id="rId11"/>
    <p:sldLayoutId id="2147483663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ＭＳ Ｐゴシック" charset="-128"/>
          <a:cs typeface="ＭＳ Ｐゴシック" charset="-128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-128"/>
          <a:cs typeface="ＭＳ Ｐゴシック" charset="-128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-128"/>
          <a:cs typeface="ＭＳ Ｐゴシック" charset="-128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-128"/>
          <a:cs typeface="ＭＳ Ｐゴシック" charset="-128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-128"/>
          <a:cs typeface="ＭＳ Ｐゴシック" charset="-128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ＭＳ Ｐゴシック" charset="-128"/>
          <a:cs typeface="ＭＳ Ｐゴシック" charset="-128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ＭＳ Ｐゴシック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ＭＳ Ｐゴシック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ＭＳ Ｐゴシック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charset="-128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charset="-128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charset="-128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charset="-128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charset="-128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4" Type="http://schemas.openxmlformats.org/officeDocument/2006/relationships/image" Target="../media/image8.png"/><Relationship Id="rId5" Type="http://schemas.openxmlformats.org/officeDocument/2006/relationships/image" Target="../media/image9.png"/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6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4" Type="http://schemas.openxmlformats.org/officeDocument/2006/relationships/diagramLayout" Target="../diagrams/layout1.xml"/><Relationship Id="rId5" Type="http://schemas.openxmlformats.org/officeDocument/2006/relationships/diagramQuickStyle" Target="../diagrams/quickStyle1.xml"/><Relationship Id="rId6" Type="http://schemas.openxmlformats.org/officeDocument/2006/relationships/diagramColors" Target="../diagrams/colors1.xml"/><Relationship Id="rId7" Type="http://schemas.microsoft.com/office/2007/relationships/diagramDrawing" Target="../diagrams/drawing1.xml"/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0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1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2.jpeg"/><Relationship Id="rId3" Type="http://schemas.openxmlformats.org/officeDocument/2006/relationships/image" Target="../media/image13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4" Type="http://schemas.openxmlformats.org/officeDocument/2006/relationships/image" Target="../media/image16.png"/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4.jpe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Relationship Id="rId2" Type="http://schemas.openxmlformats.org/officeDocument/2006/relationships/image" Target="../media/image14.jpe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4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7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20.png"/><Relationship Id="rId3" Type="http://schemas.openxmlformats.org/officeDocument/2006/relationships/image" Target="../media/image21.pn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22.pn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23.pn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4.jpe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5.jpe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6.jpe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27.jpe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8.jpeg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9.jpeg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0.jpeg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1.png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2.jpeg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3.png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4.jpeg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5.jpeg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6.jpeg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5.jpeg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7.jpeg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8.jpeg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9.jpeg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40.jpeg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41.jpeg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42.jpeg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43.jpeg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44.jpeg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45.jpeg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46.jpeg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47.jpeg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48.jpeg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9.jpeg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50.png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51.png"/><Relationship Id="rId3" Type="http://schemas.openxmlformats.org/officeDocument/2006/relationships/hyperlink" Target="https://www.youtube.com/watch?v=TTXrV0_3UjY" TargetMode="Externa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3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52.png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53.png"/><Relationship Id="rId3" Type="http://schemas.openxmlformats.org/officeDocument/2006/relationships/hyperlink" Target="https://www.youtube.com/watch?v=HE5GX3U3BYQ" TargetMode="Externa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54.png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55.png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altLang="en-US" smtClean="0">
              <a:ea typeface="ＭＳ Ｐゴシック" panose="020B0600070205080204" pitchFamily="34" charset="-128"/>
            </a:endParaRPr>
          </a:p>
        </p:txBody>
      </p:sp>
      <p:pic>
        <p:nvPicPr>
          <p:cNvPr id="51202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09600"/>
            <a:ext cx="9144000" cy="5516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225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8200" y="0"/>
            <a:ext cx="49276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2226" name="Rectangle 2"/>
          <p:cNvSpPr>
            <a:spLocks noChangeArrowheads="1"/>
          </p:cNvSpPr>
          <p:nvPr/>
        </p:nvSpPr>
        <p:spPr bwMode="auto">
          <a:xfrm>
            <a:off x="2468563" y="260350"/>
            <a:ext cx="4206875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r>
              <a:rPr lang="en-US" altLang="en-US" sz="2800" b="1">
                <a:solidFill>
                  <a:schemeClr val="bg1"/>
                </a:solidFill>
              </a:rPr>
              <a:t>Croeso nol i'r Brifysgol</a:t>
            </a:r>
            <a:r>
              <a:rPr lang="en-US" altLang="en-US"/>
              <a:t>!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249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313" y="-3175"/>
            <a:ext cx="6516687" cy="6851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3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6000" b="1" smtClean="0">
                <a:solidFill>
                  <a:srgbClr val="FF0000"/>
                </a:solidFill>
                <a:ea typeface="ＭＳ Ｐゴシック" panose="020B0600070205080204" pitchFamily="34" charset="-128"/>
              </a:rPr>
              <a:t>Amcanion</a:t>
            </a:r>
          </a:p>
        </p:txBody>
      </p:sp>
      <p:sp>
        <p:nvSpPr>
          <p:cNvPr id="54274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smtClean="0">
                <a:ea typeface="ＭＳ Ｐゴシック" panose="020B0600070205080204" pitchFamily="34" charset="-128"/>
              </a:rPr>
              <a:t>Rhoi profiad addysgu priodol yn y Cyfnod Sylfaen a Chyfnod Allweddol 2 i athrawon dan hyfforddiant, ynghyd â dealltwriaeth o bedagogeg/addysgeg meddwl a dulliau o asesu yn y cyfnod cynradd.</a:t>
            </a:r>
          </a:p>
          <a:p>
            <a:r>
              <a:rPr lang="en-US" altLang="en-US" smtClean="0">
                <a:ea typeface="ＭＳ Ｐゴシック" panose="020B0600070205080204" pitchFamily="34" charset="-128"/>
              </a:rPr>
              <a:t>Hyrwyddo ymhellach ymwybyddiaeth myfyrwyr dan hyfforddiant o broffesiynoldeb, annibyniaeth ac adfyfyrio o fewn addysg gynradd.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7" name="Title 1"/>
          <p:cNvSpPr>
            <a:spLocks noGrp="1"/>
          </p:cNvSpPr>
          <p:nvPr>
            <p:ph type="title"/>
          </p:nvPr>
        </p:nvSpPr>
        <p:spPr>
          <a:xfrm>
            <a:off x="457200" y="30163"/>
            <a:ext cx="8229600" cy="1143000"/>
          </a:xfrm>
        </p:spPr>
        <p:txBody>
          <a:bodyPr/>
          <a:lstStyle/>
          <a:p>
            <a:r>
              <a:rPr lang="en-US" altLang="en-US" b="1" smtClean="0">
                <a:solidFill>
                  <a:srgbClr val="FF0000"/>
                </a:solidFill>
                <a:ea typeface="ＭＳ Ｐゴシック" panose="020B0600070205080204" pitchFamily="34" charset="-128"/>
              </a:rPr>
              <a:t>Deilliannau Dysgu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73163"/>
            <a:ext cx="8229600" cy="4525962"/>
          </a:xfrm>
        </p:spPr>
        <p:txBody>
          <a:bodyPr/>
          <a:lstStyle/>
          <a:p>
            <a:pPr marL="0" indent="0">
              <a:buFontTx/>
              <a:buNone/>
              <a:defRPr/>
            </a:pPr>
            <a:r>
              <a:rPr lang="en-US" sz="2000" dirty="0" err="1" smtClean="0"/>
              <a:t>Ar</a:t>
            </a:r>
            <a:r>
              <a:rPr lang="en-US" sz="2000" dirty="0" smtClean="0"/>
              <a:t> </a:t>
            </a:r>
            <a:r>
              <a:rPr lang="en-US" sz="2000" dirty="0" err="1" smtClean="0"/>
              <a:t>ôl</a:t>
            </a:r>
            <a:r>
              <a:rPr lang="en-US" sz="2000" dirty="0" smtClean="0"/>
              <a:t> </a:t>
            </a:r>
            <a:r>
              <a:rPr lang="en-US" sz="2000" dirty="0" err="1" smtClean="0"/>
              <a:t>cwblhau’r</a:t>
            </a:r>
            <a:r>
              <a:rPr lang="en-US" sz="2000" dirty="0" smtClean="0"/>
              <a:t> </a:t>
            </a:r>
            <a:r>
              <a:rPr lang="en-US" sz="2000" dirty="0" err="1" smtClean="0"/>
              <a:t>modwl</a:t>
            </a:r>
            <a:r>
              <a:rPr lang="en-US" sz="2000" dirty="0" smtClean="0"/>
              <a:t> </a:t>
            </a:r>
            <a:r>
              <a:rPr lang="en-US" sz="2000" dirty="0" err="1" smtClean="0"/>
              <a:t>hwn</a:t>
            </a:r>
            <a:r>
              <a:rPr lang="en-US" sz="2000" dirty="0" smtClean="0"/>
              <a:t> </a:t>
            </a:r>
            <a:r>
              <a:rPr lang="en-US" sz="2000" dirty="0" err="1" smtClean="0"/>
              <a:t>yn</a:t>
            </a:r>
            <a:r>
              <a:rPr lang="en-US" sz="2000" dirty="0" smtClean="0"/>
              <a:t> </a:t>
            </a:r>
            <a:r>
              <a:rPr lang="en-US" sz="2000" dirty="0" err="1" smtClean="0"/>
              <a:t>llwyddiannus</a:t>
            </a:r>
            <a:r>
              <a:rPr lang="en-US" sz="2000" dirty="0" smtClean="0"/>
              <a:t>, </a:t>
            </a:r>
            <a:r>
              <a:rPr lang="en-US" sz="2000" dirty="0" err="1" smtClean="0"/>
              <a:t>dylai’r</a:t>
            </a:r>
            <a:r>
              <a:rPr lang="en-US" sz="2000" dirty="0" smtClean="0"/>
              <a:t> </a:t>
            </a:r>
            <a:r>
              <a:rPr lang="en-US" sz="2000" dirty="0" err="1" smtClean="0"/>
              <a:t>myfyriwr</a:t>
            </a:r>
            <a:r>
              <a:rPr lang="en-US" sz="2000" dirty="0" smtClean="0"/>
              <a:t> </a:t>
            </a:r>
            <a:r>
              <a:rPr lang="en-US" sz="2000" dirty="0" err="1" smtClean="0"/>
              <a:t>allu</a:t>
            </a:r>
            <a:r>
              <a:rPr lang="en-US" sz="2000" dirty="0" smtClean="0"/>
              <a:t> </a:t>
            </a:r>
            <a:r>
              <a:rPr lang="en-US" sz="2000" dirty="0" err="1" smtClean="0"/>
              <a:t>dangos</a:t>
            </a:r>
            <a:r>
              <a:rPr lang="en-US" sz="2000" dirty="0" smtClean="0"/>
              <a:t> y </a:t>
            </a:r>
            <a:r>
              <a:rPr lang="en-US" sz="2000" dirty="0" err="1" smtClean="0"/>
              <a:t>gallu</a:t>
            </a:r>
            <a:r>
              <a:rPr lang="en-US" sz="2000" dirty="0" smtClean="0"/>
              <a:t> </a:t>
            </a:r>
            <a:r>
              <a:rPr lang="en-US" sz="2000" dirty="0" err="1" smtClean="0"/>
              <a:t>i</a:t>
            </a:r>
            <a:r>
              <a:rPr lang="en-US" sz="2000" dirty="0" smtClean="0"/>
              <a:t>:</a:t>
            </a:r>
          </a:p>
          <a:p>
            <a:pPr marL="0" indent="0">
              <a:buFontTx/>
              <a:buNone/>
              <a:defRPr/>
            </a:pPr>
            <a:endParaRPr lang="en-US" sz="2000" dirty="0" smtClean="0"/>
          </a:p>
          <a:p>
            <a:pPr>
              <a:defRPr/>
            </a:pPr>
            <a:r>
              <a:rPr lang="en-US" sz="2000" dirty="0" err="1" smtClean="0"/>
              <a:t>Gyfnerthu</a:t>
            </a:r>
            <a:r>
              <a:rPr lang="en-US" sz="2000" dirty="0" smtClean="0"/>
              <a:t> </a:t>
            </a:r>
            <a:r>
              <a:rPr lang="en-US" sz="2000" dirty="0" err="1" smtClean="0"/>
              <a:t>ymhellach</a:t>
            </a:r>
            <a:r>
              <a:rPr lang="en-US" sz="2000" dirty="0" smtClean="0"/>
              <a:t> </a:t>
            </a:r>
            <a:r>
              <a:rPr lang="en-US" sz="2000" dirty="0" err="1" smtClean="0"/>
              <a:t>wybodaeth</a:t>
            </a:r>
            <a:r>
              <a:rPr lang="en-US" sz="2000" dirty="0" smtClean="0"/>
              <a:t> a </a:t>
            </a:r>
            <a:r>
              <a:rPr lang="en-US" sz="2000" dirty="0" err="1" smtClean="0"/>
              <a:t>dealltwriaeth</a:t>
            </a:r>
            <a:r>
              <a:rPr lang="en-US" sz="2000" dirty="0" smtClean="0"/>
              <a:t> </a:t>
            </a:r>
            <a:r>
              <a:rPr lang="en-US" sz="2000" dirty="0" err="1" smtClean="0"/>
              <a:t>fanwl</a:t>
            </a:r>
            <a:r>
              <a:rPr lang="en-US" sz="2000" dirty="0" smtClean="0"/>
              <a:t> a </a:t>
            </a:r>
            <a:r>
              <a:rPr lang="en-US" sz="2000" dirty="0" err="1" smtClean="0"/>
              <a:t>dyfnach</a:t>
            </a:r>
            <a:r>
              <a:rPr lang="en-US" sz="2000" dirty="0" smtClean="0"/>
              <a:t> o </a:t>
            </a:r>
            <a:r>
              <a:rPr lang="en-US" sz="2000" dirty="0" err="1" smtClean="0"/>
              <a:t>ddogfennaeth</a:t>
            </a:r>
            <a:r>
              <a:rPr lang="en-US" sz="2000" dirty="0" smtClean="0"/>
              <a:t> </a:t>
            </a:r>
            <a:r>
              <a:rPr lang="en-US" sz="2000" dirty="0" err="1" smtClean="0"/>
              <a:t>sy’n</a:t>
            </a:r>
            <a:r>
              <a:rPr lang="en-US" sz="2000" dirty="0" smtClean="0"/>
              <a:t> </a:t>
            </a:r>
            <a:r>
              <a:rPr lang="en-US" sz="2000" dirty="0" err="1" smtClean="0"/>
              <a:t>benodol</a:t>
            </a:r>
            <a:r>
              <a:rPr lang="en-US" sz="2000" dirty="0" smtClean="0"/>
              <a:t> </a:t>
            </a:r>
            <a:r>
              <a:rPr lang="en-US" sz="2000" dirty="0" err="1" smtClean="0"/>
              <a:t>i</a:t>
            </a:r>
            <a:r>
              <a:rPr lang="en-US" sz="2000" dirty="0" smtClean="0"/>
              <a:t> </a:t>
            </a:r>
            <a:r>
              <a:rPr lang="en-US" sz="2000" dirty="0" err="1" smtClean="0"/>
              <a:t>gyfnod</a:t>
            </a:r>
            <a:r>
              <a:rPr lang="en-US" sz="2000" dirty="0" smtClean="0"/>
              <a:t>.</a:t>
            </a:r>
          </a:p>
          <a:p>
            <a:pPr>
              <a:defRPr/>
            </a:pPr>
            <a:r>
              <a:rPr lang="en-US" sz="2000" dirty="0" err="1" smtClean="0"/>
              <a:t>Datblygu</a:t>
            </a:r>
            <a:r>
              <a:rPr lang="en-US" sz="2000" dirty="0" smtClean="0"/>
              <a:t> </a:t>
            </a:r>
            <a:r>
              <a:rPr lang="en-US" sz="2000" dirty="0" err="1" smtClean="0"/>
              <a:t>annibyniaeth</a:t>
            </a:r>
            <a:r>
              <a:rPr lang="en-US" sz="2000" dirty="0" smtClean="0"/>
              <a:t> a </a:t>
            </a:r>
            <a:r>
              <a:rPr lang="en-US" sz="2000" dirty="0" err="1" smtClean="0"/>
              <a:t>menter</a:t>
            </a:r>
            <a:r>
              <a:rPr lang="en-US" sz="2000" dirty="0" smtClean="0"/>
              <a:t> o ran </a:t>
            </a:r>
            <a:r>
              <a:rPr lang="en-US" sz="2000" dirty="0" err="1" smtClean="0"/>
              <a:t>cynllunio</a:t>
            </a:r>
            <a:r>
              <a:rPr lang="en-US" sz="2000" dirty="0" smtClean="0"/>
              <a:t>, </a:t>
            </a:r>
            <a:r>
              <a:rPr lang="en-US" sz="2000" dirty="0" err="1" smtClean="0"/>
              <a:t>paratoi</a:t>
            </a:r>
            <a:r>
              <a:rPr lang="en-US" sz="2000" dirty="0" smtClean="0"/>
              <a:t>, </a:t>
            </a:r>
            <a:r>
              <a:rPr lang="en-US" sz="2000" dirty="0" err="1" smtClean="0"/>
              <a:t>addysgu</a:t>
            </a:r>
            <a:r>
              <a:rPr lang="en-US" sz="2000" dirty="0" smtClean="0"/>
              <a:t> ac </a:t>
            </a:r>
            <a:r>
              <a:rPr lang="en-US" sz="2000" dirty="0" err="1" smtClean="0"/>
              <a:t>asesu</a:t>
            </a:r>
            <a:r>
              <a:rPr lang="en-US" sz="2000" dirty="0" smtClean="0"/>
              <a:t>.</a:t>
            </a:r>
          </a:p>
          <a:p>
            <a:pPr>
              <a:defRPr/>
            </a:pPr>
            <a:r>
              <a:rPr lang="en-US" sz="2000" dirty="0" smtClean="0"/>
              <a:t> </a:t>
            </a:r>
            <a:r>
              <a:rPr lang="en-US" sz="2000" dirty="0" err="1" smtClean="0"/>
              <a:t>Arddangos</a:t>
            </a:r>
            <a:r>
              <a:rPr lang="en-US" sz="2000" dirty="0" smtClean="0"/>
              <a:t> </a:t>
            </a:r>
            <a:r>
              <a:rPr lang="en-US" sz="2000" dirty="0" err="1" smtClean="0"/>
              <a:t>ymwybyddiaeth</a:t>
            </a:r>
            <a:r>
              <a:rPr lang="en-US" sz="2000" dirty="0" smtClean="0"/>
              <a:t> </a:t>
            </a:r>
            <a:r>
              <a:rPr lang="en-US" sz="2000" dirty="0" err="1" smtClean="0"/>
              <a:t>feirniadol</a:t>
            </a:r>
            <a:r>
              <a:rPr lang="en-US" sz="2000" dirty="0" smtClean="0"/>
              <a:t> o </a:t>
            </a:r>
            <a:r>
              <a:rPr lang="en-US" sz="2000" dirty="0" err="1" smtClean="0"/>
              <a:t>strategaethau</a:t>
            </a:r>
            <a:r>
              <a:rPr lang="en-US" sz="2000" dirty="0" smtClean="0"/>
              <a:t> a </a:t>
            </a:r>
            <a:r>
              <a:rPr lang="en-US" sz="2000" dirty="0" err="1" smtClean="0"/>
              <a:t>thechnegau</a:t>
            </a:r>
            <a:r>
              <a:rPr lang="en-US" sz="2000" dirty="0" smtClean="0"/>
              <a:t> </a:t>
            </a:r>
            <a:r>
              <a:rPr lang="en-US" sz="2000" dirty="0" err="1" smtClean="0"/>
              <a:t>asesusy’n</a:t>
            </a:r>
            <a:r>
              <a:rPr lang="en-US" sz="2000" dirty="0" smtClean="0"/>
              <a:t> </a:t>
            </a:r>
            <a:r>
              <a:rPr lang="en-US" sz="2000" dirty="0" err="1" smtClean="0"/>
              <a:t>briodol</a:t>
            </a:r>
            <a:r>
              <a:rPr lang="en-US" sz="2000" dirty="0" smtClean="0"/>
              <a:t> </a:t>
            </a:r>
            <a:r>
              <a:rPr lang="en-US" sz="2000" dirty="0" err="1" smtClean="0"/>
              <a:t>i’w</a:t>
            </a:r>
            <a:r>
              <a:rPr lang="en-US" sz="2000" dirty="0" smtClean="0"/>
              <a:t> </a:t>
            </a:r>
            <a:r>
              <a:rPr lang="en-US" sz="2000" dirty="0" err="1" smtClean="0"/>
              <a:t>defnyddio</a:t>
            </a:r>
            <a:r>
              <a:rPr lang="en-US" sz="2000" dirty="0" smtClean="0"/>
              <a:t> </a:t>
            </a:r>
            <a:r>
              <a:rPr lang="en-US" sz="2000" dirty="0" err="1" smtClean="0"/>
              <a:t>yn</a:t>
            </a:r>
            <a:r>
              <a:rPr lang="en-US" sz="2000" dirty="0" smtClean="0"/>
              <a:t> </a:t>
            </a:r>
            <a:r>
              <a:rPr lang="en-US" sz="2000" dirty="0" err="1" smtClean="0"/>
              <a:t>yr</a:t>
            </a:r>
            <a:r>
              <a:rPr lang="en-US" sz="2000" dirty="0" smtClean="0"/>
              <a:t> </a:t>
            </a:r>
            <a:r>
              <a:rPr lang="en-US" sz="2000" dirty="0" err="1" smtClean="0"/>
              <a:t>ysgol</a:t>
            </a:r>
            <a:r>
              <a:rPr lang="en-US" sz="2000" dirty="0" smtClean="0"/>
              <a:t> </a:t>
            </a:r>
            <a:r>
              <a:rPr lang="en-US" sz="2000" dirty="0" err="1" smtClean="0"/>
              <a:t>gynradd</a:t>
            </a:r>
            <a:r>
              <a:rPr lang="en-US" sz="2000" dirty="0" smtClean="0"/>
              <a:t>.</a:t>
            </a:r>
          </a:p>
          <a:p>
            <a:pPr>
              <a:defRPr/>
            </a:pPr>
            <a:r>
              <a:rPr lang="en-US" sz="2000" dirty="0" smtClean="0"/>
              <a:t> </a:t>
            </a:r>
            <a:r>
              <a:rPr lang="en-US" sz="2000" dirty="0" err="1" smtClean="0"/>
              <a:t>Cyfathrebu’n</a:t>
            </a:r>
            <a:r>
              <a:rPr lang="en-US" sz="2000" dirty="0" smtClean="0"/>
              <a:t> </a:t>
            </a:r>
            <a:r>
              <a:rPr lang="en-US" sz="2000" dirty="0" err="1" smtClean="0"/>
              <a:t>glir</a:t>
            </a:r>
            <a:r>
              <a:rPr lang="en-US" sz="2000" dirty="0" smtClean="0"/>
              <a:t> a </a:t>
            </a:r>
            <a:r>
              <a:rPr lang="en-US" sz="2000" dirty="0" err="1" smtClean="0"/>
              <a:t>defnyddio</a:t>
            </a:r>
            <a:r>
              <a:rPr lang="en-US" sz="2000" dirty="0" smtClean="0"/>
              <a:t> </a:t>
            </a:r>
            <a:r>
              <a:rPr lang="en-US" sz="2000" dirty="0" err="1" smtClean="0"/>
              <a:t>strategaethau</a:t>
            </a:r>
            <a:r>
              <a:rPr lang="en-US" sz="2000" dirty="0" smtClean="0"/>
              <a:t> </a:t>
            </a:r>
            <a:r>
              <a:rPr lang="en-US" sz="2000" dirty="0" err="1" smtClean="0"/>
              <a:t>rheoli</a:t>
            </a:r>
            <a:r>
              <a:rPr lang="en-US" sz="2000" dirty="0" smtClean="0"/>
              <a:t> </a:t>
            </a:r>
            <a:r>
              <a:rPr lang="en-US" sz="2000" dirty="0" err="1" smtClean="0"/>
              <a:t>dosbarth</a:t>
            </a:r>
            <a:r>
              <a:rPr lang="en-US" sz="2000" dirty="0" smtClean="0"/>
              <a:t> </a:t>
            </a:r>
            <a:r>
              <a:rPr lang="en-US" sz="2000" dirty="0" err="1" smtClean="0"/>
              <a:t>addas</a:t>
            </a:r>
            <a:r>
              <a:rPr lang="en-US" sz="2000" dirty="0" smtClean="0"/>
              <a:t>.</a:t>
            </a:r>
          </a:p>
          <a:p>
            <a:pPr>
              <a:defRPr/>
            </a:pPr>
            <a:r>
              <a:rPr lang="en-US" sz="2000" dirty="0" smtClean="0"/>
              <a:t> </a:t>
            </a:r>
            <a:r>
              <a:rPr lang="en-US" sz="2000" dirty="0" err="1" smtClean="0"/>
              <a:t>Trefnu</a:t>
            </a:r>
            <a:r>
              <a:rPr lang="en-US" sz="2000" dirty="0" smtClean="0"/>
              <a:t> </a:t>
            </a:r>
            <a:r>
              <a:rPr lang="en-US" sz="2000" dirty="0" err="1" smtClean="0"/>
              <a:t>eu</a:t>
            </a:r>
            <a:r>
              <a:rPr lang="en-US" sz="2000" dirty="0" smtClean="0"/>
              <a:t> </a:t>
            </a:r>
            <a:r>
              <a:rPr lang="en-US" sz="2000" dirty="0" err="1" smtClean="0"/>
              <a:t>gwybodaeth</a:t>
            </a:r>
            <a:r>
              <a:rPr lang="en-US" sz="2000" dirty="0" smtClean="0"/>
              <a:t> </a:t>
            </a:r>
            <a:r>
              <a:rPr lang="en-US" sz="2000" dirty="0" err="1" smtClean="0"/>
              <a:t>a’r</a:t>
            </a:r>
            <a:r>
              <a:rPr lang="en-US" sz="2000" dirty="0" smtClean="0"/>
              <a:t> </a:t>
            </a:r>
            <a:r>
              <a:rPr lang="en-US" sz="2000" dirty="0" err="1" smtClean="0"/>
              <a:t>hyn</a:t>
            </a:r>
            <a:r>
              <a:rPr lang="en-US" sz="2000" dirty="0" smtClean="0"/>
              <a:t> y </a:t>
            </a:r>
            <a:r>
              <a:rPr lang="en-US" sz="2000" dirty="0" err="1" smtClean="0"/>
              <a:t>maent</a:t>
            </a:r>
            <a:r>
              <a:rPr lang="en-US" sz="2000" dirty="0" smtClean="0"/>
              <a:t> </a:t>
            </a:r>
            <a:r>
              <a:rPr lang="en-US" sz="2000" dirty="0" err="1" smtClean="0"/>
              <a:t>wedi’i</a:t>
            </a:r>
            <a:r>
              <a:rPr lang="en-US" sz="2000" dirty="0" smtClean="0"/>
              <a:t> </a:t>
            </a:r>
            <a:r>
              <a:rPr lang="en-US" sz="2000" dirty="0" err="1" smtClean="0"/>
              <a:t>ddysgu</a:t>
            </a:r>
            <a:r>
              <a:rPr lang="en-US" sz="2000" dirty="0" smtClean="0"/>
              <a:t> </a:t>
            </a:r>
            <a:r>
              <a:rPr lang="en-US" sz="2000" dirty="0" err="1" smtClean="0"/>
              <a:t>drwy</a:t>
            </a:r>
            <a:r>
              <a:rPr lang="en-US" sz="2000" dirty="0" smtClean="0"/>
              <a:t> </a:t>
            </a:r>
            <a:r>
              <a:rPr lang="en-US" sz="2000" dirty="0" err="1" smtClean="0"/>
              <a:t>ddefnyddio</a:t>
            </a:r>
            <a:r>
              <a:rPr lang="en-US" sz="2000" dirty="0" smtClean="0"/>
              <a:t> </a:t>
            </a:r>
            <a:r>
              <a:rPr lang="en-US" sz="2000" dirty="0" err="1" smtClean="0"/>
              <a:t>amrywiaeth</a:t>
            </a:r>
            <a:r>
              <a:rPr lang="en-US" sz="2000" dirty="0" smtClean="0"/>
              <a:t> o </a:t>
            </a:r>
            <a:r>
              <a:rPr lang="en-US" sz="2000" dirty="0" err="1" smtClean="0"/>
              <a:t>ffynonellau</a:t>
            </a:r>
            <a:r>
              <a:rPr lang="en-US" sz="2000" dirty="0" smtClean="0"/>
              <a:t> </a:t>
            </a:r>
            <a:r>
              <a:rPr lang="en-US" sz="2000" dirty="0" err="1" smtClean="0"/>
              <a:t>gwybodaeth</a:t>
            </a:r>
            <a:r>
              <a:rPr lang="en-US" sz="2000" dirty="0" smtClean="0"/>
              <a:t> a </a:t>
            </a:r>
            <a:r>
              <a:rPr lang="en-US" sz="2000" dirty="0" err="1" smtClean="0"/>
              <a:t>chyflwyno’u</a:t>
            </a:r>
            <a:r>
              <a:rPr lang="en-US" sz="2000" dirty="0" smtClean="0"/>
              <a:t> </a:t>
            </a:r>
            <a:r>
              <a:rPr lang="en-US" sz="2000" dirty="0" err="1" smtClean="0"/>
              <a:t>gwaith</a:t>
            </a:r>
            <a:r>
              <a:rPr lang="en-US" sz="2000" dirty="0" smtClean="0"/>
              <a:t> </a:t>
            </a:r>
            <a:r>
              <a:rPr lang="en-US" sz="2000" dirty="0" err="1" smtClean="0"/>
              <a:t>ar</a:t>
            </a:r>
            <a:r>
              <a:rPr lang="en-US" sz="2000" dirty="0" smtClean="0"/>
              <a:t> y </a:t>
            </a:r>
            <a:r>
              <a:rPr lang="en-US" sz="2000" dirty="0" err="1" smtClean="0"/>
              <a:t>lefel</a:t>
            </a:r>
            <a:r>
              <a:rPr lang="en-US" sz="2000" dirty="0" smtClean="0"/>
              <a:t> </a:t>
            </a:r>
            <a:r>
              <a:rPr lang="en-US" sz="2000" dirty="0" err="1" smtClean="0"/>
              <a:t>briodol</a:t>
            </a:r>
            <a:r>
              <a:rPr lang="en-US" sz="2400" dirty="0" smtClean="0"/>
              <a:t>.</a:t>
            </a:r>
            <a:endParaRPr lang="en-US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1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>
                <a:solidFill>
                  <a:srgbClr val="FF0000"/>
                </a:solidFill>
                <a:ea typeface="ＭＳ Ｐゴシック" panose="020B0600070205080204" pitchFamily="34" charset="-128"/>
              </a:rPr>
              <a:t>Aseiniad y Modiwl: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US" dirty="0" err="1" smtClean="0"/>
              <a:t>Asesiad</a:t>
            </a:r>
            <a:r>
              <a:rPr lang="en-US" dirty="0" smtClean="0"/>
              <a:t> 1 - PAP - PASIO/METHU</a:t>
            </a:r>
          </a:p>
          <a:p>
            <a:pPr>
              <a:defRPr/>
            </a:pPr>
            <a:r>
              <a:rPr lang="en-US" dirty="0" err="1" smtClean="0"/>
              <a:t>Asesiad</a:t>
            </a:r>
            <a:r>
              <a:rPr lang="en-US" dirty="0" smtClean="0"/>
              <a:t> 2 - 100%       </a:t>
            </a:r>
          </a:p>
          <a:p>
            <a:pPr marL="0" indent="0">
              <a:buFontTx/>
              <a:buNone/>
              <a:defRPr/>
            </a:pPr>
            <a:r>
              <a:rPr lang="en-US" dirty="0" err="1" smtClean="0"/>
              <a:t>Traethawd</a:t>
            </a:r>
            <a:r>
              <a:rPr lang="en-US" dirty="0" smtClean="0"/>
              <a:t> </a:t>
            </a:r>
            <a:r>
              <a:rPr lang="en-US" dirty="0" err="1" smtClean="0"/>
              <a:t>ysgrifenedig</a:t>
            </a:r>
            <a:r>
              <a:rPr lang="en-US" dirty="0" smtClean="0"/>
              <a:t> (2000 o </a:t>
            </a:r>
            <a:r>
              <a:rPr lang="en-US" dirty="0" err="1" smtClean="0"/>
              <a:t>eiriau</a:t>
            </a:r>
            <a:r>
              <a:rPr lang="en-US" dirty="0" smtClean="0"/>
              <a:t>)</a:t>
            </a:r>
          </a:p>
          <a:p>
            <a:pPr marL="0" indent="0">
              <a:buFontTx/>
              <a:buNone/>
              <a:defRPr/>
            </a:pPr>
            <a:endParaRPr lang="en-US" dirty="0"/>
          </a:p>
          <a:p>
            <a:pPr marL="0" indent="0">
              <a:buFontTx/>
              <a:buNone/>
              <a:defRPr/>
            </a:pPr>
            <a:r>
              <a:rPr lang="en-US" sz="2400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Trafodwch</a:t>
            </a:r>
            <a:r>
              <a:rPr lang="en-US" sz="24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 </a:t>
            </a:r>
            <a:r>
              <a:rPr lang="en-US" sz="2400" dirty="0" err="1">
                <a:solidFill>
                  <a:schemeClr val="accent6">
                    <a:lumMod val="60000"/>
                    <a:lumOff val="40000"/>
                  </a:schemeClr>
                </a:solidFill>
              </a:rPr>
              <a:t>b</a:t>
            </a:r>
            <a:r>
              <a:rPr lang="en-US" sz="2400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wysigrwydd</a:t>
            </a:r>
            <a:r>
              <a:rPr lang="en-US" sz="24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 ac </a:t>
            </a:r>
            <a:r>
              <a:rPr lang="en-US" sz="2400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effeithiolrwydd</a:t>
            </a:r>
            <a:r>
              <a:rPr lang="en-US" sz="24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 </a:t>
            </a:r>
            <a:r>
              <a:rPr lang="en-US" sz="2400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datblygu</a:t>
            </a:r>
            <a:r>
              <a:rPr lang="en-US" sz="24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 </a:t>
            </a:r>
            <a:r>
              <a:rPr lang="en-US" sz="2400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Asesu</a:t>
            </a:r>
            <a:r>
              <a:rPr lang="en-US" sz="24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 </a:t>
            </a:r>
            <a:r>
              <a:rPr lang="en-US" sz="2400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ar</a:t>
            </a:r>
            <a:r>
              <a:rPr lang="en-US" sz="24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 </a:t>
            </a:r>
            <a:r>
              <a:rPr lang="en-US" sz="2400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gyfer</a:t>
            </a:r>
            <a:r>
              <a:rPr lang="en-US" sz="24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 </a:t>
            </a:r>
            <a:r>
              <a:rPr lang="en-US" sz="2400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Dysgu</a:t>
            </a:r>
            <a:r>
              <a:rPr lang="en-US" sz="24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 </a:t>
            </a:r>
            <a:r>
              <a:rPr lang="en-US" sz="2400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ar</a:t>
            </a:r>
            <a:r>
              <a:rPr lang="en-US" sz="24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 draws </a:t>
            </a:r>
            <a:r>
              <a:rPr lang="en-US" sz="2400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yr</a:t>
            </a:r>
            <a:r>
              <a:rPr lang="en-US" sz="24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 </a:t>
            </a:r>
            <a:r>
              <a:rPr lang="en-US" sz="2400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ysgol</a:t>
            </a:r>
            <a:r>
              <a:rPr lang="en-US" sz="24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 </a:t>
            </a:r>
            <a:r>
              <a:rPr lang="en-US" sz="2400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gynradd</a:t>
            </a:r>
            <a:r>
              <a:rPr lang="en-US" sz="24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, </a:t>
            </a:r>
            <a:r>
              <a:rPr lang="en-US" sz="2400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yn</a:t>
            </a:r>
            <a:r>
              <a:rPr lang="en-US" sz="24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 </a:t>
            </a:r>
            <a:r>
              <a:rPr lang="en-US" sz="2400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cynnwys</a:t>
            </a:r>
            <a:r>
              <a:rPr lang="en-US" sz="24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 </a:t>
            </a:r>
            <a:r>
              <a:rPr lang="en-US" sz="2400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dadansoddiad</a:t>
            </a:r>
            <a:r>
              <a:rPr lang="en-US" sz="24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 </a:t>
            </a:r>
            <a:r>
              <a:rPr lang="en-US" sz="2400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beirniadol</a:t>
            </a:r>
            <a:r>
              <a:rPr lang="en-US" sz="24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 </a:t>
            </a:r>
            <a:r>
              <a:rPr lang="en-US" sz="2400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personol</a:t>
            </a:r>
            <a:r>
              <a:rPr lang="en-US" sz="24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 o </a:t>
            </a:r>
            <a:r>
              <a:rPr lang="en-US" sz="2400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weithrediad</a:t>
            </a:r>
            <a:r>
              <a:rPr lang="en-US" sz="24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 o UN </a:t>
            </a:r>
            <a:r>
              <a:rPr lang="en-US" sz="2400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Strategaeth</a:t>
            </a:r>
            <a:r>
              <a:rPr lang="en-US" sz="24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 </a:t>
            </a:r>
            <a:r>
              <a:rPr lang="en-US" sz="2400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Asesu</a:t>
            </a:r>
            <a:r>
              <a:rPr lang="en-US" sz="24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 </a:t>
            </a:r>
            <a:r>
              <a:rPr lang="en-US" sz="2400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ar</a:t>
            </a:r>
            <a:r>
              <a:rPr lang="en-US" sz="24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 </a:t>
            </a:r>
            <a:r>
              <a:rPr lang="en-US" sz="2400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gyfer</a:t>
            </a:r>
            <a:r>
              <a:rPr lang="en-US" sz="24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 </a:t>
            </a:r>
            <a:r>
              <a:rPr lang="en-US" sz="2400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Dysgu</a:t>
            </a:r>
            <a:r>
              <a:rPr lang="en-US" sz="24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 o </a:t>
            </a:r>
            <a:r>
              <a:rPr lang="en-US" sz="2400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Brofiad</a:t>
            </a:r>
            <a:r>
              <a:rPr lang="en-US" sz="24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 </a:t>
            </a:r>
            <a:r>
              <a:rPr lang="en-US" sz="2400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Dysgu</a:t>
            </a:r>
            <a:r>
              <a:rPr lang="en-US" sz="24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 </a:t>
            </a:r>
            <a:r>
              <a:rPr lang="en-US" sz="2400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Proffesiynol</a:t>
            </a:r>
            <a:r>
              <a:rPr lang="en-US" sz="24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.</a:t>
            </a:r>
            <a:endParaRPr lang="en-US" sz="2400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>
                <a:solidFill>
                  <a:srgbClr val="FF0000"/>
                </a:solidFill>
                <a:ea typeface="ＭＳ Ｐゴシック" panose="020B0600070205080204" pitchFamily="34" charset="-128"/>
              </a:rPr>
              <a:t>Oce de, nol a ni i'r pethau sylfaenol...</a:t>
            </a:r>
          </a:p>
        </p:txBody>
      </p:sp>
      <p:pic>
        <p:nvPicPr>
          <p:cNvPr id="57346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187575" y="2492375"/>
            <a:ext cx="4768850" cy="3703638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>
                <a:ea typeface="ＭＳ Ｐゴシック" panose="020B0600070205080204" pitchFamily="34" charset="-128"/>
              </a:rPr>
              <a:t>Nodau</a:t>
            </a:r>
            <a:r>
              <a:rPr lang="ja-JP" altLang="en-US" smtClean="0">
                <a:ea typeface="ＭＳ Ｐゴシック" panose="020B0600070205080204" pitchFamily="34" charset="-128"/>
              </a:rPr>
              <a:t>’</a:t>
            </a:r>
            <a:r>
              <a:rPr lang="en-US" altLang="ja-JP" smtClean="0">
                <a:ea typeface="ＭＳ Ｐゴシック" panose="020B0600070205080204" pitchFamily="34" charset="-128"/>
              </a:rPr>
              <a:t>r Sesiwn</a:t>
            </a:r>
            <a:br>
              <a:rPr lang="en-US" altLang="ja-JP" smtClean="0">
                <a:ea typeface="ＭＳ Ｐゴシック" panose="020B0600070205080204" pitchFamily="34" charset="-128"/>
              </a:rPr>
            </a:br>
            <a:r>
              <a:rPr lang="en-US" altLang="ja-JP" smtClean="0">
                <a:ea typeface="ＭＳ Ｐゴシック" panose="020B0600070205080204" pitchFamily="34" charset="-128"/>
              </a:rPr>
              <a:t>Aims of the session</a:t>
            </a:r>
            <a:endParaRPr lang="en-US" altLang="en-US" smtClean="0">
              <a:ea typeface="ＭＳ Ｐゴシック" panose="020B0600070205080204" pitchFamily="34" charset="-128"/>
            </a:endParaRPr>
          </a:p>
        </p:txBody>
      </p:sp>
      <p:sp>
        <p:nvSpPr>
          <p:cNvPr id="15362" name="Content Placeholder 2"/>
          <p:cNvSpPr>
            <a:spLocks noGrp="1"/>
          </p:cNvSpPr>
          <p:nvPr>
            <p:ph sz="half" idx="1"/>
          </p:nvPr>
        </p:nvSpPr>
        <p:spPr>
          <a:xfrm>
            <a:off x="179388" y="1628775"/>
            <a:ext cx="4038600" cy="4525963"/>
          </a:xfrm>
        </p:spPr>
        <p:txBody>
          <a:bodyPr/>
          <a:lstStyle/>
          <a:p>
            <a:r>
              <a:rPr lang="en-US" altLang="en-US" smtClean="0">
                <a:ea typeface="ＭＳ Ｐゴシック" panose="020B0600070205080204" pitchFamily="34" charset="-128"/>
              </a:rPr>
              <a:t>Consider key message relating to children as learners</a:t>
            </a:r>
          </a:p>
          <a:p>
            <a:r>
              <a:rPr lang="en-US" altLang="en-US" smtClean="0">
                <a:ea typeface="ＭＳ Ｐゴシック" panose="020B0600070205080204" pitchFamily="34" charset="-128"/>
              </a:rPr>
              <a:t>Consider some key theorists and theories within the field of learning</a:t>
            </a:r>
          </a:p>
          <a:p>
            <a:r>
              <a:rPr lang="en-US" altLang="en-US" smtClean="0">
                <a:ea typeface="ＭＳ Ｐゴシック" panose="020B0600070205080204" pitchFamily="34" charset="-128"/>
              </a:rPr>
              <a:t>Consider how these messages impact on classroom provision</a:t>
            </a:r>
          </a:p>
        </p:txBody>
      </p:sp>
      <p:sp>
        <p:nvSpPr>
          <p:cNvPr id="15363" name="Content Placeholder 3"/>
          <p:cNvSpPr>
            <a:spLocks noGrp="1"/>
          </p:cNvSpPr>
          <p:nvPr>
            <p:ph sz="half" idx="2"/>
          </p:nvPr>
        </p:nvSpPr>
        <p:spPr>
          <a:xfrm>
            <a:off x="4284663" y="1600200"/>
            <a:ext cx="4679950" cy="4525963"/>
          </a:xfrm>
        </p:spPr>
        <p:txBody>
          <a:bodyPr/>
          <a:lstStyle/>
          <a:p>
            <a:r>
              <a:rPr lang="en-GB" altLang="en-US" smtClean="0">
                <a:ea typeface="ＭＳ Ｐゴシック" panose="020B0600070205080204" pitchFamily="34" charset="-128"/>
              </a:rPr>
              <a:t>Ystyried y brif neges parthed plant fel dysgwyr</a:t>
            </a:r>
          </a:p>
          <a:p>
            <a:r>
              <a:rPr lang="en-GB" altLang="en-US" smtClean="0">
                <a:ea typeface="ＭＳ Ｐゴシック" panose="020B0600070205080204" pitchFamily="34" charset="-128"/>
              </a:rPr>
              <a:t>Ystyried rhai damcaniaethwyr a damcaniaethau allweddol ym maes dysgu</a:t>
            </a:r>
          </a:p>
          <a:p>
            <a:r>
              <a:rPr lang="en-GB" altLang="en-US" smtClean="0">
                <a:ea typeface="ＭＳ Ｐゴシック" panose="020B0600070205080204" pitchFamily="34" charset="-128"/>
              </a:rPr>
              <a:t>Ystyried sut y mae’r negeseuon hyn yn effeithio ar ddarpariaeth ystafell ddosbarth</a:t>
            </a:r>
            <a:endParaRPr lang="cy-GB" altLang="en-US" smtClean="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itle 6"/>
          <p:cNvSpPr>
            <a:spLocks noGrp="1"/>
          </p:cNvSpPr>
          <p:nvPr>
            <p:ph type="title" idx="4294967295"/>
          </p:nvPr>
        </p:nvSpPr>
        <p:spPr>
          <a:xfrm>
            <a:off x="228600" y="1219200"/>
            <a:ext cx="8229600" cy="1143000"/>
          </a:xfrm>
        </p:spPr>
        <p:txBody>
          <a:bodyPr/>
          <a:lstStyle/>
          <a:p>
            <a:r>
              <a:rPr lang="en-US" altLang="en-US" smtClean="0">
                <a:ea typeface="ＭＳ Ｐゴシック" panose="020B0600070205080204" pitchFamily="34" charset="-128"/>
              </a:rPr>
              <a:t/>
            </a:r>
            <a:br>
              <a:rPr lang="en-US" altLang="en-US" smtClean="0">
                <a:ea typeface="ＭＳ Ｐゴシック" panose="020B0600070205080204" pitchFamily="34" charset="-128"/>
              </a:rPr>
            </a:br>
            <a:r>
              <a:rPr lang="en-US" altLang="en-US" smtClean="0">
                <a:ea typeface="ＭＳ Ｐゴシック" panose="020B0600070205080204" pitchFamily="34" charset="-128"/>
              </a:rPr>
              <a:t/>
            </a:r>
            <a:br>
              <a:rPr lang="en-US" altLang="en-US" smtClean="0">
                <a:ea typeface="ＭＳ Ｐゴシック" panose="020B0600070205080204" pitchFamily="34" charset="-128"/>
              </a:rPr>
            </a:br>
            <a:r>
              <a:rPr lang="en-US" altLang="en-US" smtClean="0">
                <a:ea typeface="ＭＳ Ｐゴシック" panose="020B0600070205080204" pitchFamily="34" charset="-128"/>
              </a:rPr>
              <a:t/>
            </a:r>
            <a:br>
              <a:rPr lang="en-US" altLang="en-US" smtClean="0">
                <a:ea typeface="ＭＳ Ｐゴシック" panose="020B0600070205080204" pitchFamily="34" charset="-128"/>
              </a:rPr>
            </a:br>
            <a:r>
              <a:rPr lang="en-US" altLang="en-US" smtClean="0">
                <a:ea typeface="ＭＳ Ｐゴシック" panose="020B0600070205080204" pitchFamily="34" charset="-128"/>
              </a:rPr>
              <a:t>Dysgu yw gwneud synnwyr, nid dim ond cofio.</a:t>
            </a:r>
            <a:br>
              <a:rPr lang="en-US" altLang="en-US" smtClean="0">
                <a:ea typeface="ＭＳ Ｐゴシック" panose="020B0600070205080204" pitchFamily="34" charset="-128"/>
              </a:rPr>
            </a:br>
            <a:r>
              <a:rPr lang="en-US" altLang="en-US" smtClean="0">
                <a:ea typeface="ＭＳ Ｐゴシック" panose="020B0600070205080204" pitchFamily="34" charset="-128"/>
              </a:rPr>
              <a:t/>
            </a:r>
            <a:br>
              <a:rPr lang="en-US" altLang="en-US" smtClean="0">
                <a:ea typeface="ＭＳ Ｐゴシック" panose="020B0600070205080204" pitchFamily="34" charset="-128"/>
              </a:rPr>
            </a:br>
            <a:r>
              <a:rPr lang="en-US" altLang="en-US" smtClean="0">
                <a:ea typeface="ＭＳ Ｐゴシック" panose="020B0600070205080204" pitchFamily="34" charset="-128"/>
              </a:rPr>
              <a:t>Learning is making sense, not just remembering.</a:t>
            </a:r>
          </a:p>
        </p:txBody>
      </p:sp>
      <p:pic>
        <p:nvPicPr>
          <p:cNvPr id="16386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7263" y="4648200"/>
            <a:ext cx="1912937" cy="160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>
                <a:ea typeface="ＭＳ Ｐゴシック" panose="020B0600070205080204" pitchFamily="34" charset="-128"/>
              </a:rPr>
              <a:t>Key approaches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0" y="1412875"/>
          <a:ext cx="9144000" cy="5111750"/>
        </p:xfrm>
        <a:graphic>
          <a:graphicData uri="http://schemas.openxmlformats.org/drawingml/2006/table">
            <a:tbl>
              <a:tblPr/>
              <a:tblGrid>
                <a:gridCol w="2286000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2286000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  <a:gridCol w="2286000">
                  <a:extLst>
                    <a:ext uri="{9D8B030D-6E8A-4147-A177-3AD203B41FA5}">
                      <a16:colId xmlns:a16="http://schemas.microsoft.com/office/drawing/2014/main" xmlns="" val="20002"/>
                    </a:ext>
                  </a:extLst>
                </a:gridCol>
                <a:gridCol w="2286000">
                  <a:extLst>
                    <a:ext uri="{9D8B030D-6E8A-4147-A177-3AD203B41FA5}">
                      <a16:colId xmlns:a16="http://schemas.microsoft.com/office/drawing/2014/main" xmlns="" val="20003"/>
                    </a:ext>
                  </a:extLst>
                </a:gridCol>
              </a:tblGrid>
              <a:tr h="803275">
                <a:tc gridSpan="4">
                  <a:txBody>
                    <a:bodyPr/>
                    <a:lstStyle>
                      <a:lvl1pPr defTabSz="457200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 defTabSz="45720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3200" b="1" i="0" u="none" strike="noStrike" cap="none" normalizeH="0" baseline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Learning Theory</a:t>
                      </a:r>
                    </a:p>
                  </a:txBody>
                  <a:tcPr marT="45708" marB="45708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803275">
                <a:tc>
                  <a:txBody>
                    <a:bodyPr/>
                    <a:lstStyle>
                      <a:lvl1pPr defTabSz="457200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 defTabSz="45720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18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ＭＳ Ｐゴシック" charset="-128"/>
                      </a:endParaRPr>
                    </a:p>
                  </a:txBody>
                  <a:tcPr marT="45708" marB="45708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CDDE"/>
                    </a:solidFill>
                  </a:tcPr>
                </a:tc>
                <a:tc>
                  <a:txBody>
                    <a:bodyPr/>
                    <a:lstStyle>
                      <a:lvl1pPr defTabSz="457200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 defTabSz="45720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Behaviourism</a:t>
                      </a:r>
                    </a:p>
                  </a:txBody>
                  <a:tcPr marT="45708" marB="45708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CDDE"/>
                    </a:solidFill>
                  </a:tcPr>
                </a:tc>
                <a:tc>
                  <a:txBody>
                    <a:bodyPr/>
                    <a:lstStyle>
                      <a:lvl1pPr defTabSz="457200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 defTabSz="45720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Constructivism</a:t>
                      </a:r>
                    </a:p>
                  </a:txBody>
                  <a:tcPr marT="45708" marB="45708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CDDE"/>
                    </a:solidFill>
                  </a:tcPr>
                </a:tc>
                <a:tc>
                  <a:txBody>
                    <a:bodyPr/>
                    <a:lstStyle>
                      <a:lvl1pPr defTabSz="457200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 defTabSz="45720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Social constructivism</a:t>
                      </a:r>
                    </a:p>
                  </a:txBody>
                  <a:tcPr marT="45708" marB="45708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CDD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803275">
                <a:tc>
                  <a:txBody>
                    <a:bodyPr/>
                    <a:lstStyle>
                      <a:lvl1pPr defTabSz="457200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 defTabSz="45720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Knowledge</a:t>
                      </a:r>
                    </a:p>
                  </a:txBody>
                  <a:tcPr marT="45708" marB="45708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E8EF"/>
                    </a:solidFill>
                  </a:tcPr>
                </a:tc>
                <a:tc>
                  <a:txBody>
                    <a:bodyPr/>
                    <a:lstStyle>
                      <a:lvl1pPr defTabSz="457200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 defTabSz="45720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Response to external stimuli</a:t>
                      </a:r>
                    </a:p>
                  </a:txBody>
                  <a:tcPr marT="45708" marB="45708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E8EF"/>
                    </a:solidFill>
                  </a:tcPr>
                </a:tc>
                <a:tc>
                  <a:txBody>
                    <a:bodyPr/>
                    <a:lstStyle>
                      <a:lvl1pPr defTabSz="457200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 defTabSz="45720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Active construction</a:t>
                      </a:r>
                    </a:p>
                  </a:txBody>
                  <a:tcPr marT="45708" marB="45708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E8EF"/>
                    </a:solidFill>
                  </a:tcPr>
                </a:tc>
                <a:tc>
                  <a:txBody>
                    <a:bodyPr/>
                    <a:lstStyle>
                      <a:lvl1pPr defTabSz="457200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 defTabSz="45720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Social construction</a:t>
                      </a:r>
                    </a:p>
                  </a:txBody>
                  <a:tcPr marT="45708" marB="45708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E8E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  <a:tr h="949325">
                <a:tc>
                  <a:txBody>
                    <a:bodyPr/>
                    <a:lstStyle>
                      <a:lvl1pPr defTabSz="457200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 defTabSz="45720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Learning</a:t>
                      </a:r>
                    </a:p>
                  </a:txBody>
                  <a:tcPr marT="45708" marB="45708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CDDE"/>
                    </a:solidFill>
                  </a:tcPr>
                </a:tc>
                <a:tc>
                  <a:txBody>
                    <a:bodyPr/>
                    <a:lstStyle>
                      <a:lvl1pPr defTabSz="457200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 defTabSz="45720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Passive absorption by repetition</a:t>
                      </a:r>
                    </a:p>
                  </a:txBody>
                  <a:tcPr marT="45708" marB="45708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CDDE"/>
                    </a:solidFill>
                  </a:tcPr>
                </a:tc>
                <a:tc>
                  <a:txBody>
                    <a:bodyPr/>
                    <a:lstStyle>
                      <a:lvl1pPr defTabSz="457200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 defTabSz="45720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Discovery, assimilation and accommodation</a:t>
                      </a:r>
                    </a:p>
                  </a:txBody>
                  <a:tcPr marT="45708" marB="45708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CDDE"/>
                    </a:solidFill>
                  </a:tcPr>
                </a:tc>
                <a:tc>
                  <a:txBody>
                    <a:bodyPr/>
                    <a:lstStyle>
                      <a:lvl1pPr defTabSz="457200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 defTabSz="45720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Collaborative assimilation and accommodation</a:t>
                      </a:r>
                    </a:p>
                  </a:txBody>
                  <a:tcPr marT="45708" marB="45708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CDD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3"/>
                  </a:ext>
                </a:extLst>
              </a:tr>
              <a:tr h="803275">
                <a:tc>
                  <a:txBody>
                    <a:bodyPr/>
                    <a:lstStyle>
                      <a:lvl1pPr defTabSz="457200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 defTabSz="45720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Motivation</a:t>
                      </a:r>
                    </a:p>
                  </a:txBody>
                  <a:tcPr marT="45708" marB="45708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E8EF"/>
                    </a:solidFill>
                  </a:tcPr>
                </a:tc>
                <a:tc>
                  <a:txBody>
                    <a:bodyPr/>
                    <a:lstStyle>
                      <a:lvl1pPr defTabSz="457200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 defTabSz="45720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Extrinsic, reward and punishment</a:t>
                      </a:r>
                    </a:p>
                  </a:txBody>
                  <a:tcPr marT="45708" marB="45708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E8EF"/>
                    </a:solidFill>
                  </a:tcPr>
                </a:tc>
                <a:tc>
                  <a:txBody>
                    <a:bodyPr/>
                    <a:lstStyle>
                      <a:lvl1pPr defTabSz="457200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 defTabSz="45720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Intrinsic </a:t>
                      </a:r>
                    </a:p>
                  </a:txBody>
                  <a:tcPr marT="45708" marB="45708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E8EF"/>
                    </a:solidFill>
                  </a:tcPr>
                </a:tc>
                <a:tc>
                  <a:txBody>
                    <a:bodyPr/>
                    <a:lstStyle>
                      <a:lvl1pPr defTabSz="457200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 defTabSz="45720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Intrinsic and extrinsic</a:t>
                      </a:r>
                    </a:p>
                  </a:txBody>
                  <a:tcPr marT="45708" marB="45708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E8E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4"/>
                  </a:ext>
                </a:extLst>
              </a:tr>
              <a:tr h="949325">
                <a:tc>
                  <a:txBody>
                    <a:bodyPr/>
                    <a:lstStyle>
                      <a:lvl1pPr defTabSz="457200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 defTabSz="45720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Teaching</a:t>
                      </a:r>
                    </a:p>
                  </a:txBody>
                  <a:tcPr marT="45708" marB="45708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CDDE"/>
                    </a:solidFill>
                  </a:tcPr>
                </a:tc>
                <a:tc>
                  <a:txBody>
                    <a:bodyPr/>
                    <a:lstStyle>
                      <a:lvl1pPr defTabSz="457200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 defTabSz="45720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Transmission and reinforcement by teacher</a:t>
                      </a:r>
                    </a:p>
                  </a:txBody>
                  <a:tcPr marT="45708" marB="45708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CDDE"/>
                    </a:solidFill>
                  </a:tcPr>
                </a:tc>
                <a:tc>
                  <a:txBody>
                    <a:bodyPr/>
                    <a:lstStyle>
                      <a:lvl1pPr defTabSz="457200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 defTabSz="45720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Teacher facilitates</a:t>
                      </a:r>
                    </a:p>
                  </a:txBody>
                  <a:tcPr marT="45708" marB="45708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CDDE"/>
                    </a:solidFill>
                  </a:tcPr>
                </a:tc>
                <a:tc>
                  <a:txBody>
                    <a:bodyPr/>
                    <a:lstStyle>
                      <a:lvl1pPr defTabSz="457200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 defTabSz="45720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Collaboration is facilitated and guided by teacher</a:t>
                      </a:r>
                    </a:p>
                  </a:txBody>
                  <a:tcPr marT="45708" marB="45708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CDD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5"/>
                  </a:ext>
                </a:extLst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>
                <a:ea typeface="ＭＳ Ｐゴシック" panose="020B0600070205080204" pitchFamily="34" charset="-128"/>
              </a:rPr>
              <a:t>Dulliau Allweddol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76200" y="1412875"/>
          <a:ext cx="8915400" cy="5203824"/>
        </p:xfrm>
        <a:graphic>
          <a:graphicData uri="http://schemas.openxmlformats.org/drawingml/2006/table">
            <a:tbl>
              <a:tblPr/>
              <a:tblGrid>
                <a:gridCol w="2228850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2228850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  <a:gridCol w="2228850">
                  <a:extLst>
                    <a:ext uri="{9D8B030D-6E8A-4147-A177-3AD203B41FA5}">
                      <a16:colId xmlns:a16="http://schemas.microsoft.com/office/drawing/2014/main" xmlns="" val="20002"/>
                    </a:ext>
                  </a:extLst>
                </a:gridCol>
                <a:gridCol w="2228850">
                  <a:extLst>
                    <a:ext uri="{9D8B030D-6E8A-4147-A177-3AD203B41FA5}">
                      <a16:colId xmlns:a16="http://schemas.microsoft.com/office/drawing/2014/main" xmlns="" val="20003"/>
                    </a:ext>
                  </a:extLst>
                </a:gridCol>
              </a:tblGrid>
              <a:tr h="728717">
                <a:tc gridSpan="4">
                  <a:txBody>
                    <a:bodyPr/>
                    <a:lstStyle>
                      <a:lvl1pPr defTabSz="457200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 defTabSz="45720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3200" b="1" i="0" u="none" strike="noStrike" cap="none" normalizeH="0" baseline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Damcaniaeth dysgu</a:t>
                      </a:r>
                    </a:p>
                  </a:txBody>
                  <a:tcPr marT="45711" marB="4571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1188785">
                <a:tc>
                  <a:txBody>
                    <a:bodyPr/>
                    <a:lstStyle>
                      <a:lvl1pPr defTabSz="457200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 defTabSz="45720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18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ＭＳ Ｐゴシック" charset="-128"/>
                      </a:endParaRPr>
                    </a:p>
                  </a:txBody>
                  <a:tcPr marT="45711" marB="4571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CDDE"/>
                    </a:solidFill>
                  </a:tcPr>
                </a:tc>
                <a:tc>
                  <a:txBody>
                    <a:bodyPr/>
                    <a:lstStyle>
                      <a:lvl1pPr defTabSz="457200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 defTabSz="45720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Ymddygiadaeth</a:t>
                      </a:r>
                    </a:p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Behaviourism</a:t>
                      </a:r>
                    </a:p>
                  </a:txBody>
                  <a:tcPr marT="45711" marB="4571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CDDE"/>
                    </a:solidFill>
                  </a:tcPr>
                </a:tc>
                <a:tc>
                  <a:txBody>
                    <a:bodyPr/>
                    <a:lstStyle>
                      <a:lvl1pPr defTabSz="457200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 defTabSz="45720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Adeileddiaeth</a:t>
                      </a:r>
                    </a:p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Constructivism</a:t>
                      </a:r>
                    </a:p>
                  </a:txBody>
                  <a:tcPr marT="45711" marB="4571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CDDE"/>
                    </a:solidFill>
                  </a:tcPr>
                </a:tc>
                <a:tc>
                  <a:txBody>
                    <a:bodyPr/>
                    <a:lstStyle>
                      <a:lvl1pPr defTabSz="457200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 defTabSz="45720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Adeileddiaeth gymdeithasol</a:t>
                      </a:r>
                    </a:p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Social constructivism</a:t>
                      </a:r>
                    </a:p>
                  </a:txBody>
                  <a:tcPr marT="45711" marB="4571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CDD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728717">
                <a:tc>
                  <a:txBody>
                    <a:bodyPr/>
                    <a:lstStyle>
                      <a:lvl1pPr defTabSz="457200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 defTabSz="45720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Gwybodaeth</a:t>
                      </a:r>
                    </a:p>
                  </a:txBody>
                  <a:tcPr marT="45711" marB="4571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E8EF"/>
                    </a:solidFill>
                  </a:tcPr>
                </a:tc>
                <a:tc>
                  <a:txBody>
                    <a:bodyPr/>
                    <a:lstStyle>
                      <a:lvl1pPr defTabSz="457200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 defTabSz="45720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Ymateb i ysgogiadau allanol</a:t>
                      </a:r>
                    </a:p>
                  </a:txBody>
                  <a:tcPr marT="45711" marB="4571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E8EF"/>
                    </a:solidFill>
                  </a:tcPr>
                </a:tc>
                <a:tc>
                  <a:txBody>
                    <a:bodyPr/>
                    <a:lstStyle>
                      <a:lvl1pPr defTabSz="457200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 defTabSz="45720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Adeiladedd gweithredol</a:t>
                      </a:r>
                    </a:p>
                  </a:txBody>
                  <a:tcPr marT="45711" marB="4571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E8EF"/>
                    </a:solidFill>
                  </a:tcPr>
                </a:tc>
                <a:tc>
                  <a:txBody>
                    <a:bodyPr/>
                    <a:lstStyle>
                      <a:lvl1pPr defTabSz="457200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 defTabSz="45720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Adeiladedd gymdeithasol</a:t>
                      </a:r>
                    </a:p>
                  </a:txBody>
                  <a:tcPr marT="45711" marB="4571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E8E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  <a:tr h="914444">
                <a:tc>
                  <a:txBody>
                    <a:bodyPr/>
                    <a:lstStyle>
                      <a:lvl1pPr defTabSz="457200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 defTabSz="45720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Dysgu</a:t>
                      </a:r>
                    </a:p>
                  </a:txBody>
                  <a:tcPr marT="45711" marB="4571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CDDE"/>
                    </a:solidFill>
                  </a:tcPr>
                </a:tc>
                <a:tc>
                  <a:txBody>
                    <a:bodyPr/>
                    <a:lstStyle>
                      <a:lvl1pPr defTabSz="457200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 defTabSz="45720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Amsugno goddefol drwy ailadrodd</a:t>
                      </a:r>
                    </a:p>
                  </a:txBody>
                  <a:tcPr marT="45711" marB="4571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CDDE"/>
                    </a:solidFill>
                  </a:tcPr>
                </a:tc>
                <a:tc>
                  <a:txBody>
                    <a:bodyPr/>
                    <a:lstStyle>
                      <a:lvl1pPr defTabSz="457200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 defTabSz="45720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Darganfod, cymhathu a chymhwyso</a:t>
                      </a:r>
                    </a:p>
                  </a:txBody>
                  <a:tcPr marT="45711" marB="4571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CDDE"/>
                    </a:solidFill>
                  </a:tcPr>
                </a:tc>
                <a:tc>
                  <a:txBody>
                    <a:bodyPr/>
                    <a:lstStyle>
                      <a:lvl1pPr defTabSz="457200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 defTabSz="45720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Cymathu cydweithredol a chymhwyso</a:t>
                      </a:r>
                    </a:p>
                  </a:txBody>
                  <a:tcPr marT="45711" marB="4571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CDD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3"/>
                  </a:ext>
                </a:extLst>
              </a:tr>
              <a:tr h="728717">
                <a:tc>
                  <a:txBody>
                    <a:bodyPr/>
                    <a:lstStyle>
                      <a:lvl1pPr defTabSz="457200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 defTabSz="45720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Cymhelliant</a:t>
                      </a:r>
                    </a:p>
                  </a:txBody>
                  <a:tcPr marT="45711" marB="4571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E8EF"/>
                    </a:solidFill>
                  </a:tcPr>
                </a:tc>
                <a:tc>
                  <a:txBody>
                    <a:bodyPr/>
                    <a:lstStyle>
                      <a:lvl1pPr defTabSz="457200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 defTabSz="45720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Anghynhenid​​, gwobr a chosb</a:t>
                      </a:r>
                    </a:p>
                  </a:txBody>
                  <a:tcPr marT="45711" marB="4571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E8EF"/>
                    </a:solidFill>
                  </a:tcPr>
                </a:tc>
                <a:tc>
                  <a:txBody>
                    <a:bodyPr/>
                    <a:lstStyle>
                      <a:lvl1pPr defTabSz="457200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 defTabSz="45720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Cynhenid</a:t>
                      </a:r>
                    </a:p>
                  </a:txBody>
                  <a:tcPr marT="45711" marB="4571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E8EF"/>
                    </a:solidFill>
                  </a:tcPr>
                </a:tc>
                <a:tc>
                  <a:txBody>
                    <a:bodyPr/>
                    <a:lstStyle>
                      <a:lvl1pPr defTabSz="457200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 defTabSz="45720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Cynhenid ​​ac anghynhenid</a:t>
                      </a:r>
                    </a:p>
                  </a:txBody>
                  <a:tcPr marT="45711" marB="4571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E8E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4"/>
                  </a:ext>
                </a:extLst>
              </a:tr>
              <a:tr h="914444">
                <a:tc>
                  <a:txBody>
                    <a:bodyPr/>
                    <a:lstStyle>
                      <a:lvl1pPr defTabSz="457200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 defTabSz="45720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l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Addysgu</a:t>
                      </a:r>
                    </a:p>
                  </a:txBody>
                  <a:tcPr marT="45711" marB="4571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CDDE"/>
                    </a:solidFill>
                  </a:tcPr>
                </a:tc>
                <a:tc>
                  <a:txBody>
                    <a:bodyPr/>
                    <a:lstStyle>
                      <a:lvl1pPr defTabSz="457200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 defTabSz="45720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Trosglwyddo ac atgyfnerthu gan yr athro</a:t>
                      </a:r>
                    </a:p>
                  </a:txBody>
                  <a:tcPr marT="45711" marB="4571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CDDE"/>
                    </a:solidFill>
                  </a:tcPr>
                </a:tc>
                <a:tc>
                  <a:txBody>
                    <a:bodyPr/>
                    <a:lstStyle>
                      <a:lvl1pPr defTabSz="457200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 defTabSz="45720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Athro yn hwyluso</a:t>
                      </a:r>
                    </a:p>
                  </a:txBody>
                  <a:tcPr marT="45711" marB="4571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CDDE"/>
                    </a:solidFill>
                  </a:tcPr>
                </a:tc>
                <a:tc>
                  <a:txBody>
                    <a:bodyPr/>
                    <a:lstStyle>
                      <a:lvl1pPr defTabSz="457200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 defTabSz="45720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Mae cydweithio yn cael ei hwyluso a'i arwain gan yr athro</a:t>
                      </a:r>
                    </a:p>
                  </a:txBody>
                  <a:tcPr marT="45711" marB="45711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CDD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5"/>
                  </a:ext>
                </a:extLst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Title 1"/>
          <p:cNvSpPr>
            <a:spLocks noGrp="1"/>
          </p:cNvSpPr>
          <p:nvPr>
            <p:ph type="title"/>
          </p:nvPr>
        </p:nvSpPr>
        <p:spPr>
          <a:xfrm>
            <a:off x="23813" y="260350"/>
            <a:ext cx="8229600" cy="1143000"/>
          </a:xfrm>
        </p:spPr>
        <p:txBody>
          <a:bodyPr/>
          <a:lstStyle/>
          <a:p>
            <a:r>
              <a:rPr lang="en-US" altLang="en-US" sz="3500" smtClean="0">
                <a:ea typeface="ＭＳ Ｐゴシック" panose="020B0600070205080204" pitchFamily="34" charset="-128"/>
              </a:rPr>
              <a:t>Key thinkers include…</a:t>
            </a:r>
            <a:br>
              <a:rPr lang="en-US" altLang="en-US" sz="3500" smtClean="0">
                <a:ea typeface="ＭＳ Ｐゴシック" panose="020B0600070205080204" pitchFamily="34" charset="-128"/>
              </a:rPr>
            </a:br>
            <a:r>
              <a:rPr lang="en-US" altLang="en-US" sz="3500" smtClean="0">
                <a:ea typeface="ＭＳ Ｐゴシック" panose="020B0600070205080204" pitchFamily="34" charset="-128"/>
              </a:rPr>
              <a:t>Meddylwyr allweddol yn cynnwys ...</a:t>
            </a:r>
          </a:p>
        </p:txBody>
      </p:sp>
      <p:sp>
        <p:nvSpPr>
          <p:cNvPr id="19458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altLang="en-US" smtClean="0">
                <a:ea typeface="ＭＳ Ｐゴシック" panose="020B0600070205080204" pitchFamily="34" charset="-128"/>
              </a:rPr>
              <a:t>Locke</a:t>
            </a:r>
          </a:p>
          <a:p>
            <a:r>
              <a:rPr lang="en-US" altLang="en-US" smtClean="0">
                <a:ea typeface="ＭＳ Ｐゴシック" panose="020B0600070205080204" pitchFamily="34" charset="-128"/>
              </a:rPr>
              <a:t>Froebel</a:t>
            </a:r>
          </a:p>
          <a:p>
            <a:r>
              <a:rPr lang="en-US" altLang="en-US" smtClean="0">
                <a:ea typeface="ＭＳ Ｐゴシック" panose="020B0600070205080204" pitchFamily="34" charset="-128"/>
              </a:rPr>
              <a:t>Dewey</a:t>
            </a:r>
          </a:p>
          <a:p>
            <a:r>
              <a:rPr lang="en-US" altLang="en-US" smtClean="0">
                <a:ea typeface="ＭＳ Ｐゴシック" panose="020B0600070205080204" pitchFamily="34" charset="-128"/>
              </a:rPr>
              <a:t>Montessori</a:t>
            </a:r>
          </a:p>
          <a:p>
            <a:r>
              <a:rPr lang="en-US" altLang="en-US" smtClean="0">
                <a:ea typeface="ＭＳ Ｐゴシック" panose="020B0600070205080204" pitchFamily="34" charset="-128"/>
              </a:rPr>
              <a:t>Skinner</a:t>
            </a:r>
          </a:p>
          <a:p>
            <a:r>
              <a:rPr lang="en-US" altLang="en-US" smtClean="0">
                <a:ea typeface="ＭＳ Ｐゴシック" panose="020B0600070205080204" pitchFamily="34" charset="-128"/>
              </a:rPr>
              <a:t>Piaget</a:t>
            </a:r>
          </a:p>
          <a:p>
            <a:endParaRPr lang="en-US" altLang="en-US" smtClean="0">
              <a:ea typeface="ＭＳ Ｐゴシック" panose="020B0600070205080204" pitchFamily="34" charset="-128"/>
            </a:endParaRPr>
          </a:p>
          <a:p>
            <a:r>
              <a:rPr lang="en-US" altLang="en-US" smtClean="0">
                <a:ea typeface="ＭＳ Ｐゴシック" panose="020B0600070205080204" pitchFamily="34" charset="-128"/>
              </a:rPr>
              <a:t>But so many more…</a:t>
            </a:r>
          </a:p>
          <a:p>
            <a:r>
              <a:rPr lang="en-US" altLang="en-US" smtClean="0">
                <a:ea typeface="ＭＳ Ｐゴシック" panose="020B0600070205080204" pitchFamily="34" charset="-128"/>
              </a:rPr>
              <a:t>Ond mae cymaint mwy ...</a:t>
            </a:r>
          </a:p>
        </p:txBody>
      </p:sp>
      <p:sp>
        <p:nvSpPr>
          <p:cNvPr id="19459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altLang="en-US" smtClean="0">
                <a:ea typeface="ＭＳ Ｐゴシック" panose="020B0600070205080204" pitchFamily="34" charset="-128"/>
              </a:rPr>
              <a:t>Bronfenbrenner</a:t>
            </a:r>
          </a:p>
          <a:p>
            <a:r>
              <a:rPr lang="en-US" altLang="en-US" smtClean="0">
                <a:ea typeface="ＭＳ Ｐゴシック" panose="020B0600070205080204" pitchFamily="34" charset="-128"/>
              </a:rPr>
              <a:t>Rogoff</a:t>
            </a:r>
          </a:p>
          <a:p>
            <a:r>
              <a:rPr lang="en-US" altLang="en-US" smtClean="0">
                <a:ea typeface="ＭＳ Ｐゴシック" panose="020B0600070205080204" pitchFamily="34" charset="-128"/>
              </a:rPr>
              <a:t>Rinaldi</a:t>
            </a:r>
          </a:p>
          <a:p>
            <a:r>
              <a:rPr lang="en-US" altLang="en-US" smtClean="0">
                <a:ea typeface="ＭＳ Ｐゴシック" panose="020B0600070205080204" pitchFamily="34" charset="-128"/>
              </a:rPr>
              <a:t>Perkins</a:t>
            </a:r>
          </a:p>
          <a:p>
            <a:r>
              <a:rPr lang="en-US" altLang="en-US" smtClean="0">
                <a:ea typeface="ＭＳ Ｐゴシック" panose="020B0600070205080204" pitchFamily="34" charset="-128"/>
              </a:rPr>
              <a:t>Gardner</a:t>
            </a:r>
          </a:p>
          <a:p>
            <a:r>
              <a:rPr lang="en-US" altLang="en-US" smtClean="0">
                <a:ea typeface="ＭＳ Ｐゴシック" panose="020B0600070205080204" pitchFamily="34" charset="-128"/>
              </a:rPr>
              <a:t>Vygotsky,</a:t>
            </a:r>
          </a:p>
          <a:p>
            <a:r>
              <a:rPr lang="en-US" altLang="en-US" smtClean="0">
                <a:ea typeface="ＭＳ Ｐゴシック" panose="020B0600070205080204" pitchFamily="34" charset="-128"/>
              </a:rPr>
              <a:t>Bruner</a:t>
            </a:r>
          </a:p>
          <a:p>
            <a:pPr>
              <a:buFontTx/>
              <a:buNone/>
            </a:pPr>
            <a:endParaRPr lang="en-US" altLang="en-US" smtClean="0">
              <a:ea typeface="ＭＳ Ｐゴシック" panose="020B0600070205080204" pitchFamily="34" charset="-128"/>
            </a:endParaRPr>
          </a:p>
        </p:txBody>
      </p:sp>
      <p:pic>
        <p:nvPicPr>
          <p:cNvPr id="19460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5575" y="188913"/>
            <a:ext cx="1368425" cy="1892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461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9700" y="2276475"/>
            <a:ext cx="1384300" cy="2089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462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088" y="4508500"/>
            <a:ext cx="1317625" cy="185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463" name="Picture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5550" y="5084763"/>
            <a:ext cx="1350963" cy="17732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200" smtClean="0">
                <a:ea typeface="ＭＳ Ｐゴシック" panose="020B0600070205080204" pitchFamily="34" charset="-128"/>
              </a:rPr>
              <a:t>Key ‘learning style theories’ include: </a:t>
            </a:r>
            <a:br>
              <a:rPr lang="en-US" altLang="en-US" sz="3200" smtClean="0">
                <a:ea typeface="ＭＳ Ｐゴシック" panose="020B0600070205080204" pitchFamily="34" charset="-128"/>
              </a:rPr>
            </a:br>
            <a:r>
              <a:rPr lang="en-US" altLang="en-US" sz="3200" smtClean="0">
                <a:ea typeface="ＭＳ Ｐゴシック" panose="020B0600070205080204" pitchFamily="34" charset="-128"/>
              </a:rPr>
              <a:t>Rhai o 'ddamcaniaethau arddull dysgu' allweddol yn cynnwys:</a:t>
            </a:r>
          </a:p>
        </p:txBody>
      </p:sp>
      <p:sp>
        <p:nvSpPr>
          <p:cNvPr id="20482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FontTx/>
              <a:buNone/>
            </a:pPr>
            <a:r>
              <a:rPr lang="en-US" altLang="en-US" smtClean="0">
                <a:ea typeface="ＭＳ Ｐゴシック" panose="020B0600070205080204" pitchFamily="34" charset="-128"/>
              </a:rPr>
              <a:t>Kolb (1999)</a:t>
            </a:r>
          </a:p>
        </p:txBody>
      </p:sp>
      <p:pic>
        <p:nvPicPr>
          <p:cNvPr id="20483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23473" b="-23473"/>
          <a:stretch>
            <a:fillRect/>
          </a:stretch>
        </p:blipFill>
        <p:spPr>
          <a:xfrm>
            <a:off x="228600" y="2971800"/>
            <a:ext cx="2895600" cy="3244850"/>
          </a:xfrm>
        </p:spPr>
      </p:pic>
      <p:graphicFrame>
        <p:nvGraphicFramePr>
          <p:cNvPr id="5" name="Diagram 4"/>
          <p:cNvGraphicFramePr/>
          <p:nvPr/>
        </p:nvGraphicFramePr>
        <p:xfrm>
          <a:off x="3048000" y="16002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600" smtClean="0">
                <a:ea typeface="ＭＳ Ｐゴシック" panose="020B0600070205080204" pitchFamily="34" charset="-128"/>
              </a:rPr>
              <a:t>We learn in many ways</a:t>
            </a:r>
            <a:br>
              <a:rPr lang="en-US" altLang="en-US" sz="3600" smtClean="0">
                <a:ea typeface="ＭＳ Ｐゴシック" panose="020B0600070205080204" pitchFamily="34" charset="-128"/>
              </a:rPr>
            </a:br>
            <a:r>
              <a:rPr lang="en-US" altLang="en-US" sz="3600" smtClean="0">
                <a:ea typeface="ＭＳ Ｐゴシック" panose="020B0600070205080204" pitchFamily="34" charset="-128"/>
              </a:rPr>
              <a:t>Rydym yn dysgu mewn nifer o ffyrdd</a:t>
            </a:r>
          </a:p>
        </p:txBody>
      </p:sp>
      <p:sp>
        <p:nvSpPr>
          <p:cNvPr id="22530" name="Content Placeholder 2"/>
          <p:cNvSpPr>
            <a:spLocks noGrp="1"/>
          </p:cNvSpPr>
          <p:nvPr>
            <p:ph idx="1"/>
          </p:nvPr>
        </p:nvSpPr>
        <p:spPr>
          <a:xfrm>
            <a:off x="152400" y="1371600"/>
            <a:ext cx="4100513" cy="4713288"/>
          </a:xfrm>
        </p:spPr>
        <p:txBody>
          <a:bodyPr/>
          <a:lstStyle/>
          <a:p>
            <a:r>
              <a:rPr lang="en-US" altLang="en-US" smtClean="0">
                <a:ea typeface="ＭＳ Ｐゴシック" panose="020B0600070205080204" pitchFamily="34" charset="-128"/>
              </a:rPr>
              <a:t>Play</a:t>
            </a:r>
          </a:p>
          <a:p>
            <a:r>
              <a:rPr lang="en-US" altLang="en-US" smtClean="0">
                <a:ea typeface="ＭＳ Ｐゴシック" panose="020B0600070205080204" pitchFamily="34" charset="-128"/>
              </a:rPr>
              <a:t>Talk</a:t>
            </a:r>
          </a:p>
          <a:p>
            <a:r>
              <a:rPr lang="en-US" altLang="en-US" smtClean="0">
                <a:ea typeface="ＭＳ Ｐゴシック" panose="020B0600070205080204" pitchFamily="34" charset="-128"/>
              </a:rPr>
              <a:t>Copying</a:t>
            </a:r>
          </a:p>
          <a:p>
            <a:r>
              <a:rPr lang="en-US" altLang="en-US" smtClean="0">
                <a:ea typeface="ＭＳ Ｐゴシック" panose="020B0600070205080204" pitchFamily="34" charset="-128"/>
              </a:rPr>
              <a:t>Watching</a:t>
            </a:r>
          </a:p>
          <a:p>
            <a:r>
              <a:rPr lang="en-US" altLang="en-US" smtClean="0">
                <a:ea typeface="ＭＳ Ｐゴシック" panose="020B0600070205080204" pitchFamily="34" charset="-128"/>
              </a:rPr>
              <a:t>Listening</a:t>
            </a:r>
          </a:p>
          <a:p>
            <a:r>
              <a:rPr lang="en-US" altLang="en-US" smtClean="0">
                <a:ea typeface="ＭＳ Ｐゴシック" panose="020B0600070205080204" pitchFamily="34" charset="-128"/>
              </a:rPr>
              <a:t>Doing</a:t>
            </a:r>
          </a:p>
          <a:p>
            <a:r>
              <a:rPr lang="en-US" altLang="en-US" smtClean="0">
                <a:ea typeface="ＭＳ Ｐゴシック" panose="020B0600070205080204" pitchFamily="34" charset="-128"/>
              </a:rPr>
              <a:t>Explaining</a:t>
            </a:r>
          </a:p>
          <a:p>
            <a:r>
              <a:rPr lang="en-US" altLang="en-US" smtClean="0">
                <a:ea typeface="ＭＳ Ｐゴシック" panose="020B0600070205080204" pitchFamily="34" charset="-128"/>
              </a:rPr>
              <a:t>Reflecting</a:t>
            </a:r>
          </a:p>
          <a:p>
            <a:r>
              <a:rPr lang="en-US" altLang="en-US" smtClean="0">
                <a:ea typeface="ＭＳ Ｐゴシック" panose="020B0600070205080204" pitchFamily="34" charset="-128"/>
              </a:rPr>
              <a:t>Making mistakes</a:t>
            </a:r>
          </a:p>
          <a:p>
            <a:endParaRPr lang="en-US" altLang="en-US" smtClean="0">
              <a:ea typeface="ＭＳ Ｐゴシック" panose="020B0600070205080204" pitchFamily="34" charset="-128"/>
            </a:endParaRPr>
          </a:p>
          <a:p>
            <a:endParaRPr lang="en-US" altLang="en-US" smtClean="0">
              <a:ea typeface="ＭＳ Ｐゴシック" panose="020B0600070205080204" pitchFamily="34" charset="-128"/>
            </a:endParaRPr>
          </a:p>
        </p:txBody>
      </p:sp>
      <p:pic>
        <p:nvPicPr>
          <p:cNvPr id="22531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9125" y="1600200"/>
            <a:ext cx="2174875" cy="1465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2532" name="TextBox 4"/>
          <p:cNvSpPr txBox="1">
            <a:spLocks noChangeArrowheads="1"/>
          </p:cNvSpPr>
          <p:nvPr/>
        </p:nvSpPr>
        <p:spPr bwMode="auto">
          <a:xfrm>
            <a:off x="3733800" y="1447800"/>
            <a:ext cx="5410200" cy="4662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</a:pPr>
            <a:r>
              <a:rPr lang="en-US" altLang="en-US" sz="3300"/>
              <a:t>chwarae </a:t>
            </a:r>
          </a:p>
          <a:p>
            <a:pPr eaLnBrk="1" hangingPunct="1">
              <a:spcBef>
                <a:spcPct val="0"/>
              </a:spcBef>
            </a:pPr>
            <a:r>
              <a:rPr lang="en-US" altLang="en-US" sz="3300"/>
              <a:t>sgwrs </a:t>
            </a:r>
          </a:p>
          <a:p>
            <a:pPr eaLnBrk="1" hangingPunct="1">
              <a:spcBef>
                <a:spcPct val="0"/>
              </a:spcBef>
            </a:pPr>
            <a:r>
              <a:rPr lang="en-US" altLang="en-US" sz="3300"/>
              <a:t>copïo </a:t>
            </a:r>
          </a:p>
          <a:p>
            <a:pPr eaLnBrk="1" hangingPunct="1">
              <a:spcBef>
                <a:spcPct val="0"/>
              </a:spcBef>
            </a:pPr>
            <a:r>
              <a:rPr lang="en-US" altLang="en-US" sz="3300"/>
              <a:t>gwylio </a:t>
            </a:r>
          </a:p>
          <a:p>
            <a:pPr eaLnBrk="1" hangingPunct="1">
              <a:spcBef>
                <a:spcPct val="0"/>
              </a:spcBef>
            </a:pPr>
            <a:r>
              <a:rPr lang="en-US" altLang="en-US" sz="3300"/>
              <a:t>gwrando </a:t>
            </a:r>
          </a:p>
          <a:p>
            <a:pPr eaLnBrk="1" hangingPunct="1">
              <a:spcBef>
                <a:spcPct val="0"/>
              </a:spcBef>
            </a:pPr>
            <a:r>
              <a:rPr lang="en-US" altLang="en-US" sz="3300"/>
              <a:t>gwneud </a:t>
            </a:r>
          </a:p>
          <a:p>
            <a:pPr eaLnBrk="1" hangingPunct="1">
              <a:spcBef>
                <a:spcPct val="0"/>
              </a:spcBef>
            </a:pPr>
            <a:r>
              <a:rPr lang="en-US" altLang="en-US" sz="3300"/>
              <a:t>Esbonio </a:t>
            </a:r>
          </a:p>
          <a:p>
            <a:pPr eaLnBrk="1" hangingPunct="1">
              <a:spcBef>
                <a:spcPct val="0"/>
              </a:spcBef>
            </a:pPr>
            <a:r>
              <a:rPr lang="en-US" altLang="en-US" sz="3300"/>
              <a:t>Myfyrio </a:t>
            </a:r>
          </a:p>
          <a:p>
            <a:pPr eaLnBrk="1" hangingPunct="1">
              <a:spcBef>
                <a:spcPct val="0"/>
              </a:spcBef>
            </a:pPr>
            <a:r>
              <a:rPr lang="en-US" altLang="en-US" sz="3300"/>
              <a:t>Gwneud camgymeriadau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Title 18"/>
          <p:cNvSpPr>
            <a:spLocks noGrp="1"/>
          </p:cNvSpPr>
          <p:nvPr>
            <p:ph type="ctrTitle"/>
          </p:nvPr>
        </p:nvSpPr>
        <p:spPr>
          <a:xfrm>
            <a:off x="609600" y="3581400"/>
            <a:ext cx="7542213" cy="1012825"/>
          </a:xfrm>
        </p:spPr>
        <p:txBody>
          <a:bodyPr/>
          <a:lstStyle/>
          <a:p>
            <a:r>
              <a:rPr lang="en-US" altLang="en-US" smtClean="0">
                <a:ea typeface="ＭＳ Ｐゴシック" panose="020B0600070205080204" pitchFamily="34" charset="-128"/>
              </a:rPr>
              <a:t>Her yr Anialawch</a:t>
            </a:r>
          </a:p>
        </p:txBody>
      </p:sp>
      <p:sp>
        <p:nvSpPr>
          <p:cNvPr id="23554" name="Subtitle 19"/>
          <p:cNvSpPr>
            <a:spLocks noGrp="1"/>
          </p:cNvSpPr>
          <p:nvPr>
            <p:ph type="subTitle" idx="1"/>
          </p:nvPr>
        </p:nvSpPr>
        <p:spPr>
          <a:xfrm>
            <a:off x="1447800" y="4572000"/>
            <a:ext cx="6400800" cy="17526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 sz="2700" smtClean="0">
                <a:ea typeface="ＭＳ Ｐゴシック" panose="020B0600070205080204" pitchFamily="34" charset="-128"/>
              </a:rPr>
              <a:t>Dychmygwch mae rhaid i chi i deithio ar ben eich hun, mewn Land Rover, o A i B ar y map. 100 o filltiroedd ar draws Anialwch y Sahara.</a:t>
            </a:r>
          </a:p>
        </p:txBody>
      </p:sp>
      <p:pic>
        <p:nvPicPr>
          <p:cNvPr id="23555" name="Picture Placeholder 17" descr="bigpreview_Land Rover Range Rover in Desert.jpg"/>
          <p:cNvPicPr>
            <a:picLocks noGrp="1" noChangeAspect="1"/>
          </p:cNvPicPr>
          <p:nvPr>
            <p:ph type="pic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38972" b="-38972"/>
          <a:stretch>
            <a:fillRect/>
          </a:stretch>
        </p:blipFill>
        <p:spPr>
          <a:xfrm>
            <a:off x="2362200" y="-1371600"/>
            <a:ext cx="6084888" cy="6678613"/>
          </a:xfrm>
        </p:spPr>
      </p:pic>
      <p:pic>
        <p:nvPicPr>
          <p:cNvPr id="23556" name="Picture 20" descr="physicalmap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263" y="290513"/>
            <a:ext cx="3319462" cy="3589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3557" name="TextBox 23"/>
          <p:cNvSpPr txBox="1">
            <a:spLocks noChangeArrowheads="1"/>
          </p:cNvSpPr>
          <p:nvPr/>
        </p:nvSpPr>
        <p:spPr bwMode="auto">
          <a:xfrm>
            <a:off x="1003300" y="1274763"/>
            <a:ext cx="784225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5400">
                <a:solidFill>
                  <a:schemeClr val="bg1"/>
                </a:solidFill>
              </a:rPr>
              <a:t>A</a:t>
            </a:r>
          </a:p>
        </p:txBody>
      </p:sp>
      <p:sp>
        <p:nvSpPr>
          <p:cNvPr id="23558" name="TextBox 24"/>
          <p:cNvSpPr txBox="1">
            <a:spLocks noChangeArrowheads="1"/>
          </p:cNvSpPr>
          <p:nvPr/>
        </p:nvSpPr>
        <p:spPr bwMode="auto">
          <a:xfrm>
            <a:off x="1420813" y="1212850"/>
            <a:ext cx="366712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800">
                <a:solidFill>
                  <a:srgbClr val="FF0000"/>
                </a:solidFill>
              </a:rPr>
              <a:t>x</a:t>
            </a:r>
          </a:p>
        </p:txBody>
      </p:sp>
      <p:sp>
        <p:nvSpPr>
          <p:cNvPr id="23559" name="TextBox 25"/>
          <p:cNvSpPr txBox="1">
            <a:spLocks noChangeArrowheads="1"/>
          </p:cNvSpPr>
          <p:nvPr/>
        </p:nvSpPr>
        <p:spPr bwMode="auto">
          <a:xfrm>
            <a:off x="2198688" y="428625"/>
            <a:ext cx="365125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800">
                <a:solidFill>
                  <a:srgbClr val="FF0000"/>
                </a:solidFill>
              </a:rPr>
              <a:t>x</a:t>
            </a:r>
          </a:p>
        </p:txBody>
      </p:sp>
      <p:sp>
        <p:nvSpPr>
          <p:cNvPr id="23560" name="TextBox 26"/>
          <p:cNvSpPr txBox="1">
            <a:spLocks noChangeArrowheads="1"/>
          </p:cNvSpPr>
          <p:nvPr/>
        </p:nvSpPr>
        <p:spPr bwMode="auto">
          <a:xfrm>
            <a:off x="2381250" y="28575"/>
            <a:ext cx="828675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5400">
                <a:solidFill>
                  <a:srgbClr val="000000"/>
                </a:solidFill>
              </a:rPr>
              <a:t>B</a:t>
            </a:r>
          </a:p>
        </p:txBody>
      </p:sp>
      <p:cxnSp>
        <p:nvCxnSpPr>
          <p:cNvPr id="29" name="Straight Connector 28"/>
          <p:cNvCxnSpPr>
            <a:cxnSpLocks noChangeShapeType="1"/>
          </p:cNvCxnSpPr>
          <p:nvPr/>
        </p:nvCxnSpPr>
        <p:spPr bwMode="auto">
          <a:xfrm rot="5400000" flipH="1" flipV="1">
            <a:off x="1718469" y="994569"/>
            <a:ext cx="522288" cy="438150"/>
          </a:xfrm>
          <a:prstGeom prst="line">
            <a:avLst/>
          </a:prstGeom>
          <a:noFill/>
          <a:ln w="25400">
            <a:solidFill>
              <a:schemeClr val="bg1"/>
            </a:solidFill>
            <a:round/>
            <a:headEnd/>
            <a:tailEnd/>
          </a:ln>
          <a:effectLst>
            <a:outerShdw blurRad="40000" dist="20000" dir="5400000" rotWithShape="0">
              <a:srgbClr val="808080">
                <a:alpha val="37999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>
                <a:ea typeface="ＭＳ Ｐゴシック" panose="020B0600070205080204" pitchFamily="34" charset="-128"/>
              </a:rPr>
              <a:t>Er mwyn goroesi mae rhaid i chi ddysgu dau sgil</a:t>
            </a:r>
          </a:p>
        </p:txBody>
      </p:sp>
      <p:sp>
        <p:nvSpPr>
          <p:cNvPr id="24578" name="Text Placeholder 2"/>
          <p:cNvSpPr>
            <a:spLocks noGrp="1"/>
          </p:cNvSpPr>
          <p:nvPr>
            <p:ph type="body" idx="1"/>
          </p:nvPr>
        </p:nvSpPr>
        <p:spPr>
          <a:xfrm>
            <a:off x="149225" y="1762125"/>
            <a:ext cx="4554538" cy="1030288"/>
          </a:xfrm>
        </p:spPr>
        <p:txBody>
          <a:bodyPr/>
          <a:lstStyle/>
          <a:p>
            <a:r>
              <a:rPr lang="en-US" altLang="en-US" sz="2000" smtClean="0">
                <a:ea typeface="ＭＳ Ｐゴシック" panose="020B0600070205080204" pitchFamily="34" charset="-128"/>
              </a:rPr>
              <a:t>1) Rhaid i chi allu i ddatgymalu, clanhau ac yna ailadeiladu'r carburettor.</a:t>
            </a:r>
          </a:p>
        </p:txBody>
      </p:sp>
      <p:pic>
        <p:nvPicPr>
          <p:cNvPr id="24579" name="Content Placeholder 6" descr="$(KGrHqV,!qkFDkF5UtqbBRE7hT1fVg~~60_35.JPG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4632" b="-14632"/>
          <a:stretch>
            <a:fillRect/>
          </a:stretch>
        </p:blipFill>
        <p:spPr>
          <a:xfrm>
            <a:off x="779463" y="2792413"/>
            <a:ext cx="2997200" cy="2582862"/>
          </a:xfrm>
        </p:spPr>
      </p:pic>
      <p:sp>
        <p:nvSpPr>
          <p:cNvPr id="24580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59363" y="2276475"/>
            <a:ext cx="3657600" cy="515938"/>
          </a:xfrm>
        </p:spPr>
        <p:txBody>
          <a:bodyPr/>
          <a:lstStyle/>
          <a:p>
            <a:r>
              <a:rPr lang="en-US" altLang="en-US" sz="2000" smtClean="0">
                <a:ea typeface="ＭＳ Ｐゴシック" panose="020B0600070205080204" pitchFamily="34" charset="-128"/>
              </a:rPr>
              <a:t>2) Rhaid i chi allu i fordwyo gan y sêr.</a:t>
            </a:r>
          </a:p>
        </p:txBody>
      </p:sp>
      <p:pic>
        <p:nvPicPr>
          <p:cNvPr id="24581" name="Content Placeholder 7" descr="Milky_Way_Night_Sky_Black_Rock_Desert_Nevada-214x300.jpg"/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4100" r="-24100"/>
          <a:stretch>
            <a:fillRect/>
          </a:stretch>
        </p:blipFill>
        <p:spPr>
          <a:xfrm>
            <a:off x="5935663" y="3130550"/>
            <a:ext cx="2090737" cy="1978025"/>
          </a:xfrm>
        </p:spPr>
      </p:pic>
      <p:sp>
        <p:nvSpPr>
          <p:cNvPr id="24582" name="TextBox 8"/>
          <p:cNvSpPr txBox="1">
            <a:spLocks noChangeArrowheads="1"/>
          </p:cNvSpPr>
          <p:nvPr/>
        </p:nvSpPr>
        <p:spPr bwMode="auto">
          <a:xfrm>
            <a:off x="434975" y="5780088"/>
            <a:ext cx="8537575" cy="1077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/>
              <a:t>Mae'n fater o fywyd a marwolaeth eich bod yn dysgu'n effeithiol!</a:t>
            </a:r>
          </a:p>
        </p:txBody>
      </p:sp>
      <p:pic>
        <p:nvPicPr>
          <p:cNvPr id="24583" name="Picture 9" descr="compass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0750" y="3662363"/>
            <a:ext cx="1446213" cy="1446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Multiply 10"/>
          <p:cNvSpPr>
            <a:spLocks noChangeArrowheads="1"/>
          </p:cNvSpPr>
          <p:nvPr/>
        </p:nvSpPr>
        <p:spPr bwMode="auto">
          <a:xfrm>
            <a:off x="7827963" y="4398963"/>
            <a:ext cx="1066800" cy="976312"/>
          </a:xfrm>
          <a:custGeom>
            <a:avLst/>
            <a:gdLst>
              <a:gd name="T0" fmla="*/ 256219 w 1066800"/>
              <a:gd name="T1" fmla="*/ 234486 h 976312"/>
              <a:gd name="T2" fmla="*/ 810581 w 1066800"/>
              <a:gd name="T3" fmla="*/ 234486 h 976312"/>
              <a:gd name="T4" fmla="*/ 810581 w 1066800"/>
              <a:gd name="T5" fmla="*/ 741826 h 976312"/>
              <a:gd name="T6" fmla="*/ 256219 w 1066800"/>
              <a:gd name="T7" fmla="*/ 741826 h 976312"/>
              <a:gd name="T8" fmla="*/ 0 60000 65536"/>
              <a:gd name="T9" fmla="*/ 0 60000 65536"/>
              <a:gd name="T10" fmla="*/ 0 60000 65536"/>
              <a:gd name="T11" fmla="*/ 0 60000 65536"/>
              <a:gd name="T12" fmla="*/ 178704 w 1066800"/>
              <a:gd name="T13" fmla="*/ 149787 h 976312"/>
              <a:gd name="T14" fmla="*/ 888096 w 1066800"/>
              <a:gd name="T15" fmla="*/ 826525 h 976312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1066800" h="976312">
                <a:moveTo>
                  <a:pt x="178704" y="319184"/>
                </a:moveTo>
                <a:lnTo>
                  <a:pt x="333733" y="149787"/>
                </a:lnTo>
                <a:lnTo>
                  <a:pt x="533400" y="332518"/>
                </a:lnTo>
                <a:lnTo>
                  <a:pt x="733067" y="149787"/>
                </a:lnTo>
                <a:lnTo>
                  <a:pt x="888096" y="319184"/>
                </a:lnTo>
                <a:lnTo>
                  <a:pt x="703463" y="488156"/>
                </a:lnTo>
                <a:lnTo>
                  <a:pt x="888096" y="657128"/>
                </a:lnTo>
                <a:lnTo>
                  <a:pt x="733067" y="826525"/>
                </a:lnTo>
                <a:lnTo>
                  <a:pt x="533400" y="643794"/>
                </a:lnTo>
                <a:lnTo>
                  <a:pt x="333733" y="826525"/>
                </a:lnTo>
                <a:lnTo>
                  <a:pt x="178704" y="657128"/>
                </a:lnTo>
                <a:lnTo>
                  <a:pt x="363337" y="488156"/>
                </a:lnTo>
                <a:lnTo>
                  <a:pt x="178704" y="319184"/>
                </a:lnTo>
                <a:close/>
              </a:path>
            </a:pathLst>
          </a:custGeom>
          <a:solidFill>
            <a:srgbClr val="000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blurRad="40000" dist="23000" dir="5400000" rotWithShape="0">
              <a:srgbClr val="000000">
                <a:alpha val="34998"/>
              </a:srgbClr>
            </a:outerShdw>
          </a:effectLst>
        </p:spPr>
        <p:txBody>
          <a:bodyPr anchor="ctr"/>
          <a:lstStyle/>
          <a:p>
            <a:endParaRPr lang="en-GB"/>
          </a:p>
        </p:txBody>
      </p:sp>
      <p:sp>
        <p:nvSpPr>
          <p:cNvPr id="24585" name="TextBox 11"/>
          <p:cNvSpPr txBox="1">
            <a:spLocks noChangeArrowheads="1"/>
          </p:cNvSpPr>
          <p:nvPr/>
        </p:nvSpPr>
        <p:spPr bwMode="auto">
          <a:xfrm>
            <a:off x="4203700" y="3475038"/>
            <a:ext cx="1711325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800"/>
              <a:t>Mae'r ddau yn gofyn dealltwriaeth a ...?</a:t>
            </a:r>
          </a:p>
        </p:txBody>
      </p:sp>
      <p:sp>
        <p:nvSpPr>
          <p:cNvPr id="24586" name="TextBox 12"/>
          <p:cNvSpPr txBox="1">
            <a:spLocks noChangeArrowheads="1"/>
          </p:cNvSpPr>
          <p:nvPr/>
        </p:nvSpPr>
        <p:spPr bwMode="auto">
          <a:xfrm>
            <a:off x="1709738" y="5108575"/>
            <a:ext cx="1595437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800"/>
              <a:t>Sgil ymarferol</a:t>
            </a:r>
          </a:p>
        </p:txBody>
      </p:sp>
      <p:sp>
        <p:nvSpPr>
          <p:cNvPr id="24587" name="TextBox 13"/>
          <p:cNvSpPr txBox="1">
            <a:spLocks noChangeArrowheads="1"/>
          </p:cNvSpPr>
          <p:nvPr/>
        </p:nvSpPr>
        <p:spPr bwMode="auto">
          <a:xfrm>
            <a:off x="6137275" y="5132388"/>
            <a:ext cx="1852613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800"/>
              <a:t>Sgiliau deallusol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>
                <a:ea typeface="ＭＳ Ｐゴシック" panose="020B0600070205080204" pitchFamily="34" charset="-128"/>
              </a:rPr>
              <a:t>Sut fyddech chi eisiau i ddysgu'r sgiliau hyn?</a:t>
            </a:r>
          </a:p>
        </p:txBody>
      </p:sp>
      <p:sp>
        <p:nvSpPr>
          <p:cNvPr id="25602" name="TextBox 2"/>
          <p:cNvSpPr txBox="1">
            <a:spLocks noChangeArrowheads="1"/>
          </p:cNvSpPr>
          <p:nvPr/>
        </p:nvSpPr>
        <p:spPr bwMode="auto">
          <a:xfrm>
            <a:off x="152400" y="1600200"/>
            <a:ext cx="7869238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800">
                <a:solidFill>
                  <a:srgbClr val="FF0000"/>
                </a:solidFill>
              </a:rPr>
              <a:t>Cewch ddewis unrhyw a chymaint o brofiadau dysgu yr ydych yn dymuno ..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800">
                <a:solidFill>
                  <a:srgbClr val="FF0000"/>
                </a:solidFill>
              </a:rPr>
              <a:t>Peidiwch a phoeni am y gost!</a:t>
            </a:r>
          </a:p>
        </p:txBody>
      </p:sp>
      <p:sp>
        <p:nvSpPr>
          <p:cNvPr id="4" name="TextBox 3"/>
          <p:cNvSpPr txBox="1">
            <a:spLocks noChangeArrowheads="1"/>
          </p:cNvSpPr>
          <p:nvPr/>
        </p:nvSpPr>
        <p:spPr bwMode="auto">
          <a:xfrm>
            <a:off x="188913" y="2609850"/>
            <a:ext cx="3341687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800"/>
              <a:t>Darllen (set darllen perthnasol)</a:t>
            </a:r>
          </a:p>
        </p:txBody>
      </p:sp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188913" y="3005138"/>
            <a:ext cx="5586412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800"/>
              <a:t>Prawf (Syml neu realistig, wedi ei farcio gan yr athro)</a:t>
            </a:r>
          </a:p>
        </p:txBody>
      </p:sp>
      <p:sp>
        <p:nvSpPr>
          <p:cNvPr id="6" name="TextBox 5"/>
          <p:cNvSpPr txBox="1">
            <a:spLocks noChangeArrowheads="1"/>
          </p:cNvSpPr>
          <p:nvPr/>
        </p:nvSpPr>
        <p:spPr bwMode="auto">
          <a:xfrm>
            <a:off x="206375" y="3375025"/>
            <a:ext cx="710882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800"/>
              <a:t>Dosbarth ymarferol neu ymarfer corff (Ymarfer o dan oruchwyliaeth)</a:t>
            </a:r>
          </a:p>
        </p:txBody>
      </p:sp>
      <p:sp>
        <p:nvSpPr>
          <p:cNvPr id="7" name="TextBox 6"/>
          <p:cNvSpPr txBox="1">
            <a:spLocks noChangeArrowheads="1"/>
          </p:cNvSpPr>
          <p:nvPr/>
        </p:nvSpPr>
        <p:spPr bwMode="auto">
          <a:xfrm>
            <a:off x="206375" y="3743325"/>
            <a:ext cx="8064500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800"/>
              <a:t>Cymryd nodiadau (nodiadau neu daflenni a roddir i ddarparu cofnod parhaol i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800"/>
              <a:t>gyfeirio at ystod y daith)</a:t>
            </a:r>
          </a:p>
        </p:txBody>
      </p:sp>
      <p:sp>
        <p:nvSpPr>
          <p:cNvPr id="8" name="TextBox 7"/>
          <p:cNvSpPr txBox="1">
            <a:spLocks noChangeArrowheads="1"/>
          </p:cNvSpPr>
          <p:nvPr/>
        </p:nvSpPr>
        <p:spPr bwMode="auto">
          <a:xfrm>
            <a:off x="188913" y="4419600"/>
            <a:ext cx="5008562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800"/>
              <a:t>Arddangos (gwylio sioe athro sut mae gwneud)</a:t>
            </a:r>
          </a:p>
        </p:txBody>
      </p:sp>
      <p:sp>
        <p:nvSpPr>
          <p:cNvPr id="9" name="TextBox 8"/>
          <p:cNvSpPr txBox="1">
            <a:spLocks noChangeArrowheads="1"/>
          </p:cNvSpPr>
          <p:nvPr/>
        </p:nvSpPr>
        <p:spPr bwMode="auto">
          <a:xfrm>
            <a:off x="188913" y="2239963"/>
            <a:ext cx="3944937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800"/>
              <a:t>Eglurhad (gwrando ar athro esbonio)</a:t>
            </a:r>
          </a:p>
        </p:txBody>
      </p: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206375" y="4848225"/>
            <a:ext cx="423227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800"/>
              <a:t>Holi ac Ateb (gofyn cwestiynau i'r athro)</a:t>
            </a:r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188913" y="5216525"/>
            <a:ext cx="63817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800"/>
              <a:t>Gwyliwch fideo (yn cynnwys y cynnwys ar leoliad yn Sahara)</a:t>
            </a:r>
          </a:p>
        </p:txBody>
      </p:sp>
      <p:sp>
        <p:nvSpPr>
          <p:cNvPr id="12" name="TextBox 11"/>
          <p:cNvSpPr txBox="1">
            <a:spLocks noChangeArrowheads="1"/>
          </p:cNvSpPr>
          <p:nvPr/>
        </p:nvSpPr>
        <p:spPr bwMode="auto">
          <a:xfrm>
            <a:off x="206375" y="5586413"/>
            <a:ext cx="6446838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800"/>
              <a:t>Crynhoi (crynodeb penodol o rhan fwyaf o agweddau pwysig)</a:t>
            </a:r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206375" y="5956300"/>
            <a:ext cx="5354638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800"/>
              <a:t>Ymchwiliad (edrych ar y pynciau ar gyfer eich hun)</a:t>
            </a:r>
          </a:p>
        </p:txBody>
      </p:sp>
      <p:sp>
        <p:nvSpPr>
          <p:cNvPr id="14" name="TextBox 13"/>
          <p:cNvSpPr txBox="1">
            <a:spLocks noChangeArrowheads="1"/>
          </p:cNvSpPr>
          <p:nvPr/>
        </p:nvSpPr>
        <p:spPr bwMode="auto">
          <a:xfrm>
            <a:off x="188913" y="6324600"/>
            <a:ext cx="8853487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800"/>
              <a:t>Chwarae rôl (cymryd rhan mewn sefyllffaoedd realistig - hyd yn oed mewn anialwch!)</a:t>
            </a:r>
          </a:p>
        </p:txBody>
      </p:sp>
      <p:sp>
        <p:nvSpPr>
          <p:cNvPr id="15" name="TextBox 14"/>
          <p:cNvSpPr txBox="1">
            <a:spLocks noChangeArrowheads="1"/>
          </p:cNvSpPr>
          <p:nvPr/>
        </p:nvSpPr>
        <p:spPr bwMode="auto">
          <a:xfrm>
            <a:off x="6629400" y="4114800"/>
            <a:ext cx="2438400" cy="1754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800">
                <a:solidFill>
                  <a:srgbClr val="FF0000"/>
                </a:solidFill>
              </a:rPr>
              <a:t>Ym mha drefn ydych chi am iddynt?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800">
                <a:solidFill>
                  <a:srgbClr val="FF0000"/>
                </a:solidFill>
              </a:rPr>
              <a:t>Yn gyntaf gwnewch restr ar gyfer carburettor, yna rhestr ar wahân o fordwyo. </a:t>
            </a:r>
          </a:p>
        </p:txBody>
      </p:sp>
      <p:sp>
        <p:nvSpPr>
          <p:cNvPr id="16" name="TextBox 15"/>
          <p:cNvSpPr txBox="1">
            <a:spLocks noChangeArrowheads="1"/>
          </p:cNvSpPr>
          <p:nvPr/>
        </p:nvSpPr>
        <p:spPr bwMode="auto">
          <a:xfrm>
            <a:off x="6723063" y="2481263"/>
            <a:ext cx="1182687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800">
                <a:solidFill>
                  <a:schemeClr val="accent2"/>
                </a:solidFill>
              </a:rPr>
              <a:t>Eraill?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Title 1"/>
          <p:cNvSpPr>
            <a:spLocks noGrp="1"/>
          </p:cNvSpPr>
          <p:nvPr>
            <p:ph type="title"/>
          </p:nvPr>
        </p:nvSpPr>
        <p:spPr>
          <a:xfrm>
            <a:off x="762000" y="533400"/>
            <a:ext cx="4556125" cy="1371600"/>
          </a:xfrm>
        </p:spPr>
        <p:txBody>
          <a:bodyPr/>
          <a:lstStyle/>
          <a:p>
            <a:r>
              <a:rPr lang="en-US" altLang="en-US" sz="3300" smtClean="0">
                <a:ea typeface="ＭＳ Ｐゴシック" panose="020B0600070205080204" pitchFamily="34" charset="-128"/>
              </a:rPr>
              <a:t>I ddysgu sut i lanhau carburettor.</a:t>
            </a:r>
          </a:p>
        </p:txBody>
      </p:sp>
      <p:pic>
        <p:nvPicPr>
          <p:cNvPr id="26626" name="Picture Placeholder 4" descr="$(KGrHqV,!qkFDkF5UtqbBRE7hT1fVg~~60_35.JPG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400800" y="152400"/>
            <a:ext cx="2424113" cy="2063750"/>
          </a:xfrm>
        </p:spPr>
      </p:pic>
      <p:sp>
        <p:nvSpPr>
          <p:cNvPr id="8" name="Text Placeholder 7"/>
          <p:cNvSpPr>
            <a:spLocks noGrp="1"/>
          </p:cNvSpPr>
          <p:nvPr>
            <p:ph type="body" sz="half" idx="2"/>
          </p:nvPr>
        </p:nvSpPr>
        <p:spPr>
          <a:xfrm>
            <a:off x="228600" y="2286000"/>
            <a:ext cx="8154988" cy="3200400"/>
          </a:xfrm>
        </p:spPr>
        <p:txBody>
          <a:bodyPr/>
          <a:lstStyle/>
          <a:p>
            <a:pPr marL="457200" indent="-457200">
              <a:buFontTx/>
              <a:buAutoNum type="arabicParenR"/>
              <a:defRPr/>
            </a:pPr>
            <a:r>
              <a:rPr lang="en-US" sz="1900" dirty="0" err="1" smtClean="0"/>
              <a:t>Eglurhad</a:t>
            </a:r>
            <a:r>
              <a:rPr lang="en-US" sz="1900" dirty="0" smtClean="0"/>
              <a:t> - </a:t>
            </a:r>
            <a:r>
              <a:rPr lang="en-US" sz="1900" dirty="0" err="1" smtClean="0"/>
              <a:t>Swyddogaeth</a:t>
            </a:r>
            <a:r>
              <a:rPr lang="en-US" sz="1900" dirty="0" smtClean="0"/>
              <a:t> / </a:t>
            </a:r>
            <a:r>
              <a:rPr lang="en-US" sz="1900" dirty="0" err="1" smtClean="0"/>
              <a:t>lle</a:t>
            </a:r>
            <a:r>
              <a:rPr lang="en-US" sz="1900" dirty="0" smtClean="0"/>
              <a:t> </a:t>
            </a:r>
            <a:r>
              <a:rPr lang="en-US" sz="1900" dirty="0" err="1" smtClean="0"/>
              <a:t>y</a:t>
            </a:r>
            <a:r>
              <a:rPr lang="en-US" sz="1900" dirty="0" smtClean="0"/>
              <a:t> </a:t>
            </a:r>
            <a:r>
              <a:rPr lang="en-US" sz="1900" dirty="0" err="1" smtClean="0"/>
              <a:t>mae</a:t>
            </a:r>
            <a:r>
              <a:rPr lang="en-US" sz="1900" dirty="0" smtClean="0"/>
              <a:t> / </a:t>
            </a:r>
            <a:r>
              <a:rPr lang="en-US" sz="1900" dirty="0" err="1" smtClean="0"/>
              <a:t>sut</a:t>
            </a:r>
            <a:r>
              <a:rPr lang="en-US" sz="1900" dirty="0" smtClean="0"/>
              <a:t> </a:t>
            </a:r>
            <a:r>
              <a:rPr lang="en-US" sz="1900" dirty="0" err="1" smtClean="0"/>
              <a:t>mae'n</a:t>
            </a:r>
            <a:r>
              <a:rPr lang="en-US" sz="1900" dirty="0" smtClean="0"/>
              <a:t> </a:t>
            </a:r>
            <a:r>
              <a:rPr lang="en-US" sz="1900" dirty="0" err="1" smtClean="0"/>
              <a:t>gweithio</a:t>
            </a:r>
            <a:r>
              <a:rPr lang="en-US" sz="1900" dirty="0" smtClean="0"/>
              <a:t> / </a:t>
            </a:r>
            <a:r>
              <a:rPr lang="en-US" sz="1900" dirty="0" err="1" smtClean="0"/>
              <a:t>digon</a:t>
            </a:r>
            <a:r>
              <a:rPr lang="en-US" sz="1900" dirty="0" smtClean="0"/>
              <a:t> </a:t>
            </a:r>
            <a:r>
              <a:rPr lang="en-US" sz="1900" dirty="0" err="1" smtClean="0"/>
              <a:t>o</a:t>
            </a:r>
            <a:r>
              <a:rPr lang="en-US" sz="1900" dirty="0" smtClean="0"/>
              <a:t> </a:t>
            </a:r>
            <a:r>
              <a:rPr lang="en-US" sz="1900" dirty="0" err="1" smtClean="0"/>
              <a:t>gymhorthion</a:t>
            </a:r>
            <a:r>
              <a:rPr lang="en-US" sz="1900" dirty="0" smtClean="0"/>
              <a:t> </a:t>
            </a:r>
            <a:r>
              <a:rPr lang="en-US" sz="1900" dirty="0" err="1" smtClean="0"/>
              <a:t>gweledol</a:t>
            </a:r>
            <a:r>
              <a:rPr lang="en-US" sz="1900" dirty="0" smtClean="0"/>
              <a:t> a </a:t>
            </a:r>
            <a:r>
              <a:rPr lang="en-US" sz="1900" dirty="0" err="1" smtClean="0"/>
              <a:t>thaflenni</a:t>
            </a:r>
            <a:r>
              <a:rPr lang="en-US" sz="1900" dirty="0" smtClean="0"/>
              <a:t> </a:t>
            </a:r>
            <a:r>
              <a:rPr lang="en-US" sz="1900" dirty="0" err="1" smtClean="0"/>
              <a:t>penodol</a:t>
            </a:r>
            <a:r>
              <a:rPr lang="en-US" sz="1900" dirty="0" smtClean="0"/>
              <a:t> (Land Rover).</a:t>
            </a:r>
          </a:p>
          <a:p>
            <a:pPr marL="457200" indent="-457200">
              <a:buFontTx/>
              <a:buAutoNum type="arabicParenR"/>
              <a:defRPr/>
            </a:pPr>
            <a:endParaRPr lang="en-US" sz="1900" dirty="0" smtClean="0"/>
          </a:p>
          <a:p>
            <a:pPr>
              <a:defRPr/>
            </a:pPr>
            <a:r>
              <a:rPr lang="en-US" sz="1900" dirty="0" smtClean="0"/>
              <a:t>2) </a:t>
            </a:r>
            <a:r>
              <a:rPr lang="en-US" sz="1900" dirty="0" err="1" smtClean="0"/>
              <a:t>Arddangos</a:t>
            </a:r>
            <a:r>
              <a:rPr lang="en-US" sz="1900" dirty="0" smtClean="0"/>
              <a:t> - </a:t>
            </a:r>
            <a:r>
              <a:rPr lang="en-US" sz="1900" dirty="0" err="1" smtClean="0"/>
              <a:t>Symud</a:t>
            </a:r>
            <a:r>
              <a:rPr lang="en-US" sz="1900" dirty="0" smtClean="0"/>
              <a:t> / </a:t>
            </a:r>
            <a:r>
              <a:rPr lang="en-US" sz="1900" dirty="0" err="1" smtClean="0"/>
              <a:t>datgymalu</a:t>
            </a:r>
            <a:r>
              <a:rPr lang="en-US" sz="1900" dirty="0" smtClean="0"/>
              <a:t> / </a:t>
            </a:r>
            <a:r>
              <a:rPr lang="en-US" sz="1900" dirty="0" err="1" smtClean="0"/>
              <a:t>glanhau</a:t>
            </a:r>
            <a:r>
              <a:rPr lang="en-US" sz="1900" dirty="0" smtClean="0"/>
              <a:t> / </a:t>
            </a:r>
            <a:r>
              <a:rPr lang="en-US" sz="1900" dirty="0" err="1" smtClean="0"/>
              <a:t>ailadeiladu'r</a:t>
            </a:r>
            <a:r>
              <a:rPr lang="en-US" sz="1900" dirty="0" smtClean="0"/>
              <a:t> / </a:t>
            </a:r>
            <a:r>
              <a:rPr lang="en-US" sz="1900" dirty="0" err="1" smtClean="0"/>
              <a:t>nodiadau</a:t>
            </a:r>
            <a:r>
              <a:rPr lang="en-US" sz="1900" dirty="0" smtClean="0"/>
              <a:t> </a:t>
            </a:r>
            <a:r>
              <a:rPr lang="en-US" sz="1900" dirty="0" err="1" smtClean="0"/>
              <a:t>gyda</a:t>
            </a:r>
            <a:r>
              <a:rPr lang="en-US" sz="1900" dirty="0" smtClean="0"/>
              <a:t> </a:t>
            </a:r>
            <a:r>
              <a:rPr lang="en-US" sz="1900" dirty="0" err="1" smtClean="0"/>
              <a:t>rhybuddion</a:t>
            </a:r>
            <a:r>
              <a:rPr lang="en-US" sz="1900" dirty="0" smtClean="0"/>
              <a:t> a </a:t>
            </a:r>
            <a:r>
              <a:rPr lang="en-US" sz="1900" dirty="0" err="1" smtClean="0"/>
              <a:t>chynghorion</a:t>
            </a:r>
            <a:r>
              <a:rPr lang="en-US" sz="1900" dirty="0" smtClean="0"/>
              <a:t> a </a:t>
            </a:r>
            <a:r>
              <a:rPr lang="en-US" sz="1900" dirty="0" err="1" smtClean="0"/>
              <a:t>awgrymiadau</a:t>
            </a:r>
            <a:r>
              <a:rPr lang="en-US" sz="1900" dirty="0" smtClean="0"/>
              <a:t>.</a:t>
            </a:r>
          </a:p>
          <a:p>
            <a:pPr>
              <a:defRPr/>
            </a:pPr>
            <a:endParaRPr lang="en-US" sz="1900" dirty="0" smtClean="0"/>
          </a:p>
          <a:p>
            <a:pPr>
              <a:defRPr/>
            </a:pPr>
            <a:r>
              <a:rPr lang="en-US" sz="1900" dirty="0" smtClean="0"/>
              <a:t>3) </a:t>
            </a:r>
            <a:r>
              <a:rPr lang="en-US" sz="1900" dirty="0" err="1" smtClean="0"/>
              <a:t>Arfer</a:t>
            </a:r>
            <a:r>
              <a:rPr lang="en-US" sz="1900" dirty="0" smtClean="0"/>
              <a:t> </a:t>
            </a:r>
            <a:r>
              <a:rPr lang="en-US" sz="1900" dirty="0" err="1" smtClean="0"/>
              <a:t>Dosbarth</a:t>
            </a:r>
            <a:r>
              <a:rPr lang="en-US" sz="1900" dirty="0" smtClean="0"/>
              <a:t> - </a:t>
            </a:r>
            <a:r>
              <a:rPr lang="en-US" sz="1900" dirty="0" err="1" smtClean="0"/>
              <a:t>Gwneud</a:t>
            </a:r>
            <a:r>
              <a:rPr lang="en-US" sz="1900" dirty="0" smtClean="0"/>
              <a:t> 2) </a:t>
            </a:r>
            <a:r>
              <a:rPr lang="en-US" sz="1900" dirty="0" err="1" smtClean="0"/>
              <a:t>eu</a:t>
            </a:r>
            <a:r>
              <a:rPr lang="en-US" sz="1900" dirty="0" smtClean="0"/>
              <a:t> </a:t>
            </a:r>
            <a:r>
              <a:rPr lang="en-US" sz="1900" dirty="0" err="1" smtClean="0"/>
              <a:t>hunain</a:t>
            </a:r>
            <a:r>
              <a:rPr lang="en-US" sz="1900" dirty="0" smtClean="0"/>
              <a:t> </a:t>
            </a:r>
            <a:r>
              <a:rPr lang="en-US" sz="1900" dirty="0" err="1" smtClean="0"/>
              <a:t>o</a:t>
            </a:r>
            <a:r>
              <a:rPr lang="en-US" sz="1900" dirty="0" smtClean="0"/>
              <a:t> </a:t>
            </a:r>
            <a:r>
              <a:rPr lang="en-US" sz="1900" dirty="0" err="1" smtClean="0"/>
              <a:t>dan</a:t>
            </a:r>
            <a:r>
              <a:rPr lang="en-US" sz="1900" dirty="0" smtClean="0"/>
              <a:t> </a:t>
            </a:r>
            <a:r>
              <a:rPr lang="en-US" sz="1900" dirty="0" err="1" smtClean="0"/>
              <a:t>oruchwyliaeth</a:t>
            </a:r>
            <a:r>
              <a:rPr lang="en-US" sz="1900" dirty="0" smtClean="0"/>
              <a:t>.</a:t>
            </a:r>
          </a:p>
          <a:p>
            <a:pPr>
              <a:defRPr/>
            </a:pPr>
            <a:endParaRPr lang="en-US" sz="1900" dirty="0" smtClean="0"/>
          </a:p>
          <a:p>
            <a:pPr>
              <a:defRPr/>
            </a:pPr>
            <a:r>
              <a:rPr lang="en-US" sz="1900" dirty="0" smtClean="0"/>
              <a:t>4) </a:t>
            </a:r>
            <a:r>
              <a:rPr lang="en-US" sz="1900" dirty="0" err="1" smtClean="0"/>
              <a:t>Cael</a:t>
            </a:r>
            <a:r>
              <a:rPr lang="en-US" sz="1900" dirty="0" smtClean="0"/>
              <a:t> </a:t>
            </a:r>
            <a:r>
              <a:rPr lang="en-US" sz="1900" dirty="0" err="1" smtClean="0"/>
              <a:t>prawf</a:t>
            </a:r>
            <a:r>
              <a:rPr lang="en-US" sz="1900" dirty="0" smtClean="0"/>
              <a:t> </a:t>
            </a:r>
            <a:r>
              <a:rPr lang="en-US" sz="1900" dirty="0" err="1" smtClean="0"/>
              <a:t>ymarfer</a:t>
            </a:r>
            <a:r>
              <a:rPr lang="en-US" sz="1900" dirty="0" smtClean="0"/>
              <a:t> </a:t>
            </a:r>
            <a:r>
              <a:rPr lang="en-US" sz="1900" dirty="0" err="1" smtClean="0"/>
              <a:t>maes</a:t>
            </a:r>
            <a:r>
              <a:rPr lang="en-US" sz="1900" dirty="0" smtClean="0"/>
              <a:t> </a:t>
            </a:r>
            <a:r>
              <a:rPr lang="en-US" sz="1900" dirty="0" err="1" smtClean="0"/>
              <a:t>realistig</a:t>
            </a:r>
            <a:r>
              <a:rPr lang="en-US" sz="1900" dirty="0" smtClean="0"/>
              <a:t> - </a:t>
            </a:r>
            <a:r>
              <a:rPr lang="en-US" sz="1900" dirty="0" err="1" smtClean="0"/>
              <a:t>Mewn</a:t>
            </a:r>
            <a:r>
              <a:rPr lang="en-US" sz="1900" dirty="0" smtClean="0"/>
              <a:t> </a:t>
            </a:r>
            <a:r>
              <a:rPr lang="en-US" sz="1900" dirty="0" err="1" smtClean="0"/>
              <a:t>anialwch</a:t>
            </a:r>
            <a:r>
              <a:rPr lang="en-US" sz="1900" dirty="0" smtClean="0"/>
              <a:t>, a </a:t>
            </a:r>
            <a:r>
              <a:rPr lang="en-US" sz="1900" dirty="0" err="1" smtClean="0"/>
              <a:t>asesir</a:t>
            </a:r>
            <a:r>
              <a:rPr lang="en-US" sz="1900" dirty="0" smtClean="0"/>
              <a:t> </a:t>
            </a:r>
            <a:r>
              <a:rPr lang="en-US" sz="1900" dirty="0" err="1" smtClean="0"/>
              <a:t>gan</a:t>
            </a:r>
            <a:r>
              <a:rPr lang="en-US" sz="1900" dirty="0" smtClean="0"/>
              <a:t> yr </a:t>
            </a:r>
            <a:r>
              <a:rPr lang="en-US" sz="1900" dirty="0" err="1" smtClean="0"/>
              <a:t>athro</a:t>
            </a:r>
            <a:r>
              <a:rPr lang="en-US" sz="1900" dirty="0" smtClean="0"/>
              <a:t> (</a:t>
            </a:r>
            <a:r>
              <a:rPr lang="en-US" sz="1900" dirty="0" err="1" smtClean="0"/>
              <a:t>cymorth</a:t>
            </a:r>
            <a:r>
              <a:rPr lang="en-US" sz="1900" dirty="0" smtClean="0"/>
              <a:t> </a:t>
            </a:r>
            <a:r>
              <a:rPr lang="en-US" sz="1900" dirty="0" err="1" smtClean="0"/>
              <a:t>heb</a:t>
            </a:r>
            <a:r>
              <a:rPr lang="en-US" sz="1900" dirty="0" smtClean="0"/>
              <a:t> </a:t>
            </a:r>
            <a:r>
              <a:rPr lang="en-US" sz="1900" dirty="0" err="1" smtClean="0"/>
              <a:t>oruchwyliaeth</a:t>
            </a:r>
            <a:r>
              <a:rPr lang="en-US" sz="1900" dirty="0" smtClean="0"/>
              <a:t> / </a:t>
            </a:r>
            <a:r>
              <a:rPr lang="en-US" sz="1900" dirty="0" err="1" smtClean="0"/>
              <a:t>brys</a:t>
            </a:r>
            <a:r>
              <a:rPr lang="en-US" sz="1900" dirty="0" smtClean="0"/>
              <a:t> </a:t>
            </a:r>
            <a:r>
              <a:rPr lang="en-US" sz="1900" dirty="0" err="1" smtClean="0"/>
              <a:t>os</a:t>
            </a:r>
            <a:r>
              <a:rPr lang="en-US" sz="1900" dirty="0" smtClean="0"/>
              <a:t> </a:t>
            </a:r>
            <a:r>
              <a:rPr lang="en-US" sz="1900" dirty="0" err="1" smtClean="0"/>
              <a:t>gwelwch</a:t>
            </a:r>
            <a:r>
              <a:rPr lang="en-US" sz="1900" dirty="0" smtClean="0"/>
              <a:t> </a:t>
            </a:r>
            <a:r>
              <a:rPr lang="en-US" sz="1900" dirty="0" err="1" smtClean="0"/>
              <a:t>yn</a:t>
            </a:r>
            <a:r>
              <a:rPr lang="en-US" sz="1900" dirty="0" smtClean="0"/>
              <a:t> </a:t>
            </a:r>
            <a:r>
              <a:rPr lang="en-US" sz="1900" dirty="0" err="1" smtClean="0"/>
              <a:t>dda</a:t>
            </a:r>
            <a:r>
              <a:rPr lang="en-US" sz="1900" dirty="0" smtClean="0"/>
              <a:t>)</a:t>
            </a:r>
            <a:endParaRPr lang="en-US" sz="1900" dirty="0"/>
          </a:p>
        </p:txBody>
      </p: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6477000" y="2895600"/>
            <a:ext cx="79057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800" b="1" i="1" u="sng">
                <a:solidFill>
                  <a:srgbClr val="9DE61E"/>
                </a:solidFill>
              </a:rPr>
              <a:t>Deall</a:t>
            </a:r>
          </a:p>
        </p:txBody>
      </p:sp>
      <p:sp>
        <p:nvSpPr>
          <p:cNvPr id="12" name="TextBox 11"/>
          <p:cNvSpPr txBox="1">
            <a:spLocks noChangeArrowheads="1"/>
          </p:cNvSpPr>
          <p:nvPr/>
        </p:nvSpPr>
        <p:spPr bwMode="auto">
          <a:xfrm>
            <a:off x="6553200" y="3733800"/>
            <a:ext cx="2201863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800" b="1" i="1" u="sng">
                <a:solidFill>
                  <a:srgbClr val="9DE61E"/>
                </a:solidFill>
              </a:rPr>
              <a:t>Yr elfen ymarferol</a:t>
            </a:r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4724400" y="4572000"/>
            <a:ext cx="3522663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800" b="1" i="1" u="sng">
                <a:solidFill>
                  <a:srgbClr val="9DE61E"/>
                </a:solidFill>
              </a:rPr>
              <a:t>Gweithio fe allan yn ymarferol</a:t>
            </a:r>
          </a:p>
        </p:txBody>
      </p:sp>
      <p:sp>
        <p:nvSpPr>
          <p:cNvPr id="14" name="TextBox 13"/>
          <p:cNvSpPr txBox="1">
            <a:spLocks noChangeArrowheads="1"/>
          </p:cNvSpPr>
          <p:nvPr/>
        </p:nvSpPr>
        <p:spPr bwMode="auto">
          <a:xfrm>
            <a:off x="6781800" y="5638800"/>
            <a:ext cx="1906588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800" b="1" i="1" u="sng">
                <a:solidFill>
                  <a:srgbClr val="9DE61E"/>
                </a:solidFill>
              </a:rPr>
              <a:t>Gwerthuso sgil</a:t>
            </a:r>
          </a:p>
        </p:txBody>
      </p:sp>
      <p:sp>
        <p:nvSpPr>
          <p:cNvPr id="15" name="TextBox 14"/>
          <p:cNvSpPr txBox="1">
            <a:spLocks noChangeArrowheads="1"/>
          </p:cNvSpPr>
          <p:nvPr/>
        </p:nvSpPr>
        <p:spPr bwMode="auto">
          <a:xfrm>
            <a:off x="304800" y="6172200"/>
            <a:ext cx="8234363" cy="415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100"/>
              <a:t>Mae gennym i gyd ANGHENION dysgu ... y mae'n rhaid eu bodloni</a:t>
            </a:r>
            <a:r>
              <a:rPr lang="en-US" altLang="en-US" sz="1800"/>
              <a:t>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2" grpId="0"/>
      <p:bldP spid="13" grpId="0"/>
      <p:bldP spid="14" grpId="0"/>
      <p:bldP spid="15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Title 1"/>
          <p:cNvSpPr>
            <a:spLocks noGrp="1"/>
          </p:cNvSpPr>
          <p:nvPr>
            <p:ph type="title"/>
          </p:nvPr>
        </p:nvSpPr>
        <p:spPr>
          <a:xfrm>
            <a:off x="2624138" y="2522538"/>
            <a:ext cx="3844925" cy="1654175"/>
          </a:xfrm>
        </p:spPr>
        <p:txBody>
          <a:bodyPr/>
          <a:lstStyle/>
          <a:p>
            <a:r>
              <a:rPr lang="en-US" altLang="en-US" dirty="0" smtClean="0">
                <a:ea typeface="ＭＳ Ｐゴシック" panose="020B0600070205080204" pitchFamily="34" charset="-128"/>
              </a:rPr>
              <a:t>EDUCARE?</a:t>
            </a:r>
          </a:p>
        </p:txBody>
      </p:sp>
      <p:sp>
        <p:nvSpPr>
          <p:cNvPr id="27650" name="TextBox 2"/>
          <p:cNvSpPr txBox="1">
            <a:spLocks noChangeArrowheads="1"/>
          </p:cNvSpPr>
          <p:nvPr/>
        </p:nvSpPr>
        <p:spPr bwMode="auto">
          <a:xfrm>
            <a:off x="1168400" y="6146800"/>
            <a:ext cx="694055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800"/>
              <a:t>(Educere – means ‘to lead out’ it is the latin root of the word ‘educate’</a:t>
            </a:r>
          </a:p>
        </p:txBody>
      </p:sp>
      <p:sp>
        <p:nvSpPr>
          <p:cNvPr id="27651" name="TextBox 4"/>
          <p:cNvSpPr txBox="1">
            <a:spLocks noChangeArrowheads="1"/>
          </p:cNvSpPr>
          <p:nvPr/>
        </p:nvSpPr>
        <p:spPr bwMode="auto">
          <a:xfrm>
            <a:off x="5246688" y="3573463"/>
            <a:ext cx="122237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800"/>
              <a:t>Mnemonic </a:t>
            </a:r>
          </a:p>
        </p:txBody>
      </p:sp>
      <p:sp>
        <p:nvSpPr>
          <p:cNvPr id="7" name="TextBox 6"/>
          <p:cNvSpPr txBox="1">
            <a:spLocks noChangeArrowheads="1"/>
          </p:cNvSpPr>
          <p:nvPr/>
        </p:nvSpPr>
        <p:spPr bwMode="auto">
          <a:xfrm>
            <a:off x="80963" y="3049588"/>
            <a:ext cx="2064989" cy="954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800" dirty="0" smtClean="0"/>
              <a:t>Explanation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800" dirty="0" err="1" smtClean="0"/>
              <a:t>Egluro</a:t>
            </a:r>
            <a:endParaRPr lang="en-US" altLang="en-US" sz="2800" dirty="0"/>
          </a:p>
        </p:txBody>
      </p:sp>
      <p:sp>
        <p:nvSpPr>
          <p:cNvPr id="8" name="TextBox 7"/>
          <p:cNvSpPr txBox="1">
            <a:spLocks noChangeArrowheads="1"/>
          </p:cNvSpPr>
          <p:nvPr/>
        </p:nvSpPr>
        <p:spPr bwMode="auto">
          <a:xfrm>
            <a:off x="527050" y="4838700"/>
            <a:ext cx="2286203" cy="954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800" dirty="0"/>
              <a:t>Doing </a:t>
            </a:r>
            <a:r>
              <a:rPr lang="en-US" altLang="en-US" sz="2800" dirty="0" smtClean="0"/>
              <a:t>–detail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800" dirty="0" err="1" smtClean="0"/>
              <a:t>Manylion</a:t>
            </a:r>
            <a:endParaRPr lang="en-US" altLang="en-US" sz="2800" dirty="0"/>
          </a:p>
        </p:txBody>
      </p:sp>
      <p:sp>
        <p:nvSpPr>
          <p:cNvPr id="9" name="TextBox 8"/>
          <p:cNvSpPr txBox="1">
            <a:spLocks noChangeArrowheads="1"/>
          </p:cNvSpPr>
          <p:nvPr/>
        </p:nvSpPr>
        <p:spPr bwMode="auto">
          <a:xfrm>
            <a:off x="636877" y="1746250"/>
            <a:ext cx="2182523" cy="954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800" dirty="0" smtClean="0"/>
              <a:t>Use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800" dirty="0" err="1" smtClean="0"/>
              <a:t>Defnyddio</a:t>
            </a:r>
            <a:endParaRPr lang="en-US" altLang="en-US" sz="2800" dirty="0"/>
          </a:p>
        </p:txBody>
      </p: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3514618" y="1096927"/>
            <a:ext cx="3083675" cy="954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800" dirty="0"/>
              <a:t>Check and </a:t>
            </a:r>
            <a:r>
              <a:rPr lang="en-US" altLang="en-US" sz="2800" dirty="0" smtClean="0"/>
              <a:t>correct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800" dirty="0" err="1" smtClean="0"/>
              <a:t>Gwirio</a:t>
            </a:r>
            <a:r>
              <a:rPr lang="en-US" altLang="en-US" sz="2800" dirty="0" smtClean="0"/>
              <a:t> a </a:t>
            </a:r>
            <a:r>
              <a:rPr lang="en-US" altLang="en-US" sz="2800" dirty="0" err="1" smtClean="0"/>
              <a:t>chywiro</a:t>
            </a:r>
            <a:endParaRPr lang="en-US" altLang="en-US" sz="2800" dirty="0"/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3491881" y="5100638"/>
            <a:ext cx="2451720" cy="954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800" dirty="0" smtClean="0"/>
              <a:t>Aide-memoire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800" dirty="0" err="1" smtClean="0"/>
              <a:t>Cofnodi</a:t>
            </a:r>
            <a:r>
              <a:rPr lang="en-US" altLang="en-US" sz="2800" dirty="0" smtClean="0"/>
              <a:t> </a:t>
            </a:r>
            <a:r>
              <a:rPr lang="en-US" altLang="en-US" sz="2800" dirty="0" err="1" smtClean="0"/>
              <a:t>byr</a:t>
            </a:r>
            <a:endParaRPr lang="en-US" altLang="en-US" sz="2800" dirty="0"/>
          </a:p>
        </p:txBody>
      </p:sp>
      <p:sp>
        <p:nvSpPr>
          <p:cNvPr id="12" name="TextBox 11"/>
          <p:cNvSpPr txBox="1">
            <a:spLocks noChangeArrowheads="1"/>
          </p:cNvSpPr>
          <p:nvPr/>
        </p:nvSpPr>
        <p:spPr bwMode="auto">
          <a:xfrm>
            <a:off x="5992813" y="4838700"/>
            <a:ext cx="3164649" cy="954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800" dirty="0"/>
              <a:t>Review and </a:t>
            </a:r>
            <a:r>
              <a:rPr lang="en-US" altLang="en-US" sz="2800" dirty="0" smtClean="0"/>
              <a:t>reuse </a:t>
            </a:r>
          </a:p>
          <a:p>
            <a:pPr eaLnBrk="1" hangingPunct="1">
              <a:spcBef>
                <a:spcPct val="0"/>
              </a:spcBef>
              <a:buNone/>
            </a:pPr>
            <a:r>
              <a:rPr lang="en-US" altLang="en-US" sz="2800" dirty="0" smtClean="0"/>
              <a:t>Ail </a:t>
            </a:r>
            <a:r>
              <a:rPr lang="en-US" altLang="en-US" sz="2800" dirty="0" err="1" smtClean="0"/>
              <a:t>ddefnyddio</a:t>
            </a:r>
            <a:endParaRPr lang="en-US" altLang="en-US" sz="2800" dirty="0" smtClean="0"/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6699250" y="1946275"/>
            <a:ext cx="2139950" cy="954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800" dirty="0" smtClean="0"/>
              <a:t>Evaluation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800" dirty="0" err="1" smtClean="0"/>
              <a:t>Gwerthuso</a:t>
            </a:r>
            <a:endParaRPr lang="en-US" altLang="en-US" sz="2800" dirty="0"/>
          </a:p>
        </p:txBody>
      </p:sp>
      <p:sp>
        <p:nvSpPr>
          <p:cNvPr id="14" name="TextBox 13"/>
          <p:cNvSpPr txBox="1">
            <a:spLocks noChangeArrowheads="1"/>
          </p:cNvSpPr>
          <p:nvPr/>
        </p:nvSpPr>
        <p:spPr bwMode="auto">
          <a:xfrm>
            <a:off x="7138988" y="3514725"/>
            <a:ext cx="2044149" cy="954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800" dirty="0" smtClean="0"/>
              <a:t>Questions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800" dirty="0" err="1" smtClean="0"/>
              <a:t>Cwestiynnu</a:t>
            </a:r>
            <a:endParaRPr lang="en-US" altLang="en-US" sz="2800" dirty="0"/>
          </a:p>
        </p:txBody>
      </p:sp>
      <p:sp>
        <p:nvSpPr>
          <p:cNvPr id="16" name="Left Arrow 15"/>
          <p:cNvSpPr>
            <a:spLocks noChangeArrowheads="1"/>
          </p:cNvSpPr>
          <p:nvPr/>
        </p:nvSpPr>
        <p:spPr bwMode="auto">
          <a:xfrm rot="2046361">
            <a:off x="2600325" y="2509838"/>
            <a:ext cx="1308100" cy="179387"/>
          </a:xfrm>
          <a:prstGeom prst="leftArrow">
            <a:avLst>
              <a:gd name="adj1" fmla="val 50000"/>
              <a:gd name="adj2" fmla="val 49998"/>
            </a:avLst>
          </a:prstGeom>
          <a:gradFill rotWithShape="1">
            <a:gsLst>
              <a:gs pos="0">
                <a:srgbClr val="CBFFFF"/>
              </a:gs>
              <a:gs pos="100000">
                <a:srgbClr val="B5E5E9"/>
              </a:gs>
            </a:gsLst>
            <a:lin ang="5400000"/>
          </a:gradFill>
          <a:ln w="9525">
            <a:solidFill>
              <a:srgbClr val="B6DCDF"/>
            </a:solidFill>
            <a:miter lim="800000"/>
            <a:headEnd/>
            <a:tailEnd/>
          </a:ln>
          <a:effectLst>
            <a:outerShdw blurRad="40000" dist="23000" dir="5400000" rotWithShape="0">
              <a:srgbClr val="808080">
                <a:alpha val="34998"/>
              </a:srgbClr>
            </a:outerShdw>
          </a:effec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en-US" altLang="en-US" sz="1800">
              <a:solidFill>
                <a:srgbClr val="008000"/>
              </a:solidFill>
            </a:endParaRPr>
          </a:p>
        </p:txBody>
      </p:sp>
      <p:sp>
        <p:nvSpPr>
          <p:cNvPr id="17" name="Up Arrow 16"/>
          <p:cNvSpPr>
            <a:spLocks noChangeArrowheads="1"/>
          </p:cNvSpPr>
          <p:nvPr/>
        </p:nvSpPr>
        <p:spPr bwMode="auto">
          <a:xfrm>
            <a:off x="4437063" y="2006600"/>
            <a:ext cx="236537" cy="1039813"/>
          </a:xfrm>
          <a:prstGeom prst="upArrow">
            <a:avLst>
              <a:gd name="adj1" fmla="val 50000"/>
              <a:gd name="adj2" fmla="val 50004"/>
            </a:avLst>
          </a:prstGeom>
          <a:gradFill rotWithShape="1">
            <a:gsLst>
              <a:gs pos="0">
                <a:srgbClr val="CBFFFF"/>
              </a:gs>
              <a:gs pos="100000">
                <a:srgbClr val="B5E5E9"/>
              </a:gs>
            </a:gsLst>
            <a:lin ang="5400000"/>
          </a:gradFill>
          <a:ln w="9525">
            <a:solidFill>
              <a:srgbClr val="B6DCDF"/>
            </a:solidFill>
            <a:miter lim="800000"/>
            <a:headEnd/>
            <a:tailEnd/>
          </a:ln>
          <a:effectLst>
            <a:outerShdw blurRad="40000" dist="23000" dir="5400000" rotWithShape="0">
              <a:srgbClr val="808080">
                <a:alpha val="34998"/>
              </a:srgbClr>
            </a:outerShdw>
          </a:effec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en-US" altLang="en-US" sz="1800">
              <a:solidFill>
                <a:srgbClr val="FFFFFF"/>
              </a:solidFill>
            </a:endParaRPr>
          </a:p>
        </p:txBody>
      </p:sp>
      <p:sp>
        <p:nvSpPr>
          <p:cNvPr id="18" name="Down Arrow 17"/>
          <p:cNvSpPr>
            <a:spLocks noChangeArrowheads="1"/>
          </p:cNvSpPr>
          <p:nvPr/>
        </p:nvSpPr>
        <p:spPr bwMode="auto">
          <a:xfrm>
            <a:off x="4783138" y="3776663"/>
            <a:ext cx="220662" cy="1323975"/>
          </a:xfrm>
          <a:prstGeom prst="downArrow">
            <a:avLst>
              <a:gd name="adj1" fmla="val 50000"/>
              <a:gd name="adj2" fmla="val 50000"/>
            </a:avLst>
          </a:prstGeom>
          <a:gradFill rotWithShape="1">
            <a:gsLst>
              <a:gs pos="0">
                <a:srgbClr val="CBFFFF"/>
              </a:gs>
              <a:gs pos="100000">
                <a:srgbClr val="B5E5E9"/>
              </a:gs>
            </a:gsLst>
            <a:lin ang="5400000"/>
          </a:gradFill>
          <a:ln w="9525">
            <a:solidFill>
              <a:srgbClr val="B6DCDF"/>
            </a:solidFill>
            <a:miter lim="800000"/>
            <a:headEnd/>
            <a:tailEnd/>
          </a:ln>
          <a:effectLst>
            <a:outerShdw blurRad="40000" dist="23000" dir="5400000" rotWithShape="0">
              <a:srgbClr val="808080">
                <a:alpha val="34998"/>
              </a:srgbClr>
            </a:outerShdw>
          </a:effec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en-US" altLang="en-US" sz="1800">
              <a:solidFill>
                <a:srgbClr val="FFFFFF"/>
              </a:solidFill>
            </a:endParaRPr>
          </a:p>
        </p:txBody>
      </p:sp>
      <p:sp>
        <p:nvSpPr>
          <p:cNvPr id="19" name="Left Arrow 18"/>
          <p:cNvSpPr>
            <a:spLocks noChangeArrowheads="1"/>
          </p:cNvSpPr>
          <p:nvPr/>
        </p:nvSpPr>
        <p:spPr bwMode="auto">
          <a:xfrm>
            <a:off x="2063750" y="3267075"/>
            <a:ext cx="763588" cy="306388"/>
          </a:xfrm>
          <a:prstGeom prst="leftArrow">
            <a:avLst>
              <a:gd name="adj1" fmla="val 50000"/>
              <a:gd name="adj2" fmla="val 49995"/>
            </a:avLst>
          </a:prstGeom>
          <a:gradFill rotWithShape="1">
            <a:gsLst>
              <a:gs pos="0">
                <a:srgbClr val="CBFFFF"/>
              </a:gs>
              <a:gs pos="100000">
                <a:srgbClr val="B5E5E9"/>
              </a:gs>
            </a:gsLst>
            <a:lin ang="5400000"/>
          </a:gradFill>
          <a:ln w="9525">
            <a:solidFill>
              <a:srgbClr val="B6DCDF"/>
            </a:solidFill>
            <a:miter lim="800000"/>
            <a:headEnd/>
            <a:tailEnd/>
          </a:ln>
          <a:effectLst>
            <a:outerShdw blurRad="40000" dist="23000" dir="5400000" rotWithShape="0">
              <a:srgbClr val="808080">
                <a:alpha val="34998"/>
              </a:srgbClr>
            </a:outerShdw>
          </a:effec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en-US" altLang="en-US" sz="1800">
              <a:solidFill>
                <a:srgbClr val="FFFFFF"/>
              </a:solidFill>
            </a:endParaRPr>
          </a:p>
        </p:txBody>
      </p:sp>
      <p:sp>
        <p:nvSpPr>
          <p:cNvPr id="20" name="Left Arrow 19"/>
          <p:cNvSpPr>
            <a:spLocks noChangeArrowheads="1"/>
          </p:cNvSpPr>
          <p:nvPr/>
        </p:nvSpPr>
        <p:spPr bwMode="auto">
          <a:xfrm rot="-2853565">
            <a:off x="2344738" y="4217987"/>
            <a:ext cx="1296988" cy="227013"/>
          </a:xfrm>
          <a:prstGeom prst="leftArrow">
            <a:avLst>
              <a:gd name="adj1" fmla="val 50000"/>
              <a:gd name="adj2" fmla="val 49991"/>
            </a:avLst>
          </a:prstGeom>
          <a:gradFill rotWithShape="1">
            <a:gsLst>
              <a:gs pos="0">
                <a:srgbClr val="CBFFFF"/>
              </a:gs>
              <a:gs pos="100000">
                <a:srgbClr val="B5E5E9"/>
              </a:gs>
            </a:gsLst>
            <a:lin ang="5400000"/>
          </a:gradFill>
          <a:ln w="9525">
            <a:solidFill>
              <a:srgbClr val="B6DCDF"/>
            </a:solidFill>
            <a:miter lim="800000"/>
            <a:headEnd/>
            <a:tailEnd/>
          </a:ln>
          <a:effectLst>
            <a:outerShdw blurRad="40000" dist="23000" dir="5400000" rotWithShape="0">
              <a:srgbClr val="808080">
                <a:alpha val="34998"/>
              </a:srgbClr>
            </a:outerShdw>
          </a:effec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en-US" altLang="en-US" sz="1800">
              <a:solidFill>
                <a:srgbClr val="FFFFFF"/>
              </a:solidFill>
            </a:endParaRPr>
          </a:p>
        </p:txBody>
      </p:sp>
      <p:sp>
        <p:nvSpPr>
          <p:cNvPr id="23" name="Right Arrow 22"/>
          <p:cNvSpPr>
            <a:spLocks noChangeArrowheads="1"/>
          </p:cNvSpPr>
          <p:nvPr/>
        </p:nvSpPr>
        <p:spPr bwMode="auto">
          <a:xfrm rot="2769910">
            <a:off x="5605463" y="4252913"/>
            <a:ext cx="1073150" cy="234950"/>
          </a:xfrm>
          <a:prstGeom prst="rightArrow">
            <a:avLst>
              <a:gd name="adj1" fmla="val 50000"/>
              <a:gd name="adj2" fmla="val 49989"/>
            </a:avLst>
          </a:prstGeom>
          <a:gradFill rotWithShape="1">
            <a:gsLst>
              <a:gs pos="0">
                <a:srgbClr val="CBFFFF"/>
              </a:gs>
              <a:gs pos="100000">
                <a:srgbClr val="B5E5E9"/>
              </a:gs>
            </a:gsLst>
            <a:lin ang="5400000"/>
          </a:gradFill>
          <a:ln w="9525">
            <a:solidFill>
              <a:srgbClr val="B6DCDF"/>
            </a:solidFill>
            <a:miter lim="800000"/>
            <a:headEnd/>
            <a:tailEnd/>
          </a:ln>
          <a:effectLst>
            <a:outerShdw blurRad="40000" dist="23000" dir="5400000" rotWithShape="0">
              <a:srgbClr val="808080">
                <a:alpha val="34998"/>
              </a:srgbClr>
            </a:outerShdw>
          </a:effec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en-US" altLang="en-US" sz="1800">
              <a:solidFill>
                <a:srgbClr val="FFFFFF"/>
              </a:solidFill>
            </a:endParaRPr>
          </a:p>
        </p:txBody>
      </p:sp>
      <p:sp>
        <p:nvSpPr>
          <p:cNvPr id="24" name="Right Arrow 23"/>
          <p:cNvSpPr>
            <a:spLocks noChangeArrowheads="1"/>
          </p:cNvSpPr>
          <p:nvPr/>
        </p:nvSpPr>
        <p:spPr bwMode="auto">
          <a:xfrm rot="-2427287">
            <a:off x="5721350" y="2574925"/>
            <a:ext cx="1027113" cy="223838"/>
          </a:xfrm>
          <a:prstGeom prst="rightArrow">
            <a:avLst>
              <a:gd name="adj1" fmla="val 50000"/>
              <a:gd name="adj2" fmla="val 50008"/>
            </a:avLst>
          </a:prstGeom>
          <a:gradFill rotWithShape="1">
            <a:gsLst>
              <a:gs pos="0">
                <a:srgbClr val="CBFFFF"/>
              </a:gs>
              <a:gs pos="100000">
                <a:srgbClr val="B5E5E9"/>
              </a:gs>
            </a:gsLst>
            <a:lin ang="5400000"/>
          </a:gradFill>
          <a:ln w="9525">
            <a:solidFill>
              <a:srgbClr val="B6DCDF"/>
            </a:solidFill>
            <a:miter lim="800000"/>
            <a:headEnd/>
            <a:tailEnd/>
          </a:ln>
          <a:effectLst>
            <a:outerShdw blurRad="40000" dist="23000" dir="5400000" rotWithShape="0">
              <a:srgbClr val="808080">
                <a:alpha val="34998"/>
              </a:srgbClr>
            </a:outerShdw>
          </a:effec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en-US" altLang="en-US" sz="1800">
              <a:solidFill>
                <a:srgbClr val="FFFFFF"/>
              </a:solidFill>
            </a:endParaRPr>
          </a:p>
        </p:txBody>
      </p:sp>
      <p:sp>
        <p:nvSpPr>
          <p:cNvPr id="25" name="Right Arrow 24"/>
          <p:cNvSpPr>
            <a:spLocks noChangeArrowheads="1"/>
          </p:cNvSpPr>
          <p:nvPr/>
        </p:nvSpPr>
        <p:spPr bwMode="auto">
          <a:xfrm rot="797256">
            <a:off x="6492875" y="3486150"/>
            <a:ext cx="682625" cy="288925"/>
          </a:xfrm>
          <a:prstGeom prst="rightArrow">
            <a:avLst>
              <a:gd name="adj1" fmla="val 50000"/>
              <a:gd name="adj2" fmla="val 49998"/>
            </a:avLst>
          </a:prstGeom>
          <a:gradFill rotWithShape="1">
            <a:gsLst>
              <a:gs pos="0">
                <a:srgbClr val="CBFFFF"/>
              </a:gs>
              <a:gs pos="100000">
                <a:srgbClr val="B5E5E9"/>
              </a:gs>
            </a:gsLst>
            <a:lin ang="5400000"/>
          </a:gradFill>
          <a:ln w="9525">
            <a:solidFill>
              <a:srgbClr val="B6DCDF"/>
            </a:solidFill>
            <a:miter lim="800000"/>
            <a:headEnd/>
            <a:tailEnd/>
          </a:ln>
          <a:effectLst>
            <a:outerShdw blurRad="40000" dist="23000" dir="5400000" rotWithShape="0">
              <a:srgbClr val="808080">
                <a:alpha val="34998"/>
              </a:srgbClr>
            </a:outerShdw>
          </a:effec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en-US" altLang="en-US" sz="1800">
              <a:solidFill>
                <a:srgbClr val="FFFFFF"/>
              </a:solidFill>
            </a:endParaRPr>
          </a:p>
        </p:txBody>
      </p:sp>
      <p:sp>
        <p:nvSpPr>
          <p:cNvPr id="33" name="Curved Right Arrow 32"/>
          <p:cNvSpPr>
            <a:spLocks noChangeArrowheads="1"/>
          </p:cNvSpPr>
          <p:nvPr/>
        </p:nvSpPr>
        <p:spPr bwMode="auto">
          <a:xfrm>
            <a:off x="2297113" y="1146175"/>
            <a:ext cx="488950" cy="860425"/>
          </a:xfrm>
          <a:prstGeom prst="curvedRightArrow">
            <a:avLst>
              <a:gd name="adj1" fmla="val 25003"/>
              <a:gd name="adj2" fmla="val 49998"/>
              <a:gd name="adj3" fmla="val 25000"/>
            </a:avLst>
          </a:prstGeom>
          <a:solidFill>
            <a:schemeClr val="accent2"/>
          </a:solidFill>
          <a:ln w="9525">
            <a:solidFill>
              <a:schemeClr val="accent2"/>
            </a:solidFill>
            <a:miter lim="800000"/>
            <a:headEnd/>
            <a:tailEnd/>
          </a:ln>
          <a:effectLst>
            <a:outerShdw blurRad="40000" dist="23000" dir="5400000" rotWithShape="0">
              <a:srgbClr val="808080">
                <a:alpha val="34998"/>
              </a:srgbClr>
            </a:outerShdw>
          </a:effec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35" name="Curved Left Arrow 34"/>
          <p:cNvSpPr>
            <a:spLocks noChangeArrowheads="1"/>
          </p:cNvSpPr>
          <p:nvPr/>
        </p:nvSpPr>
        <p:spPr bwMode="auto">
          <a:xfrm flipV="1">
            <a:off x="3038475" y="1146175"/>
            <a:ext cx="476250" cy="857250"/>
          </a:xfrm>
          <a:prstGeom prst="curvedLeftArrow">
            <a:avLst>
              <a:gd name="adj1" fmla="val 25000"/>
              <a:gd name="adj2" fmla="val 50000"/>
              <a:gd name="adj3" fmla="val 25000"/>
            </a:avLst>
          </a:prstGeom>
          <a:solidFill>
            <a:schemeClr val="accent2"/>
          </a:solidFill>
          <a:ln w="9525">
            <a:solidFill>
              <a:schemeClr val="accent2"/>
            </a:solidFill>
            <a:miter lim="800000"/>
            <a:headEnd/>
            <a:tailEnd/>
          </a:ln>
          <a:effectLst>
            <a:outerShdw blurRad="40000" dist="23000" dir="5400000" rotWithShape="0">
              <a:srgbClr val="808080">
                <a:alpha val="34998"/>
              </a:srgbClr>
            </a:outerShdw>
          </a:effec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33" grpId="0" animBg="1"/>
      <p:bldP spid="35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>
                <a:ea typeface="ＭＳ Ｐゴシック" panose="020B0600070205080204" pitchFamily="34" charset="-128"/>
              </a:rPr>
              <a:t>What should children learn?</a:t>
            </a:r>
            <a:br>
              <a:rPr lang="en-US" altLang="en-US" smtClean="0">
                <a:ea typeface="ＭＳ Ｐゴシック" panose="020B0600070205080204" pitchFamily="34" charset="-128"/>
              </a:rPr>
            </a:br>
            <a:r>
              <a:rPr lang="en-US" altLang="en-US" smtClean="0">
                <a:ea typeface="ＭＳ Ｐゴシック" panose="020B0600070205080204" pitchFamily="34" charset="-128"/>
              </a:rPr>
              <a:t>Beth ddylai plant ddysgu?</a:t>
            </a:r>
          </a:p>
        </p:txBody>
      </p:sp>
      <p:pic>
        <p:nvPicPr>
          <p:cNvPr id="2867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40163" r="-40163"/>
          <a:stretch>
            <a:fillRect/>
          </a:stretch>
        </p:blipFill>
        <p:spPr>
          <a:xfrm>
            <a:off x="-1331913" y="1700213"/>
            <a:ext cx="6696076" cy="4005262"/>
          </a:xfrm>
        </p:spPr>
      </p:pic>
      <p:pic>
        <p:nvPicPr>
          <p:cNvPr id="2867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6388" y="2133600"/>
            <a:ext cx="5027612" cy="2519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867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3663" y="5013325"/>
            <a:ext cx="1676400" cy="1676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>
                <a:ea typeface="ＭＳ Ｐゴシック" panose="020B0600070205080204" pitchFamily="34" charset="-128"/>
              </a:rPr>
              <a:t>Discuss…! Trafodwch …!</a:t>
            </a:r>
          </a:p>
        </p:txBody>
      </p:sp>
      <p:pic>
        <p:nvPicPr>
          <p:cNvPr id="29698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388" y="1196975"/>
            <a:ext cx="4537075" cy="254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9699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62425" y="3860800"/>
            <a:ext cx="4606925" cy="2774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8369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8875713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1"/>
          <p:cNvSpPr/>
          <p:nvPr/>
        </p:nvSpPr>
        <p:spPr>
          <a:xfrm>
            <a:off x="6876257" y="6237312"/>
            <a:ext cx="1999456" cy="432048"/>
          </a:xfrm>
          <a:prstGeom prst="rect">
            <a:avLst/>
          </a:prstGeom>
          <a:solidFill>
            <a:schemeClr val="bg1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0417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013" y="484188"/>
            <a:ext cx="9043987" cy="5824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3" name="object 2"/>
          <p:cNvSpPr>
            <a:spLocks noChangeArrowheads="1"/>
          </p:cNvSpPr>
          <p:nvPr/>
        </p:nvSpPr>
        <p:spPr bwMode="auto">
          <a:xfrm>
            <a:off x="255588" y="101600"/>
            <a:ext cx="8753475" cy="6654800"/>
          </a:xfrm>
          <a:prstGeom prst="rect">
            <a:avLst/>
          </a:prstGeom>
          <a:blipFill dpi="0" rotWithShape="1">
            <a:blip r:embed="rId2"/>
            <a:srcRect/>
            <a:stretch>
              <a:fillRect/>
            </a:stretch>
          </a:blip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endParaRPr lang="en-US" alt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7" name="object 2"/>
          <p:cNvSpPr>
            <a:spLocks noChangeArrowheads="1"/>
          </p:cNvSpPr>
          <p:nvPr/>
        </p:nvSpPr>
        <p:spPr bwMode="auto">
          <a:xfrm>
            <a:off x="134938" y="101600"/>
            <a:ext cx="8874125" cy="6654800"/>
          </a:xfrm>
          <a:prstGeom prst="rect">
            <a:avLst/>
          </a:prstGeom>
          <a:blipFill dpi="0" rotWithShape="1">
            <a:blip r:embed="rId2"/>
            <a:srcRect/>
            <a:stretch>
              <a:fillRect/>
            </a:stretch>
          </a:blip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endParaRPr lang="en-US" alt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1" name="object 2"/>
          <p:cNvSpPr>
            <a:spLocks noChangeArrowheads="1"/>
          </p:cNvSpPr>
          <p:nvPr/>
        </p:nvSpPr>
        <p:spPr bwMode="auto">
          <a:xfrm>
            <a:off x="134938" y="1892300"/>
            <a:ext cx="8874125" cy="3073400"/>
          </a:xfrm>
          <a:prstGeom prst="rect">
            <a:avLst/>
          </a:prstGeom>
          <a:blipFill dpi="0" rotWithShape="1">
            <a:blip r:embed="rId2"/>
            <a:srcRect/>
            <a:stretch>
              <a:fillRect/>
            </a:stretch>
          </a:blip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endParaRPr lang="en-US" alt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5" name="object 2"/>
          <p:cNvSpPr>
            <a:spLocks noChangeArrowheads="1"/>
          </p:cNvSpPr>
          <p:nvPr/>
        </p:nvSpPr>
        <p:spPr bwMode="auto">
          <a:xfrm>
            <a:off x="179512" y="22187"/>
            <a:ext cx="8864600" cy="6654800"/>
          </a:xfrm>
          <a:prstGeom prst="rect">
            <a:avLst/>
          </a:prstGeom>
          <a:blipFill dpi="0" rotWithShape="1">
            <a:blip r:embed="rId3"/>
            <a:srcRect/>
            <a:stretch>
              <a:fillRect/>
            </a:stretch>
          </a:blip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2" name="TextBox 1"/>
          <p:cNvSpPr txBox="1"/>
          <p:nvPr/>
        </p:nvSpPr>
        <p:spPr>
          <a:xfrm>
            <a:off x="755576" y="1772816"/>
            <a:ext cx="82089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Rhaid</a:t>
            </a:r>
            <a:r>
              <a:rPr lang="en-GB" dirty="0" smtClean="0"/>
              <a:t> </a:t>
            </a:r>
            <a:r>
              <a:rPr lang="en-GB" dirty="0" err="1" smtClean="0"/>
              <a:t>defnyddio’r</a:t>
            </a:r>
            <a:r>
              <a:rPr lang="en-GB" dirty="0" smtClean="0"/>
              <a:t> </a:t>
            </a:r>
            <a:r>
              <a:rPr lang="en-GB" dirty="0" err="1" smtClean="0"/>
              <a:t>wybodaeth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aml</a:t>
            </a:r>
            <a:r>
              <a:rPr lang="en-GB" dirty="0" smtClean="0"/>
              <a:t> </a:t>
            </a:r>
            <a:r>
              <a:rPr lang="en-GB" dirty="0" err="1" smtClean="0"/>
              <a:t>er</a:t>
            </a:r>
            <a:r>
              <a:rPr lang="en-GB" dirty="0" smtClean="0"/>
              <a:t> </a:t>
            </a:r>
            <a:r>
              <a:rPr lang="en-GB" dirty="0" err="1" smtClean="0"/>
              <a:t>mwyn</a:t>
            </a:r>
            <a:r>
              <a:rPr lang="en-GB" dirty="0" smtClean="0"/>
              <a:t> </a:t>
            </a:r>
            <a:r>
              <a:rPr lang="en-GB" dirty="0" err="1" smtClean="0"/>
              <a:t>ei</a:t>
            </a:r>
            <a:r>
              <a:rPr lang="en-GB" dirty="0" smtClean="0"/>
              <a:t> gofio.</a:t>
            </a:r>
            <a:endParaRPr lang="en-GB" dirty="0"/>
          </a:p>
        </p:txBody>
      </p:sp>
      <p:sp>
        <p:nvSpPr>
          <p:cNvPr id="3" name="Rectangle 2"/>
          <p:cNvSpPr/>
          <p:nvPr/>
        </p:nvSpPr>
        <p:spPr>
          <a:xfrm flipH="1" flipV="1">
            <a:off x="539552" y="2204863"/>
            <a:ext cx="8064896" cy="36003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3" name="object 2"/>
          <p:cNvSpPr>
            <a:spLocks noChangeArrowheads="1"/>
          </p:cNvSpPr>
          <p:nvPr/>
        </p:nvSpPr>
        <p:spPr bwMode="auto">
          <a:xfrm>
            <a:off x="896938" y="101600"/>
            <a:ext cx="7604125" cy="6654800"/>
          </a:xfrm>
          <a:prstGeom prst="rect">
            <a:avLst/>
          </a:prstGeom>
          <a:blipFill dpi="0" rotWithShape="1">
            <a:blip r:embed="rId2"/>
            <a:srcRect/>
            <a:stretch>
              <a:fillRect/>
            </a:stretch>
          </a:blip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endParaRPr lang="en-US" alt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7" name="object 2"/>
          <p:cNvSpPr>
            <a:spLocks noChangeArrowheads="1"/>
          </p:cNvSpPr>
          <p:nvPr/>
        </p:nvSpPr>
        <p:spPr bwMode="auto">
          <a:xfrm>
            <a:off x="2144713" y="101600"/>
            <a:ext cx="6864350" cy="6234113"/>
          </a:xfrm>
          <a:prstGeom prst="rect">
            <a:avLst/>
          </a:prstGeom>
          <a:blipFill dpi="0" rotWithShape="1">
            <a:blip r:embed="rId2"/>
            <a:srcRect/>
            <a:stretch>
              <a:fillRect/>
            </a:stretch>
          </a:blip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endParaRPr lang="en-US" alt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1" name="object 2"/>
          <p:cNvSpPr>
            <a:spLocks noChangeArrowheads="1"/>
          </p:cNvSpPr>
          <p:nvPr/>
        </p:nvSpPr>
        <p:spPr bwMode="auto">
          <a:xfrm>
            <a:off x="1238250" y="101600"/>
            <a:ext cx="7770813" cy="6654800"/>
          </a:xfrm>
          <a:prstGeom prst="rect">
            <a:avLst/>
          </a:prstGeom>
          <a:blipFill dpi="0" rotWithShape="1">
            <a:blip r:embed="rId2"/>
            <a:srcRect/>
            <a:stretch>
              <a:fillRect/>
            </a:stretch>
          </a:blip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endParaRPr lang="en-US" alt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7" name="object 2"/>
          <p:cNvSpPr>
            <a:spLocks noChangeArrowheads="1"/>
          </p:cNvSpPr>
          <p:nvPr/>
        </p:nvSpPr>
        <p:spPr bwMode="auto">
          <a:xfrm>
            <a:off x="134938" y="250825"/>
            <a:ext cx="8874125" cy="3727450"/>
          </a:xfrm>
          <a:prstGeom prst="rect">
            <a:avLst/>
          </a:prstGeom>
          <a:blipFill dpi="0" rotWithShape="1">
            <a:blip r:embed="rId2"/>
            <a:srcRect/>
            <a:stretch>
              <a:fillRect/>
            </a:stretch>
          </a:blip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endParaRPr lang="en-US" alt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1" name="object 2"/>
          <p:cNvSpPr>
            <a:spLocks noChangeArrowheads="1"/>
          </p:cNvSpPr>
          <p:nvPr/>
        </p:nvSpPr>
        <p:spPr bwMode="auto">
          <a:xfrm>
            <a:off x="134938" y="465138"/>
            <a:ext cx="8874125" cy="5927725"/>
          </a:xfrm>
          <a:prstGeom prst="rect">
            <a:avLst/>
          </a:prstGeom>
          <a:blipFill dpi="0" rotWithShape="1">
            <a:blip r:embed="rId2"/>
            <a:srcRect/>
            <a:stretch>
              <a:fillRect/>
            </a:stretch>
          </a:blip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endParaRPr lang="en-US" alt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5" name="object 2"/>
          <p:cNvSpPr>
            <a:spLocks noChangeArrowheads="1"/>
          </p:cNvSpPr>
          <p:nvPr/>
        </p:nvSpPr>
        <p:spPr bwMode="auto">
          <a:xfrm>
            <a:off x="284163" y="828675"/>
            <a:ext cx="8442325" cy="5137150"/>
          </a:xfrm>
          <a:prstGeom prst="rect">
            <a:avLst/>
          </a:prstGeom>
          <a:blipFill dpi="0" rotWithShape="1">
            <a:blip r:embed="rId2"/>
            <a:srcRect/>
            <a:stretch>
              <a:fillRect/>
            </a:stretch>
          </a:blip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endParaRPr lang="en-US" alt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49" name="object 2"/>
          <p:cNvSpPr>
            <a:spLocks noChangeArrowheads="1"/>
          </p:cNvSpPr>
          <p:nvPr/>
        </p:nvSpPr>
        <p:spPr bwMode="auto">
          <a:xfrm>
            <a:off x="134938" y="176213"/>
            <a:ext cx="7620000" cy="5910262"/>
          </a:xfrm>
          <a:prstGeom prst="rect">
            <a:avLst/>
          </a:prstGeom>
          <a:blipFill dpi="0" rotWithShape="1">
            <a:blip r:embed="rId2"/>
            <a:srcRect/>
            <a:stretch>
              <a:fillRect/>
            </a:stretch>
          </a:blip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2" name="Rectangle 1"/>
          <p:cNvSpPr/>
          <p:nvPr/>
        </p:nvSpPr>
        <p:spPr>
          <a:xfrm>
            <a:off x="134938" y="1556792"/>
            <a:ext cx="476622" cy="2160240"/>
          </a:xfrm>
          <a:prstGeom prst="rect">
            <a:avLst/>
          </a:prstGeom>
          <a:solidFill>
            <a:schemeClr val="bg1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3" name="object 2"/>
          <p:cNvSpPr>
            <a:spLocks noChangeArrowheads="1"/>
          </p:cNvSpPr>
          <p:nvPr/>
        </p:nvSpPr>
        <p:spPr bwMode="auto">
          <a:xfrm>
            <a:off x="152400" y="296863"/>
            <a:ext cx="8856663" cy="6459537"/>
          </a:xfrm>
          <a:prstGeom prst="rect">
            <a:avLst/>
          </a:prstGeom>
          <a:blipFill dpi="0" rotWithShape="1">
            <a:blip r:embed="rId2"/>
            <a:srcRect/>
            <a:stretch>
              <a:fillRect/>
            </a:stretch>
          </a:blip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2" name="Rectangle 1"/>
          <p:cNvSpPr/>
          <p:nvPr/>
        </p:nvSpPr>
        <p:spPr>
          <a:xfrm>
            <a:off x="2987824" y="188640"/>
            <a:ext cx="4896544" cy="792088"/>
          </a:xfrm>
          <a:prstGeom prst="rect">
            <a:avLst/>
          </a:prstGeom>
          <a:solidFill>
            <a:schemeClr val="bg1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7" name="object 2"/>
          <p:cNvSpPr>
            <a:spLocks noChangeArrowheads="1"/>
          </p:cNvSpPr>
          <p:nvPr/>
        </p:nvSpPr>
        <p:spPr bwMode="auto">
          <a:xfrm>
            <a:off x="134938" y="101600"/>
            <a:ext cx="8874125" cy="5741988"/>
          </a:xfrm>
          <a:prstGeom prst="rect">
            <a:avLst/>
          </a:prstGeom>
          <a:blipFill dpi="0" rotWithShape="1">
            <a:blip r:embed="rId2"/>
            <a:srcRect/>
            <a:stretch>
              <a:fillRect/>
            </a:stretch>
          </a:blip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2" name="Rectangle 1"/>
          <p:cNvSpPr/>
          <p:nvPr/>
        </p:nvSpPr>
        <p:spPr>
          <a:xfrm>
            <a:off x="2339752" y="101600"/>
            <a:ext cx="5400600" cy="375072"/>
          </a:xfrm>
          <a:prstGeom prst="rect">
            <a:avLst/>
          </a:prstGeom>
          <a:solidFill>
            <a:schemeClr val="bg1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1" name="object 2"/>
          <p:cNvSpPr>
            <a:spLocks noChangeArrowheads="1"/>
          </p:cNvSpPr>
          <p:nvPr/>
        </p:nvSpPr>
        <p:spPr bwMode="auto">
          <a:xfrm>
            <a:off x="152400" y="296863"/>
            <a:ext cx="8856663" cy="6459537"/>
          </a:xfrm>
          <a:prstGeom prst="rect">
            <a:avLst/>
          </a:prstGeom>
          <a:blipFill dpi="0" rotWithShape="1">
            <a:blip r:embed="rId2"/>
            <a:srcRect/>
            <a:stretch>
              <a:fillRect/>
            </a:stretch>
          </a:blip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2" name="Rectangle 1"/>
          <p:cNvSpPr/>
          <p:nvPr/>
        </p:nvSpPr>
        <p:spPr>
          <a:xfrm>
            <a:off x="2987824" y="188640"/>
            <a:ext cx="4824536" cy="720080"/>
          </a:xfrm>
          <a:prstGeom prst="rect">
            <a:avLst/>
          </a:prstGeom>
          <a:solidFill>
            <a:schemeClr val="bg1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5" name="object 2"/>
          <p:cNvSpPr>
            <a:spLocks noChangeArrowheads="1"/>
          </p:cNvSpPr>
          <p:nvPr/>
        </p:nvSpPr>
        <p:spPr bwMode="auto">
          <a:xfrm>
            <a:off x="179512" y="9611"/>
            <a:ext cx="8864600" cy="6654800"/>
          </a:xfrm>
          <a:prstGeom prst="rect">
            <a:avLst/>
          </a:prstGeom>
          <a:blipFill dpi="0" rotWithShape="1">
            <a:blip r:embed="rId2"/>
            <a:srcRect/>
            <a:stretch>
              <a:fillRect/>
            </a:stretch>
          </a:blip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endParaRPr lang="en-US" altLang="en-US"/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69" name="object 2"/>
          <p:cNvSpPr>
            <a:spLocks noChangeArrowheads="1"/>
          </p:cNvSpPr>
          <p:nvPr/>
        </p:nvSpPr>
        <p:spPr bwMode="auto">
          <a:xfrm>
            <a:off x="134938" y="101600"/>
            <a:ext cx="7770812" cy="6654800"/>
          </a:xfrm>
          <a:prstGeom prst="rect">
            <a:avLst/>
          </a:prstGeom>
          <a:blipFill dpi="0" rotWithShape="1">
            <a:blip r:embed="rId2"/>
            <a:srcRect/>
            <a:stretch>
              <a:fillRect/>
            </a:stretch>
          </a:blip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endParaRPr lang="en-US" altLang="en-US"/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3" name="object 2"/>
          <p:cNvSpPr>
            <a:spLocks noChangeArrowheads="1"/>
          </p:cNvSpPr>
          <p:nvPr/>
        </p:nvSpPr>
        <p:spPr bwMode="auto">
          <a:xfrm>
            <a:off x="134938" y="101600"/>
            <a:ext cx="8291512" cy="6654800"/>
          </a:xfrm>
          <a:prstGeom prst="rect">
            <a:avLst/>
          </a:prstGeom>
          <a:blipFill dpi="0" rotWithShape="1">
            <a:blip r:embed="rId2"/>
            <a:srcRect/>
            <a:stretch>
              <a:fillRect/>
            </a:stretch>
          </a:blip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endParaRPr lang="en-US" altLang="en-US"/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7" name="object 2"/>
          <p:cNvSpPr>
            <a:spLocks noChangeArrowheads="1"/>
          </p:cNvSpPr>
          <p:nvPr/>
        </p:nvSpPr>
        <p:spPr bwMode="auto">
          <a:xfrm>
            <a:off x="146050" y="101600"/>
            <a:ext cx="8851900" cy="6654800"/>
          </a:xfrm>
          <a:prstGeom prst="rect">
            <a:avLst/>
          </a:prstGeom>
          <a:blipFill dpi="0" rotWithShape="1">
            <a:blip r:embed="rId2"/>
            <a:srcRect/>
            <a:stretch>
              <a:fillRect/>
            </a:stretch>
          </a:blip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endParaRPr lang="en-US" altLang="en-US"/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5" name="object 2"/>
          <p:cNvSpPr>
            <a:spLocks noChangeArrowheads="1"/>
          </p:cNvSpPr>
          <p:nvPr/>
        </p:nvSpPr>
        <p:spPr bwMode="auto">
          <a:xfrm>
            <a:off x="134938" y="101600"/>
            <a:ext cx="8874125" cy="6654800"/>
          </a:xfrm>
          <a:prstGeom prst="rect">
            <a:avLst/>
          </a:prstGeom>
          <a:blipFill dpi="0" rotWithShape="1">
            <a:blip r:embed="rId2"/>
            <a:srcRect/>
            <a:stretch>
              <a:fillRect/>
            </a:stretch>
          </a:blip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endParaRPr lang="en-US" altLang="en-US"/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89" name="object 2"/>
          <p:cNvSpPr>
            <a:spLocks noChangeArrowheads="1"/>
          </p:cNvSpPr>
          <p:nvPr/>
        </p:nvSpPr>
        <p:spPr bwMode="auto">
          <a:xfrm>
            <a:off x="1196975" y="101600"/>
            <a:ext cx="6750050" cy="6654800"/>
          </a:xfrm>
          <a:prstGeom prst="rect">
            <a:avLst/>
          </a:prstGeom>
          <a:blipFill dpi="0" rotWithShape="1">
            <a:blip r:embed="rId2"/>
            <a:srcRect/>
            <a:stretch>
              <a:fillRect/>
            </a:stretch>
          </a:blip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endParaRPr lang="en-US" altLang="en-US"/>
          </a:p>
        </p:txBody>
      </p: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3" name="object 2"/>
          <p:cNvSpPr>
            <a:spLocks noChangeArrowheads="1"/>
          </p:cNvSpPr>
          <p:nvPr/>
        </p:nvSpPr>
        <p:spPr bwMode="auto">
          <a:xfrm>
            <a:off x="134938" y="101600"/>
            <a:ext cx="8874125" cy="6654800"/>
          </a:xfrm>
          <a:prstGeom prst="rect">
            <a:avLst/>
          </a:prstGeom>
          <a:blipFill dpi="0" rotWithShape="1">
            <a:blip r:embed="rId2"/>
            <a:srcRect/>
            <a:stretch>
              <a:fillRect/>
            </a:stretch>
          </a:blip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endParaRPr lang="en-US" altLang="en-US"/>
          </a:p>
        </p:txBody>
      </p:sp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7" name="object 2"/>
          <p:cNvSpPr>
            <a:spLocks noChangeArrowheads="1"/>
          </p:cNvSpPr>
          <p:nvPr/>
        </p:nvSpPr>
        <p:spPr bwMode="auto">
          <a:xfrm>
            <a:off x="1019175" y="101600"/>
            <a:ext cx="7989888" cy="6654800"/>
          </a:xfrm>
          <a:prstGeom prst="rect">
            <a:avLst/>
          </a:prstGeom>
          <a:blipFill dpi="0" rotWithShape="1">
            <a:blip r:embed="rId2"/>
            <a:srcRect/>
            <a:stretch>
              <a:fillRect/>
            </a:stretch>
          </a:blip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endParaRPr lang="en-US" altLang="en-US"/>
          </a:p>
        </p:txBody>
      </p:sp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7" name="object 2"/>
          <p:cNvSpPr>
            <a:spLocks noChangeArrowheads="1"/>
          </p:cNvSpPr>
          <p:nvPr/>
        </p:nvSpPr>
        <p:spPr bwMode="auto">
          <a:xfrm>
            <a:off x="134938" y="101600"/>
            <a:ext cx="8874125" cy="6654800"/>
          </a:xfrm>
          <a:prstGeom prst="rect">
            <a:avLst/>
          </a:prstGeom>
          <a:blipFill dpi="0" rotWithShape="1">
            <a:blip r:embed="rId2"/>
            <a:srcRect/>
            <a:stretch>
              <a:fillRect/>
            </a:stretch>
          </a:blip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endParaRPr lang="en-US" altLang="en-US"/>
          </a:p>
        </p:txBody>
      </p:sp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1" name="object 2"/>
          <p:cNvSpPr>
            <a:spLocks noChangeArrowheads="1"/>
          </p:cNvSpPr>
          <p:nvPr/>
        </p:nvSpPr>
        <p:spPr bwMode="auto">
          <a:xfrm>
            <a:off x="134938" y="101600"/>
            <a:ext cx="8874125" cy="6654800"/>
          </a:xfrm>
          <a:prstGeom prst="rect">
            <a:avLst/>
          </a:prstGeom>
          <a:blipFill dpi="0" rotWithShape="1">
            <a:blip r:embed="rId2"/>
            <a:srcRect/>
            <a:stretch>
              <a:fillRect/>
            </a:stretch>
          </a:blip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endParaRPr lang="en-US" altLang="en-US"/>
          </a:p>
        </p:txBody>
      </p:sp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29" name="object 2"/>
          <p:cNvSpPr>
            <a:spLocks noChangeArrowheads="1"/>
          </p:cNvSpPr>
          <p:nvPr/>
        </p:nvSpPr>
        <p:spPr bwMode="auto">
          <a:xfrm>
            <a:off x="354013" y="309563"/>
            <a:ext cx="8107362" cy="5338762"/>
          </a:xfrm>
          <a:prstGeom prst="rect">
            <a:avLst/>
          </a:prstGeom>
          <a:blipFill dpi="0" rotWithShape="1">
            <a:blip r:embed="rId2"/>
            <a:srcRect/>
            <a:stretch>
              <a:fillRect/>
            </a:stretch>
          </a:blip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endParaRPr lang="en-US" altLang="en-US"/>
          </a:p>
        </p:txBody>
      </p:sp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7" name="object 2"/>
          <p:cNvSpPr>
            <a:spLocks noChangeArrowheads="1"/>
          </p:cNvSpPr>
          <p:nvPr/>
        </p:nvSpPr>
        <p:spPr bwMode="auto">
          <a:xfrm>
            <a:off x="279400" y="101600"/>
            <a:ext cx="8545513" cy="5776913"/>
          </a:xfrm>
          <a:prstGeom prst="rect">
            <a:avLst/>
          </a:prstGeom>
          <a:blipFill dpi="0" rotWithShape="1">
            <a:blip r:embed="rId2"/>
            <a:srcRect/>
            <a:stretch>
              <a:fillRect/>
            </a:stretch>
          </a:blip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endParaRPr lang="en-US" altLang="en-US"/>
          </a:p>
        </p:txBody>
      </p:sp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AU" sz="4000" dirty="0" smtClean="0">
                <a:solidFill>
                  <a:srgbClr val="CCCC00"/>
                </a:solidFill>
                <a:latin typeface="Century Gothic" charset="0"/>
                <a:ea typeface="+mj-ea"/>
                <a:cs typeface="+mj-cs"/>
              </a:rPr>
              <a:t>Key ingredients for the capacity to know how to learn  </a:t>
            </a:r>
            <a:r>
              <a:rPr lang="en-AU" sz="2400" dirty="0" smtClean="0">
                <a:solidFill>
                  <a:srgbClr val="CCCC00"/>
                </a:solidFill>
                <a:latin typeface="Century Gothic" charset="0"/>
                <a:ea typeface="+mj-ea"/>
                <a:cs typeface="+mj-cs"/>
              </a:rPr>
              <a:t>Daniel </a:t>
            </a:r>
            <a:r>
              <a:rPr lang="en-AU" sz="2400" dirty="0" err="1" smtClean="0">
                <a:solidFill>
                  <a:srgbClr val="CCCC00"/>
                </a:solidFill>
                <a:latin typeface="Century Gothic" charset="0"/>
                <a:ea typeface="+mj-ea"/>
                <a:cs typeface="+mj-cs"/>
              </a:rPr>
              <a:t>Goleman</a:t>
            </a:r>
            <a:endParaRPr lang="en-AU" sz="2400" dirty="0" smtClean="0">
              <a:solidFill>
                <a:srgbClr val="CCCC00"/>
              </a:solidFill>
              <a:latin typeface="Century Gothic" charset="0"/>
              <a:ea typeface="+mj-ea"/>
              <a:cs typeface="+mj-cs"/>
            </a:endParaRPr>
          </a:p>
        </p:txBody>
      </p:sp>
      <p:sp>
        <p:nvSpPr>
          <p:cNvPr id="3072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28600" y="1371600"/>
            <a:ext cx="6400800" cy="4572000"/>
          </a:xfrm>
        </p:spPr>
        <p:txBody>
          <a:bodyPr/>
          <a:lstStyle/>
          <a:p>
            <a:pPr eaLnBrk="1" hangingPunct="1"/>
            <a:r>
              <a:rPr lang="en-AU" altLang="en-US" smtClean="0">
                <a:latin typeface="Tahoma" panose="020B0604030504040204" pitchFamily="34" charset="0"/>
                <a:ea typeface="ＭＳ Ｐゴシック" panose="020B0600070205080204" pitchFamily="34" charset="-128"/>
              </a:rPr>
              <a:t>Hyder - Confidence</a:t>
            </a:r>
          </a:p>
          <a:p>
            <a:pPr eaLnBrk="1" hangingPunct="1"/>
            <a:r>
              <a:rPr lang="en-AU" altLang="en-US" smtClean="0">
                <a:latin typeface="Tahoma" panose="020B0604030504040204" pitchFamily="34" charset="0"/>
                <a:ea typeface="ＭＳ Ｐゴシック" panose="020B0600070205080204" pitchFamily="34" charset="-128"/>
              </a:rPr>
              <a:t>Chwilfrydedd - Curiosity</a:t>
            </a:r>
          </a:p>
          <a:p>
            <a:pPr eaLnBrk="1" hangingPunct="1"/>
            <a:r>
              <a:rPr lang="en-AU" altLang="en-US" smtClean="0">
                <a:latin typeface="Tahoma" panose="020B0604030504040204" pitchFamily="34" charset="0"/>
                <a:ea typeface="ＭＳ Ｐゴシック" panose="020B0600070205080204" pitchFamily="34" charset="-128"/>
              </a:rPr>
              <a:t>Bwriadol - Intentionality</a:t>
            </a:r>
          </a:p>
          <a:p>
            <a:pPr eaLnBrk="1" hangingPunct="1"/>
            <a:r>
              <a:rPr lang="en-AU" altLang="en-US" smtClean="0">
                <a:latin typeface="Tahoma" panose="020B0604030504040204" pitchFamily="34" charset="0"/>
                <a:ea typeface="ＭＳ Ｐゴシック" panose="020B0600070205080204" pitchFamily="34" charset="-128"/>
              </a:rPr>
              <a:t>Hunan rheolaeth – Self-Control</a:t>
            </a:r>
          </a:p>
          <a:p>
            <a:pPr eaLnBrk="1" hangingPunct="1"/>
            <a:r>
              <a:rPr lang="en-AU" altLang="en-US" smtClean="0">
                <a:latin typeface="Tahoma" panose="020B0604030504040204" pitchFamily="34" charset="0"/>
                <a:ea typeface="ＭＳ Ｐゴシック" panose="020B0600070205080204" pitchFamily="34" charset="-128"/>
              </a:rPr>
              <a:t>Pertnnasol -Relatedness</a:t>
            </a:r>
          </a:p>
          <a:p>
            <a:pPr eaLnBrk="1" hangingPunct="1"/>
            <a:r>
              <a:rPr lang="en-AU" altLang="en-US" smtClean="0">
                <a:latin typeface="Tahoma" panose="020B0604030504040204" pitchFamily="34" charset="0"/>
                <a:ea typeface="ＭＳ Ｐゴシック" panose="020B0600070205080204" pitchFamily="34" charset="-128"/>
              </a:rPr>
              <a:t>Cyfathrebu -Communication</a:t>
            </a:r>
          </a:p>
          <a:p>
            <a:pPr eaLnBrk="1" hangingPunct="1"/>
            <a:r>
              <a:rPr lang="en-AU" altLang="en-US" smtClean="0">
                <a:latin typeface="Tahoma" panose="020B0604030504040204" pitchFamily="34" charset="0"/>
                <a:ea typeface="ＭＳ Ｐゴシック" panose="020B0600070205080204" pitchFamily="34" charset="-128"/>
              </a:rPr>
              <a:t>Cydweithredol -Cooperativeness</a:t>
            </a:r>
          </a:p>
        </p:txBody>
      </p:sp>
      <p:pic>
        <p:nvPicPr>
          <p:cNvPr id="30723" name="Picture 4" descr="_DSC011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4600" y="1143000"/>
            <a:ext cx="2613025" cy="3935413"/>
          </a:xfrm>
          <a:prstGeom prst="rect">
            <a:avLst/>
          </a:prstGeom>
          <a:noFill/>
          <a:ln w="57150" cmpd="thinThick">
            <a:solidFill>
              <a:srgbClr val="CCCC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>
                <a:ea typeface="ＭＳ Ｐゴシック" panose="020B0600070205080204" pitchFamily="34" charset="-128"/>
              </a:rPr>
              <a:t>Dweck - Mindset</a:t>
            </a:r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sz="half" idx="4294967295"/>
          </p:nvPr>
        </p:nvGraphicFramePr>
        <p:xfrm>
          <a:off x="755650" y="1773238"/>
          <a:ext cx="7278688" cy="4648201"/>
        </p:xfrm>
        <a:graphic>
          <a:graphicData uri="http://schemas.openxmlformats.org/drawingml/2006/table">
            <a:tbl>
              <a:tblPr/>
              <a:tblGrid>
                <a:gridCol w="3552825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3725863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</a:tblGrid>
              <a:tr h="962025">
                <a:tc>
                  <a:txBody>
                    <a:bodyPr/>
                    <a:lstStyle>
                      <a:lvl1pPr defTabSz="457200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 defTabSz="45720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Fixed IQ theorists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>
                      <a:lvl1pPr defTabSz="457200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 defTabSz="45720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Untapped potential theorists – growth</a:t>
                      </a:r>
                      <a:r>
                        <a:rPr kumimoji="0" lang="ja-JP" alt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’</a:t>
                      </a:r>
                      <a:r>
                        <a:rPr kumimoji="0" lang="en-US" altLang="ja-JP" sz="2000" b="1" i="0" u="none" strike="noStrike" cap="none" normalizeH="0" baseline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 mindset</a:t>
                      </a:r>
                      <a:endParaRPr kumimoji="0" lang="en-US" altLang="en-US" sz="2000" b="1" i="0" u="none" strike="noStrike" cap="none" normalizeH="0" baseline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charset="0"/>
                        <a:ea typeface="ＭＳ Ｐゴシック" charset="-128"/>
                      </a:endParaRP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919163">
                <a:tc>
                  <a:txBody>
                    <a:bodyPr/>
                    <a:lstStyle>
                      <a:lvl1pPr defTabSz="457200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 defTabSz="45720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Ability comes from talent.</a:t>
                      </a:r>
                    </a:p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0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ＭＳ Ｐゴシック" charset="-128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E8EF"/>
                    </a:solidFill>
                  </a:tcPr>
                </a:tc>
                <a:tc>
                  <a:txBody>
                    <a:bodyPr/>
                    <a:lstStyle>
                      <a:lvl1pPr defTabSz="457200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 defTabSz="45720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Ability comes from time and effort in learning.</a:t>
                      </a: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E8E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784225">
                <a:tc>
                  <a:txBody>
                    <a:bodyPr/>
                    <a:lstStyle>
                      <a:lvl1pPr defTabSz="457200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 defTabSz="45720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Its </a:t>
                      </a:r>
                      <a:r>
                        <a:rPr kumimoji="0" lang="ja-JP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‘</a:t>
                      </a:r>
                      <a:r>
                        <a:rPr kumimoji="0" lang="en-US" altLang="ja-JP" sz="20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in my genes</a:t>
                      </a:r>
                      <a:r>
                        <a:rPr kumimoji="0" lang="ja-JP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’</a:t>
                      </a:r>
                      <a:r>
                        <a:rPr kumimoji="0" lang="en-US" altLang="ja-JP" sz="20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. </a:t>
                      </a:r>
                    </a:p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Fixed.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 defTabSz="457200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 defTabSz="45720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I can improve.</a:t>
                      </a: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  <a:tr h="814388">
                <a:tc>
                  <a:txBody>
                    <a:bodyPr/>
                    <a:lstStyle>
                      <a:lvl1pPr defTabSz="457200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 defTabSz="45720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Learning goal – to prove myself.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E8EF"/>
                    </a:solidFill>
                  </a:tcPr>
                </a:tc>
                <a:tc>
                  <a:txBody>
                    <a:bodyPr/>
                    <a:lstStyle>
                      <a:lvl1pPr defTabSz="457200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 defTabSz="45720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Learning goal – to improve myself.</a:t>
                      </a: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E8E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3"/>
                  </a:ext>
                </a:extLst>
              </a:tr>
              <a:tr h="1168400">
                <a:tc>
                  <a:txBody>
                    <a:bodyPr/>
                    <a:lstStyle>
                      <a:lvl1pPr defTabSz="457200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 defTabSz="45720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Withdraws effort if difficult.</a:t>
                      </a:r>
                    </a:p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If it</a:t>
                      </a:r>
                      <a:r>
                        <a:rPr kumimoji="0" lang="ja-JP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’</a:t>
                      </a:r>
                      <a:r>
                        <a:rPr kumimoji="0" lang="en-US" altLang="ja-JP" sz="20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s hard – give up.</a:t>
                      </a:r>
                      <a:endParaRPr kumimoji="0" lang="en-US" altLang="en-US" sz="20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ＭＳ Ｐゴシック" charset="-128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>
                      <a:lvl1pPr defTabSz="457200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1pPr>
                      <a:lvl2pPr marL="37931725" indent="-37474525" defTabSz="45720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2pPr>
                      <a:lvl3pPr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3pPr>
                      <a:lvl4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4pPr>
                      <a:lvl5pPr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5pPr>
                      <a:lvl6pPr marL="4572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6pPr>
                      <a:lvl7pPr marL="9144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7pPr>
                      <a:lvl8pPr marL="1371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8pPr>
                      <a:lvl9pPr marL="18288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ea typeface="ＭＳ Ｐゴシック" charset="-128"/>
                        </a:defRPr>
                      </a:lvl9pPr>
                    </a:lstStyle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Responsive to difficulties.</a:t>
                      </a:r>
                    </a:p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If it</a:t>
                      </a:r>
                      <a:r>
                        <a:rPr kumimoji="0" lang="ja-JP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’</a:t>
                      </a:r>
                      <a:r>
                        <a:rPr kumimoji="0" lang="en-US" altLang="ja-JP" sz="20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ＭＳ Ｐゴシック" charset="-128"/>
                        </a:rPr>
                        <a:t>s hard try harder, ask for help etc.</a:t>
                      </a:r>
                      <a:endParaRPr kumimoji="0" lang="en-US" altLang="en-US" sz="20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ＭＳ Ｐゴシック" charset="-128"/>
                      </a:endParaRP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4"/>
                  </a:ext>
                </a:extLst>
              </a:tr>
            </a:tbl>
          </a:graphicData>
        </a:graphic>
      </p:graphicFrame>
      <p:pic>
        <p:nvPicPr>
          <p:cNvPr id="3176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188" y="115888"/>
            <a:ext cx="1130300" cy="1524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>
                <a:ea typeface="ＭＳ Ｐゴシック" panose="020B0600070205080204" pitchFamily="34" charset="-128"/>
              </a:rPr>
              <a:t>Dweck – video clip</a:t>
            </a:r>
          </a:p>
        </p:txBody>
      </p:sp>
      <p:pic>
        <p:nvPicPr>
          <p:cNvPr id="32770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350" y="1628775"/>
            <a:ext cx="2870200" cy="439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2771" name="Rectangle 3"/>
          <p:cNvSpPr>
            <a:spLocks noChangeArrowheads="1"/>
          </p:cNvSpPr>
          <p:nvPr/>
        </p:nvSpPr>
        <p:spPr bwMode="auto">
          <a:xfrm>
            <a:off x="4932363" y="3068638"/>
            <a:ext cx="4572000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800">
                <a:hlinkClick r:id="rId3"/>
              </a:rPr>
              <a:t>https://www.youtube.com/watch?v=TTXrV0_3UjY</a:t>
            </a:r>
            <a:r>
              <a:rPr lang="en-US" altLang="en-US" sz="1800"/>
              <a:t> </a:t>
            </a:r>
          </a:p>
        </p:txBody>
      </p:sp>
    </p:spTree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Title 1"/>
          <p:cNvSpPr>
            <a:spLocks noGrp="1"/>
          </p:cNvSpPr>
          <p:nvPr>
            <p:ph type="title"/>
          </p:nvPr>
        </p:nvSpPr>
        <p:spPr>
          <a:xfrm>
            <a:off x="107950" y="274638"/>
            <a:ext cx="8928100" cy="1143000"/>
          </a:xfrm>
        </p:spPr>
        <p:txBody>
          <a:bodyPr/>
          <a:lstStyle/>
          <a:p>
            <a:r>
              <a:rPr lang="en-US" altLang="en-US" sz="3600" smtClean="0">
                <a:ea typeface="ＭＳ Ｐゴシック" panose="020B0600070205080204" pitchFamily="34" charset="-128"/>
              </a:rPr>
              <a:t>Dysgu lefel </a:t>
            </a:r>
            <a:r>
              <a:rPr lang="ja-JP" altLang="en-US" sz="3600" smtClean="0">
                <a:ea typeface="ＭＳ Ｐゴシック" panose="020B0600070205080204" pitchFamily="34" charset="-128"/>
              </a:rPr>
              <a:t>‘</a:t>
            </a:r>
            <a:r>
              <a:rPr lang="en-US" altLang="ja-JP" sz="3600" smtClean="0">
                <a:ea typeface="ＭＳ Ｐゴシック" panose="020B0600070205080204" pitchFamily="34" charset="-128"/>
              </a:rPr>
              <a:t>Ddofn yn erbyn Arwynebol’</a:t>
            </a:r>
            <a:br>
              <a:rPr lang="en-US" altLang="ja-JP" sz="3600" smtClean="0">
                <a:ea typeface="ＭＳ Ｐゴシック" panose="020B0600070205080204" pitchFamily="34" charset="-128"/>
              </a:rPr>
            </a:br>
            <a:r>
              <a:rPr lang="ja-JP" altLang="en-US" sz="3600" smtClean="0">
                <a:ea typeface="ＭＳ Ｐゴシック" panose="020B0600070205080204" pitchFamily="34" charset="-128"/>
              </a:rPr>
              <a:t>‘</a:t>
            </a:r>
            <a:r>
              <a:rPr lang="en-US" altLang="ja-JP" sz="3600" smtClean="0">
                <a:ea typeface="ＭＳ Ｐゴシック" panose="020B0600070205080204" pitchFamily="34" charset="-128"/>
              </a:rPr>
              <a:t>Deep vs Surface</a:t>
            </a:r>
            <a:r>
              <a:rPr lang="ja-JP" altLang="en-US" sz="3600" smtClean="0">
                <a:ea typeface="ＭＳ Ｐゴシック" panose="020B0600070205080204" pitchFamily="34" charset="-128"/>
              </a:rPr>
              <a:t>’</a:t>
            </a:r>
            <a:r>
              <a:rPr lang="en-US" altLang="ja-JP" sz="3600" smtClean="0">
                <a:ea typeface="ＭＳ Ｐゴシック" panose="020B0600070205080204" pitchFamily="34" charset="-128"/>
              </a:rPr>
              <a:t> level learning</a:t>
            </a:r>
            <a:endParaRPr lang="en-US" altLang="en-US" sz="3600" smtClean="0">
              <a:ea typeface="ＭＳ Ｐゴシック" panose="020B0600070205080204" pitchFamily="34" charset="-128"/>
            </a:endParaRPr>
          </a:p>
        </p:txBody>
      </p:sp>
      <p:sp>
        <p:nvSpPr>
          <p:cNvPr id="34818" name="Content Placeholder 6"/>
          <p:cNvSpPr>
            <a:spLocks noGrp="1"/>
          </p:cNvSpPr>
          <p:nvPr>
            <p:ph sz="half" idx="1"/>
          </p:nvPr>
        </p:nvSpPr>
        <p:spPr>
          <a:xfrm>
            <a:off x="468313" y="1773238"/>
            <a:ext cx="4038600" cy="4525962"/>
          </a:xfrm>
        </p:spPr>
        <p:txBody>
          <a:bodyPr/>
          <a:lstStyle/>
          <a:p>
            <a:r>
              <a:rPr lang="en-US" altLang="en-US" sz="2000" smtClean="0">
                <a:ea typeface="ＭＳ Ｐゴシック" panose="020B0600070205080204" pitchFamily="34" charset="-128"/>
              </a:rPr>
              <a:t>Children can take different approaches to learning. </a:t>
            </a:r>
          </a:p>
          <a:p>
            <a:r>
              <a:rPr lang="en-US" altLang="en-US" sz="2000" smtClean="0">
                <a:ea typeface="ＭＳ Ｐゴシック" panose="020B0600070205080204" pitchFamily="34" charset="-128"/>
              </a:rPr>
              <a:t>Characteristics of approach not child.</a:t>
            </a:r>
          </a:p>
          <a:p>
            <a:r>
              <a:rPr lang="en-US" altLang="en-US" sz="2000" smtClean="0">
                <a:ea typeface="ＭＳ Ｐゴシック" panose="020B0600070205080204" pitchFamily="34" charset="-128"/>
              </a:rPr>
              <a:t>These approaches are not stable traits in individuals.</a:t>
            </a:r>
          </a:p>
          <a:p>
            <a:r>
              <a:rPr lang="en-US" altLang="en-US" sz="2000" smtClean="0">
                <a:ea typeface="ＭＳ Ｐゴシック" panose="020B0600070205080204" pitchFamily="34" charset="-128"/>
              </a:rPr>
              <a:t>Good teaching can influence students to take a deep approach. </a:t>
            </a:r>
          </a:p>
          <a:p>
            <a:r>
              <a:rPr lang="en-US" altLang="en-US" sz="2000" smtClean="0">
                <a:ea typeface="ＭＳ Ｐゴシック" panose="020B0600070205080204" pitchFamily="34" charset="-128"/>
              </a:rPr>
              <a:t>Biggs (1999).</a:t>
            </a:r>
          </a:p>
          <a:p>
            <a:r>
              <a:rPr lang="en-US" altLang="en-US" sz="2000" smtClean="0">
                <a:ea typeface="ＭＳ Ｐゴシック" panose="020B0600070205080204" pitchFamily="34" charset="-128"/>
              </a:rPr>
              <a:t>Surface learning has a role, but not in developing higher order skills.</a:t>
            </a:r>
          </a:p>
        </p:txBody>
      </p:sp>
      <p:sp>
        <p:nvSpPr>
          <p:cNvPr id="34819" name="Content Placeholder 10"/>
          <p:cNvSpPr>
            <a:spLocks noGrp="1"/>
          </p:cNvSpPr>
          <p:nvPr>
            <p:ph sz="half" idx="2"/>
          </p:nvPr>
        </p:nvSpPr>
        <p:spPr>
          <a:xfrm>
            <a:off x="4643438" y="1844675"/>
            <a:ext cx="4038600" cy="4525963"/>
          </a:xfrm>
        </p:spPr>
        <p:txBody>
          <a:bodyPr/>
          <a:lstStyle/>
          <a:p>
            <a:r>
              <a:rPr lang="en-GB" altLang="en-US" sz="2000" smtClean="0">
                <a:ea typeface="ＭＳ Ｐゴシック" panose="020B0600070205080204" pitchFamily="34" charset="-128"/>
              </a:rPr>
              <a:t>Gall plant gymryd ymagweddau gwahanol at ddysgu.</a:t>
            </a:r>
          </a:p>
          <a:p>
            <a:r>
              <a:rPr lang="en-GB" altLang="en-US" sz="2000" smtClean="0">
                <a:ea typeface="ＭＳ Ｐゴシック" panose="020B0600070205080204" pitchFamily="34" charset="-128"/>
              </a:rPr>
              <a:t>Nodweddion yr ymagwedd nid y plentyn.</a:t>
            </a:r>
          </a:p>
          <a:p>
            <a:r>
              <a:rPr lang="en-GB" altLang="en-US" sz="2000" smtClean="0">
                <a:ea typeface="ＭＳ Ｐゴシック" panose="020B0600070205080204" pitchFamily="34" charset="-128"/>
              </a:rPr>
              <a:t>Nid yw’r ymagweddau hyn yn nodweddion sefydlog mewn unigolion.</a:t>
            </a:r>
          </a:p>
          <a:p>
            <a:r>
              <a:rPr lang="en-GB" altLang="en-US" sz="2000" smtClean="0">
                <a:ea typeface="ＭＳ Ｐゴシック" panose="020B0600070205080204" pitchFamily="34" charset="-128"/>
              </a:rPr>
              <a:t>Gall addysgu da ddylanwadu ar fyfyrwyr i feithrin ymagwedd.</a:t>
            </a:r>
          </a:p>
          <a:p>
            <a:r>
              <a:rPr lang="en-GB" altLang="en-US" sz="2000" smtClean="0">
                <a:ea typeface="ＭＳ Ｐゴシック" panose="020B0600070205080204" pitchFamily="34" charset="-128"/>
              </a:rPr>
              <a:t>Biggs (1999).</a:t>
            </a:r>
          </a:p>
          <a:p>
            <a:r>
              <a:rPr lang="en-GB" altLang="en-US" sz="2000" smtClean="0">
                <a:ea typeface="ＭＳ Ｐゴシック" panose="020B0600070205080204" pitchFamily="34" charset="-128"/>
              </a:rPr>
              <a:t>Mae gan ddysgu arwyneb rôl, ond nid wrth ddatblygu sgiliau trefn uwch.</a:t>
            </a:r>
            <a:endParaRPr lang="cy-GB" altLang="en-US" sz="2000" smtClean="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>
                <a:ea typeface="ＭＳ Ｐゴシック" panose="020B0600070205080204" pitchFamily="34" charset="-128"/>
              </a:rPr>
              <a:t>Can we learn without school…?</a:t>
            </a:r>
            <a:br>
              <a:rPr lang="en-US" altLang="en-US" smtClean="0">
                <a:ea typeface="ＭＳ Ｐゴシック" panose="020B0600070205080204" pitchFamily="34" charset="-128"/>
              </a:rPr>
            </a:br>
            <a:r>
              <a:rPr lang="en-US" altLang="en-US" smtClean="0">
                <a:ea typeface="ＭＳ Ｐゴシック" panose="020B0600070205080204" pitchFamily="34" charset="-128"/>
              </a:rPr>
              <a:t>A fedrwn ddysgu heb ysgol ...?</a:t>
            </a:r>
          </a:p>
        </p:txBody>
      </p:sp>
      <p:pic>
        <p:nvPicPr>
          <p:cNvPr id="38914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1498600"/>
            <a:ext cx="5349875" cy="5367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937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1175" y="1676400"/>
            <a:ext cx="5534025" cy="41640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9938" name="TextBox 1"/>
          <p:cNvSpPr txBox="1">
            <a:spLocks noChangeArrowheads="1"/>
          </p:cNvSpPr>
          <p:nvPr/>
        </p:nvSpPr>
        <p:spPr bwMode="auto">
          <a:xfrm>
            <a:off x="971550" y="6165850"/>
            <a:ext cx="7345363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1800">
                <a:hlinkClick r:id="rId3"/>
              </a:rPr>
              <a:t>https://www.youtube.com/watch?v=HE5GX3U3BYQ</a:t>
            </a:r>
            <a:r>
              <a:rPr lang="en-US" altLang="en-US" sz="1800"/>
              <a:t> </a:t>
            </a:r>
          </a:p>
        </p:txBody>
      </p:sp>
      <p:sp>
        <p:nvSpPr>
          <p:cNvPr id="39939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4000" smtClean="0">
                <a:ea typeface="ＭＳ Ｐゴシック" panose="020B0600070205080204" pitchFamily="34" charset="-128"/>
              </a:rPr>
              <a:t>Motivation, Opportunity, Resources</a:t>
            </a:r>
            <a:br>
              <a:rPr lang="en-US" altLang="en-US" sz="4000" smtClean="0">
                <a:ea typeface="ＭＳ Ｐゴシック" panose="020B0600070205080204" pitchFamily="34" charset="-128"/>
              </a:rPr>
            </a:br>
            <a:r>
              <a:rPr lang="en-US" altLang="en-US" sz="4000" smtClean="0">
                <a:ea typeface="ＭＳ Ｐゴシック" panose="020B0600070205080204" pitchFamily="34" charset="-128"/>
              </a:rPr>
              <a:t>Ysgogiad, Cyfle, Adnoddau</a:t>
            </a:r>
          </a:p>
        </p:txBody>
      </p:sp>
    </p:spTree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7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143000"/>
          </a:xfrm>
        </p:spPr>
        <p:txBody>
          <a:bodyPr/>
          <a:lstStyle/>
          <a:p>
            <a:r>
              <a:rPr lang="en-US" altLang="en-US" sz="2700" smtClean="0">
                <a:ea typeface="ＭＳ Ｐゴシック" panose="020B0600070205080204" pitchFamily="34" charset="-128"/>
              </a:rPr>
              <a:t>Neuroscience and ‘</a:t>
            </a:r>
            <a:r>
              <a:rPr lang="en-US" altLang="ja-JP" sz="2700" smtClean="0">
                <a:ea typeface="ＭＳ Ｐゴシック" panose="020B0600070205080204" pitchFamily="34" charset="-128"/>
              </a:rPr>
              <a:t>Neuromyths</a:t>
            </a:r>
            <a:r>
              <a:rPr lang="en-US" altLang="en-US" sz="2700" smtClean="0">
                <a:ea typeface="ＭＳ Ｐゴシック" panose="020B0600070205080204" pitchFamily="34" charset="-128"/>
              </a:rPr>
              <a:t>’</a:t>
            </a:r>
            <a:br>
              <a:rPr lang="en-US" altLang="en-US" sz="2700" smtClean="0">
                <a:ea typeface="ＭＳ Ｐゴシック" panose="020B0600070205080204" pitchFamily="34" charset="-128"/>
              </a:rPr>
            </a:br>
            <a:r>
              <a:rPr lang="en-US" altLang="en-US" sz="2700" smtClean="0">
                <a:ea typeface="ＭＳ Ｐゴシック" panose="020B0600070205080204" pitchFamily="34" charset="-128"/>
              </a:rPr>
              <a:t>Niwrowyddoniaeth ac ‘myth-niwro’</a:t>
            </a:r>
            <a:r>
              <a:rPr lang="en-US" altLang="en-US" smtClean="0">
                <a:ea typeface="ＭＳ Ｐゴシック" panose="020B0600070205080204" pitchFamily="34" charset="-128"/>
              </a:rPr>
              <a:t/>
            </a:r>
            <a:br>
              <a:rPr lang="en-US" altLang="en-US" smtClean="0">
                <a:ea typeface="ＭＳ Ｐゴシック" panose="020B0600070205080204" pitchFamily="34" charset="-128"/>
              </a:rPr>
            </a:br>
            <a:endParaRPr lang="en-US" altLang="en-US" smtClean="0">
              <a:ea typeface="ＭＳ Ｐゴシック" panose="020B0600070205080204" pitchFamily="34" charset="-128"/>
            </a:endParaRPr>
          </a:p>
        </p:txBody>
      </p:sp>
      <p:sp>
        <p:nvSpPr>
          <p:cNvPr id="45058" name="Content Placeholder 6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altLang="en-US" smtClean="0">
                <a:ea typeface="ＭＳ Ｐゴシック" panose="020B0600070205080204" pitchFamily="34" charset="-128"/>
              </a:rPr>
              <a:t>Learning styles</a:t>
            </a:r>
          </a:p>
          <a:p>
            <a:r>
              <a:rPr lang="en-US" altLang="en-US" smtClean="0">
                <a:ea typeface="ＭＳ Ｐゴシック" panose="020B0600070205080204" pitchFamily="34" charset="-128"/>
              </a:rPr>
              <a:t>Left brain and right brain </a:t>
            </a:r>
          </a:p>
          <a:p>
            <a:r>
              <a:rPr lang="en-US" altLang="en-US" smtClean="0">
                <a:ea typeface="ＭＳ Ｐゴシック" panose="020B0600070205080204" pitchFamily="34" charset="-128"/>
              </a:rPr>
              <a:t>Fish oil</a:t>
            </a:r>
          </a:p>
          <a:p>
            <a:r>
              <a:rPr lang="en-US" altLang="en-US" smtClean="0">
                <a:ea typeface="ＭＳ Ｐゴシック" panose="020B0600070205080204" pitchFamily="34" charset="-128"/>
              </a:rPr>
              <a:t>Water</a:t>
            </a:r>
          </a:p>
          <a:p>
            <a:endParaRPr lang="en-US" altLang="en-US" smtClean="0">
              <a:ea typeface="ＭＳ Ｐゴシック" panose="020B0600070205080204" pitchFamily="34" charset="-128"/>
            </a:endParaRPr>
          </a:p>
        </p:txBody>
      </p:sp>
      <p:pic>
        <p:nvPicPr>
          <p:cNvPr id="45059" name="Content Placeholder 8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320" b="6320"/>
          <a:stretch>
            <a:fillRect/>
          </a:stretch>
        </p:blipFill>
        <p:spPr>
          <a:xfrm>
            <a:off x="2195513" y="3429000"/>
            <a:ext cx="2728912" cy="3057525"/>
          </a:xfrm>
        </p:spPr>
      </p:pic>
      <p:sp>
        <p:nvSpPr>
          <p:cNvPr id="45060" name="Content Placeholder 6"/>
          <p:cNvSpPr txBox="1">
            <a:spLocks/>
          </p:cNvSpPr>
          <p:nvPr/>
        </p:nvSpPr>
        <p:spPr bwMode="auto">
          <a:xfrm>
            <a:off x="4724400" y="1600200"/>
            <a:ext cx="4038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US" altLang="en-US" sz="2800"/>
              <a:t>Arddulliau dysgu </a:t>
            </a:r>
          </a:p>
          <a:p>
            <a:r>
              <a:rPr lang="en-US" altLang="en-US" sz="2800"/>
              <a:t>Ymennydd Chwith a’r Ymennydd Dde </a:t>
            </a:r>
          </a:p>
          <a:p>
            <a:r>
              <a:rPr lang="en-US" altLang="en-US" sz="2800"/>
              <a:t>Olew pysgod </a:t>
            </a:r>
          </a:p>
          <a:p>
            <a:r>
              <a:rPr lang="en-US" altLang="en-US" sz="2800"/>
              <a:t>Dŵr</a:t>
            </a:r>
          </a:p>
        </p:txBody>
      </p:sp>
    </p:spTree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1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>
                <a:ea typeface="ＭＳ Ｐゴシック" panose="020B0600070205080204" pitchFamily="34" charset="-128"/>
              </a:rPr>
              <a:t>Directed Task – Tasg o dan gyfarwyddid</a:t>
            </a:r>
          </a:p>
        </p:txBody>
      </p:sp>
      <p:sp>
        <p:nvSpPr>
          <p:cNvPr id="46082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altLang="en-US" sz="2400" smtClean="0">
                <a:ea typeface="ＭＳ Ｐゴシック" panose="020B0600070205080204" pitchFamily="34" charset="-128"/>
              </a:rPr>
              <a:t>Read Ch 11 in “Bad Education”, and Coffield’s review of learning styles, available at:</a:t>
            </a:r>
          </a:p>
          <a:p>
            <a:pPr>
              <a:buFontTx/>
              <a:buNone/>
            </a:pPr>
            <a:r>
              <a:rPr lang="en-US" altLang="en-US" sz="2400" smtClean="0">
                <a:ea typeface="ＭＳ Ｐゴシック" panose="020B0600070205080204" pitchFamily="34" charset="-128"/>
              </a:rPr>
              <a:t>http://www.itslifejimbutnotasweknowit.org.uk/files/LSRC_LearningStyles.pdf</a:t>
            </a:r>
          </a:p>
          <a:p>
            <a:endParaRPr lang="en-US" altLang="en-US" sz="2400" smtClean="0">
              <a:ea typeface="ＭＳ Ｐゴシック" panose="020B0600070205080204" pitchFamily="34" charset="-128"/>
            </a:endParaRPr>
          </a:p>
          <a:p>
            <a:r>
              <a:rPr lang="en-US" altLang="en-US" sz="2400" smtClean="0">
                <a:ea typeface="ＭＳ Ｐゴシック" panose="020B0600070205080204" pitchFamily="34" charset="-128"/>
              </a:rPr>
              <a:t>Consider how your views of common ideas about learning may change in the light of these.</a:t>
            </a:r>
          </a:p>
        </p:txBody>
      </p:sp>
      <p:sp>
        <p:nvSpPr>
          <p:cNvPr id="46083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altLang="en-US" sz="2200" smtClean="0">
                <a:ea typeface="ＭＳ Ｐゴシック" panose="020B0600070205080204" pitchFamily="34" charset="-128"/>
              </a:rPr>
              <a:t>Darllenwch Ch 11 yn "Addysg Bad", ac adolygiad Coffield o arddulliau dysgu, sydd ar gael yn:</a:t>
            </a:r>
          </a:p>
          <a:p>
            <a:r>
              <a:rPr lang="en-US" altLang="en-US" sz="2200" smtClean="0">
                <a:ea typeface="ＭＳ Ｐゴシック" panose="020B0600070205080204" pitchFamily="34" charset="-128"/>
              </a:rPr>
              <a:t>http://www.itslifejimbutnotasweknowit.org.uk/files/LSRC_LearningStyles.pdf</a:t>
            </a:r>
          </a:p>
          <a:p>
            <a:endParaRPr lang="en-US" altLang="en-US" sz="2200" smtClean="0">
              <a:ea typeface="ＭＳ Ｐゴシック" panose="020B0600070205080204" pitchFamily="34" charset="-128"/>
            </a:endParaRPr>
          </a:p>
          <a:p>
            <a:r>
              <a:rPr lang="en-US" altLang="en-US" sz="2200" smtClean="0">
                <a:ea typeface="ＭＳ Ｐゴシック" panose="020B0600070205080204" pitchFamily="34" charset="-128"/>
              </a:rPr>
              <a:t>Ystyriwch sut y gall eich barn o syniadau cyffredin am ddysgu yn newid yng ngoleuni'r rhain.</a:t>
            </a:r>
          </a:p>
        </p:txBody>
      </p:sp>
    </p:spTree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710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43390" b="-43390"/>
          <a:stretch>
            <a:fillRect/>
          </a:stretch>
        </p:blipFill>
        <p:spPr>
          <a:xfrm>
            <a:off x="0" y="-304800"/>
            <a:ext cx="1598613" cy="1792288"/>
          </a:xfrm>
        </p:spPr>
      </p:pic>
      <p:sp>
        <p:nvSpPr>
          <p:cNvPr id="47106" name="Title 1"/>
          <p:cNvSpPr>
            <a:spLocks noGrp="1"/>
          </p:cNvSpPr>
          <p:nvPr>
            <p:ph type="title"/>
          </p:nvPr>
        </p:nvSpPr>
        <p:spPr>
          <a:xfrm>
            <a:off x="762000" y="228600"/>
            <a:ext cx="8229600" cy="1143000"/>
          </a:xfrm>
        </p:spPr>
        <p:txBody>
          <a:bodyPr/>
          <a:lstStyle/>
          <a:p>
            <a:r>
              <a:rPr lang="en-US" altLang="en-US" smtClean="0">
                <a:ea typeface="ＭＳ Ｐゴシック" panose="020B0600070205080204" pitchFamily="34" charset="-128"/>
              </a:rPr>
              <a:t>Connections to rest of module</a:t>
            </a:r>
            <a:br>
              <a:rPr lang="en-US" altLang="en-US" smtClean="0">
                <a:ea typeface="ＭＳ Ｐゴシック" panose="020B0600070205080204" pitchFamily="34" charset="-128"/>
              </a:rPr>
            </a:br>
            <a:r>
              <a:rPr lang="en-US" altLang="en-US" smtClean="0">
                <a:ea typeface="ＭＳ Ｐゴシック" panose="020B0600070205080204" pitchFamily="34" charset="-128"/>
              </a:rPr>
              <a:t>Cysylltiadau i weddill y modiwl</a:t>
            </a:r>
          </a:p>
        </p:txBody>
      </p:sp>
      <p:sp>
        <p:nvSpPr>
          <p:cNvPr id="47107" name="Content Placeholder 5"/>
          <p:cNvSpPr>
            <a:spLocks noGrp="1"/>
          </p:cNvSpPr>
          <p:nvPr>
            <p:ph sz="half" idx="2"/>
          </p:nvPr>
        </p:nvSpPr>
        <p:spPr>
          <a:xfrm>
            <a:off x="609600" y="1981200"/>
            <a:ext cx="4038600" cy="4525963"/>
          </a:xfrm>
        </p:spPr>
        <p:txBody>
          <a:bodyPr/>
          <a:lstStyle/>
          <a:p>
            <a:r>
              <a:rPr lang="en-US" altLang="en-US" smtClean="0">
                <a:ea typeface="ＭＳ Ｐゴシック" panose="020B0600070205080204" pitchFamily="34" charset="-128"/>
              </a:rPr>
              <a:t>Well- being and self-esteem;</a:t>
            </a:r>
          </a:p>
          <a:p>
            <a:r>
              <a:rPr lang="en-US" altLang="en-US" smtClean="0">
                <a:ea typeface="ＭＳ Ｐゴシック" panose="020B0600070205080204" pitchFamily="34" charset="-128"/>
              </a:rPr>
              <a:t>Play and active learning; </a:t>
            </a:r>
          </a:p>
          <a:p>
            <a:r>
              <a:rPr lang="en-US" altLang="en-US" smtClean="0">
                <a:ea typeface="ＭＳ Ｐゴシック" panose="020B0600070205080204" pitchFamily="34" charset="-128"/>
              </a:rPr>
              <a:t>Intelligence and thinking; </a:t>
            </a:r>
          </a:p>
          <a:p>
            <a:r>
              <a:rPr lang="en-US" altLang="en-US" smtClean="0">
                <a:ea typeface="ＭＳ Ｐゴシック" panose="020B0600070205080204" pitchFamily="34" charset="-128"/>
              </a:rPr>
              <a:t>Barriers;</a:t>
            </a:r>
          </a:p>
          <a:p>
            <a:r>
              <a:rPr lang="en-US" altLang="en-US" smtClean="0">
                <a:ea typeface="ＭＳ Ｐゴシック" panose="020B0600070205080204" pitchFamily="34" charset="-128"/>
              </a:rPr>
              <a:t>Observing learning; </a:t>
            </a:r>
          </a:p>
          <a:p>
            <a:r>
              <a:rPr lang="en-US" altLang="en-US" smtClean="0">
                <a:ea typeface="ＭＳ Ｐゴシック" panose="020B0600070205080204" pitchFamily="34" charset="-128"/>
              </a:rPr>
              <a:t>Learning theory;</a:t>
            </a:r>
          </a:p>
          <a:p>
            <a:r>
              <a:rPr lang="en-US" altLang="en-US" smtClean="0">
                <a:ea typeface="ＭＳ Ｐゴシック" panose="020B0600070205080204" pitchFamily="34" charset="-128"/>
              </a:rPr>
              <a:t>Teaching… </a:t>
            </a:r>
          </a:p>
        </p:txBody>
      </p:sp>
      <p:sp>
        <p:nvSpPr>
          <p:cNvPr id="5" name="Content Placeholder 5"/>
          <p:cNvSpPr txBox="1">
            <a:spLocks/>
          </p:cNvSpPr>
          <p:nvPr/>
        </p:nvSpPr>
        <p:spPr bwMode="auto">
          <a:xfrm>
            <a:off x="4648200" y="2057400"/>
            <a:ext cx="4038600" cy="495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FontTx/>
              <a:buChar char="•"/>
              <a:defRPr/>
            </a:pPr>
            <a:r>
              <a:rPr lang="en-US" sz="2800" kern="0" dirty="0" err="1">
                <a:latin typeface="+mn-lt"/>
                <a:ea typeface="ＭＳ Ｐゴシック" pitchFamily="-65" charset="-128"/>
                <a:cs typeface="ＭＳ Ｐゴシック" pitchFamily="-65" charset="-128"/>
              </a:rPr>
              <a:t>Lles</a:t>
            </a:r>
            <a:r>
              <a:rPr lang="en-US" sz="2800" kern="0" dirty="0">
                <a:latin typeface="+mn-lt"/>
                <a:ea typeface="ＭＳ Ｐゴシック" pitchFamily="-65" charset="-128"/>
                <a:cs typeface="ＭＳ Ｐゴシック" pitchFamily="-65" charset="-128"/>
              </a:rPr>
              <a:t> a </a:t>
            </a:r>
            <a:r>
              <a:rPr lang="en-US" sz="2800" kern="0" dirty="0" err="1">
                <a:latin typeface="+mn-lt"/>
                <a:ea typeface="ＭＳ Ｐゴシック" pitchFamily="-65" charset="-128"/>
                <a:cs typeface="ＭＳ Ｐゴシック" pitchFamily="-65" charset="-128"/>
              </a:rPr>
              <a:t>hunan-barch</a:t>
            </a:r>
            <a:r>
              <a:rPr lang="en-US" sz="2800" kern="0" dirty="0">
                <a:latin typeface="+mn-lt"/>
                <a:ea typeface="ＭＳ Ｐゴシック" pitchFamily="-65" charset="-128"/>
                <a:cs typeface="ＭＳ Ｐゴシック" pitchFamily="-65" charset="-128"/>
              </a:rPr>
              <a:t>; </a:t>
            </a:r>
          </a:p>
          <a:p>
            <a:pPr marL="342900" indent="-342900">
              <a:spcBef>
                <a:spcPct val="20000"/>
              </a:spcBef>
              <a:buFontTx/>
              <a:buChar char="•"/>
              <a:defRPr/>
            </a:pPr>
            <a:r>
              <a:rPr lang="en-US" sz="2800" kern="0" dirty="0" err="1">
                <a:latin typeface="+mn-lt"/>
                <a:ea typeface="ＭＳ Ｐゴシック" pitchFamily="-65" charset="-128"/>
                <a:cs typeface="ＭＳ Ｐゴシック" pitchFamily="-65" charset="-128"/>
              </a:rPr>
              <a:t>Chwarae</a:t>
            </a:r>
            <a:r>
              <a:rPr lang="en-US" sz="2800" kern="0" dirty="0">
                <a:latin typeface="+mn-lt"/>
                <a:ea typeface="ＭＳ Ｐゴシック" pitchFamily="-65" charset="-128"/>
                <a:cs typeface="ＭＳ Ｐゴシック" pitchFamily="-65" charset="-128"/>
              </a:rPr>
              <a:t> a </a:t>
            </a:r>
            <a:r>
              <a:rPr lang="en-US" sz="2800" kern="0" dirty="0" err="1">
                <a:latin typeface="+mn-lt"/>
                <a:ea typeface="ＭＳ Ｐゴシック" pitchFamily="-65" charset="-128"/>
                <a:cs typeface="ＭＳ Ｐゴシック" pitchFamily="-65" charset="-128"/>
              </a:rPr>
              <a:t>dysgu</a:t>
            </a:r>
            <a:r>
              <a:rPr lang="en-US" sz="2800" kern="0" dirty="0">
                <a:latin typeface="+mn-lt"/>
                <a:ea typeface="ＭＳ Ｐゴシック" pitchFamily="-65" charset="-128"/>
                <a:cs typeface="ＭＳ Ｐゴシック" pitchFamily="-65" charset="-128"/>
              </a:rPr>
              <a:t> </a:t>
            </a:r>
            <a:r>
              <a:rPr lang="en-US" sz="2800" kern="0" dirty="0" err="1">
                <a:latin typeface="+mn-lt"/>
                <a:ea typeface="ＭＳ Ｐゴシック" pitchFamily="-65" charset="-128"/>
                <a:cs typeface="ＭＳ Ｐゴシック" pitchFamily="-65" charset="-128"/>
              </a:rPr>
              <a:t>gweithredol</a:t>
            </a:r>
            <a:r>
              <a:rPr lang="en-US" sz="2800" kern="0" dirty="0">
                <a:latin typeface="+mn-lt"/>
                <a:ea typeface="ＭＳ Ｐゴシック" pitchFamily="-65" charset="-128"/>
                <a:cs typeface="ＭＳ Ｐゴシック" pitchFamily="-65" charset="-128"/>
              </a:rPr>
              <a:t>; </a:t>
            </a:r>
          </a:p>
          <a:p>
            <a:pPr marL="342900" indent="-342900">
              <a:spcBef>
                <a:spcPct val="20000"/>
              </a:spcBef>
              <a:buFontTx/>
              <a:buChar char="•"/>
              <a:defRPr/>
            </a:pPr>
            <a:r>
              <a:rPr lang="en-US" sz="2800" kern="0" dirty="0" err="1">
                <a:latin typeface="+mn-lt"/>
                <a:ea typeface="ＭＳ Ｐゴシック" pitchFamily="-65" charset="-128"/>
                <a:cs typeface="ＭＳ Ｐゴシック" pitchFamily="-65" charset="-128"/>
              </a:rPr>
              <a:t>Cudd-wybodaeth</a:t>
            </a:r>
            <a:r>
              <a:rPr lang="en-US" sz="2800" kern="0" dirty="0">
                <a:latin typeface="+mn-lt"/>
                <a:ea typeface="ＭＳ Ｐゴシック" pitchFamily="-65" charset="-128"/>
                <a:cs typeface="ＭＳ Ｐゴシック" pitchFamily="-65" charset="-128"/>
              </a:rPr>
              <a:t> a </a:t>
            </a:r>
            <a:r>
              <a:rPr lang="en-US" sz="2800" kern="0" dirty="0" err="1">
                <a:latin typeface="+mn-lt"/>
                <a:ea typeface="ＭＳ Ｐゴシック" pitchFamily="-65" charset="-128"/>
                <a:cs typeface="ＭＳ Ｐゴシック" pitchFamily="-65" charset="-128"/>
              </a:rPr>
              <a:t>meddwl</a:t>
            </a:r>
            <a:r>
              <a:rPr lang="en-US" sz="2800" kern="0" dirty="0">
                <a:latin typeface="+mn-lt"/>
                <a:ea typeface="ＭＳ Ｐゴシック" pitchFamily="-65" charset="-128"/>
                <a:cs typeface="ＭＳ Ｐゴシック" pitchFamily="-65" charset="-128"/>
              </a:rPr>
              <a:t>; </a:t>
            </a:r>
          </a:p>
          <a:p>
            <a:pPr marL="342900" indent="-342900">
              <a:spcBef>
                <a:spcPct val="20000"/>
              </a:spcBef>
              <a:buFontTx/>
              <a:buChar char="•"/>
              <a:defRPr/>
            </a:pPr>
            <a:r>
              <a:rPr lang="en-US" sz="2800" kern="0" dirty="0" err="1">
                <a:latin typeface="+mn-lt"/>
                <a:ea typeface="ＭＳ Ｐゴシック" pitchFamily="-65" charset="-128"/>
                <a:cs typeface="ＭＳ Ｐゴシック" pitchFamily="-65" charset="-128"/>
              </a:rPr>
              <a:t>rhwystrau</a:t>
            </a:r>
            <a:r>
              <a:rPr lang="en-US" sz="2800" kern="0" dirty="0">
                <a:latin typeface="+mn-lt"/>
                <a:ea typeface="ＭＳ Ｐゴシック" pitchFamily="-65" charset="-128"/>
                <a:cs typeface="ＭＳ Ｐゴシック" pitchFamily="-65" charset="-128"/>
              </a:rPr>
              <a:t>; </a:t>
            </a:r>
          </a:p>
          <a:p>
            <a:pPr marL="342900" indent="-342900">
              <a:spcBef>
                <a:spcPct val="20000"/>
              </a:spcBef>
              <a:buFontTx/>
              <a:buChar char="•"/>
              <a:defRPr/>
            </a:pPr>
            <a:r>
              <a:rPr lang="en-US" sz="2800" kern="0" dirty="0" err="1">
                <a:latin typeface="+mn-lt"/>
                <a:ea typeface="ＭＳ Ｐゴシック" pitchFamily="-65" charset="-128"/>
                <a:cs typeface="ＭＳ Ｐゴシック" pitchFamily="-65" charset="-128"/>
              </a:rPr>
              <a:t>Arsylwi</a:t>
            </a:r>
            <a:r>
              <a:rPr lang="en-US" sz="2800" kern="0" dirty="0">
                <a:latin typeface="+mn-lt"/>
                <a:ea typeface="ＭＳ Ｐゴシック" pitchFamily="-65" charset="-128"/>
                <a:cs typeface="ＭＳ Ｐゴシック" pitchFamily="-65" charset="-128"/>
              </a:rPr>
              <a:t> </a:t>
            </a:r>
            <a:r>
              <a:rPr lang="en-US" sz="2800" kern="0" dirty="0" err="1">
                <a:latin typeface="+mn-lt"/>
                <a:ea typeface="ＭＳ Ｐゴシック" pitchFamily="-65" charset="-128"/>
                <a:cs typeface="ＭＳ Ｐゴシック" pitchFamily="-65" charset="-128"/>
              </a:rPr>
              <a:t>dysgu</a:t>
            </a:r>
            <a:r>
              <a:rPr lang="en-US" sz="2800" kern="0" dirty="0">
                <a:latin typeface="+mn-lt"/>
                <a:ea typeface="ＭＳ Ｐゴシック" pitchFamily="-65" charset="-128"/>
                <a:cs typeface="ＭＳ Ｐゴシック" pitchFamily="-65" charset="-128"/>
              </a:rPr>
              <a:t>; </a:t>
            </a:r>
          </a:p>
          <a:p>
            <a:pPr marL="342900" indent="-342900">
              <a:spcBef>
                <a:spcPct val="20000"/>
              </a:spcBef>
              <a:buFontTx/>
              <a:buChar char="•"/>
              <a:defRPr/>
            </a:pPr>
            <a:r>
              <a:rPr lang="en-US" sz="2800" kern="0" dirty="0" err="1">
                <a:latin typeface="+mn-lt"/>
                <a:ea typeface="ＭＳ Ｐゴシック" pitchFamily="-65" charset="-128"/>
                <a:cs typeface="ＭＳ Ｐゴシック" pitchFamily="-65" charset="-128"/>
              </a:rPr>
              <a:t>Theori</a:t>
            </a:r>
            <a:r>
              <a:rPr lang="en-US" sz="2800" kern="0" dirty="0">
                <a:latin typeface="+mn-lt"/>
                <a:ea typeface="ＭＳ Ｐゴシック" pitchFamily="-65" charset="-128"/>
                <a:cs typeface="ＭＳ Ｐゴシック" pitchFamily="-65" charset="-128"/>
              </a:rPr>
              <a:t> </a:t>
            </a:r>
            <a:r>
              <a:rPr lang="en-US" sz="2800" kern="0" dirty="0" err="1">
                <a:latin typeface="+mn-lt"/>
                <a:ea typeface="ＭＳ Ｐゴシック" pitchFamily="-65" charset="-128"/>
                <a:cs typeface="ＭＳ Ｐゴシック" pitchFamily="-65" charset="-128"/>
              </a:rPr>
              <a:t>dysgu</a:t>
            </a:r>
            <a:r>
              <a:rPr lang="en-US" sz="2800" kern="0" dirty="0">
                <a:latin typeface="+mn-lt"/>
                <a:ea typeface="ＭＳ Ｐゴシック" pitchFamily="-65" charset="-128"/>
                <a:cs typeface="ＭＳ Ｐゴシック" pitchFamily="-65" charset="-128"/>
              </a:rPr>
              <a:t>; </a:t>
            </a:r>
          </a:p>
          <a:p>
            <a:pPr marL="342900" indent="-342900">
              <a:spcBef>
                <a:spcPct val="20000"/>
              </a:spcBef>
              <a:buFontTx/>
              <a:buChar char="•"/>
              <a:defRPr/>
            </a:pPr>
            <a:r>
              <a:rPr lang="en-US" sz="2800" kern="0" dirty="0" err="1">
                <a:latin typeface="+mn-lt"/>
                <a:ea typeface="ＭＳ Ｐゴシック" pitchFamily="-65" charset="-128"/>
                <a:cs typeface="ＭＳ Ｐゴシック" pitchFamily="-65" charset="-128"/>
              </a:rPr>
              <a:t>Addysgu</a:t>
            </a:r>
            <a:r>
              <a:rPr lang="en-US" sz="2800" kern="0" dirty="0">
                <a:latin typeface="+mn-lt"/>
                <a:ea typeface="ＭＳ Ｐゴシック" pitchFamily="-65" charset="-128"/>
                <a:cs typeface="ＭＳ Ｐゴシック" pitchFamily="-65" charset="-128"/>
              </a:rPr>
              <a:t> ...</a:t>
            </a:r>
          </a:p>
        </p:txBody>
      </p:sp>
    </p:spTree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29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>
                <a:ea typeface="ＭＳ Ｐゴシック" panose="020B0600070205080204" pitchFamily="34" charset="-128"/>
              </a:rPr>
              <a:t>Summary- Crynodeb </a:t>
            </a:r>
          </a:p>
        </p:txBody>
      </p:sp>
      <p:sp>
        <p:nvSpPr>
          <p:cNvPr id="48130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r>
              <a:rPr lang="en-US" altLang="en-US" smtClean="0">
                <a:ea typeface="ＭＳ Ｐゴシック" panose="020B0600070205080204" pitchFamily="34" charset="-128"/>
              </a:rPr>
              <a:t>Learning is a process not an outcome.</a:t>
            </a:r>
          </a:p>
          <a:p>
            <a:r>
              <a:rPr lang="en-US" altLang="en-US" smtClean="0">
                <a:ea typeface="ＭＳ Ｐゴシック" panose="020B0600070205080204" pitchFamily="34" charset="-128"/>
              </a:rPr>
              <a:t>Motivation, motivation, motivation.</a:t>
            </a:r>
          </a:p>
          <a:p>
            <a:r>
              <a:rPr lang="en-US" altLang="en-US" smtClean="0">
                <a:ea typeface="ＭＳ Ｐゴシック" panose="020B0600070205080204" pitchFamily="34" charset="-128"/>
              </a:rPr>
              <a:t>Attitude, skills and knowledge go hand in hand.</a:t>
            </a:r>
          </a:p>
        </p:txBody>
      </p:sp>
      <p:sp>
        <p:nvSpPr>
          <p:cNvPr id="48131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773488"/>
          </a:xfrm>
        </p:spPr>
        <p:txBody>
          <a:bodyPr/>
          <a:lstStyle/>
          <a:p>
            <a:r>
              <a:rPr lang="en-US" altLang="en-US" smtClean="0">
                <a:ea typeface="ＭＳ Ｐゴシック" panose="020B0600070205080204" pitchFamily="34" charset="-128"/>
              </a:rPr>
              <a:t>Mae dysgu yn broses ac nid yn ganlyniad.</a:t>
            </a:r>
          </a:p>
          <a:p>
            <a:r>
              <a:rPr lang="en-US" altLang="en-US" smtClean="0">
                <a:ea typeface="ＭＳ Ｐゴシック" panose="020B0600070205080204" pitchFamily="34" charset="-128"/>
              </a:rPr>
              <a:t>Cymhelliant, cymhelliant, cymhelliant.</a:t>
            </a:r>
          </a:p>
          <a:p>
            <a:r>
              <a:rPr lang="en-US" altLang="en-US" smtClean="0">
                <a:ea typeface="ＭＳ Ｐゴシック" panose="020B0600070205080204" pitchFamily="34" charset="-128"/>
              </a:rPr>
              <a:t>Agwedd, sgiliau a gwybodaeth yn mynd law yn llaw.</a:t>
            </a:r>
          </a:p>
        </p:txBody>
      </p:sp>
      <p:sp>
        <p:nvSpPr>
          <p:cNvPr id="48132" name="TextBox 4"/>
          <p:cNvSpPr txBox="1">
            <a:spLocks noChangeArrowheads="1"/>
          </p:cNvSpPr>
          <p:nvPr/>
        </p:nvSpPr>
        <p:spPr bwMode="auto">
          <a:xfrm>
            <a:off x="250825" y="5661025"/>
            <a:ext cx="8497888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800"/>
              <a:t>The willingness to invest in learning, to gain a reputation as a learner, and to show openness to experiences are the key dispositional factors that lead to achievement.    Hattie, 2009</a:t>
            </a:r>
          </a:p>
        </p:txBody>
      </p:sp>
    </p:spTree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3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>
                <a:ea typeface="ＭＳ Ｐゴシック" panose="020B0600070205080204" pitchFamily="34" charset="-128"/>
              </a:rPr>
              <a:t>Darllen </a:t>
            </a:r>
            <a:br>
              <a:rPr lang="en-US" altLang="en-US" smtClean="0">
                <a:ea typeface="ＭＳ Ｐゴシック" panose="020B0600070205080204" pitchFamily="34" charset="-128"/>
              </a:rPr>
            </a:br>
            <a:r>
              <a:rPr lang="en-US" altLang="en-US" smtClean="0">
                <a:ea typeface="ＭＳ Ｐゴシック" panose="020B0600070205080204" pitchFamily="34" charset="-128"/>
              </a:rPr>
              <a:t>Reading</a:t>
            </a:r>
          </a:p>
        </p:txBody>
      </p:sp>
      <p:sp>
        <p:nvSpPr>
          <p:cNvPr id="49154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altLang="en-US" sz="1800" smtClean="0">
                <a:ea typeface="ＭＳ Ｐゴシック" panose="020B0600070205080204" pitchFamily="34" charset="-128"/>
              </a:rPr>
              <a:t>Timmins, P. </a:t>
            </a:r>
            <a:r>
              <a:rPr lang="ja-JP" altLang="en-US" sz="1800" smtClean="0">
                <a:ea typeface="ＭＳ Ｐゴシック" panose="020B0600070205080204" pitchFamily="34" charset="-128"/>
              </a:rPr>
              <a:t>‘</a:t>
            </a:r>
            <a:r>
              <a:rPr lang="en-US" altLang="ja-JP" sz="1800" smtClean="0">
                <a:ea typeface="ＭＳ Ｐゴシック" panose="020B0600070205080204" pitchFamily="34" charset="-128"/>
              </a:rPr>
              <a:t>Exploring pupil motivation and promoting effective learning in the classroom</a:t>
            </a:r>
            <a:r>
              <a:rPr lang="ja-JP" altLang="en-US" sz="1800" smtClean="0">
                <a:ea typeface="ＭＳ Ｐゴシック" panose="020B0600070205080204" pitchFamily="34" charset="-128"/>
              </a:rPr>
              <a:t>’</a:t>
            </a:r>
            <a:r>
              <a:rPr lang="en-US" altLang="ja-JP" sz="1800" smtClean="0">
                <a:ea typeface="ＭＳ Ｐゴシック" panose="020B0600070205080204" pitchFamily="34" charset="-128"/>
              </a:rPr>
              <a:t> in Leadbetter, J. </a:t>
            </a:r>
            <a:r>
              <a:rPr lang="en-US" altLang="ja-JP" sz="1800" i="1" smtClean="0">
                <a:ea typeface="ＭＳ Ｐゴシック" panose="020B0600070205080204" pitchFamily="34" charset="-128"/>
              </a:rPr>
              <a:t>et al </a:t>
            </a:r>
            <a:r>
              <a:rPr lang="en-US" altLang="ja-JP" sz="1800" smtClean="0">
                <a:ea typeface="ＭＳ Ｐゴシック" panose="020B0600070205080204" pitchFamily="34" charset="-128"/>
              </a:rPr>
              <a:t>(1999)</a:t>
            </a:r>
            <a:r>
              <a:rPr lang="en-US" altLang="ja-JP" sz="1800" i="1" smtClean="0">
                <a:ea typeface="ＭＳ Ｐゴシック" panose="020B0600070205080204" pitchFamily="34" charset="-128"/>
              </a:rPr>
              <a:t>Applying Psychology in the classroom</a:t>
            </a:r>
            <a:r>
              <a:rPr lang="ja-JP" altLang="en-US" sz="1800" smtClean="0">
                <a:ea typeface="ＭＳ Ｐゴシック" panose="020B0600070205080204" pitchFamily="34" charset="-128"/>
              </a:rPr>
              <a:t>’</a:t>
            </a:r>
            <a:r>
              <a:rPr lang="en-US" altLang="ja-JP" sz="1800" smtClean="0">
                <a:ea typeface="ＭＳ Ｐゴシック" panose="020B0600070205080204" pitchFamily="34" charset="-128"/>
              </a:rPr>
              <a:t> London:David Fulton Publishers</a:t>
            </a:r>
          </a:p>
          <a:p>
            <a:endParaRPr lang="en-US" altLang="en-US" sz="1800" smtClean="0">
              <a:ea typeface="ＭＳ Ｐゴシック" panose="020B0600070205080204" pitchFamily="34" charset="-128"/>
            </a:endParaRPr>
          </a:p>
          <a:p>
            <a:r>
              <a:rPr lang="en-US" altLang="en-US" sz="1800" smtClean="0">
                <a:ea typeface="ＭＳ Ｐゴシック" panose="020B0600070205080204" pitchFamily="34" charset="-128"/>
              </a:rPr>
              <a:t>Chapter 8 – Smidt </a:t>
            </a:r>
            <a:r>
              <a:rPr lang="ja-JP" altLang="en-US" sz="1800" smtClean="0">
                <a:ea typeface="ＭＳ Ｐゴシック" panose="020B0600070205080204" pitchFamily="34" charset="-128"/>
              </a:rPr>
              <a:t>‘</a:t>
            </a:r>
            <a:r>
              <a:rPr lang="en-US" altLang="ja-JP" sz="1800" smtClean="0">
                <a:ea typeface="ＭＳ Ｐゴシック" panose="020B0600070205080204" pitchFamily="34" charset="-128"/>
              </a:rPr>
              <a:t>The Developing Child</a:t>
            </a:r>
            <a:r>
              <a:rPr lang="ja-JP" altLang="en-US" sz="1800" smtClean="0">
                <a:ea typeface="ＭＳ Ｐゴシック" panose="020B0600070205080204" pitchFamily="34" charset="-128"/>
              </a:rPr>
              <a:t>’</a:t>
            </a:r>
            <a:endParaRPr lang="en-US" altLang="ja-JP" sz="1800" smtClean="0">
              <a:ea typeface="ＭＳ Ｐゴシック" panose="020B0600070205080204" pitchFamily="34" charset="-128"/>
            </a:endParaRPr>
          </a:p>
          <a:p>
            <a:endParaRPr lang="en-US" altLang="en-US" sz="1800" smtClean="0">
              <a:ea typeface="ＭＳ Ｐゴシック" panose="020B0600070205080204" pitchFamily="34" charset="-128"/>
            </a:endParaRPr>
          </a:p>
          <a:p>
            <a:r>
              <a:rPr lang="en-US" altLang="en-US" sz="1800" smtClean="0">
                <a:ea typeface="ＭＳ Ｐゴシック" panose="020B0600070205080204" pitchFamily="34" charset="-128"/>
              </a:rPr>
              <a:t>Chapter 1 – MacBlain ‘How Children Learn’</a:t>
            </a:r>
          </a:p>
          <a:p>
            <a:endParaRPr lang="en-US" altLang="en-US" sz="1800" smtClean="0">
              <a:ea typeface="ＭＳ Ｐゴシック" panose="020B0600070205080204" pitchFamily="34" charset="-128"/>
            </a:endParaRPr>
          </a:p>
          <a:p>
            <a:r>
              <a:rPr lang="en-US" altLang="en-US" sz="1800" smtClean="0">
                <a:ea typeface="ＭＳ Ｐゴシック" panose="020B0600070205080204" pitchFamily="34" charset="-128"/>
              </a:rPr>
              <a:t>Nottingham,J. (2013) Encouraging Learning London: Routledge</a:t>
            </a:r>
          </a:p>
        </p:txBody>
      </p:sp>
      <p:sp>
        <p:nvSpPr>
          <p:cNvPr id="49155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altLang="en-US" sz="1800" smtClean="0">
                <a:ea typeface="ＭＳ Ｐゴシック" panose="020B0600070205080204" pitchFamily="34" charset="-128"/>
              </a:rPr>
              <a:t>Erthygl i</a:t>
            </a:r>
            <a:r>
              <a:rPr lang="ja-JP" altLang="en-US" sz="1800" smtClean="0">
                <a:ea typeface="ＭＳ Ｐゴシック" panose="020B0600070205080204" pitchFamily="34" charset="-128"/>
              </a:rPr>
              <a:t>’</a:t>
            </a:r>
            <a:r>
              <a:rPr lang="en-US" altLang="ja-JP" sz="1800" smtClean="0">
                <a:ea typeface="ＭＳ Ｐゴシック" panose="020B0600070205080204" pitchFamily="34" charset="-128"/>
              </a:rPr>
              <a:t>w darllen - Timmins, P. </a:t>
            </a:r>
            <a:r>
              <a:rPr lang="ja-JP" altLang="en-US" sz="1800" smtClean="0">
                <a:ea typeface="ＭＳ Ｐゴシック" panose="020B0600070205080204" pitchFamily="34" charset="-128"/>
              </a:rPr>
              <a:t>‘</a:t>
            </a:r>
            <a:r>
              <a:rPr lang="en-US" altLang="ja-JP" sz="1800" smtClean="0">
                <a:ea typeface="ＭＳ Ｐゴシック" panose="020B0600070205080204" pitchFamily="34" charset="-128"/>
              </a:rPr>
              <a:t>Exploring pupil motivation and promoting effective learning in the classroom</a:t>
            </a:r>
            <a:r>
              <a:rPr lang="ja-JP" altLang="en-US" sz="1800" smtClean="0">
                <a:ea typeface="ＭＳ Ｐゴシック" panose="020B0600070205080204" pitchFamily="34" charset="-128"/>
              </a:rPr>
              <a:t>’</a:t>
            </a:r>
            <a:r>
              <a:rPr lang="en-US" altLang="ja-JP" sz="1800" smtClean="0">
                <a:ea typeface="ＭＳ Ｐゴシック" panose="020B0600070205080204" pitchFamily="34" charset="-128"/>
              </a:rPr>
              <a:t> in Leadbetter, J. </a:t>
            </a:r>
            <a:r>
              <a:rPr lang="en-US" altLang="ja-JP" sz="1800" i="1" smtClean="0">
                <a:ea typeface="ＭＳ Ｐゴシック" panose="020B0600070205080204" pitchFamily="34" charset="-128"/>
              </a:rPr>
              <a:t>et al </a:t>
            </a:r>
            <a:r>
              <a:rPr lang="en-US" altLang="ja-JP" sz="1800" smtClean="0">
                <a:ea typeface="ＭＳ Ｐゴシック" panose="020B0600070205080204" pitchFamily="34" charset="-128"/>
              </a:rPr>
              <a:t>(1999) </a:t>
            </a:r>
            <a:r>
              <a:rPr lang="en-US" altLang="ja-JP" sz="1800" i="1" smtClean="0">
                <a:ea typeface="ＭＳ Ｐゴシック" panose="020B0600070205080204" pitchFamily="34" charset="-128"/>
              </a:rPr>
              <a:t>Applying Psychology in the classroom</a:t>
            </a:r>
            <a:r>
              <a:rPr lang="ja-JP" altLang="en-US" sz="1800" smtClean="0">
                <a:ea typeface="ＭＳ Ｐゴシック" panose="020B0600070205080204" pitchFamily="34" charset="-128"/>
              </a:rPr>
              <a:t>’</a:t>
            </a:r>
            <a:r>
              <a:rPr lang="en-US" altLang="ja-JP" sz="1800" smtClean="0">
                <a:ea typeface="ＭＳ Ｐゴシック" panose="020B0600070205080204" pitchFamily="34" charset="-128"/>
              </a:rPr>
              <a:t> Llundain:David Fulton Publishers</a:t>
            </a:r>
          </a:p>
          <a:p>
            <a:endParaRPr lang="en-US" altLang="en-US" sz="1800" smtClean="0">
              <a:ea typeface="ＭＳ Ｐゴシック" panose="020B0600070205080204" pitchFamily="34" charset="-128"/>
            </a:endParaRPr>
          </a:p>
          <a:p>
            <a:r>
              <a:rPr lang="en-US" altLang="en-US" sz="1800" smtClean="0">
                <a:ea typeface="ＭＳ Ｐゴシック" panose="020B0600070205080204" pitchFamily="34" charset="-128"/>
              </a:rPr>
              <a:t>Pennod 8 – Smidt </a:t>
            </a:r>
            <a:r>
              <a:rPr lang="ja-JP" altLang="en-US" sz="1800" smtClean="0">
                <a:ea typeface="ＭＳ Ｐゴシック" panose="020B0600070205080204" pitchFamily="34" charset="-128"/>
              </a:rPr>
              <a:t>‘</a:t>
            </a:r>
            <a:r>
              <a:rPr lang="en-US" altLang="ja-JP" sz="1800" smtClean="0">
                <a:ea typeface="ＭＳ Ｐゴシック" panose="020B0600070205080204" pitchFamily="34" charset="-128"/>
              </a:rPr>
              <a:t>The Developing Child</a:t>
            </a:r>
            <a:r>
              <a:rPr lang="ja-JP" altLang="en-US" sz="1800" smtClean="0">
                <a:ea typeface="ＭＳ Ｐゴシック" panose="020B0600070205080204" pitchFamily="34" charset="-128"/>
              </a:rPr>
              <a:t>’</a:t>
            </a:r>
            <a:endParaRPr lang="en-US" altLang="ja-JP" sz="1800" smtClean="0">
              <a:ea typeface="ＭＳ Ｐゴシック" panose="020B0600070205080204" pitchFamily="34" charset="-128"/>
            </a:endParaRPr>
          </a:p>
          <a:p>
            <a:endParaRPr lang="en-US" altLang="en-US" sz="1800" smtClean="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Watermark</Template>
  <TotalTime>2299</TotalTime>
  <Words>1554</Words>
  <Application>Microsoft Macintosh PowerPoint</Application>
  <PresentationFormat>On-screen Show (4:3)</PresentationFormat>
  <Paragraphs>277</Paragraphs>
  <Slides>60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60</vt:i4>
      </vt:variant>
    </vt:vector>
  </HeadingPairs>
  <TitlesOfParts>
    <vt:vector size="65" baseType="lpstr">
      <vt:lpstr>Arial</vt:lpstr>
      <vt:lpstr>Century Gothic</vt:lpstr>
      <vt:lpstr>ＭＳ Ｐゴシック</vt:lpstr>
      <vt:lpstr>Tahoma</vt:lpstr>
      <vt:lpstr>Default Design</vt:lpstr>
      <vt:lpstr>PowerPoint Presentation</vt:lpstr>
      <vt:lpstr>PowerPoint Presentation</vt:lpstr>
      <vt:lpstr>PowerPoint Presentation</vt:lpstr>
      <vt:lpstr>Amcanion</vt:lpstr>
      <vt:lpstr>Deilliannau Dysgu</vt:lpstr>
      <vt:lpstr>Aseiniad y Modiwl:</vt:lpstr>
      <vt:lpstr>Oce de, nol a ni i'r pethau sylfaenol...</vt:lpstr>
      <vt:lpstr>Nodau’r Sesiwn Aims of the session</vt:lpstr>
      <vt:lpstr>   Dysgu yw gwneud synnwyr, nid dim ond cofio.  Learning is making sense, not just remembering.</vt:lpstr>
      <vt:lpstr>Key approaches</vt:lpstr>
      <vt:lpstr>Dulliau Allweddol</vt:lpstr>
      <vt:lpstr>Key thinkers include… Meddylwyr allweddol yn cynnwys ...</vt:lpstr>
      <vt:lpstr>Key ‘learning style theories’ include:  Rhai o 'ddamcaniaethau arddull dysgu' allweddol yn cynnwys:</vt:lpstr>
      <vt:lpstr>We learn in many ways Rydym yn dysgu mewn nifer o ffyrdd</vt:lpstr>
      <vt:lpstr>Her yr Anialawch</vt:lpstr>
      <vt:lpstr>Er mwyn goroesi mae rhaid i chi ddysgu dau sgil</vt:lpstr>
      <vt:lpstr>Sut fyddech chi eisiau i ddysgu'r sgiliau hyn?</vt:lpstr>
      <vt:lpstr>I ddysgu sut i lanhau carburettor.</vt:lpstr>
      <vt:lpstr>EDUCARE?</vt:lpstr>
      <vt:lpstr>What should children learn? Beth ddylai plant ddysgu?</vt:lpstr>
      <vt:lpstr>Discuss…! Trafodwch …!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Key ingredients for the capacity to know how to learn  Daniel Goleman</vt:lpstr>
      <vt:lpstr>Dweck - Mindset</vt:lpstr>
      <vt:lpstr>Dweck – video clip</vt:lpstr>
      <vt:lpstr>Dysgu lefel ‘Ddofn yn erbyn Arwynebol’ ‘Deep vs Surface’ level learning</vt:lpstr>
      <vt:lpstr>Can we learn without school…? A fedrwn ddysgu heb ysgol ...?</vt:lpstr>
      <vt:lpstr>Motivation, Opportunity, Resources Ysgogiad, Cyfle, Adnoddau</vt:lpstr>
      <vt:lpstr>Neuroscience and ‘Neuromyths’ Niwrowyddoniaeth ac ‘myth-niwro’ </vt:lpstr>
      <vt:lpstr>Directed Task – Tasg o dan gyfarwyddid</vt:lpstr>
      <vt:lpstr>Connections to rest of module Cysylltiadau i weddill y modiwl</vt:lpstr>
      <vt:lpstr>Summary- Crynodeb </vt:lpstr>
      <vt:lpstr>Darllen  Reading</vt:lpstr>
    </vt:vector>
  </TitlesOfParts>
  <Manager/>
  <Company>CyD</Company>
  <LinksUpToDate>false</LinksUpToDate>
  <SharedDoc>false</SharedDoc>
  <HyperlinkBase/>
  <HyperlinksChanged>false</HyperlinksChanged>
  <AppVersion>15.0039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subject/>
  <dc:creator>CyD</dc:creator>
  <cp:keywords/>
  <dc:description/>
  <cp:lastModifiedBy>Microsoft Office User</cp:lastModifiedBy>
  <cp:revision>85</cp:revision>
  <dcterms:created xsi:type="dcterms:W3CDTF">2014-09-15T13:33:19Z</dcterms:created>
  <dcterms:modified xsi:type="dcterms:W3CDTF">2018-10-03T10:54:18Z</dcterms:modified>
  <cp:category/>
</cp:coreProperties>
</file>