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62" r:id="rId3"/>
    <p:sldId id="257" r:id="rId4"/>
    <p:sldId id="258" r:id="rId5"/>
    <p:sldId id="260" r:id="rId6"/>
    <p:sldId id="267" r:id="rId7"/>
    <p:sldId id="268" r:id="rId8"/>
    <p:sldId id="265" r:id="rId9"/>
    <p:sldId id="264" r:id="rId10"/>
    <p:sldId id="261" r:id="rId11"/>
    <p:sldId id="266" r:id="rId12"/>
    <p:sldId id="271" r:id="rId13"/>
    <p:sldId id="269" r:id="rId14"/>
    <p:sldId id="272" r:id="rId15"/>
    <p:sldId id="263"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05" d="100"/>
          <a:sy n="105" d="100"/>
        </p:scale>
        <p:origin x="120"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775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4245170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702888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AF10C5-A3FC-4B6D-BD6A-3451A28DDD22}" type="datetimeFigureOut">
              <a:rPr lang="en-GB" smtClean="0"/>
              <a:t>26/07/2020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2166834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AF10C5-A3FC-4B6D-BD6A-3451A28DDD22}" type="datetimeFigureOut">
              <a:rPr lang="en-GB" smtClean="0"/>
              <a:t>26/07/2020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33805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AF10C5-A3FC-4B6D-BD6A-3451A28DDD22}" type="datetimeFigureOut">
              <a:rPr lang="en-GB" smtClean="0"/>
              <a:t>26/07/2020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2687535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AF10C5-A3FC-4B6D-BD6A-3451A28DDD22}" type="datetimeFigureOut">
              <a:rPr lang="en-GB" smtClean="0"/>
              <a:t>26/07/2020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4221359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CAF10C5-A3FC-4B6D-BD6A-3451A28DDD22}" type="datetimeFigureOut">
              <a:rPr lang="en-GB" smtClean="0"/>
              <a:t>26/07/2020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3407197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24FD8D-1ED8-4D9B-84BB-02051873E328}" type="slidenum">
              <a:rPr lang="en-GB" smtClean="0"/>
              <a:t>‹#›</a:t>
            </a:fld>
            <a:endParaRPr lang="en-GB"/>
          </a:p>
        </p:txBody>
      </p:sp>
      <p:sp>
        <p:nvSpPr>
          <p:cNvPr id="5" name="Date Placeholder 4"/>
          <p:cNvSpPr>
            <a:spLocks noGrp="1"/>
          </p:cNvSpPr>
          <p:nvPr>
            <p:ph type="dt" sz="half" idx="10"/>
          </p:nvPr>
        </p:nvSpPr>
        <p:spPr/>
        <p:txBody>
          <a:bodyPr/>
          <a:lstStyle/>
          <a:p>
            <a:fld id="{2CAF10C5-A3FC-4B6D-BD6A-3451A28DDD22}" type="datetimeFigureOut">
              <a:rPr lang="en-GB" smtClean="0"/>
              <a:t>26/07/2020</a:t>
            </a:fld>
            <a:endParaRPr lang="en-GB"/>
          </a:p>
        </p:txBody>
      </p:sp>
    </p:spTree>
    <p:extLst>
      <p:ext uri="{BB962C8B-B14F-4D97-AF65-F5344CB8AC3E}">
        <p14:creationId xmlns:p14="http://schemas.microsoft.com/office/powerpoint/2010/main" val="1487126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148256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61871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136448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43848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31585725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30894854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AF10C5-A3FC-4B6D-BD6A-3451A28DDD22}" type="datetimeFigureOut">
              <a:rPr lang="en-GB" smtClean="0"/>
              <a:t>26/07/2020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24FD8D-1ED8-4D9B-84BB-02051873E328}" type="slidenum">
              <a:rPr lang="en-GB" smtClean="0"/>
              <a:t>‹#›</a:t>
            </a:fld>
            <a:endParaRPr lang="en-GB"/>
          </a:p>
        </p:txBody>
      </p:sp>
    </p:spTree>
    <p:extLst>
      <p:ext uri="{BB962C8B-B14F-4D97-AF65-F5344CB8AC3E}">
        <p14:creationId xmlns:p14="http://schemas.microsoft.com/office/powerpoint/2010/main" val="1188811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CAF10C5-A3FC-4B6D-BD6A-3451A28DDD22}" type="datetimeFigureOut">
              <a:rPr lang="en-GB" smtClean="0"/>
              <a:t>26/07/2020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924FD8D-1ED8-4D9B-84BB-02051873E328}" type="slidenum">
              <a:rPr lang="en-GB" smtClean="0"/>
              <a:t>‹#›</a:t>
            </a:fld>
            <a:endParaRPr lang="en-GB"/>
          </a:p>
        </p:txBody>
      </p:sp>
    </p:spTree>
    <p:extLst>
      <p:ext uri="{BB962C8B-B14F-4D97-AF65-F5344CB8AC3E}">
        <p14:creationId xmlns:p14="http://schemas.microsoft.com/office/powerpoint/2010/main" val="3909369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4.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hyperlink" Target="https://www.capital-solutions.co.uk/cutting-down-paper-not-trees/" TargetMode="External"/><Relationship Id="rId2" Type="http://schemas.openxmlformats.org/officeDocument/2006/relationships/hyperlink" Target="https://search-proquest-com.ezproxy.uwtsd.ac.uk/abicomplete/docview/1015154699/8300DB58F691498CPQ/14?accountid=130472" TargetMode="External"/><Relationship Id="rId1" Type="http://schemas.openxmlformats.org/officeDocument/2006/relationships/slideLayout" Target="../slideLayouts/slideLayout2.xml"/><Relationship Id="rId4" Type="http://schemas.openxmlformats.org/officeDocument/2006/relationships/hyperlink" Target="https://engagecustomer.com/why-organisations-should-take-a-leaf-out-of-the-waterstones-boo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statista.com/statistics/1016136/waterstones-booksellers-revenue-united-kingdom-uk/" TargetMode="External"/><Relationship Id="rId2" Type="http://schemas.openxmlformats.org/officeDocument/2006/relationships/hyperlink" Target="https://uniwales.curatr3.com/courses/BMMB7012-PT-Marketing_Management_2018_2019/home#object/42543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1148" y="2404534"/>
            <a:ext cx="8372855" cy="1096899"/>
          </a:xfrm>
        </p:spPr>
        <p:txBody>
          <a:bodyPr/>
          <a:lstStyle/>
          <a:p>
            <a:pPr algn="l"/>
            <a:r>
              <a:rPr lang="en-GB" dirty="0"/>
              <a:t>Waterstones Marketplace</a:t>
            </a:r>
          </a:p>
        </p:txBody>
      </p:sp>
      <p:sp>
        <p:nvSpPr>
          <p:cNvPr id="3" name="Subtitle 2"/>
          <p:cNvSpPr>
            <a:spLocks noGrp="1"/>
          </p:cNvSpPr>
          <p:nvPr>
            <p:ph type="subTitle" idx="1"/>
          </p:nvPr>
        </p:nvSpPr>
        <p:spPr/>
        <p:txBody>
          <a:bodyPr>
            <a:normAutofit lnSpcReduction="10000"/>
          </a:bodyPr>
          <a:lstStyle/>
          <a:p>
            <a:pPr algn="l"/>
            <a:r>
              <a:rPr lang="en-GB" dirty="0"/>
              <a:t>By Debora James</a:t>
            </a:r>
          </a:p>
          <a:p>
            <a:pPr algn="l"/>
            <a:r>
              <a:rPr lang="en-GB" dirty="0"/>
              <a:t>Student No: P147916</a:t>
            </a:r>
          </a:p>
          <a:p>
            <a:pPr algn="l"/>
            <a:r>
              <a:rPr lang="en-GB" dirty="0"/>
              <a:t>Module BMMB7002D</a:t>
            </a:r>
          </a:p>
          <a:p>
            <a:endParaRPr lang="en-GB" dirty="0"/>
          </a:p>
        </p:txBody>
      </p:sp>
      <p:pic>
        <p:nvPicPr>
          <p:cNvPr id="12" name="Audio 11">
            <a:hlinkClick r:id="" action="ppaction://media"/>
            <a:extLst>
              <a:ext uri="{FF2B5EF4-FFF2-40B4-BE49-F238E27FC236}">
                <a16:creationId xmlns:a16="http://schemas.microsoft.com/office/drawing/2014/main" id="{86CB3875-AC63-447E-B870-EE30757AB87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46950" y="4599282"/>
            <a:ext cx="609600" cy="609600"/>
          </a:xfrm>
          <a:prstGeom prst="rect">
            <a:avLst/>
          </a:prstGeom>
        </p:spPr>
      </p:pic>
    </p:spTree>
    <p:extLst>
      <p:ext uri="{BB962C8B-B14F-4D97-AF65-F5344CB8AC3E}">
        <p14:creationId xmlns:p14="http://schemas.microsoft.com/office/powerpoint/2010/main" val="269624216"/>
      </p:ext>
    </p:extLst>
  </p:cSld>
  <p:clrMapOvr>
    <a:masterClrMapping/>
  </p:clrMapOvr>
  <mc:AlternateContent xmlns:mc="http://schemas.openxmlformats.org/markup-compatibility/2006" xmlns:p14="http://schemas.microsoft.com/office/powerpoint/2010/main">
    <mc:Choice Requires="p14">
      <p:transition spd="slow" p14:dur="2000" advTm="7315"/>
    </mc:Choice>
    <mc:Fallback xmlns="">
      <p:transition spd="slow" advTm="7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6154A-DCEB-499B-AAC6-627CEA2443F9}"/>
              </a:ext>
            </a:extLst>
          </p:cNvPr>
          <p:cNvSpPr>
            <a:spLocks noGrp="1"/>
          </p:cNvSpPr>
          <p:nvPr>
            <p:ph type="title"/>
          </p:nvPr>
        </p:nvSpPr>
        <p:spPr>
          <a:xfrm>
            <a:off x="677334" y="477078"/>
            <a:ext cx="8596668" cy="834887"/>
          </a:xfrm>
        </p:spPr>
        <p:txBody>
          <a:bodyPr/>
          <a:lstStyle/>
          <a:p>
            <a:r>
              <a:rPr lang="en-GB" dirty="0"/>
              <a:t>The Business Environment</a:t>
            </a:r>
          </a:p>
        </p:txBody>
      </p:sp>
      <p:sp>
        <p:nvSpPr>
          <p:cNvPr id="3" name="Content Placeholder 2">
            <a:extLst>
              <a:ext uri="{FF2B5EF4-FFF2-40B4-BE49-F238E27FC236}">
                <a16:creationId xmlns:a16="http://schemas.microsoft.com/office/drawing/2014/main" id="{CC8E86E2-C959-4E69-A25E-3E21D3C57249}"/>
              </a:ext>
            </a:extLst>
          </p:cNvPr>
          <p:cNvSpPr>
            <a:spLocks noGrp="1"/>
          </p:cNvSpPr>
          <p:nvPr>
            <p:ph idx="1"/>
          </p:nvPr>
        </p:nvSpPr>
        <p:spPr>
          <a:xfrm>
            <a:off x="677334" y="1166192"/>
            <a:ext cx="8596668" cy="5486400"/>
          </a:xfrm>
        </p:spPr>
        <p:txBody>
          <a:bodyPr>
            <a:normAutofit lnSpcReduction="10000"/>
          </a:bodyPr>
          <a:lstStyle/>
          <a:p>
            <a:r>
              <a:rPr lang="en-GB" sz="1800" dirty="0">
                <a:effectLst/>
                <a:latin typeface="+mj-lt"/>
                <a:ea typeface="Times New Roman" panose="02020603050405020304" pitchFamily="18" charset="0"/>
              </a:rPr>
              <a:t>Waterstones is the largest book shop chain in the UK and is a bookshop that aims to give the customer the ‘local bookshop’ experience. </a:t>
            </a:r>
          </a:p>
          <a:p>
            <a:r>
              <a:rPr lang="en-GB" sz="1800" dirty="0">
                <a:effectLst/>
                <a:latin typeface="+mj-lt"/>
                <a:ea typeface="Times New Roman" panose="02020603050405020304" pitchFamily="18" charset="0"/>
              </a:rPr>
              <a:t>It was founded in 1982 by Tim Waterstone, which employs over 3000 staff in 280 stores throughout Britain (Waterstones 2020). </a:t>
            </a:r>
          </a:p>
          <a:p>
            <a:r>
              <a:rPr lang="en-GB" dirty="0">
                <a:latin typeface="+mj-lt"/>
              </a:rPr>
              <a:t>Their main competitors online are Amazon, and WH Smith on the high street.</a:t>
            </a:r>
          </a:p>
          <a:p>
            <a:r>
              <a:rPr lang="en-GB" dirty="0"/>
              <a:t>Customer demand drives growth of e-commerce services (Chaffey 2011, p394), and Waterstones has responded by offering digital products and setting up their own e-commerce site, as innovation and agility to adapt what the company offers in response to changes in the market environment supports survival (Bessant &amp; Tidd 2019, p37) </a:t>
            </a:r>
          </a:p>
          <a:p>
            <a:r>
              <a:rPr lang="en-GB" dirty="0">
                <a:latin typeface="+mj-lt"/>
              </a:rPr>
              <a:t>The increasingly faster pace of change and technological development in an organisations’ business environment, makes it more critical for Waterstones to keep up with these advances, and stay competitive in their market (Palmer &amp; Hartley, 2009, p7).   </a:t>
            </a:r>
            <a:endParaRPr lang="en-GB" dirty="0"/>
          </a:p>
          <a:p>
            <a:r>
              <a:rPr lang="en-GB" dirty="0"/>
              <a:t>Waterstones can analyse their market environment by dividing it into three distinct areas, the internal environment, the micro-environment and the macro-environment, as careful analysis will allow Waterstones to make profitable strategic decisions.</a:t>
            </a:r>
            <a:endParaRPr lang="en-GB" sz="1800" dirty="0">
              <a:effectLst/>
              <a:ea typeface="Times New Roman" panose="02020603050405020304" pitchFamily="18" charset="0"/>
            </a:endParaRPr>
          </a:p>
          <a:p>
            <a:endParaRPr lang="en-GB" dirty="0"/>
          </a:p>
        </p:txBody>
      </p:sp>
      <p:pic>
        <p:nvPicPr>
          <p:cNvPr id="7" name="Audio 6">
            <a:hlinkClick r:id="" action="ppaction://media"/>
            <a:extLst>
              <a:ext uri="{FF2B5EF4-FFF2-40B4-BE49-F238E27FC236}">
                <a16:creationId xmlns:a16="http://schemas.microsoft.com/office/drawing/2014/main" id="{E0834118-973D-4DAC-B0C6-4C4CD2BEE39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274002" y="5289550"/>
            <a:ext cx="609600" cy="609600"/>
          </a:xfrm>
          <a:prstGeom prst="rect">
            <a:avLst/>
          </a:prstGeom>
        </p:spPr>
      </p:pic>
    </p:spTree>
    <p:extLst>
      <p:ext uri="{BB962C8B-B14F-4D97-AF65-F5344CB8AC3E}">
        <p14:creationId xmlns:p14="http://schemas.microsoft.com/office/powerpoint/2010/main" val="422879422"/>
      </p:ext>
    </p:extLst>
  </p:cSld>
  <p:clrMapOvr>
    <a:masterClrMapping/>
  </p:clrMapOvr>
  <mc:AlternateContent xmlns:mc="http://schemas.openxmlformats.org/markup-compatibility/2006" xmlns:p14="http://schemas.microsoft.com/office/powerpoint/2010/main">
    <mc:Choice Requires="p14">
      <p:transition spd="slow" p14:dur="2000" advTm="81148"/>
    </mc:Choice>
    <mc:Fallback xmlns="">
      <p:transition spd="slow" advTm="811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46463-3BF2-4D2A-9786-E826345427F2}"/>
              </a:ext>
            </a:extLst>
          </p:cNvPr>
          <p:cNvSpPr>
            <a:spLocks noGrp="1"/>
          </p:cNvSpPr>
          <p:nvPr>
            <p:ph type="title"/>
          </p:nvPr>
        </p:nvSpPr>
        <p:spPr/>
        <p:txBody>
          <a:bodyPr/>
          <a:lstStyle/>
          <a:p>
            <a:r>
              <a:rPr lang="en-GB" dirty="0"/>
              <a:t>Market Environments</a:t>
            </a:r>
          </a:p>
        </p:txBody>
      </p:sp>
      <p:pic>
        <p:nvPicPr>
          <p:cNvPr id="5" name="Content Placeholder 4">
            <a:extLst>
              <a:ext uri="{FF2B5EF4-FFF2-40B4-BE49-F238E27FC236}">
                <a16:creationId xmlns:a16="http://schemas.microsoft.com/office/drawing/2014/main" id="{252A6832-2D42-4C07-825B-CF652EBFE5B3}"/>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425148" y="1320801"/>
            <a:ext cx="5993137" cy="5331790"/>
          </a:xfrm>
        </p:spPr>
      </p:pic>
      <p:pic>
        <p:nvPicPr>
          <p:cNvPr id="6" name="Audio 5">
            <a:hlinkClick r:id="" action="ppaction://media"/>
            <a:extLst>
              <a:ext uri="{FF2B5EF4-FFF2-40B4-BE49-F238E27FC236}">
                <a16:creationId xmlns:a16="http://schemas.microsoft.com/office/drawing/2014/main" id="{78B4B970-4400-42AA-8522-97C85D267F7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56725" y="4994275"/>
            <a:ext cx="609600" cy="609600"/>
          </a:xfrm>
          <a:prstGeom prst="rect">
            <a:avLst/>
          </a:prstGeom>
        </p:spPr>
      </p:pic>
    </p:spTree>
    <p:extLst>
      <p:ext uri="{BB962C8B-B14F-4D97-AF65-F5344CB8AC3E}">
        <p14:creationId xmlns:p14="http://schemas.microsoft.com/office/powerpoint/2010/main" val="155901094"/>
      </p:ext>
    </p:extLst>
  </p:cSld>
  <p:clrMapOvr>
    <a:masterClrMapping/>
  </p:clrMapOvr>
  <mc:AlternateContent xmlns:mc="http://schemas.openxmlformats.org/markup-compatibility/2006" xmlns:p14="http://schemas.microsoft.com/office/powerpoint/2010/main">
    <mc:Choice Requires="p14">
      <p:transition spd="slow" p14:dur="2000" advTm="8783"/>
    </mc:Choice>
    <mc:Fallback xmlns="">
      <p:transition spd="slow" advTm="8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7E799-676E-4989-B490-2B11A3F70BC9}"/>
              </a:ext>
            </a:extLst>
          </p:cNvPr>
          <p:cNvSpPr>
            <a:spLocks noGrp="1"/>
          </p:cNvSpPr>
          <p:nvPr>
            <p:ph type="title"/>
          </p:nvPr>
        </p:nvSpPr>
        <p:spPr/>
        <p:txBody>
          <a:bodyPr/>
          <a:lstStyle/>
          <a:p>
            <a:r>
              <a:rPr lang="en-GB" dirty="0"/>
              <a:t>Macro-Environment	</a:t>
            </a:r>
          </a:p>
        </p:txBody>
      </p:sp>
      <p:sp>
        <p:nvSpPr>
          <p:cNvPr id="7" name="Content Placeholder 6">
            <a:extLst>
              <a:ext uri="{FF2B5EF4-FFF2-40B4-BE49-F238E27FC236}">
                <a16:creationId xmlns:a16="http://schemas.microsoft.com/office/drawing/2014/main" id="{D3174A8E-14A9-4E9F-B1F7-9CA3845572CF}"/>
              </a:ext>
            </a:extLst>
          </p:cNvPr>
          <p:cNvSpPr>
            <a:spLocks noGrp="1"/>
          </p:cNvSpPr>
          <p:nvPr>
            <p:ph idx="1"/>
          </p:nvPr>
        </p:nvSpPr>
        <p:spPr>
          <a:xfrm>
            <a:off x="677334" y="1590261"/>
            <a:ext cx="8596668" cy="4658139"/>
          </a:xfrm>
        </p:spPr>
        <p:txBody>
          <a:bodyPr/>
          <a:lstStyle/>
          <a:p>
            <a:r>
              <a:rPr lang="en-GB" sz="1800" dirty="0">
                <a:effectLst/>
                <a:ea typeface="Times New Roman" panose="02020603050405020304" pitchFamily="18" charset="0"/>
              </a:rPr>
              <a:t>The macro-environment is a range of environmental factors outside of Waterstones, which could indirectly affect the business and how it operates.</a:t>
            </a:r>
          </a:p>
          <a:p>
            <a:r>
              <a:rPr lang="en-GB" dirty="0">
                <a:ea typeface="Times New Roman" panose="02020603050405020304" pitchFamily="18" charset="0"/>
              </a:rPr>
              <a:t>T</a:t>
            </a:r>
            <a:r>
              <a:rPr lang="en-GB" sz="1800" dirty="0">
                <a:effectLst/>
                <a:ea typeface="Times New Roman" panose="02020603050405020304" pitchFamily="18" charset="0"/>
              </a:rPr>
              <a:t>he micro-environment is the relationships and the decisions that Waterstones makes in response to the events outside of the company. These responses could </a:t>
            </a:r>
            <a:r>
              <a:rPr lang="en-GB" dirty="0">
                <a:ea typeface="Times New Roman" panose="02020603050405020304" pitchFamily="18" charset="0"/>
              </a:rPr>
              <a:t>affect</a:t>
            </a:r>
            <a:r>
              <a:rPr lang="en-GB" sz="1800" dirty="0">
                <a:effectLst/>
                <a:ea typeface="Times New Roman" panose="02020603050405020304" pitchFamily="18" charset="0"/>
              </a:rPr>
              <a:t> the company’s success.  </a:t>
            </a:r>
          </a:p>
          <a:p>
            <a:r>
              <a:rPr lang="en-GB" dirty="0">
                <a:ea typeface="Times New Roman" panose="02020603050405020304" pitchFamily="18" charset="0"/>
              </a:rPr>
              <a:t>T</a:t>
            </a:r>
            <a:r>
              <a:rPr lang="en-GB" sz="1800" dirty="0">
                <a:effectLst/>
                <a:ea typeface="Times New Roman" panose="02020603050405020304" pitchFamily="18" charset="0"/>
              </a:rPr>
              <a:t>o analyse in greater detail the macro-environment that could affect Waterstones, a PEST (Political, Economic, Socio-cultural and Technological) analysis could be used.  </a:t>
            </a:r>
          </a:p>
          <a:p>
            <a:r>
              <a:rPr lang="en-GB" sz="1800" dirty="0">
                <a:effectLst/>
                <a:ea typeface="Times New Roman" panose="02020603050405020304" pitchFamily="18" charset="0"/>
              </a:rPr>
              <a:t>This would give Waterstones a general idea about the macro-environmental conditions in which the company operates so that they can make informed decisions in relation to future foreseeable situations that might arise (</a:t>
            </a:r>
            <a:r>
              <a:rPr lang="en-GB" sz="1800" dirty="0" err="1">
                <a:effectLst/>
                <a:ea typeface="Times New Roman" panose="02020603050405020304" pitchFamily="18" charset="0"/>
              </a:rPr>
              <a:t>Yuksel</a:t>
            </a:r>
            <a:r>
              <a:rPr lang="en-GB" sz="1800" dirty="0">
                <a:effectLst/>
                <a:ea typeface="Times New Roman" panose="02020603050405020304" pitchFamily="18" charset="0"/>
              </a:rPr>
              <a:t> 2012).</a:t>
            </a:r>
            <a:endParaRPr lang="en-GB" dirty="0"/>
          </a:p>
        </p:txBody>
      </p:sp>
      <p:pic>
        <p:nvPicPr>
          <p:cNvPr id="3" name="Audio 2">
            <a:hlinkClick r:id="" action="ppaction://media"/>
            <a:extLst>
              <a:ext uri="{FF2B5EF4-FFF2-40B4-BE49-F238E27FC236}">
                <a16:creationId xmlns:a16="http://schemas.microsoft.com/office/drawing/2014/main" id="{1A8DE01D-A03F-41C2-86A0-ADA061072BC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137650" y="5337175"/>
            <a:ext cx="609600" cy="609600"/>
          </a:xfrm>
          <a:prstGeom prst="rect">
            <a:avLst/>
          </a:prstGeom>
        </p:spPr>
      </p:pic>
    </p:spTree>
    <p:extLst>
      <p:ext uri="{BB962C8B-B14F-4D97-AF65-F5344CB8AC3E}">
        <p14:creationId xmlns:p14="http://schemas.microsoft.com/office/powerpoint/2010/main" val="419176493"/>
      </p:ext>
    </p:extLst>
  </p:cSld>
  <p:clrMapOvr>
    <a:masterClrMapping/>
  </p:clrMapOvr>
  <mc:AlternateContent xmlns:mc="http://schemas.openxmlformats.org/markup-compatibility/2006" xmlns:p14="http://schemas.microsoft.com/office/powerpoint/2010/main">
    <mc:Choice Requires="p14">
      <p:transition spd="slow" p14:dur="2000" advTm="52545"/>
    </mc:Choice>
    <mc:Fallback xmlns="">
      <p:transition spd="slow" advTm="525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5E359-66D7-43CD-BEE5-F4D8C466FCB4}"/>
              </a:ext>
            </a:extLst>
          </p:cNvPr>
          <p:cNvSpPr>
            <a:spLocks noGrp="1"/>
          </p:cNvSpPr>
          <p:nvPr>
            <p:ph type="title"/>
          </p:nvPr>
        </p:nvSpPr>
        <p:spPr/>
        <p:txBody>
          <a:bodyPr/>
          <a:lstStyle/>
          <a:p>
            <a:r>
              <a:rPr lang="en-GB" dirty="0"/>
              <a:t>Pest Framework</a:t>
            </a:r>
          </a:p>
        </p:txBody>
      </p:sp>
      <p:pic>
        <p:nvPicPr>
          <p:cNvPr id="13" name="Content Placeholder 12" descr="A screenshot of a cell phone&#10;&#10;Description automatically generated">
            <a:extLst>
              <a:ext uri="{FF2B5EF4-FFF2-40B4-BE49-F238E27FC236}">
                <a16:creationId xmlns:a16="http://schemas.microsoft.com/office/drawing/2014/main" id="{C9CB7185-02EF-44F1-A511-0ED95D9C9B55}"/>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889886" y="1402405"/>
            <a:ext cx="8171563" cy="5126499"/>
          </a:xfrm>
        </p:spPr>
      </p:pic>
      <p:pic>
        <p:nvPicPr>
          <p:cNvPr id="4" name="Audio 3">
            <a:hlinkClick r:id="" action="ppaction://media"/>
            <a:extLst>
              <a:ext uri="{FF2B5EF4-FFF2-40B4-BE49-F238E27FC236}">
                <a16:creationId xmlns:a16="http://schemas.microsoft.com/office/drawing/2014/main" id="{DAB73A78-6B24-492D-A41E-8C9F15495E1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728200" y="4994275"/>
            <a:ext cx="609600" cy="609600"/>
          </a:xfrm>
          <a:prstGeom prst="rect">
            <a:avLst/>
          </a:prstGeom>
        </p:spPr>
      </p:pic>
    </p:spTree>
    <p:extLst>
      <p:ext uri="{BB962C8B-B14F-4D97-AF65-F5344CB8AC3E}">
        <p14:creationId xmlns:p14="http://schemas.microsoft.com/office/powerpoint/2010/main" val="1699251235"/>
      </p:ext>
    </p:extLst>
  </p:cSld>
  <p:clrMapOvr>
    <a:masterClrMapping/>
  </p:clrMapOvr>
  <mc:AlternateContent xmlns:mc="http://schemas.openxmlformats.org/markup-compatibility/2006" xmlns:p14="http://schemas.microsoft.com/office/powerpoint/2010/main">
    <mc:Choice Requires="p14">
      <p:transition spd="slow" p14:dur="2000" advTm="13585"/>
    </mc:Choice>
    <mc:Fallback xmlns="">
      <p:transition spd="slow" advTm="135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1C438-91D7-4947-AA34-18ED5BDF0A17}"/>
              </a:ext>
            </a:extLst>
          </p:cNvPr>
          <p:cNvSpPr>
            <a:spLocks noGrp="1"/>
          </p:cNvSpPr>
          <p:nvPr>
            <p:ph type="title"/>
          </p:nvPr>
        </p:nvSpPr>
        <p:spPr>
          <a:xfrm>
            <a:off x="677334" y="609600"/>
            <a:ext cx="8596668" cy="795130"/>
          </a:xfrm>
        </p:spPr>
        <p:txBody>
          <a:bodyPr/>
          <a:lstStyle/>
          <a:p>
            <a:r>
              <a:rPr lang="en-GB" dirty="0"/>
              <a:t>Political Factors</a:t>
            </a:r>
          </a:p>
        </p:txBody>
      </p:sp>
      <p:sp>
        <p:nvSpPr>
          <p:cNvPr id="3" name="Content Placeholder 2">
            <a:extLst>
              <a:ext uri="{FF2B5EF4-FFF2-40B4-BE49-F238E27FC236}">
                <a16:creationId xmlns:a16="http://schemas.microsoft.com/office/drawing/2014/main" id="{439AD0D4-0AEF-4DC7-B6B7-D3876417EF0F}"/>
              </a:ext>
            </a:extLst>
          </p:cNvPr>
          <p:cNvSpPr>
            <a:spLocks noGrp="1"/>
          </p:cNvSpPr>
          <p:nvPr>
            <p:ph idx="1"/>
          </p:nvPr>
        </p:nvSpPr>
        <p:spPr>
          <a:xfrm>
            <a:off x="677334" y="1404731"/>
            <a:ext cx="8596668" cy="4636632"/>
          </a:xfrm>
        </p:spPr>
        <p:txBody>
          <a:bodyPr>
            <a:normAutofit lnSpcReduction="10000"/>
          </a:bodyPr>
          <a:lstStyle/>
          <a:p>
            <a:r>
              <a:rPr lang="en-GB" dirty="0"/>
              <a:t>Waterstones operates in the UK, and some countries in Europe.</a:t>
            </a:r>
          </a:p>
          <a:p>
            <a:r>
              <a:rPr lang="en-GB" dirty="0"/>
              <a:t>Changes in UK and EU legislation will affect the company, such as changes in VAT rates, company tax rates and changes in laws which may affect how the organisation operates.  </a:t>
            </a:r>
          </a:p>
          <a:p>
            <a:r>
              <a:rPr lang="en-GB" dirty="0"/>
              <a:t>Political issues such as Brexit could affect Waterstones, as customers become more cautious of non-essential spending, however t</a:t>
            </a:r>
            <a:r>
              <a:rPr lang="en-US" dirty="0"/>
              <a:t>he cost of digital information and communication is dramatically falling (</a:t>
            </a:r>
            <a:r>
              <a:rPr lang="en-US" dirty="0" err="1"/>
              <a:t>Soete</a:t>
            </a:r>
            <a:r>
              <a:rPr lang="en-US" dirty="0"/>
              <a:t> 2001, p22, cited in Farnham 2010) aiding the growth of online communication and purchasing</a:t>
            </a:r>
            <a:r>
              <a:rPr lang="en-GB" dirty="0"/>
              <a:t>.</a:t>
            </a:r>
          </a:p>
          <a:p>
            <a:r>
              <a:rPr lang="en-GB" dirty="0"/>
              <a:t>The law is struggling to keep up with rapid technological developments and is not always easy to apply current laws to social media or internet sites (Managing Intellectual Property 2019) so it can be difficult to enforce rules in e-business to protect a company like Waterstones.</a:t>
            </a:r>
          </a:p>
          <a:p>
            <a:r>
              <a:rPr lang="en-GB" dirty="0"/>
              <a:t>Waterstone do not have a presence in countries that are not in the EU, so this strategy saves them a lot of problems that might arise politically from selling in other countries.</a:t>
            </a:r>
          </a:p>
        </p:txBody>
      </p:sp>
      <p:pic>
        <p:nvPicPr>
          <p:cNvPr id="7" name="Audio 6">
            <a:hlinkClick r:id="" action="ppaction://media"/>
            <a:extLst>
              <a:ext uri="{FF2B5EF4-FFF2-40B4-BE49-F238E27FC236}">
                <a16:creationId xmlns:a16="http://schemas.microsoft.com/office/drawing/2014/main" id="{8AC26752-CD25-4218-AD35-5C415D813B6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632950" y="5431763"/>
            <a:ext cx="609600" cy="609600"/>
          </a:xfrm>
          <a:prstGeom prst="rect">
            <a:avLst/>
          </a:prstGeom>
        </p:spPr>
      </p:pic>
    </p:spTree>
    <p:extLst>
      <p:ext uri="{BB962C8B-B14F-4D97-AF65-F5344CB8AC3E}">
        <p14:creationId xmlns:p14="http://schemas.microsoft.com/office/powerpoint/2010/main" val="1761724878"/>
      </p:ext>
    </p:extLst>
  </p:cSld>
  <p:clrMapOvr>
    <a:masterClrMapping/>
  </p:clrMapOvr>
  <mc:AlternateContent xmlns:mc="http://schemas.openxmlformats.org/markup-compatibility/2006" xmlns:p14="http://schemas.microsoft.com/office/powerpoint/2010/main">
    <mc:Choice Requires="p14">
      <p:transition spd="slow" p14:dur="2000" advTm="58028"/>
    </mc:Choice>
    <mc:Fallback xmlns="">
      <p:transition spd="slow" advTm="580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07C36-E0B2-4243-AED0-95660F4C8969}"/>
              </a:ext>
            </a:extLst>
          </p:cNvPr>
          <p:cNvSpPr>
            <a:spLocks noGrp="1"/>
          </p:cNvSpPr>
          <p:nvPr>
            <p:ph type="title"/>
          </p:nvPr>
        </p:nvSpPr>
        <p:spPr/>
        <p:txBody>
          <a:bodyPr/>
          <a:lstStyle/>
          <a:p>
            <a:r>
              <a:rPr lang="en-GB" dirty="0"/>
              <a:t>Environmental Factors</a:t>
            </a:r>
          </a:p>
        </p:txBody>
      </p:sp>
      <p:sp>
        <p:nvSpPr>
          <p:cNvPr id="3" name="Content Placeholder 2">
            <a:extLst>
              <a:ext uri="{FF2B5EF4-FFF2-40B4-BE49-F238E27FC236}">
                <a16:creationId xmlns:a16="http://schemas.microsoft.com/office/drawing/2014/main" id="{12650791-31D5-4712-AA97-BF66BEBFC26D}"/>
              </a:ext>
            </a:extLst>
          </p:cNvPr>
          <p:cNvSpPr>
            <a:spLocks noGrp="1"/>
          </p:cNvSpPr>
          <p:nvPr>
            <p:ph idx="1"/>
          </p:nvPr>
        </p:nvSpPr>
        <p:spPr>
          <a:xfrm>
            <a:off x="677334" y="1484243"/>
            <a:ext cx="8596668" cy="4557120"/>
          </a:xfrm>
        </p:spPr>
        <p:txBody>
          <a:bodyPr/>
          <a:lstStyle/>
          <a:p>
            <a:r>
              <a:rPr lang="en-GB" dirty="0"/>
              <a:t>Environmental issues such as deforestation can have an effect on Waterstones physical side of their business.  Out of the 17 billion cubic feet of trees deforested each year, over 60% of it is used for paper (Capital Solutions 2018).  Reducing deforestation could have an effect on the availability of physical books.  By offering digital versions, Waterstones is ensuring their business continuity.</a:t>
            </a:r>
          </a:p>
          <a:p>
            <a:r>
              <a:rPr lang="en-GB" dirty="0"/>
              <a:t>Issues such as climate change may also affect the physical side of the business as it may cause problems with the transportation of books/products, and customers expectations of environmentally friendly products and processes may create operational issues with in the company.</a:t>
            </a:r>
          </a:p>
          <a:p>
            <a:r>
              <a:rPr lang="en-GB" dirty="0"/>
              <a:t>Waterstones has made efforts to address these customer expectations by financially supporting the development of electrical appliance recycling collection points, and works with the British Safety Council to manage its environmental impact (Engage Business Media 2020) in general.</a:t>
            </a:r>
          </a:p>
        </p:txBody>
      </p:sp>
      <p:pic>
        <p:nvPicPr>
          <p:cNvPr id="4" name="Audio 3">
            <a:hlinkClick r:id="" action="ppaction://media"/>
            <a:extLst>
              <a:ext uri="{FF2B5EF4-FFF2-40B4-BE49-F238E27FC236}">
                <a16:creationId xmlns:a16="http://schemas.microsoft.com/office/drawing/2014/main" id="{B99AB650-45B2-4D06-A9A3-FC58D5A9DF1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33000" y="5175250"/>
            <a:ext cx="609600" cy="609600"/>
          </a:xfrm>
          <a:prstGeom prst="rect">
            <a:avLst/>
          </a:prstGeom>
        </p:spPr>
      </p:pic>
    </p:spTree>
    <p:extLst>
      <p:ext uri="{BB962C8B-B14F-4D97-AF65-F5344CB8AC3E}">
        <p14:creationId xmlns:p14="http://schemas.microsoft.com/office/powerpoint/2010/main" val="923997044"/>
      </p:ext>
    </p:extLst>
  </p:cSld>
  <p:clrMapOvr>
    <a:masterClrMapping/>
  </p:clrMapOvr>
  <mc:AlternateContent xmlns:mc="http://schemas.openxmlformats.org/markup-compatibility/2006" xmlns:p14="http://schemas.microsoft.com/office/powerpoint/2010/main">
    <mc:Choice Requires="p14">
      <p:transition spd="slow" p14:dur="2000" advTm="62247"/>
    </mc:Choice>
    <mc:Fallback xmlns="">
      <p:transition spd="slow" advTm="62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FAE24-7386-4575-92A5-4EE63DAD658D}"/>
              </a:ext>
            </a:extLst>
          </p:cNvPr>
          <p:cNvSpPr>
            <a:spLocks noGrp="1"/>
          </p:cNvSpPr>
          <p:nvPr>
            <p:ph type="title"/>
          </p:nvPr>
        </p:nvSpPr>
        <p:spPr>
          <a:xfrm>
            <a:off x="677334" y="609600"/>
            <a:ext cx="8596668" cy="675861"/>
          </a:xfrm>
        </p:spPr>
        <p:txBody>
          <a:bodyPr/>
          <a:lstStyle/>
          <a:p>
            <a:r>
              <a:rPr lang="en-GB" dirty="0"/>
              <a:t>Social </a:t>
            </a:r>
          </a:p>
        </p:txBody>
      </p:sp>
      <p:sp>
        <p:nvSpPr>
          <p:cNvPr id="3" name="Content Placeholder 2">
            <a:extLst>
              <a:ext uri="{FF2B5EF4-FFF2-40B4-BE49-F238E27FC236}">
                <a16:creationId xmlns:a16="http://schemas.microsoft.com/office/drawing/2014/main" id="{833DDE35-77B5-430E-916C-1F1DC6B59224}"/>
              </a:ext>
            </a:extLst>
          </p:cNvPr>
          <p:cNvSpPr>
            <a:spLocks noGrp="1"/>
          </p:cNvSpPr>
          <p:nvPr>
            <p:ph idx="1"/>
          </p:nvPr>
        </p:nvSpPr>
        <p:spPr>
          <a:xfrm>
            <a:off x="677334" y="1285461"/>
            <a:ext cx="8596668" cy="5572539"/>
          </a:xfrm>
        </p:spPr>
        <p:txBody>
          <a:bodyPr>
            <a:normAutofit fontScale="85000" lnSpcReduction="20000"/>
          </a:bodyPr>
          <a:lstStyle/>
          <a:p>
            <a:r>
              <a:rPr lang="en-GB" sz="2100" dirty="0"/>
              <a:t>Factors which can affect a customers buying decision, includes their gender, age, socio-economic group, income and marital status.  Most of these factors are considered part of the customer’s life cycle.  Waterstones has addressed this by offering products of a wide range to cater to everyone’s needs, both digitally and physically.</a:t>
            </a:r>
          </a:p>
          <a:p>
            <a:r>
              <a:rPr lang="en-GB" sz="2100" dirty="0"/>
              <a:t>The </a:t>
            </a:r>
            <a:r>
              <a:rPr lang="en-GB" sz="2100" dirty="0" err="1"/>
              <a:t>develpment</a:t>
            </a:r>
            <a:r>
              <a:rPr lang="en-GB" sz="2100" dirty="0"/>
              <a:t> of mobile technology and the use of internet and apps has changed how consumers are able to make their buying decision, buy their products and share with other consumers their experiences (</a:t>
            </a:r>
            <a:r>
              <a:rPr lang="en-GB" sz="2100" dirty="0" err="1"/>
              <a:t>Heinonen</a:t>
            </a:r>
            <a:r>
              <a:rPr lang="en-GB" sz="2100" dirty="0"/>
              <a:t> 2011, cited in Husain et al 2016). Waterstones have embraced this technological advancement and have their own app for selling both digital and physical books.  They also have a presence on many social media sites, and their own blog, as well as having their own website, increasing their interaction with customers to achieve more sales. </a:t>
            </a:r>
          </a:p>
          <a:p>
            <a:r>
              <a:rPr lang="en-GB" sz="2100" dirty="0"/>
              <a:t>Brassington and Pettit (2005, cited in Armstrong &amp; Kotler 2007) suggest that buyers are also influenced by their environment, such as trends, product prices, product reviews, or quality which information is easily accessible digitally or online sites, so Waterstones provides as much information that they can on their website, to encourage more customers to buy. </a:t>
            </a:r>
          </a:p>
          <a:p>
            <a:r>
              <a:rPr lang="en-GB" sz="2100" dirty="0"/>
              <a:t>The consumers drive change as the companies try to give the consumers what they need and want, with added value (Hamelin 2011), and Waterstones seem to have taken notice and have made changes to their business strategy to give the customers a greater choice of products, in a choice of digital or print.  </a:t>
            </a:r>
          </a:p>
          <a:p>
            <a:endParaRPr lang="en-GB" dirty="0"/>
          </a:p>
        </p:txBody>
      </p:sp>
      <p:pic>
        <p:nvPicPr>
          <p:cNvPr id="7" name="Audio 6">
            <a:hlinkClick r:id="" action="ppaction://media"/>
            <a:extLst>
              <a:ext uri="{FF2B5EF4-FFF2-40B4-BE49-F238E27FC236}">
                <a16:creationId xmlns:a16="http://schemas.microsoft.com/office/drawing/2014/main" id="{0DE4FEEF-26A7-4EAE-8046-ACE7FD0CC7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23525" y="4908550"/>
            <a:ext cx="609600" cy="609600"/>
          </a:xfrm>
          <a:prstGeom prst="rect">
            <a:avLst/>
          </a:prstGeom>
        </p:spPr>
      </p:pic>
    </p:spTree>
    <p:extLst>
      <p:ext uri="{BB962C8B-B14F-4D97-AF65-F5344CB8AC3E}">
        <p14:creationId xmlns:p14="http://schemas.microsoft.com/office/powerpoint/2010/main" val="1622180664"/>
      </p:ext>
    </p:extLst>
  </p:cSld>
  <p:clrMapOvr>
    <a:masterClrMapping/>
  </p:clrMapOvr>
  <mc:AlternateContent xmlns:mc="http://schemas.openxmlformats.org/markup-compatibility/2006" xmlns:p14="http://schemas.microsoft.com/office/powerpoint/2010/main">
    <mc:Choice Requires="p14">
      <p:transition spd="slow" p14:dur="2000" advTm="96783"/>
    </mc:Choice>
    <mc:Fallback xmlns="">
      <p:transition spd="slow" advTm="96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BE672-8E49-4D18-BFF4-BF9775E72E8F}"/>
              </a:ext>
            </a:extLst>
          </p:cNvPr>
          <p:cNvSpPr>
            <a:spLocks noGrp="1"/>
          </p:cNvSpPr>
          <p:nvPr>
            <p:ph type="title"/>
          </p:nvPr>
        </p:nvSpPr>
        <p:spPr>
          <a:xfrm>
            <a:off x="677334" y="609600"/>
            <a:ext cx="8596668" cy="808383"/>
          </a:xfrm>
        </p:spPr>
        <p:txBody>
          <a:bodyPr/>
          <a:lstStyle/>
          <a:p>
            <a:r>
              <a:rPr lang="en-GB" dirty="0"/>
              <a:t>Technological</a:t>
            </a:r>
          </a:p>
        </p:txBody>
      </p:sp>
      <p:sp>
        <p:nvSpPr>
          <p:cNvPr id="3" name="Content Placeholder 2">
            <a:extLst>
              <a:ext uri="{FF2B5EF4-FFF2-40B4-BE49-F238E27FC236}">
                <a16:creationId xmlns:a16="http://schemas.microsoft.com/office/drawing/2014/main" id="{151E4C39-B60A-4AD9-9366-8ADBA83BE047}"/>
              </a:ext>
            </a:extLst>
          </p:cNvPr>
          <p:cNvSpPr>
            <a:spLocks noGrp="1"/>
          </p:cNvSpPr>
          <p:nvPr>
            <p:ph idx="1"/>
          </p:nvPr>
        </p:nvSpPr>
        <p:spPr>
          <a:xfrm>
            <a:off x="677334" y="1298713"/>
            <a:ext cx="8596668" cy="5420139"/>
          </a:xfrm>
        </p:spPr>
        <p:txBody>
          <a:bodyPr>
            <a:normAutofit/>
          </a:bodyPr>
          <a:lstStyle/>
          <a:p>
            <a:r>
              <a:rPr lang="en-GB" dirty="0"/>
              <a:t>The use of technology in marketing has seen huge growth in the new millennium (Husain et al 2016) and it has become a ‘usual’ part of marketing in most businesses, including Waterstones, to stay competitive. </a:t>
            </a:r>
          </a:p>
          <a:p>
            <a:r>
              <a:rPr lang="en-GB" dirty="0"/>
              <a:t>Social Media platforms such as Facebook, Twitter, </a:t>
            </a:r>
            <a:r>
              <a:rPr lang="en-GB" dirty="0" err="1"/>
              <a:t>Linkedin</a:t>
            </a:r>
            <a:r>
              <a:rPr lang="en-GB" dirty="0"/>
              <a:t> or specialist blogs and forums play a vital part in businesses reaching out to and engaging their customers and potential clients (Chaffey 2011, p19), which Waterstones also fully utilises. </a:t>
            </a:r>
          </a:p>
          <a:p>
            <a:r>
              <a:rPr lang="en-GB" dirty="0"/>
              <a:t>Social media is thought of as a ‘peer influencer’ when customers make buying decisions, as 71% of consumers admitted to buying a product due to social media referrals (Husain et al 2016). </a:t>
            </a:r>
          </a:p>
          <a:p>
            <a:r>
              <a:rPr lang="en-GB" dirty="0"/>
              <a:t>A study by </a:t>
            </a:r>
            <a:r>
              <a:rPr lang="en-GB" dirty="0" err="1"/>
              <a:t>Hubspot</a:t>
            </a:r>
            <a:r>
              <a:rPr lang="en-GB" dirty="0"/>
              <a:t> claimed that 92% of businesses said that social media marketing was a very important tool (Magee 2017), making it very wise for Waterstones to be using social media marketing. </a:t>
            </a:r>
            <a:endParaRPr lang="en-US" dirty="0"/>
          </a:p>
          <a:p>
            <a:r>
              <a:rPr lang="en-US" dirty="0"/>
              <a:t>Palmer (cited in Harris &amp; Dennis 2002, p2) supports Waterstones strategy by noting that businesses that converge their e-business along with more conventional operations, enjoy greater success, in ‘shared’ rather than ‘revolutionary’ business operations.</a:t>
            </a:r>
          </a:p>
          <a:p>
            <a:pPr marL="0" indent="0">
              <a:buNone/>
            </a:pPr>
            <a:endParaRPr lang="en-US" dirty="0"/>
          </a:p>
          <a:p>
            <a:endParaRPr lang="en-GB" dirty="0"/>
          </a:p>
        </p:txBody>
      </p:sp>
      <p:pic>
        <p:nvPicPr>
          <p:cNvPr id="5" name="Audio 4">
            <a:hlinkClick r:id="" action="ppaction://media"/>
            <a:extLst>
              <a:ext uri="{FF2B5EF4-FFF2-40B4-BE49-F238E27FC236}">
                <a16:creationId xmlns:a16="http://schemas.microsoft.com/office/drawing/2014/main" id="{19D840FD-5CDD-42D8-96D7-DB5ED33DC84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71150" y="4908550"/>
            <a:ext cx="609600" cy="609600"/>
          </a:xfrm>
          <a:prstGeom prst="rect">
            <a:avLst/>
          </a:prstGeom>
        </p:spPr>
      </p:pic>
    </p:spTree>
    <p:extLst>
      <p:ext uri="{BB962C8B-B14F-4D97-AF65-F5344CB8AC3E}">
        <p14:creationId xmlns:p14="http://schemas.microsoft.com/office/powerpoint/2010/main" val="1178426666"/>
      </p:ext>
    </p:extLst>
  </p:cSld>
  <p:clrMapOvr>
    <a:masterClrMapping/>
  </p:clrMapOvr>
  <mc:AlternateContent xmlns:mc="http://schemas.openxmlformats.org/markup-compatibility/2006" xmlns:p14="http://schemas.microsoft.com/office/powerpoint/2010/main">
    <mc:Choice Requires="p14">
      <p:transition spd="slow" p14:dur="2000" advTm="76366"/>
    </mc:Choice>
    <mc:Fallback xmlns="">
      <p:transition spd="slow" advTm="76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E7DF4-0C11-4AC5-A742-C8DD631E0990}"/>
              </a:ext>
            </a:extLst>
          </p:cNvPr>
          <p:cNvSpPr>
            <a:spLocks noGrp="1"/>
          </p:cNvSpPr>
          <p:nvPr>
            <p:ph type="title"/>
          </p:nvPr>
        </p:nvSpPr>
        <p:spPr/>
        <p:txBody>
          <a:bodyPr/>
          <a:lstStyle/>
          <a:p>
            <a:r>
              <a:rPr lang="en-GB" dirty="0"/>
              <a:t>Marketing: </a:t>
            </a:r>
          </a:p>
        </p:txBody>
      </p:sp>
      <p:pic>
        <p:nvPicPr>
          <p:cNvPr id="5" name="Content Placeholder 4" descr="A picture containing device&#10;&#10;Description automatically generated">
            <a:extLst>
              <a:ext uri="{FF2B5EF4-FFF2-40B4-BE49-F238E27FC236}">
                <a16:creationId xmlns:a16="http://schemas.microsoft.com/office/drawing/2014/main" id="{6661FB68-EF02-49B7-BF98-EE3AD163A2F8}"/>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118519" y="1175657"/>
            <a:ext cx="7245974" cy="4830649"/>
          </a:xfrm>
        </p:spPr>
      </p:pic>
      <p:pic>
        <p:nvPicPr>
          <p:cNvPr id="6" name="Audio 5">
            <a:hlinkClick r:id="" action="ppaction://media"/>
            <a:extLst>
              <a:ext uri="{FF2B5EF4-FFF2-40B4-BE49-F238E27FC236}">
                <a16:creationId xmlns:a16="http://schemas.microsoft.com/office/drawing/2014/main" id="{024185CE-B124-4F73-BA02-BD60C726378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80575" y="5070475"/>
            <a:ext cx="609600" cy="609600"/>
          </a:xfrm>
          <a:prstGeom prst="rect">
            <a:avLst/>
          </a:prstGeom>
        </p:spPr>
      </p:pic>
    </p:spTree>
    <p:extLst>
      <p:ext uri="{BB962C8B-B14F-4D97-AF65-F5344CB8AC3E}">
        <p14:creationId xmlns:p14="http://schemas.microsoft.com/office/powerpoint/2010/main" val="1936666804"/>
      </p:ext>
    </p:extLst>
  </p:cSld>
  <p:clrMapOvr>
    <a:masterClrMapping/>
  </p:clrMapOvr>
  <mc:AlternateContent xmlns:mc="http://schemas.openxmlformats.org/markup-compatibility/2006" xmlns:p14="http://schemas.microsoft.com/office/powerpoint/2010/main">
    <mc:Choice Requires="p14">
      <p:transition spd="slow" p14:dur="2000" advTm="10914"/>
    </mc:Choice>
    <mc:Fallback xmlns="">
      <p:transition spd="slow" advTm="109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C2D1B-2E22-4C3E-9090-EA4997CE77AC}"/>
              </a:ext>
            </a:extLst>
          </p:cNvPr>
          <p:cNvSpPr>
            <a:spLocks noGrp="1"/>
          </p:cNvSpPr>
          <p:nvPr>
            <p:ph type="title"/>
          </p:nvPr>
        </p:nvSpPr>
        <p:spPr>
          <a:xfrm>
            <a:off x="677334" y="437322"/>
            <a:ext cx="8596668" cy="715617"/>
          </a:xfrm>
        </p:spPr>
        <p:txBody>
          <a:bodyPr/>
          <a:lstStyle/>
          <a:p>
            <a:r>
              <a:rPr lang="en-GB" dirty="0"/>
              <a:t>7 P’s Of Marketing</a:t>
            </a:r>
          </a:p>
        </p:txBody>
      </p:sp>
      <p:sp>
        <p:nvSpPr>
          <p:cNvPr id="3" name="Content Placeholder 2">
            <a:extLst>
              <a:ext uri="{FF2B5EF4-FFF2-40B4-BE49-F238E27FC236}">
                <a16:creationId xmlns:a16="http://schemas.microsoft.com/office/drawing/2014/main" id="{910F6D33-C255-4443-B5DE-21E783D805EA}"/>
              </a:ext>
            </a:extLst>
          </p:cNvPr>
          <p:cNvSpPr>
            <a:spLocks noGrp="1"/>
          </p:cNvSpPr>
          <p:nvPr>
            <p:ph idx="1"/>
          </p:nvPr>
        </p:nvSpPr>
        <p:spPr>
          <a:xfrm>
            <a:off x="677334" y="1152938"/>
            <a:ext cx="8596668" cy="5552661"/>
          </a:xfrm>
        </p:spPr>
        <p:txBody>
          <a:bodyPr>
            <a:normAutofit lnSpcReduction="10000"/>
          </a:bodyPr>
          <a:lstStyle/>
          <a:p>
            <a:r>
              <a:rPr lang="en-GB" dirty="0"/>
              <a:t>The 7 P’s of the marketing mix are the what the company uses to translate its strategy into successful marketing practice (Hooley et al 2008, p50).</a:t>
            </a:r>
          </a:p>
          <a:p>
            <a:r>
              <a:rPr lang="en-GB" dirty="0"/>
              <a:t>Engel (1990, cited in Martin 2010) suggests that the buyer goes through stages before they make the decision to buy.  These stages include the recognition of a need (Product), the information search of a suitable product, the evaluation of alternatives, the purchase decision and the post purchase behaviour.  This process is made quicker and easier with the information available on social media and online sites (Process, Place, Promotion).</a:t>
            </a:r>
          </a:p>
          <a:p>
            <a:r>
              <a:rPr lang="en-GB" dirty="0"/>
              <a:t>The choice of the market segment that a business chooses to penetrate is important to their success, according to Moriarty and </a:t>
            </a:r>
            <a:r>
              <a:rPr lang="en-GB" dirty="0" err="1"/>
              <a:t>Reibstein</a:t>
            </a:r>
            <a:r>
              <a:rPr lang="en-GB" dirty="0"/>
              <a:t> (1986, cited in Martin 2010).  However the use of technology has expanded the ‘local market’, so businesses can sell a wider range of products further afield more easily (Morrison 2017, p39), causing greater business competition within market sectors (Price).</a:t>
            </a:r>
          </a:p>
          <a:p>
            <a:r>
              <a:rPr lang="en-GB" dirty="0"/>
              <a:t>With customers embracing the digital age (People) and developing technology becoming easier to use (Process) access to the internet will increasing grow (Chaffey 2011, p394).</a:t>
            </a:r>
          </a:p>
          <a:p>
            <a:r>
              <a:rPr lang="en-GB" dirty="0"/>
              <a:t>Waterstones strategy for marketing is clearly following this model, and is putting an emphasis on the ‘people’ experience as a part of their business model.</a:t>
            </a:r>
          </a:p>
          <a:p>
            <a:endParaRPr lang="en-GB" dirty="0"/>
          </a:p>
        </p:txBody>
      </p:sp>
      <p:pic>
        <p:nvPicPr>
          <p:cNvPr id="7" name="Audio 6">
            <a:hlinkClick r:id="" action="ppaction://media"/>
            <a:extLst>
              <a:ext uri="{FF2B5EF4-FFF2-40B4-BE49-F238E27FC236}">
                <a16:creationId xmlns:a16="http://schemas.microsoft.com/office/drawing/2014/main" id="{AD9F7382-55A7-4A7A-923E-CACF8FC38D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13950" y="5203825"/>
            <a:ext cx="609600" cy="609600"/>
          </a:xfrm>
          <a:prstGeom prst="rect">
            <a:avLst/>
          </a:prstGeom>
        </p:spPr>
      </p:pic>
    </p:spTree>
    <p:extLst>
      <p:ext uri="{BB962C8B-B14F-4D97-AF65-F5344CB8AC3E}">
        <p14:creationId xmlns:p14="http://schemas.microsoft.com/office/powerpoint/2010/main" val="2967056484"/>
      </p:ext>
    </p:extLst>
  </p:cSld>
  <p:clrMapOvr>
    <a:masterClrMapping/>
  </p:clrMapOvr>
  <mc:AlternateContent xmlns:mc="http://schemas.openxmlformats.org/markup-compatibility/2006" xmlns:p14="http://schemas.microsoft.com/office/powerpoint/2010/main">
    <mc:Choice Requires="p14">
      <p:transition spd="slow" p14:dur="2000" advTm="90780"/>
    </mc:Choice>
    <mc:Fallback xmlns="">
      <p:transition spd="slow" advTm="907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FD665-4C3C-40D7-9E88-590B3A62EDC8}"/>
              </a:ext>
            </a:extLst>
          </p:cNvPr>
          <p:cNvSpPr>
            <a:spLocks noGrp="1"/>
          </p:cNvSpPr>
          <p:nvPr>
            <p:ph type="title"/>
          </p:nvPr>
        </p:nvSpPr>
        <p:spPr/>
        <p:txBody>
          <a:bodyPr/>
          <a:lstStyle/>
          <a:p>
            <a:r>
              <a:rPr lang="en-GB" dirty="0"/>
              <a:t>Customer Value and the Online Value Proposition</a:t>
            </a:r>
          </a:p>
        </p:txBody>
      </p:sp>
      <p:sp>
        <p:nvSpPr>
          <p:cNvPr id="3" name="Content Placeholder 2">
            <a:extLst>
              <a:ext uri="{FF2B5EF4-FFF2-40B4-BE49-F238E27FC236}">
                <a16:creationId xmlns:a16="http://schemas.microsoft.com/office/drawing/2014/main" id="{0689ACA7-7625-4553-AC30-0AD0A36FD558}"/>
              </a:ext>
            </a:extLst>
          </p:cNvPr>
          <p:cNvSpPr>
            <a:spLocks noGrp="1"/>
          </p:cNvSpPr>
          <p:nvPr>
            <p:ph idx="1"/>
          </p:nvPr>
        </p:nvSpPr>
        <p:spPr>
          <a:xfrm>
            <a:off x="677334" y="1815548"/>
            <a:ext cx="8596668" cy="4571999"/>
          </a:xfrm>
        </p:spPr>
        <p:txBody>
          <a:bodyPr>
            <a:normAutofit lnSpcReduction="10000"/>
          </a:bodyPr>
          <a:lstStyle/>
          <a:p>
            <a:r>
              <a:rPr lang="en-GB" dirty="0"/>
              <a:t>Companies who offer e-commerce services need to have a clear online value proposition, or unique selling point to encourage customers to use their services over other online retailers.  Chaffey (2011, p39) proposes ‘six C’s’ which have the potential to give the customer added value.</a:t>
            </a:r>
          </a:p>
          <a:p>
            <a:r>
              <a:rPr lang="en-GB" dirty="0"/>
              <a:t>Content – detailed information available, on products and processes.</a:t>
            </a:r>
          </a:p>
          <a:p>
            <a:r>
              <a:rPr lang="en-GB" dirty="0"/>
              <a:t>Customisation – targeted newsletters, recommendations.</a:t>
            </a:r>
          </a:p>
          <a:p>
            <a:r>
              <a:rPr lang="en-GB" dirty="0"/>
              <a:t>Community – blogs, chat rooms, forums for customers.</a:t>
            </a:r>
          </a:p>
          <a:p>
            <a:r>
              <a:rPr lang="en-GB" dirty="0"/>
              <a:t>Convenience – 24 hours a day availability of service.</a:t>
            </a:r>
          </a:p>
          <a:p>
            <a:r>
              <a:rPr lang="en-GB" dirty="0"/>
              <a:t>Choice – large choice of products</a:t>
            </a:r>
          </a:p>
          <a:p>
            <a:r>
              <a:rPr lang="en-GB" dirty="0"/>
              <a:t>Cost reduction – online shopping is perceived as cheaper than in store.</a:t>
            </a:r>
          </a:p>
          <a:p>
            <a:endParaRPr lang="en-GB" dirty="0"/>
          </a:p>
          <a:p>
            <a:pPr marL="0" indent="0">
              <a:buNone/>
            </a:pPr>
            <a:r>
              <a:rPr lang="en-GB" dirty="0"/>
              <a:t>Waterstones also seem to be using this model and providing all 6 C’s through their online presence. </a:t>
            </a:r>
          </a:p>
        </p:txBody>
      </p:sp>
      <p:pic>
        <p:nvPicPr>
          <p:cNvPr id="5" name="Audio 4">
            <a:hlinkClick r:id="" action="ppaction://media"/>
            <a:extLst>
              <a:ext uri="{FF2B5EF4-FFF2-40B4-BE49-F238E27FC236}">
                <a16:creationId xmlns:a16="http://schemas.microsoft.com/office/drawing/2014/main" id="{B349099D-8364-42FC-A94E-AE763CE218C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99725" y="5203825"/>
            <a:ext cx="609600" cy="609600"/>
          </a:xfrm>
          <a:prstGeom prst="rect">
            <a:avLst/>
          </a:prstGeom>
        </p:spPr>
      </p:pic>
    </p:spTree>
    <p:extLst>
      <p:ext uri="{BB962C8B-B14F-4D97-AF65-F5344CB8AC3E}">
        <p14:creationId xmlns:p14="http://schemas.microsoft.com/office/powerpoint/2010/main" val="3795343716"/>
      </p:ext>
    </p:extLst>
  </p:cSld>
  <p:clrMapOvr>
    <a:masterClrMapping/>
  </p:clrMapOvr>
  <mc:AlternateContent xmlns:mc="http://schemas.openxmlformats.org/markup-compatibility/2006" xmlns:p14="http://schemas.microsoft.com/office/powerpoint/2010/main">
    <mc:Choice Requires="p14">
      <p:transition spd="slow" p14:dur="2000" advTm="39931"/>
    </mc:Choice>
    <mc:Fallback xmlns="">
      <p:transition spd="slow" advTm="39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6D1CB-B4AA-40DD-9D8F-95F9BFA01387}"/>
              </a:ext>
            </a:extLst>
          </p:cNvPr>
          <p:cNvSpPr>
            <a:spLocks noGrp="1"/>
          </p:cNvSpPr>
          <p:nvPr>
            <p:ph type="title"/>
          </p:nvPr>
        </p:nvSpPr>
        <p:spPr>
          <a:xfrm>
            <a:off x="677334" y="477078"/>
            <a:ext cx="8596668" cy="689113"/>
          </a:xfrm>
        </p:spPr>
        <p:txBody>
          <a:bodyPr/>
          <a:lstStyle/>
          <a:p>
            <a:r>
              <a:rPr lang="en-GB" dirty="0"/>
              <a:t>Conclusions</a:t>
            </a:r>
          </a:p>
        </p:txBody>
      </p:sp>
      <p:sp>
        <p:nvSpPr>
          <p:cNvPr id="3" name="Content Placeholder 2">
            <a:extLst>
              <a:ext uri="{FF2B5EF4-FFF2-40B4-BE49-F238E27FC236}">
                <a16:creationId xmlns:a16="http://schemas.microsoft.com/office/drawing/2014/main" id="{4FA15C6E-38D6-42E2-B799-C1E44A3A971B}"/>
              </a:ext>
            </a:extLst>
          </p:cNvPr>
          <p:cNvSpPr>
            <a:spLocks noGrp="1"/>
          </p:cNvSpPr>
          <p:nvPr>
            <p:ph idx="1"/>
          </p:nvPr>
        </p:nvSpPr>
        <p:spPr>
          <a:xfrm>
            <a:off x="677334" y="1166192"/>
            <a:ext cx="8596668" cy="5367130"/>
          </a:xfrm>
        </p:spPr>
        <p:txBody>
          <a:bodyPr>
            <a:normAutofit/>
          </a:bodyPr>
          <a:lstStyle/>
          <a:p>
            <a:r>
              <a:rPr lang="en-GB" dirty="0"/>
              <a:t>Waterstones seem to be using many of the frameworks outlined for a successful business, such as the on line value proposition and implementing many of the 6 C’s of customer value, as well as the 7 P’s of marketing.</a:t>
            </a:r>
          </a:p>
          <a:p>
            <a:r>
              <a:rPr lang="en-GB" dirty="0"/>
              <a:t>For most businesses setting up e-business operations involves structural business changes as well as cultural changes, with both traditional and new businesses operating a long side each other (Harris &amp; Dennis 2002, p1).  Waterstones have embraced these changes, and made the move from book shops to having an online presence particularly well, supported by the </a:t>
            </a:r>
            <a:r>
              <a:rPr lang="en-GB" sz="1800" dirty="0">
                <a:effectLst/>
                <a:ea typeface="Times New Roman" panose="02020603050405020304" pitchFamily="18" charset="0"/>
              </a:rPr>
              <a:t>revenue figures of £392.78 million in 2019 (Statista 2020)</a:t>
            </a:r>
            <a:r>
              <a:rPr lang="en-GB" dirty="0"/>
              <a:t>.</a:t>
            </a:r>
            <a:endParaRPr lang="en-GB" sz="1800" dirty="0">
              <a:effectLst/>
              <a:ea typeface="Times New Roman" panose="02020603050405020304" pitchFamily="18" charset="0"/>
            </a:endParaRPr>
          </a:p>
          <a:p>
            <a:r>
              <a:rPr lang="en-GB" dirty="0"/>
              <a:t>Technology usage has expanded the ‘local market’, so businesses can sell a wider range of products further afield more easily (Morrison 2017, p39), </a:t>
            </a:r>
            <a:r>
              <a:rPr lang="en-GB"/>
              <a:t>causing more </a:t>
            </a:r>
            <a:r>
              <a:rPr lang="en-GB" dirty="0"/>
              <a:t>business competition within market sectors.  Waterstones has taken this opportunity to increase its product lines to include gifts stationery, games and in the current global conditions hand sanitiser and face masks, but still chooses to have a physical presence in the UK and some EU countries.  It does not seem interested in expanding further globally.</a:t>
            </a:r>
          </a:p>
          <a:p>
            <a:endParaRPr lang="en-GB" dirty="0"/>
          </a:p>
        </p:txBody>
      </p:sp>
      <p:pic>
        <p:nvPicPr>
          <p:cNvPr id="5" name="Audio 4">
            <a:hlinkClick r:id="" action="ppaction://media"/>
            <a:extLst>
              <a:ext uri="{FF2B5EF4-FFF2-40B4-BE49-F238E27FC236}">
                <a16:creationId xmlns:a16="http://schemas.microsoft.com/office/drawing/2014/main" id="{76AE04A9-3B1C-42C7-B1E6-15417D7C54F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37800" y="4803775"/>
            <a:ext cx="609600" cy="609600"/>
          </a:xfrm>
          <a:prstGeom prst="rect">
            <a:avLst/>
          </a:prstGeom>
        </p:spPr>
      </p:pic>
    </p:spTree>
    <p:extLst>
      <p:ext uri="{BB962C8B-B14F-4D97-AF65-F5344CB8AC3E}">
        <p14:creationId xmlns:p14="http://schemas.microsoft.com/office/powerpoint/2010/main" val="1552626915"/>
      </p:ext>
    </p:extLst>
  </p:cSld>
  <p:clrMapOvr>
    <a:masterClrMapping/>
  </p:clrMapOvr>
  <mc:AlternateContent xmlns:mc="http://schemas.openxmlformats.org/markup-compatibility/2006" xmlns:p14="http://schemas.microsoft.com/office/powerpoint/2010/main">
    <mc:Choice Requires="p14">
      <p:transition spd="slow" p14:dur="2000" advTm="80261"/>
    </mc:Choice>
    <mc:Fallback xmlns="">
      <p:transition spd="slow" advTm="80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5432D8-3671-4C0A-AC4B-462B6CD6DFAD}"/>
              </a:ext>
            </a:extLst>
          </p:cNvPr>
          <p:cNvSpPr>
            <a:spLocks noGrp="1"/>
          </p:cNvSpPr>
          <p:nvPr>
            <p:ph idx="1"/>
          </p:nvPr>
        </p:nvSpPr>
        <p:spPr>
          <a:xfrm>
            <a:off x="677334" y="609600"/>
            <a:ext cx="8596668" cy="5963478"/>
          </a:xfrm>
        </p:spPr>
        <p:txBody>
          <a:bodyPr>
            <a:normAutofit lnSpcReduction="10000"/>
          </a:bodyPr>
          <a:lstStyle/>
          <a:p>
            <a:r>
              <a:rPr lang="en-GB" dirty="0"/>
              <a:t>Social media marketing does not work well in creating awareness for a brand or product (Whiting et al 2014), however due to Waterstones having a physical presence as well as online and on social media, they have a well known brand that customers know to look for increasing their marketing reach.</a:t>
            </a:r>
          </a:p>
          <a:p>
            <a:r>
              <a:rPr lang="en-GB" sz="1800" dirty="0">
                <a:effectLst/>
                <a:ea typeface="Times New Roman" panose="02020603050405020304" pitchFamily="18" charset="0"/>
              </a:rPr>
              <a:t>Waterstones seem to have successfully straddled the two elements of physical and digital book sales, as they have improved the customer ‘</a:t>
            </a:r>
            <a:r>
              <a:rPr lang="en-GB" dirty="0">
                <a:ea typeface="Times New Roman" panose="02020603050405020304" pitchFamily="18" charset="0"/>
              </a:rPr>
              <a:t>bricks and mortar’ </a:t>
            </a:r>
            <a:r>
              <a:rPr lang="en-GB" sz="1800" dirty="0">
                <a:effectLst/>
                <a:ea typeface="Times New Roman" panose="02020603050405020304" pitchFamily="18" charset="0"/>
              </a:rPr>
              <a:t>experience </a:t>
            </a:r>
            <a:r>
              <a:rPr lang="en-GB" dirty="0">
                <a:ea typeface="Times New Roman" panose="02020603050405020304" pitchFamily="18" charset="0"/>
              </a:rPr>
              <a:t>with</a:t>
            </a:r>
            <a:r>
              <a:rPr lang="en-GB" sz="1800" dirty="0">
                <a:effectLst/>
                <a:ea typeface="Times New Roman" panose="02020603050405020304" pitchFamily="18" charset="0"/>
              </a:rPr>
              <a:t> their ‘local book shop’ </a:t>
            </a:r>
            <a:r>
              <a:rPr lang="en-GB" dirty="0">
                <a:ea typeface="Times New Roman" panose="02020603050405020304" pitchFamily="18" charset="0"/>
              </a:rPr>
              <a:t>feel </a:t>
            </a:r>
            <a:r>
              <a:rPr lang="en-GB" sz="1800" dirty="0">
                <a:effectLst/>
                <a:ea typeface="Times New Roman" panose="02020603050405020304" pitchFamily="18" charset="0"/>
              </a:rPr>
              <a:t>by refurbishing their shops, extending their print titles and incorporating coffee shops, with </a:t>
            </a:r>
            <a:r>
              <a:rPr lang="en-GB" sz="1800" dirty="0" err="1">
                <a:effectLst/>
                <a:ea typeface="Times New Roman" panose="02020603050405020304" pitchFamily="18" charset="0"/>
              </a:rPr>
              <a:t>wifi</a:t>
            </a:r>
            <a:r>
              <a:rPr lang="en-GB" sz="1800" dirty="0">
                <a:effectLst/>
                <a:ea typeface="Times New Roman" panose="02020603050405020304" pitchFamily="18" charset="0"/>
              </a:rPr>
              <a:t> and customer help for those who want to digitally download (Bradshaw &amp; </a:t>
            </a:r>
            <a:r>
              <a:rPr lang="en-GB" sz="1800" dirty="0" err="1">
                <a:effectLst/>
                <a:ea typeface="Times New Roman" panose="02020603050405020304" pitchFamily="18" charset="0"/>
              </a:rPr>
              <a:t>Felsted</a:t>
            </a:r>
            <a:r>
              <a:rPr lang="en-GB" sz="1800" dirty="0">
                <a:effectLst/>
                <a:ea typeface="Times New Roman" panose="02020603050405020304" pitchFamily="18" charset="0"/>
              </a:rPr>
              <a:t> 2012).  Their on line value proposition is to offer the same level of service on line, linked to all their services, even physical, so that online purchases can be seen in store, and the Waterstones Points card can be used both online and in store.  </a:t>
            </a:r>
            <a:endParaRPr lang="en-GB" dirty="0"/>
          </a:p>
          <a:p>
            <a:r>
              <a:rPr lang="en-GB" dirty="0"/>
              <a:t>There are barriers to some customers shopping on line, lack of computer skills, lack of trust in online shopping, security issues for payment or lack of perceived benefits (Chaffey 2011, p39).  Waterstones has guarded against this issue by having physical local book shop feel stores, with the customer experience being key in their success (Engage Business Media 2020).</a:t>
            </a:r>
          </a:p>
          <a:p>
            <a:r>
              <a:rPr lang="en-GB" dirty="0"/>
              <a:t>Waterstones strategy of maintaining a physical presence seems very wise in the current market environment, supported by the recorded </a:t>
            </a:r>
            <a:r>
              <a:rPr lang="en-GB" sz="1800" dirty="0">
                <a:effectLst/>
                <a:ea typeface="Times New Roman" panose="02020603050405020304" pitchFamily="18" charset="0"/>
              </a:rPr>
              <a:t>drop in consumer </a:t>
            </a:r>
            <a:r>
              <a:rPr lang="en-GB" sz="1800" dirty="0" err="1">
                <a:effectLst/>
                <a:ea typeface="Times New Roman" panose="02020603050405020304" pitchFamily="18" charset="0"/>
              </a:rPr>
              <a:t>ebook</a:t>
            </a:r>
            <a:r>
              <a:rPr lang="en-GB" sz="1800" dirty="0">
                <a:effectLst/>
                <a:ea typeface="Times New Roman" panose="02020603050405020304" pitchFamily="18" charset="0"/>
              </a:rPr>
              <a:t> sales of 27.4% between 2013 and 2018 (Statista 2020). </a:t>
            </a:r>
            <a:endParaRPr lang="en-GB" dirty="0"/>
          </a:p>
          <a:p>
            <a:endParaRPr lang="en-GB" dirty="0"/>
          </a:p>
        </p:txBody>
      </p:sp>
      <p:pic>
        <p:nvPicPr>
          <p:cNvPr id="2" name="Audio 1">
            <a:hlinkClick r:id="" action="ppaction://media"/>
            <a:extLst>
              <a:ext uri="{FF2B5EF4-FFF2-40B4-BE49-F238E27FC236}">
                <a16:creationId xmlns:a16="http://schemas.microsoft.com/office/drawing/2014/main" id="{24CD1095-07B8-4885-B8DB-31D27EC2F7F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05066" y="5346700"/>
            <a:ext cx="609600" cy="609600"/>
          </a:xfrm>
          <a:prstGeom prst="rect">
            <a:avLst/>
          </a:prstGeom>
        </p:spPr>
      </p:pic>
    </p:spTree>
    <p:extLst>
      <p:ext uri="{BB962C8B-B14F-4D97-AF65-F5344CB8AC3E}">
        <p14:creationId xmlns:p14="http://schemas.microsoft.com/office/powerpoint/2010/main" val="3740164613"/>
      </p:ext>
    </p:extLst>
  </p:cSld>
  <p:clrMapOvr>
    <a:masterClrMapping/>
  </p:clrMapOvr>
  <mc:AlternateContent xmlns:mc="http://schemas.openxmlformats.org/markup-compatibility/2006" xmlns:p14="http://schemas.microsoft.com/office/powerpoint/2010/main">
    <mc:Choice Requires="p14">
      <p:transition spd="slow" p14:dur="2000" advTm="102021"/>
    </mc:Choice>
    <mc:Fallback xmlns="">
      <p:transition spd="slow" advTm="102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FEA9A-554B-4593-8953-DE538C314C20}"/>
              </a:ext>
            </a:extLst>
          </p:cNvPr>
          <p:cNvSpPr>
            <a:spLocks noGrp="1"/>
          </p:cNvSpPr>
          <p:nvPr>
            <p:ph type="title"/>
          </p:nvPr>
        </p:nvSpPr>
        <p:spPr>
          <a:xfrm>
            <a:off x="677334" y="609600"/>
            <a:ext cx="8596668" cy="769257"/>
          </a:xfrm>
        </p:spPr>
        <p:txBody>
          <a:bodyPr/>
          <a:lstStyle/>
          <a:p>
            <a:r>
              <a:rPr lang="en-GB" dirty="0"/>
              <a:t>References</a:t>
            </a:r>
          </a:p>
        </p:txBody>
      </p:sp>
      <p:sp>
        <p:nvSpPr>
          <p:cNvPr id="3" name="Content Placeholder 2">
            <a:extLst>
              <a:ext uri="{FF2B5EF4-FFF2-40B4-BE49-F238E27FC236}">
                <a16:creationId xmlns:a16="http://schemas.microsoft.com/office/drawing/2014/main" id="{3CEF12D3-002E-45A1-8F34-A9B82701CE0C}"/>
              </a:ext>
            </a:extLst>
          </p:cNvPr>
          <p:cNvSpPr>
            <a:spLocks noGrp="1"/>
          </p:cNvSpPr>
          <p:nvPr>
            <p:ph idx="1"/>
          </p:nvPr>
        </p:nvSpPr>
        <p:spPr>
          <a:xfrm>
            <a:off x="677334" y="1258956"/>
            <a:ext cx="8596668" cy="5599043"/>
          </a:xfrm>
        </p:spPr>
        <p:txBody>
          <a:bodyPr>
            <a:normAutofit fontScale="77500" lnSpcReduction="20000"/>
          </a:bodyPr>
          <a:lstStyle/>
          <a:p>
            <a:r>
              <a:rPr lang="en-GB" dirty="0"/>
              <a:t>Armstrong &amp; Kotler (2007) </a:t>
            </a:r>
            <a:r>
              <a:rPr lang="en-GB" i="1" dirty="0"/>
              <a:t>Marketing An Introduction. </a:t>
            </a:r>
            <a:r>
              <a:rPr lang="en-GB" dirty="0"/>
              <a:t>Pearson Prentice Hall: New Jersey</a:t>
            </a:r>
          </a:p>
          <a:p>
            <a:r>
              <a:rPr lang="en-GB" sz="1800" dirty="0">
                <a:effectLst/>
                <a:ea typeface="Times New Roman" panose="02020603050405020304" pitchFamily="18" charset="0"/>
              </a:rPr>
              <a:t>Bessant. J., and Tidd. J., (2019). </a:t>
            </a:r>
            <a:r>
              <a:rPr lang="en-GB" sz="1800" i="1" dirty="0">
                <a:effectLst/>
                <a:ea typeface="Times New Roman" panose="02020603050405020304" pitchFamily="18" charset="0"/>
              </a:rPr>
              <a:t>Innovation and Entrepreneurship. </a:t>
            </a:r>
            <a:r>
              <a:rPr lang="en-GB" sz="1800" dirty="0">
                <a:effectLst/>
                <a:ea typeface="Times New Roman" panose="02020603050405020304" pitchFamily="18" charset="0"/>
              </a:rPr>
              <a:t>3</a:t>
            </a:r>
            <a:r>
              <a:rPr lang="en-GB" sz="1800" baseline="30000" dirty="0">
                <a:effectLst/>
                <a:ea typeface="Times New Roman" panose="02020603050405020304" pitchFamily="18" charset="0"/>
              </a:rPr>
              <a:t>rd</a:t>
            </a:r>
            <a:r>
              <a:rPr lang="en-GB" sz="1800" dirty="0">
                <a:effectLst/>
                <a:ea typeface="Times New Roman" panose="02020603050405020304" pitchFamily="18" charset="0"/>
              </a:rPr>
              <a:t> Ed. UK: Wiley.</a:t>
            </a:r>
          </a:p>
          <a:p>
            <a:pPr>
              <a:spcAft>
                <a:spcPts val="0"/>
              </a:spcAft>
            </a:pPr>
            <a:r>
              <a:rPr lang="en-GB" sz="1800" dirty="0">
                <a:effectLst/>
                <a:ea typeface="Times New Roman" panose="02020603050405020304" pitchFamily="18" charset="0"/>
              </a:rPr>
              <a:t>BRADSHAW, T. and FELSTED, A., (2012). ‘Waterstones strikes deal with Amazon’. </a:t>
            </a:r>
            <a:r>
              <a:rPr lang="en-GB" sz="1800" i="1" dirty="0">
                <a:effectLst/>
                <a:ea typeface="Times New Roman" panose="02020603050405020304" pitchFamily="18" charset="0"/>
              </a:rPr>
              <a:t>FT.com. </a:t>
            </a:r>
            <a:r>
              <a:rPr lang="en-GB" sz="1800" dirty="0">
                <a:effectLst/>
                <a:ea typeface="Times New Roman" panose="02020603050405020304" pitchFamily="18" charset="0"/>
              </a:rPr>
              <a:t> Available at: </a:t>
            </a:r>
            <a:r>
              <a:rPr lang="en-GB" sz="1800" u="sng" dirty="0">
                <a:solidFill>
                  <a:srgbClr val="0563C1"/>
                </a:solidFill>
                <a:effectLst/>
                <a:ea typeface="Times New Roman" panose="02020603050405020304" pitchFamily="18" charset="0"/>
                <a:hlinkClick r:id="rId2"/>
              </a:rPr>
              <a:t>https://search-proquest-com.ezproxy.uwtsd.ac.uk/abicomplete/docview/1015154699/8300DB58F691498CPQ/14?accountid=130472</a:t>
            </a:r>
            <a:r>
              <a:rPr lang="en-GB" sz="1800" dirty="0">
                <a:effectLst/>
                <a:ea typeface="Times New Roman" panose="02020603050405020304" pitchFamily="18" charset="0"/>
              </a:rPr>
              <a:t> (accessed: 22</a:t>
            </a:r>
            <a:r>
              <a:rPr lang="en-GB" sz="1800" baseline="30000" dirty="0">
                <a:effectLst/>
                <a:ea typeface="Times New Roman" panose="02020603050405020304" pitchFamily="18" charset="0"/>
              </a:rPr>
              <a:t>nd</a:t>
            </a:r>
            <a:r>
              <a:rPr lang="en-GB" sz="1800" dirty="0">
                <a:effectLst/>
                <a:ea typeface="Times New Roman" panose="02020603050405020304" pitchFamily="18" charset="0"/>
              </a:rPr>
              <a:t> July 2020)</a:t>
            </a:r>
          </a:p>
          <a:p>
            <a:pPr>
              <a:spcAft>
                <a:spcPts val="0"/>
              </a:spcAft>
            </a:pPr>
            <a:r>
              <a:rPr lang="en-GB" sz="1800" dirty="0">
                <a:effectLst/>
                <a:ea typeface="Times New Roman" panose="02020603050405020304" pitchFamily="18" charset="0"/>
              </a:rPr>
              <a:t>Capital Solutions (2018). ‘Cutting Down Paper, Not Trees’. </a:t>
            </a:r>
            <a:r>
              <a:rPr lang="en-GB" sz="1800" i="1" dirty="0">
                <a:effectLst/>
                <a:ea typeface="Times New Roman" panose="02020603050405020304" pitchFamily="18" charset="0"/>
              </a:rPr>
              <a:t>Capital Solutions. </a:t>
            </a:r>
            <a:r>
              <a:rPr lang="en-GB" sz="1800" dirty="0">
                <a:effectLst/>
                <a:ea typeface="Times New Roman" panose="02020603050405020304" pitchFamily="18" charset="0"/>
              </a:rPr>
              <a:t>5</a:t>
            </a:r>
            <a:r>
              <a:rPr lang="en-GB" sz="1800" baseline="30000" dirty="0">
                <a:effectLst/>
                <a:ea typeface="Times New Roman" panose="02020603050405020304" pitchFamily="18" charset="0"/>
              </a:rPr>
              <a:t>th</a:t>
            </a:r>
            <a:r>
              <a:rPr lang="en-GB" sz="1800" dirty="0">
                <a:effectLst/>
                <a:ea typeface="Times New Roman" panose="02020603050405020304" pitchFamily="18" charset="0"/>
              </a:rPr>
              <a:t> April</a:t>
            </a:r>
            <a:r>
              <a:rPr lang="en-GB" sz="1800" i="1" dirty="0">
                <a:effectLst/>
                <a:ea typeface="Times New Roman" panose="02020603050405020304" pitchFamily="18" charset="0"/>
              </a:rPr>
              <a:t>. </a:t>
            </a:r>
            <a:r>
              <a:rPr lang="en-GB" sz="1800" dirty="0">
                <a:effectLst/>
                <a:ea typeface="Times New Roman" panose="02020603050405020304" pitchFamily="18" charset="0"/>
              </a:rPr>
              <a:t>Available at: </a:t>
            </a:r>
            <a:r>
              <a:rPr lang="en-GB" sz="1800" dirty="0">
                <a:effectLst/>
                <a:ea typeface="Times New Roman" panose="02020603050405020304" pitchFamily="18" charset="0"/>
                <a:hlinkClick r:id="rId3"/>
              </a:rPr>
              <a:t>https://www.capital-solutions.co.uk/cutting-down-paper-not-trees/</a:t>
            </a:r>
            <a:r>
              <a:rPr lang="en-GB" sz="1800" dirty="0">
                <a:effectLst/>
                <a:ea typeface="Times New Roman" panose="02020603050405020304" pitchFamily="18" charset="0"/>
              </a:rPr>
              <a:t>. (accessed 25</a:t>
            </a:r>
            <a:r>
              <a:rPr lang="en-GB" sz="1800" baseline="30000" dirty="0">
                <a:effectLst/>
                <a:ea typeface="Times New Roman" panose="02020603050405020304" pitchFamily="18" charset="0"/>
              </a:rPr>
              <a:t>th</a:t>
            </a:r>
            <a:r>
              <a:rPr lang="en-GB" sz="1800" dirty="0">
                <a:effectLst/>
                <a:ea typeface="Times New Roman" panose="02020603050405020304" pitchFamily="18" charset="0"/>
              </a:rPr>
              <a:t> July 2020).</a:t>
            </a:r>
          </a:p>
          <a:p>
            <a:r>
              <a:rPr lang="en-GB" dirty="0"/>
              <a:t>Chaffey, D., (2011). E-Business and E-Commerce Management: Strategy, Implementation and Practice. 5</a:t>
            </a:r>
            <a:r>
              <a:rPr lang="en-GB" baseline="30000" dirty="0"/>
              <a:t>th</a:t>
            </a:r>
            <a:r>
              <a:rPr lang="en-GB" dirty="0"/>
              <a:t> Edition. Harlow: Prentice Hall</a:t>
            </a:r>
          </a:p>
          <a:p>
            <a:r>
              <a:rPr lang="en-GB" dirty="0"/>
              <a:t>Engage Business Media (2020). ‘Why Organisations Should Take a Leaf Out of the Waterstones Book’ </a:t>
            </a:r>
            <a:r>
              <a:rPr lang="en-GB" i="1" dirty="0"/>
              <a:t>Engage</a:t>
            </a:r>
            <a:r>
              <a:rPr lang="en-GB" dirty="0"/>
              <a:t> </a:t>
            </a:r>
            <a:r>
              <a:rPr lang="en-GB" i="1" dirty="0"/>
              <a:t>Customer</a:t>
            </a:r>
            <a:r>
              <a:rPr lang="en-GB" dirty="0"/>
              <a:t>. 19 March. Available at: </a:t>
            </a:r>
            <a:r>
              <a:rPr lang="en-GB" dirty="0">
                <a:hlinkClick r:id="rId4"/>
              </a:rPr>
              <a:t>https://engagecustomer.com/why-organisations-should-take-a-leaf-out-of-the-waterstones-book/</a:t>
            </a:r>
            <a:r>
              <a:rPr lang="en-GB" dirty="0"/>
              <a:t>. (accessed 25</a:t>
            </a:r>
            <a:r>
              <a:rPr lang="en-GB" baseline="30000" dirty="0"/>
              <a:t>th</a:t>
            </a:r>
            <a:r>
              <a:rPr lang="en-GB" dirty="0"/>
              <a:t> July 2020).</a:t>
            </a:r>
          </a:p>
          <a:p>
            <a:r>
              <a:rPr lang="en-US" dirty="0"/>
              <a:t>Farnham, D (2010). </a:t>
            </a:r>
            <a:r>
              <a:rPr lang="en-US" i="1" dirty="0"/>
              <a:t>Human Resource Management in Context</a:t>
            </a:r>
            <a:r>
              <a:rPr lang="en-US" dirty="0"/>
              <a:t>. 3rd Edition. London: CIPD.</a:t>
            </a:r>
          </a:p>
          <a:p>
            <a:r>
              <a:rPr lang="en-GB" dirty="0"/>
              <a:t>HAMELIN, G., (2011). ‘Consumers Power Transformational Marketing: CRM’. </a:t>
            </a:r>
            <a:r>
              <a:rPr lang="en-GB" i="1" dirty="0"/>
              <a:t>Customer Relationship Management, </a:t>
            </a:r>
            <a:r>
              <a:rPr lang="en-GB" b="1" dirty="0"/>
              <a:t>15</a:t>
            </a:r>
            <a:r>
              <a:rPr lang="en-GB" dirty="0"/>
              <a:t>(9).</a:t>
            </a:r>
          </a:p>
          <a:p>
            <a:r>
              <a:rPr lang="en-GB" dirty="0"/>
              <a:t>Hooley, G., </a:t>
            </a:r>
            <a:r>
              <a:rPr lang="en-GB" dirty="0" err="1"/>
              <a:t>Piercy,N</a:t>
            </a:r>
            <a:r>
              <a:rPr lang="en-GB" dirty="0"/>
              <a:t>., </a:t>
            </a:r>
            <a:r>
              <a:rPr lang="en-GB" dirty="0" err="1"/>
              <a:t>Nicoulaud</a:t>
            </a:r>
            <a:r>
              <a:rPr lang="en-GB" dirty="0"/>
              <a:t>, B., (2008). Marketing Strategy and Competitive Positioning. 4</a:t>
            </a:r>
            <a:r>
              <a:rPr lang="en-GB" baseline="30000" dirty="0"/>
              <a:t>th</a:t>
            </a:r>
            <a:r>
              <a:rPr lang="en-GB" dirty="0"/>
              <a:t> Edition. Harlow: Prentice Hall.</a:t>
            </a:r>
          </a:p>
          <a:p>
            <a:r>
              <a:rPr lang="en-GB" dirty="0"/>
              <a:t>HUSAIN, S., GHUFRAN, A. and CHAUBEY, D.S., (2016). ‘Relevance of Social Media in Marketing and Advertising’ A Monthly Peer Reviewed International Journal of Management &amp; IT A Monthly Peer Reviewed International Journal of Management &amp; IT. </a:t>
            </a:r>
            <a:r>
              <a:rPr lang="en-GB" i="1" dirty="0"/>
              <a:t>Splint International Journal of Professionals, </a:t>
            </a:r>
            <a:r>
              <a:rPr lang="en-GB" b="1" dirty="0"/>
              <a:t>3</a:t>
            </a:r>
            <a:r>
              <a:rPr lang="en-GB" dirty="0"/>
              <a:t>(7)</a:t>
            </a:r>
          </a:p>
          <a:p>
            <a:r>
              <a:rPr lang="en-GB" dirty="0"/>
              <a:t>Harris. L., and Dennis. C., (2002). </a:t>
            </a:r>
            <a:r>
              <a:rPr lang="en-GB" i="1" dirty="0"/>
              <a:t>Marketing the E-Business</a:t>
            </a:r>
            <a:r>
              <a:rPr lang="en-GB" dirty="0"/>
              <a:t>. New </a:t>
            </a:r>
            <a:r>
              <a:rPr lang="en-GB" dirty="0" err="1"/>
              <a:t>York:Routledge</a:t>
            </a:r>
            <a:r>
              <a:rPr lang="en-GB" dirty="0"/>
              <a:t>.</a:t>
            </a:r>
          </a:p>
        </p:txBody>
      </p:sp>
    </p:spTree>
    <p:extLst>
      <p:ext uri="{BB962C8B-B14F-4D97-AF65-F5344CB8AC3E}">
        <p14:creationId xmlns:p14="http://schemas.microsoft.com/office/powerpoint/2010/main" val="972189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E57B3-B4B8-446B-81A9-0C3E240AA09F}"/>
              </a:ext>
            </a:extLst>
          </p:cNvPr>
          <p:cNvSpPr>
            <a:spLocks noGrp="1"/>
          </p:cNvSpPr>
          <p:nvPr>
            <p:ph idx="1"/>
          </p:nvPr>
        </p:nvSpPr>
        <p:spPr>
          <a:xfrm>
            <a:off x="677334" y="662609"/>
            <a:ext cx="8596668" cy="5817704"/>
          </a:xfrm>
        </p:spPr>
        <p:txBody>
          <a:bodyPr>
            <a:normAutofit fontScale="92500" lnSpcReduction="10000"/>
          </a:bodyPr>
          <a:lstStyle/>
          <a:p>
            <a:r>
              <a:rPr lang="en-GB" sz="1500" dirty="0"/>
              <a:t>In-house: social media challenges, best practices. (2019). </a:t>
            </a:r>
            <a:r>
              <a:rPr lang="en-GB" sz="1500" i="1" dirty="0"/>
              <a:t>Managing Intellectual Property.</a:t>
            </a:r>
            <a:endParaRPr lang="en-GB" sz="1500" dirty="0"/>
          </a:p>
          <a:p>
            <a:r>
              <a:rPr lang="en-GB" sz="1500" dirty="0"/>
              <a:t>Kotler, P; Armstrong, G; Li C; Percy, N (2017) Principles of Marketing. 7</a:t>
            </a:r>
            <a:r>
              <a:rPr lang="en-GB" sz="1500" baseline="30000" dirty="0"/>
              <a:t>th</a:t>
            </a:r>
            <a:r>
              <a:rPr lang="en-GB" sz="1500" dirty="0"/>
              <a:t> Edition. Harlow: Pearson Education Limited.</a:t>
            </a:r>
          </a:p>
          <a:p>
            <a:r>
              <a:rPr lang="en-GB" sz="1500" dirty="0"/>
              <a:t>MAGEE, B., (2017). RAPID SOCIAL MEDIA GROWTH IS HUGE BUSINESS GAME-CHANGER. </a:t>
            </a:r>
            <a:r>
              <a:rPr lang="en-GB" sz="1500" i="1" dirty="0"/>
              <a:t>Scottish Business Insider, </a:t>
            </a:r>
            <a:r>
              <a:rPr lang="en-GB" sz="1500" dirty="0"/>
              <a:t>, pp. 86. </a:t>
            </a:r>
          </a:p>
          <a:p>
            <a:r>
              <a:rPr lang="en-GB" sz="1500" dirty="0"/>
              <a:t>Martin H., (2010) ‘Introduction to Marketing’ </a:t>
            </a:r>
            <a:r>
              <a:rPr lang="en-GB" sz="1500" i="1" dirty="0"/>
              <a:t>CBT 405,</a:t>
            </a:r>
            <a:endParaRPr lang="en-GB" sz="1500" dirty="0"/>
          </a:p>
          <a:p>
            <a:r>
              <a:rPr lang="en-GB" sz="1500" dirty="0"/>
              <a:t>Mercer, D (1997). ‘The Ultimate Marketing Machine’. </a:t>
            </a:r>
            <a:r>
              <a:rPr lang="en-GB" sz="1500" i="1" dirty="0"/>
              <a:t>Marketing Management</a:t>
            </a:r>
            <a:r>
              <a:rPr lang="en-GB" sz="1500" dirty="0"/>
              <a:t>. Available at: </a:t>
            </a:r>
            <a:r>
              <a:rPr lang="en-GB" sz="1500" dirty="0">
                <a:hlinkClick r:id="rId2"/>
              </a:rPr>
              <a:t>https://uniwales.curatr3.com/courses/BMMB7012-PT-Marketing_Management_2018_2019/home#object/425430</a:t>
            </a:r>
            <a:r>
              <a:rPr lang="en-GB" sz="1500" dirty="0"/>
              <a:t> </a:t>
            </a:r>
          </a:p>
          <a:p>
            <a:r>
              <a:rPr lang="en-US" sz="1500" dirty="0"/>
              <a:t>Morrison, J., (2017). </a:t>
            </a:r>
            <a:r>
              <a:rPr lang="en-US" sz="1500" i="1" dirty="0"/>
              <a:t>The Global Business Environment</a:t>
            </a:r>
            <a:r>
              <a:rPr lang="en-US" sz="1500" dirty="0"/>
              <a:t>. Fourth Ed. London. Palgrave</a:t>
            </a:r>
            <a:endParaRPr lang="en-GB" sz="1500" dirty="0">
              <a:effectLst/>
              <a:ea typeface="Times New Roman" panose="02020603050405020304" pitchFamily="18" charset="0"/>
            </a:endParaRPr>
          </a:p>
          <a:p>
            <a:r>
              <a:rPr lang="en-GB" sz="1500" dirty="0">
                <a:effectLst/>
                <a:ea typeface="Times New Roman" panose="02020603050405020304" pitchFamily="18" charset="0"/>
              </a:rPr>
              <a:t>Palmer, A. and Hartley, B., (2009).  </a:t>
            </a:r>
            <a:r>
              <a:rPr lang="en-GB" sz="1500" i="1" dirty="0">
                <a:effectLst/>
                <a:ea typeface="Times New Roman" panose="02020603050405020304" pitchFamily="18" charset="0"/>
              </a:rPr>
              <a:t>The Business Environment</a:t>
            </a:r>
            <a:r>
              <a:rPr lang="en-GB" sz="1500" dirty="0">
                <a:effectLst/>
                <a:ea typeface="Times New Roman" panose="02020603050405020304" pitchFamily="18" charset="0"/>
              </a:rPr>
              <a:t>. Sixth Edition. London: McGraw-Hill.</a:t>
            </a:r>
          </a:p>
          <a:p>
            <a:r>
              <a:rPr lang="en-GB" sz="1500" dirty="0"/>
              <a:t>Parsons, E., </a:t>
            </a:r>
            <a:r>
              <a:rPr lang="en-GB" sz="1500" dirty="0" err="1"/>
              <a:t>Maclaran</a:t>
            </a:r>
            <a:r>
              <a:rPr lang="en-GB" sz="1500" dirty="0"/>
              <a:t>, P., (2011) Contemporary Issues in Marketing and Consumer Behaviour. Oxon: Routledge.</a:t>
            </a:r>
          </a:p>
          <a:p>
            <a:pPr>
              <a:spcAft>
                <a:spcPts val="0"/>
              </a:spcAft>
            </a:pPr>
            <a:r>
              <a:rPr lang="en-GB" sz="1500" dirty="0">
                <a:effectLst/>
                <a:ea typeface="Times New Roman" panose="02020603050405020304" pitchFamily="18" charset="0"/>
              </a:rPr>
              <a:t>Statista (2020). </a:t>
            </a:r>
            <a:r>
              <a:rPr lang="en-GB" sz="1500" i="1" dirty="0">
                <a:effectLst/>
                <a:ea typeface="Times New Roman" panose="02020603050405020304" pitchFamily="18" charset="0"/>
              </a:rPr>
              <a:t>Revenue of Waterstones Booksellers Limited in the UK From 2011 and 2019. </a:t>
            </a:r>
            <a:r>
              <a:rPr lang="en-GB" sz="1500" dirty="0">
                <a:effectLst/>
                <a:ea typeface="Times New Roman" panose="02020603050405020304" pitchFamily="18" charset="0"/>
              </a:rPr>
              <a:t>Available at: </a:t>
            </a:r>
            <a:r>
              <a:rPr lang="en-GB" sz="1500" u="sng" dirty="0">
                <a:solidFill>
                  <a:srgbClr val="0563C1"/>
                </a:solidFill>
                <a:effectLst/>
                <a:ea typeface="Times New Roman" panose="02020603050405020304" pitchFamily="18" charset="0"/>
                <a:hlinkClick r:id="rId3"/>
              </a:rPr>
              <a:t>https://www.statista.com/statistics/1016136/waterstones-booksellers-revenue-united-kingdom-uk/</a:t>
            </a:r>
            <a:r>
              <a:rPr lang="en-GB" sz="1500" dirty="0">
                <a:effectLst/>
                <a:ea typeface="Times New Roman" panose="02020603050405020304" pitchFamily="18" charset="0"/>
              </a:rPr>
              <a:t>. (accessed: 24</a:t>
            </a:r>
            <a:r>
              <a:rPr lang="en-GB" sz="1500" baseline="30000" dirty="0">
                <a:effectLst/>
                <a:ea typeface="Times New Roman" panose="02020603050405020304" pitchFamily="18" charset="0"/>
              </a:rPr>
              <a:t>th</a:t>
            </a:r>
            <a:r>
              <a:rPr lang="en-GB" sz="1500" dirty="0">
                <a:effectLst/>
                <a:ea typeface="Times New Roman" panose="02020603050405020304" pitchFamily="18" charset="0"/>
              </a:rPr>
              <a:t> July 2010).</a:t>
            </a:r>
          </a:p>
          <a:p>
            <a:r>
              <a:rPr lang="en-GB" sz="1500" dirty="0" err="1">
                <a:effectLst/>
                <a:ea typeface="Times New Roman" panose="02020603050405020304" pitchFamily="18" charset="0"/>
              </a:rPr>
              <a:t>Yuksel</a:t>
            </a:r>
            <a:r>
              <a:rPr lang="en-GB" sz="1500" dirty="0">
                <a:effectLst/>
                <a:ea typeface="Times New Roman" panose="02020603050405020304" pitchFamily="18" charset="0"/>
              </a:rPr>
              <a:t>, I., (2012). ‘Developing A Multi-</a:t>
            </a:r>
            <a:r>
              <a:rPr lang="en-GB" sz="1500" dirty="0" err="1">
                <a:effectLst/>
                <a:ea typeface="Times New Roman" panose="02020603050405020304" pitchFamily="18" charset="0"/>
              </a:rPr>
              <a:t>Critera</a:t>
            </a:r>
            <a:r>
              <a:rPr lang="en-GB" sz="1500" dirty="0">
                <a:effectLst/>
                <a:ea typeface="Times New Roman" panose="02020603050405020304" pitchFamily="18" charset="0"/>
              </a:rPr>
              <a:t> Decision Making Model For PESTEL Analysis’. </a:t>
            </a:r>
            <a:r>
              <a:rPr lang="en-GB" sz="1500" i="1" dirty="0">
                <a:effectLst/>
                <a:ea typeface="Times New Roman" panose="02020603050405020304" pitchFamily="18" charset="0"/>
              </a:rPr>
              <a:t>International Journal of Business and Management</a:t>
            </a:r>
            <a:r>
              <a:rPr lang="en-GB" sz="1500" dirty="0">
                <a:effectLst/>
                <a:ea typeface="Times New Roman" panose="02020603050405020304" pitchFamily="18" charset="0"/>
              </a:rPr>
              <a:t>. 7(24). p52-66. (Accessed 23</a:t>
            </a:r>
            <a:r>
              <a:rPr lang="en-GB" sz="1500" baseline="30000" dirty="0">
                <a:effectLst/>
                <a:ea typeface="Times New Roman" panose="02020603050405020304" pitchFamily="18" charset="0"/>
              </a:rPr>
              <a:t>rd</a:t>
            </a:r>
            <a:r>
              <a:rPr lang="en-GB" sz="1500" dirty="0">
                <a:effectLst/>
                <a:ea typeface="Times New Roman" panose="02020603050405020304" pitchFamily="18" charset="0"/>
              </a:rPr>
              <a:t> July 2020). </a:t>
            </a:r>
            <a:r>
              <a:rPr lang="en-US" sz="1500" dirty="0">
                <a:effectLst/>
                <a:ea typeface="Times New Roman" panose="02020603050405020304" pitchFamily="18" charset="0"/>
              </a:rPr>
              <a:t>DOI:10.5539/ijbm.v7n24p52.</a:t>
            </a:r>
            <a:endParaRPr lang="en-GB" sz="1500" dirty="0">
              <a:effectLst/>
              <a:ea typeface="Times New Roman" panose="02020603050405020304" pitchFamily="18" charset="0"/>
            </a:endParaRPr>
          </a:p>
          <a:p>
            <a:r>
              <a:rPr lang="en-GB" sz="1500" dirty="0"/>
              <a:t>WHITING, A. and DESHPANDE, A., (2014). ‘Social Media Marketing: A Myth or a Necessity’. </a:t>
            </a:r>
            <a:r>
              <a:rPr lang="en-GB" sz="1500" i="1" dirty="0"/>
              <a:t>The Journal of Applied Business and Economics, </a:t>
            </a:r>
            <a:r>
              <a:rPr lang="en-GB" sz="1500" b="1" dirty="0"/>
              <a:t>16</a:t>
            </a:r>
            <a:r>
              <a:rPr lang="en-GB" sz="1500" dirty="0"/>
              <a:t>(5), pp. 74-81.</a:t>
            </a:r>
          </a:p>
          <a:p>
            <a:endParaRPr lang="en-GB" dirty="0"/>
          </a:p>
        </p:txBody>
      </p:sp>
    </p:spTree>
    <p:extLst>
      <p:ext uri="{BB962C8B-B14F-4D97-AF65-F5344CB8AC3E}">
        <p14:creationId xmlns:p14="http://schemas.microsoft.com/office/powerpoint/2010/main" val="344429065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1348</TotalTime>
  <Words>2685</Words>
  <Application>Microsoft Office PowerPoint</Application>
  <PresentationFormat>Widescreen</PresentationFormat>
  <Paragraphs>87</Paragraphs>
  <Slides>16</Slides>
  <Notes>0</Notes>
  <HiddenSlides>0</HiddenSlides>
  <MMClips>14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Trebuchet MS</vt:lpstr>
      <vt:lpstr>Wingdings 3</vt:lpstr>
      <vt:lpstr>Facet</vt:lpstr>
      <vt:lpstr>Waterstones Marketplace</vt:lpstr>
      <vt:lpstr>The Business Environment</vt:lpstr>
      <vt:lpstr>Market Environments</vt:lpstr>
      <vt:lpstr>Macro-Environment </vt:lpstr>
      <vt:lpstr>Pest Framework</vt:lpstr>
      <vt:lpstr>Political Factors</vt:lpstr>
      <vt:lpstr>Environmental Factors</vt:lpstr>
      <vt:lpstr>Social </vt:lpstr>
      <vt:lpstr>Technological</vt:lpstr>
      <vt:lpstr>Marketing: </vt:lpstr>
      <vt:lpstr>7 P’s Of Marketing</vt:lpstr>
      <vt:lpstr>Customer Value and the Online Value Proposition</vt:lpstr>
      <vt:lpstr>Conclusions</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Waterstones Marketplace</dc:title>
  <dc:creator>10106</dc:creator>
  <cp:lastModifiedBy>Debbie James</cp:lastModifiedBy>
  <cp:revision>78</cp:revision>
  <dcterms:created xsi:type="dcterms:W3CDTF">2020-07-15T13:30:46Z</dcterms:created>
  <dcterms:modified xsi:type="dcterms:W3CDTF">2020-07-26T21:28:39Z</dcterms:modified>
</cp:coreProperties>
</file>