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24"/>
  </p:notesMasterIdLst>
  <p:sldIdLst>
    <p:sldId id="258" r:id="rId6"/>
    <p:sldId id="366" r:id="rId7"/>
    <p:sldId id="373" r:id="rId8"/>
    <p:sldId id="374" r:id="rId9"/>
    <p:sldId id="376" r:id="rId10"/>
    <p:sldId id="375" r:id="rId11"/>
    <p:sldId id="377" r:id="rId12"/>
    <p:sldId id="316" r:id="rId13"/>
    <p:sldId id="367" r:id="rId14"/>
    <p:sldId id="378" r:id="rId15"/>
    <p:sldId id="379" r:id="rId16"/>
    <p:sldId id="380" r:id="rId17"/>
    <p:sldId id="383" r:id="rId18"/>
    <p:sldId id="384" r:id="rId19"/>
    <p:sldId id="385" r:id="rId20"/>
    <p:sldId id="386" r:id="rId21"/>
    <p:sldId id="381" r:id="rId22"/>
    <p:sldId id="382" r:id="rId2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FF99"/>
    <a:srgbClr val="FF0000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8392" autoAdjust="0"/>
    <p:restoredTop sz="94595" autoAdjust="0"/>
  </p:normalViewPr>
  <p:slideViewPr>
    <p:cSldViewPr snapToGrid="0">
      <p:cViewPr varScale="1">
        <p:scale>
          <a:sx n="89" d="100"/>
          <a:sy n="89" d="100"/>
        </p:scale>
        <p:origin x="576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03614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 xmlns="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976492"/>
            <a:ext cx="9144000" cy="1098330"/>
          </a:xfrm>
        </p:spPr>
        <p:txBody>
          <a:bodyPr>
            <a:normAutofit fontScale="92500" lnSpcReduction="20000"/>
          </a:bodyPr>
          <a:lstStyle/>
          <a:p>
            <a:r>
              <a:rPr lang="en-GB" sz="4000" b="1" dirty="0">
                <a:solidFill>
                  <a:schemeClr val="tx1"/>
                </a:solidFill>
              </a:rPr>
              <a:t> Entrepreneurship: Skills and Knowledge</a:t>
            </a:r>
            <a:r>
              <a:rPr lang="en-GB" b="1" dirty="0">
                <a:solidFill>
                  <a:schemeClr val="tx1"/>
                </a:solidFill>
              </a:rPr>
              <a:t> 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414395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0B0F0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25994" y="2157745"/>
            <a:ext cx="812005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/>
              <a:t>Skills and Knowledge required for Entrepreneurship</a:t>
            </a:r>
          </a:p>
          <a:p>
            <a:endParaRPr lang="en-US" b="1" dirty="0"/>
          </a:p>
          <a:p>
            <a:pPr marL="285750" indent="-285750">
              <a:buFont typeface="Arial"/>
              <a:buChar char="•"/>
            </a:pPr>
            <a:r>
              <a:rPr lang="en-US" b="1" dirty="0"/>
              <a:t>Challenges of Entrepreneurship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1"/>
                </a:solidFill>
              </a:rPr>
              <a:t>Skills</a:t>
            </a:r>
            <a:r>
              <a:rPr lang="en-US" dirty="0"/>
              <a:t>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6515" y="205489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Rectangle 3"/>
          <p:cNvSpPr/>
          <p:nvPr/>
        </p:nvSpPr>
        <p:spPr>
          <a:xfrm>
            <a:off x="608110" y="1983468"/>
            <a:ext cx="815582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Skill refers to proficiency in performance and may be enhanced by practice and training. 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r>
              <a:rPr lang="en-US" dirty="0"/>
              <a:t>“Skills are multidimensional constructs; they comprise the cognitive – knowledge and what is learnt; the affective – emotional expression and what is experienced; the behaviour – action at strategic, tactical and personal levels; and the context – sectoral, occupational, job and task levels …” – Chell (2013, P. 8)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089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00" y="211197"/>
            <a:ext cx="7941733" cy="515884"/>
          </a:xfrm>
        </p:spPr>
        <p:txBody>
          <a:bodyPr>
            <a:noAutofit/>
          </a:bodyPr>
          <a:lstStyle/>
          <a:p>
            <a:r>
              <a:rPr lang="en-US" altLang="ja-JP" sz="3200" b="1" dirty="0">
                <a:solidFill>
                  <a:srgbClr val="00B0F0"/>
                </a:solidFill>
                <a:latin typeface="+mn-lt"/>
                <a:cs typeface="Arial Rounded MT Bold" panose="020F0704030504030204" pitchFamily="34" charset="0"/>
              </a:rPr>
              <a:t>Skills and Entrepreneur: Relationship</a:t>
            </a:r>
            <a:endParaRPr lang="en-US" altLang="ja-JP" sz="3200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2AA8E5-40BE-9647-A02C-57E0F2354FCF}"/>
              </a:ext>
            </a:extLst>
          </p:cNvPr>
          <p:cNvSpPr txBox="1"/>
          <p:nvPr/>
        </p:nvSpPr>
        <p:spPr>
          <a:xfrm>
            <a:off x="0" y="1166842"/>
            <a:ext cx="91440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/>
              <a:t>‘’The knowledge, skills and abilities of entrepreneurs and innovators are many and various, but as with personality traits, they interact with situations’’- Chell (2013, P. 9)</a:t>
            </a:r>
          </a:p>
          <a:p>
            <a:pPr algn="just"/>
            <a:endParaRPr lang="en-US" sz="2200" dirty="0"/>
          </a:p>
          <a:p>
            <a:pPr algn="just"/>
            <a:r>
              <a:rPr lang="en-US" sz="2200" dirty="0"/>
              <a:t>The theory suggest that, </a:t>
            </a:r>
          </a:p>
          <a:p>
            <a:pPr algn="just"/>
            <a:endParaRPr lang="en-US" sz="2200" dirty="0"/>
          </a:p>
          <a:p>
            <a:pPr marL="342900" indent="-342900" algn="just">
              <a:buFont typeface="Arial"/>
              <a:buChar char="•"/>
            </a:pPr>
            <a:r>
              <a:rPr lang="en-US" sz="2200" dirty="0"/>
              <a:t>Personality traits are associated with entrepreneurial behaviour</a:t>
            </a:r>
          </a:p>
          <a:p>
            <a:pPr marL="342900" indent="-342900" algn="just">
              <a:buFont typeface="Arial"/>
              <a:buChar char="•"/>
            </a:pPr>
            <a:endParaRPr lang="en-US" sz="2200" dirty="0"/>
          </a:p>
          <a:p>
            <a:pPr marL="342900" indent="-342900" algn="just">
              <a:buFont typeface="Arial"/>
              <a:buChar char="•"/>
            </a:pPr>
            <a:r>
              <a:rPr lang="en-US" sz="2200" dirty="0"/>
              <a:t>Entrepreneurial skills can be learnt, practiced and improved</a:t>
            </a:r>
          </a:p>
          <a:p>
            <a:pPr marL="342900" indent="-342900" algn="just">
              <a:buFont typeface="Arial"/>
              <a:buChar char="•"/>
            </a:pPr>
            <a:endParaRPr lang="en-US" sz="2200" dirty="0"/>
          </a:p>
          <a:p>
            <a:pPr marL="342900" indent="-342900" algn="just">
              <a:buFont typeface="Arial"/>
              <a:buChar char="•"/>
            </a:pPr>
            <a:r>
              <a:rPr lang="en-US" sz="2200" dirty="0"/>
              <a:t>Experiential learning linked to specific situations and/or issues is more likely to be successful in developing entrepreneurship skills than classroom-based learning </a:t>
            </a:r>
          </a:p>
          <a:p>
            <a:pPr algn="just"/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559255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11197"/>
            <a:ext cx="8991600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+mn-lt"/>
                <a:cs typeface="Arial Rounded MT Bold" panose="020F0704030504030204" pitchFamily="34" charset="0"/>
              </a:rPr>
              <a:t>Characteristics </a:t>
            </a:r>
            <a:endParaRPr lang="en-US" altLang="ja-JP" sz="3200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 txBox="1">
            <a:spLocks/>
          </p:cNvSpPr>
          <p:nvPr/>
        </p:nvSpPr>
        <p:spPr>
          <a:xfrm>
            <a:off x="152400" y="1705234"/>
            <a:ext cx="8991600" cy="51588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ja-JP" sz="3200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78856" y="1720840"/>
            <a:ext cx="8746046" cy="2862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Hayton (2015) addressed that successful entrepreneurship involves more than the characteristics and/or skills of the individual. Some of which are as follows: </a:t>
            </a:r>
          </a:p>
          <a:p>
            <a:pPr algn="just"/>
            <a:endParaRPr lang="en-GB" dirty="0"/>
          </a:p>
          <a:p>
            <a:pPr lvl="0" algn="just"/>
            <a:r>
              <a:rPr lang="en-US" dirty="0"/>
              <a:t>Identifying customer needs, technical opportunities and market opportunities (Hayton, 2015)</a:t>
            </a:r>
          </a:p>
          <a:p>
            <a:pPr lvl="0" algn="just"/>
            <a:endParaRPr lang="en-GB" dirty="0"/>
          </a:p>
          <a:p>
            <a:pPr lvl="0" algn="just"/>
            <a:r>
              <a:rPr lang="en-US" dirty="0"/>
              <a:t>Creation of new opportunities (Alvarez &amp; Barney, 2007)</a:t>
            </a:r>
          </a:p>
          <a:p>
            <a:pPr lvl="0" algn="just"/>
            <a:endParaRPr lang="en-GB" dirty="0"/>
          </a:p>
          <a:p>
            <a:pPr lvl="0" algn="just"/>
            <a:r>
              <a:rPr lang="en-US" dirty="0"/>
              <a:t>Recognizing social/market needs (</a:t>
            </a:r>
            <a:r>
              <a:rPr lang="de-DE" dirty="0"/>
              <a:t>Hunter, 2012 </a:t>
            </a:r>
            <a:r>
              <a:rPr lang="en-US" dirty="0"/>
              <a:t>)</a:t>
            </a:r>
            <a:endParaRPr lang="en-GB" dirty="0"/>
          </a:p>
          <a:p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595059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3262"/>
            <a:ext cx="8991600" cy="916465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B0F0"/>
                </a:solidFill>
              </a:rPr>
              <a:t>Entrepreneurial Competences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A7B6B6-29FA-AA48-B5FF-74A8DD0B6828}"/>
              </a:ext>
            </a:extLst>
          </p:cNvPr>
          <p:cNvSpPr txBox="1"/>
          <p:nvPr/>
        </p:nvSpPr>
        <p:spPr>
          <a:xfrm>
            <a:off x="0" y="1177615"/>
            <a:ext cx="9144000" cy="5909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Michelmore and Rowley (2013) suggest a framework which identifies a range of other managerial and related skills and competences. Some of which are as follows:</a:t>
            </a:r>
          </a:p>
          <a:p>
            <a:pPr algn="just"/>
            <a:endParaRPr lang="en-US" dirty="0"/>
          </a:p>
          <a:p>
            <a:pPr marL="285750" indent="-285750" algn="just">
              <a:buFont typeface="Arial"/>
              <a:buChar char="•"/>
            </a:pPr>
            <a:r>
              <a:rPr lang="en-US" dirty="0"/>
              <a:t>Identification and definition of a viable market niche </a:t>
            </a:r>
          </a:p>
          <a:p>
            <a:pPr marL="285750" indent="-285750" algn="just">
              <a:buFont typeface="Arial"/>
              <a:buChar char="•"/>
            </a:pPr>
            <a:endParaRPr lang="en-US" dirty="0"/>
          </a:p>
          <a:p>
            <a:pPr marL="285750" indent="-285750" algn="just">
              <a:buFont typeface="Arial"/>
              <a:buChar char="•"/>
            </a:pPr>
            <a:r>
              <a:rPr lang="en-US" dirty="0"/>
              <a:t>Development of products or services appropriate to the firm’s market niche / product innovations </a:t>
            </a:r>
          </a:p>
          <a:p>
            <a:pPr marL="285750" indent="-285750" algn="just">
              <a:buFont typeface="Arial"/>
              <a:buChar char="•"/>
            </a:pPr>
            <a:endParaRPr lang="en-US" dirty="0"/>
          </a:p>
          <a:p>
            <a:pPr marL="285750" indent="-285750" algn="just">
              <a:buFont typeface="Arial"/>
              <a:buChar char="•"/>
            </a:pPr>
            <a:r>
              <a:rPr lang="en-US" dirty="0"/>
              <a:t>Idea generation </a:t>
            </a:r>
          </a:p>
          <a:p>
            <a:pPr algn="just"/>
            <a:endParaRPr lang="en-US" dirty="0"/>
          </a:p>
          <a:p>
            <a:pPr marL="285750" indent="-285750" algn="just">
              <a:buFont typeface="Arial"/>
              <a:buChar char="•"/>
            </a:pPr>
            <a:r>
              <a:rPr lang="en-US" dirty="0"/>
              <a:t>Environmental scanning </a:t>
            </a:r>
          </a:p>
          <a:p>
            <a:pPr algn="just"/>
            <a:endParaRPr lang="en-US" dirty="0"/>
          </a:p>
          <a:p>
            <a:pPr marL="285750" indent="-285750" algn="just">
              <a:buFont typeface="Arial"/>
              <a:buChar char="•"/>
            </a:pPr>
            <a:r>
              <a:rPr lang="en-US" dirty="0"/>
              <a:t>Recognizing and envisioning taking advantage of opportunities </a:t>
            </a:r>
          </a:p>
          <a:p>
            <a:pPr marL="285750" indent="-285750" algn="just">
              <a:buFont typeface="Arial"/>
              <a:buChar char="•"/>
            </a:pPr>
            <a:endParaRPr lang="en-US" dirty="0"/>
          </a:p>
          <a:p>
            <a:pPr marL="285750" indent="-285750" algn="just">
              <a:buFont typeface="Arial"/>
              <a:buChar char="•"/>
            </a:pPr>
            <a:r>
              <a:rPr lang="en-US" dirty="0"/>
              <a:t>Formulating strategies for taking advantage of opportunities 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66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87867"/>
            <a:ext cx="8991600" cy="1094243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B0F0"/>
                </a:solidFill>
              </a:rPr>
              <a:t>Categories of Entrepreneurship Skills </a:t>
            </a:r>
            <a:endParaRPr lang="en-US" altLang="ja-JP" sz="3200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4000"/>
            <a:ext cx="9144000" cy="3790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9363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B07BEC1-4C86-4293-AB9C-102319E17F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5597" y="414106"/>
            <a:ext cx="8495648" cy="479425"/>
          </a:xfrm>
        </p:spPr>
        <p:txBody>
          <a:bodyPr>
            <a:noAutofit/>
          </a:bodyPr>
          <a:lstStyle/>
          <a:p>
            <a:pPr algn="just"/>
            <a:r>
              <a:rPr lang="en-US" sz="3200" b="1" dirty="0">
                <a:solidFill>
                  <a:srgbClr val="00B0F0"/>
                </a:solidFill>
              </a:rPr>
              <a:t>Categories of Entrepreneurship Skills  Cont…</a:t>
            </a:r>
            <a:endParaRPr lang="en-US" altLang="en-US" sz="3200" b="1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DEC358C3-91E9-4528-8314-7ACD31668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0" y="6477000"/>
            <a:ext cx="762000" cy="38100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2ACC717-0E81-46B8-AC15-3ECE6F773B2D}" type="slidenum">
              <a:rPr lang="en-US" altLang="en-US"/>
              <a:pPr/>
              <a:t>8</a:t>
            </a:fld>
            <a:endParaRPr lang="en-US" alt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38300"/>
            <a:ext cx="9144000" cy="3558838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9B07BEC1-4C86-4293-AB9C-102319E17FF7}"/>
              </a:ext>
            </a:extLst>
          </p:cNvPr>
          <p:cNvSpPr txBox="1">
            <a:spLocks noChangeArrowheads="1"/>
          </p:cNvSpPr>
          <p:nvPr/>
        </p:nvSpPr>
        <p:spPr>
          <a:xfrm>
            <a:off x="4864877" y="5199625"/>
            <a:ext cx="3872598" cy="4794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altLang="en-US" sz="1400" b="1" dirty="0"/>
              <a:t>Source: Adopted from </a:t>
            </a:r>
            <a:r>
              <a:rPr lang="sv-SE" altLang="en-US" sz="1400" b="1" dirty="0"/>
              <a:t>Chell (2013, P.12)</a:t>
            </a:r>
            <a:endParaRPr lang="en-US" altLang="en-US" sz="1400" b="1" dirty="0">
              <a:solidFill>
                <a:srgbClr val="0070C0"/>
              </a:solidFill>
              <a:latin typeface="+mn-lt"/>
            </a:endParaRP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>
            <a:extLst>
              <a:ext uri="{FF2B5EF4-FFF2-40B4-BE49-F238E27FC236}">
                <a16:creationId xmlns:a16="http://schemas.microsoft.com/office/drawing/2014/main" id="{D45A78AE-E927-0F42-9010-EDD8EB856A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47725" y="342554"/>
            <a:ext cx="7448550" cy="479425"/>
          </a:xfrm>
        </p:spPr>
        <p:txBody>
          <a:bodyPr>
            <a:noAutofit/>
          </a:bodyPr>
          <a:lstStyle/>
          <a:p>
            <a:r>
              <a:rPr lang="en-US" altLang="en-US" sz="3200" b="1" dirty="0">
                <a:solidFill>
                  <a:srgbClr val="00B0F0"/>
                </a:solidFill>
                <a:latin typeface="+mn-lt"/>
              </a:rPr>
              <a:t>Other Theories </a:t>
            </a:r>
          </a:p>
        </p:txBody>
      </p:sp>
      <p:sp>
        <p:nvSpPr>
          <p:cNvPr id="4" name="Rectangle 3"/>
          <p:cNvSpPr/>
          <p:nvPr/>
        </p:nvSpPr>
        <p:spPr>
          <a:xfrm>
            <a:off x="513038" y="1419707"/>
            <a:ext cx="850129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Rodriguez-Pose &amp; Hardy (2015) also suggests the development of enabling skills such as networking, interpersonal communication, and cultural awareness could have an indirect impact on entrepreneurship.   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Indeed they suggested the </a:t>
            </a:r>
            <a:r>
              <a:rPr lang="en-US" b="1" dirty="0"/>
              <a:t>‘’Human Skills’’ </a:t>
            </a:r>
            <a:r>
              <a:rPr lang="en-US" dirty="0"/>
              <a:t>alongside knowledge and technical know-how. </a:t>
            </a:r>
          </a:p>
          <a:p>
            <a:pPr algn="just"/>
            <a:endParaRPr lang="en-US" dirty="0"/>
          </a:p>
          <a:p>
            <a:pPr algn="just"/>
            <a:r>
              <a:rPr lang="hu-HU" dirty="0"/>
              <a:t>Singh &amp; Gibbs (2013) suggested </a:t>
            </a:r>
            <a:r>
              <a:rPr lang="hu-HU" b="1" dirty="0"/>
              <a:t>‘’Educational Attainment’’ </a:t>
            </a:r>
            <a:r>
              <a:rPr lang="hu-HU" dirty="0"/>
              <a:t>as a positively corelated factor to opprtunity recognition. </a:t>
            </a:r>
          </a:p>
          <a:p>
            <a:pPr algn="just"/>
            <a:endParaRPr lang="hu-HU" dirty="0"/>
          </a:p>
          <a:p>
            <a:pPr algn="just"/>
            <a:r>
              <a:rPr lang="hu-HU" dirty="0"/>
              <a:t>Whereas, </a:t>
            </a:r>
            <a:r>
              <a:rPr lang="en-US" b="1" dirty="0"/>
              <a:t>Cognitive Skills </a:t>
            </a:r>
            <a:r>
              <a:rPr lang="en-US" dirty="0"/>
              <a:t>including counterfactual thinking and analytical thinking have been identified as crucial for entrepreneurial growth especially in translating opportunity recognition into information processing ultimately leading to transforming a market opportunity into a business (Chell, 2013).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rgbClr val="00B0F0"/>
                </a:solidFill>
              </a:rPr>
              <a:t>Other Theories Cont…</a:t>
            </a:r>
            <a:endParaRPr lang="en-US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800" dirty="0">
                <a:latin typeface="Arial"/>
                <a:cs typeface="Arial"/>
              </a:rPr>
              <a:t>Maase and Bossink (2010) capture the need to bring together Public and Private Talents and capital to progress entrepreneurship growth. </a:t>
            </a:r>
          </a:p>
          <a:p>
            <a:pPr marL="0" indent="0" algn="just">
              <a:buNone/>
            </a:pPr>
            <a:endParaRPr lang="en-US" sz="28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US" sz="2800" dirty="0">
                <a:latin typeface="Arial"/>
                <a:cs typeface="Arial"/>
              </a:rPr>
              <a:t>Co-ordination and marshalling of resources can help capitalise on new opportunity recognition.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6749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solidFill>
                  <a:srgbClr val="00B0F0"/>
                </a:solidFill>
              </a:rPr>
              <a:t>Business and Entrepreneur Characteristics and Entrepreneurship Skills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US" sz="3300" b="1" dirty="0">
                <a:latin typeface="Arial"/>
                <a:cs typeface="Arial"/>
              </a:rPr>
              <a:t>Culture, Ethnicity and Nationality </a:t>
            </a:r>
          </a:p>
          <a:p>
            <a:pPr marL="0" indent="0" algn="just">
              <a:buNone/>
            </a:pPr>
            <a:endParaRPr lang="en-US" sz="3300" b="1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3300" dirty="0">
                <a:latin typeface="Arial"/>
                <a:cs typeface="Arial"/>
              </a:rPr>
              <a:t>The foreign-born population of the UK, currently standing at approximately 13% of the total (Rodríguez-Pose &amp; Hardy, 2015), has a potentially significant role in increasing entrepreneurial activity. </a:t>
            </a:r>
          </a:p>
          <a:p>
            <a:pPr marL="0" indent="0" algn="just">
              <a:buNone/>
            </a:pPr>
            <a:endParaRPr lang="en-GB" sz="33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3300" dirty="0">
                <a:latin typeface="Arial"/>
                <a:cs typeface="Arial"/>
              </a:rPr>
              <a:t>Migrants have been shown to be natural risk-takers, and twice as likely to engage in entrepreneurship as natives (Hasan, 2011)</a:t>
            </a:r>
          </a:p>
          <a:p>
            <a:pPr marL="0" indent="0" algn="just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1341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en-US" b="1" dirty="0">
                <a:solidFill>
                  <a:srgbClr val="00B0F0"/>
                </a:solidFill>
              </a:rPr>
              <a:t>Gender and Entrepreneurship Skills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r>
              <a:rPr lang="en-GB" dirty="0">
                <a:latin typeface="Arial"/>
                <a:cs typeface="Arial"/>
              </a:rPr>
              <a:t>A number of studies have captured the existence of significant gaps in the growth, survival and sales for business ventures led by men and women (OECD, 2003).</a:t>
            </a:r>
          </a:p>
          <a:p>
            <a:pPr marL="0" indent="0" algn="just">
              <a:buNone/>
            </a:pPr>
            <a:endParaRPr lang="en-GB" dirty="0">
              <a:latin typeface="Arial"/>
              <a:cs typeface="Arial"/>
            </a:endParaRPr>
          </a:p>
          <a:p>
            <a:pPr algn="just"/>
            <a:r>
              <a:rPr lang="en-GB" dirty="0">
                <a:latin typeface="Arial"/>
                <a:cs typeface="Arial"/>
              </a:rPr>
              <a:t>Interpersonal skills and being socially dexterous were reported as strong entrepreneurial skills for women. </a:t>
            </a:r>
          </a:p>
          <a:p>
            <a:pPr marL="0" indent="0" algn="just">
              <a:buNone/>
            </a:pPr>
            <a:endParaRPr lang="en-GB" dirty="0">
              <a:latin typeface="Arial"/>
              <a:cs typeface="Arial"/>
            </a:endParaRPr>
          </a:p>
          <a:p>
            <a:pPr algn="just"/>
            <a:r>
              <a:rPr lang="en-GB" dirty="0">
                <a:latin typeface="Arial"/>
                <a:cs typeface="Arial"/>
              </a:rPr>
              <a:t>Financial skills are an area where women entrepreneurs indicated a greater need for support (Mitchelmore &amp; Rowley, 2013). </a:t>
            </a:r>
          </a:p>
          <a:p>
            <a:pPr algn="just"/>
            <a:endParaRPr lang="en-GB" dirty="0">
              <a:latin typeface="Arial"/>
              <a:cs typeface="Arial"/>
            </a:endParaRPr>
          </a:p>
          <a:p>
            <a:pPr algn="just"/>
            <a:r>
              <a:rPr lang="en-GB" dirty="0">
                <a:latin typeface="Arial"/>
                <a:cs typeface="Arial"/>
              </a:rPr>
              <a:t>Men and women entrepreneurs differ in their use of financial capital (Jennings and Cash, 2006). </a:t>
            </a:r>
          </a:p>
          <a:p>
            <a:pPr algn="just"/>
            <a:endParaRPr lang="en-GB" dirty="0">
              <a:latin typeface="Arial"/>
              <a:cs typeface="Arial"/>
            </a:endParaRPr>
          </a:p>
          <a:p>
            <a:pPr algn="just"/>
            <a:r>
              <a:rPr lang="en-GB" dirty="0">
                <a:latin typeface="Arial"/>
                <a:cs typeface="Arial"/>
              </a:rPr>
              <a:t>Women business owners need more specialised financial skills than men (Huarng et al, 2012)</a:t>
            </a:r>
          </a:p>
          <a:p>
            <a:pPr algn="just"/>
            <a:endParaRPr lang="en-US" dirty="0">
              <a:latin typeface="Arial"/>
              <a:cs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5720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B0F0"/>
                </a:solidFill>
              </a:rPr>
              <a:t>Knowledge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GB" dirty="0">
                <a:latin typeface="Arial"/>
                <a:cs typeface="Arial"/>
              </a:rPr>
              <a:t>You need knowledge in several areas when starting or running a business. For instance:</a:t>
            </a:r>
          </a:p>
          <a:p>
            <a:pPr marL="0" indent="0" algn="just" fontAlgn="base">
              <a:buNone/>
            </a:pPr>
            <a:endParaRPr lang="en-GB" dirty="0">
              <a:latin typeface="Arial"/>
              <a:cs typeface="Arial"/>
            </a:endParaRPr>
          </a:p>
          <a:p>
            <a:pPr marL="0" indent="0" algn="just" fontAlgn="base">
              <a:buNone/>
            </a:pPr>
            <a:r>
              <a:rPr lang="en-GB" b="1" dirty="0">
                <a:latin typeface="Arial"/>
                <a:cs typeface="Arial"/>
              </a:rPr>
              <a:t>Business Knowledge:</a:t>
            </a:r>
            <a:r>
              <a:rPr lang="en-GB" dirty="0">
                <a:latin typeface="Arial"/>
                <a:cs typeface="Arial"/>
              </a:rPr>
              <a:t> Business knowledge is an important strategic asset. It is a sum of skills, experiences, capabilities and expert insight, which you collectively create and rely on in your business. As a shared resource, knowledge shapes and affects all the activities in and around your business, </a:t>
            </a:r>
            <a:r>
              <a:rPr lang="en-GB" i="1" dirty="0">
                <a:latin typeface="Arial"/>
                <a:cs typeface="Arial"/>
              </a:rPr>
              <a:t>for instance, knowledge of sales, marketing, finance, and operations. </a:t>
            </a:r>
          </a:p>
          <a:p>
            <a:pPr marL="0" indent="0" algn="just" fontAlgn="base">
              <a:buNone/>
            </a:pPr>
            <a:endParaRPr lang="en-GB" b="1" dirty="0">
              <a:latin typeface="Arial"/>
              <a:cs typeface="Arial"/>
            </a:endParaRPr>
          </a:p>
          <a:p>
            <a:pPr marL="0" indent="0" algn="just" fontAlgn="base">
              <a:buNone/>
            </a:pPr>
            <a:r>
              <a:rPr lang="en-GB" b="1" dirty="0">
                <a:latin typeface="Arial"/>
                <a:cs typeface="Arial"/>
              </a:rPr>
              <a:t>Entrepreneurial Knowledge:</a:t>
            </a:r>
            <a:r>
              <a:rPr lang="en-GB" dirty="0">
                <a:latin typeface="Arial"/>
                <a:cs typeface="Arial"/>
              </a:rPr>
              <a:t> The ability to recognize or create an opportunity and take action aimed at realizing an innovative knowledge practice or product.</a:t>
            </a:r>
          </a:p>
          <a:p>
            <a:pPr marL="0" indent="0" algn="just">
              <a:buNone/>
            </a:pPr>
            <a:endParaRPr lang="en-US" dirty="0">
              <a:latin typeface="Arial"/>
              <a:cs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375098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B0F0"/>
                </a:solidFill>
              </a:rPr>
              <a:t>Knowledge Cont…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just" fontAlgn="base">
              <a:buNone/>
            </a:pPr>
            <a:r>
              <a:rPr lang="en-GB" b="1" dirty="0">
                <a:latin typeface="Arial"/>
                <a:cs typeface="Arial"/>
              </a:rPr>
              <a:t>Opportunity-Specific Knowledge:</a:t>
            </a:r>
            <a:r>
              <a:rPr lang="en-GB" dirty="0">
                <a:latin typeface="Arial"/>
                <a:cs typeface="Arial"/>
              </a:rPr>
              <a:t> Knowledge that motivate to evaluate the opportunity, prior failure, and fear of failure shape perceptions of opportunity attractiveness as one individuates exogenous opportunity information.</a:t>
            </a:r>
          </a:p>
          <a:p>
            <a:pPr marL="0" indent="0" algn="just" fontAlgn="base">
              <a:buNone/>
            </a:pPr>
            <a:endParaRPr lang="en-GB" b="1" dirty="0">
              <a:latin typeface="Arial"/>
              <a:cs typeface="Arial"/>
            </a:endParaRPr>
          </a:p>
          <a:p>
            <a:pPr marL="0" indent="0" algn="just" fontAlgn="base">
              <a:buNone/>
            </a:pPr>
            <a:r>
              <a:rPr lang="en-GB" b="1" dirty="0">
                <a:latin typeface="Arial"/>
                <a:cs typeface="Arial"/>
              </a:rPr>
              <a:t>Venture-Specific Knowledge:</a:t>
            </a:r>
            <a:r>
              <a:rPr lang="en-GB" dirty="0">
                <a:latin typeface="Arial"/>
                <a:cs typeface="Arial"/>
              </a:rPr>
              <a:t> Entrepreneurial judgment as a cognitive process in the minds of entrepreneurs that operates on the causal map—i.e., a knowledge structure concerning what factors they believe will help the chances of profitability under uncertainty.</a:t>
            </a:r>
          </a:p>
          <a:p>
            <a:pPr marL="0" indent="0" algn="just" fontAlgn="base">
              <a:buNone/>
            </a:pPr>
            <a:endParaRPr lang="en-GB" dirty="0">
              <a:latin typeface="Arial"/>
              <a:cs typeface="Arial"/>
            </a:endParaRPr>
          </a:p>
          <a:p>
            <a:pPr marL="0" indent="0" algn="r" fontAlgn="base">
              <a:buNone/>
            </a:pPr>
            <a:endParaRPr lang="en-GB" sz="2600" b="1" dirty="0">
              <a:latin typeface="Arial"/>
              <a:cs typeface="Arial"/>
            </a:endParaRPr>
          </a:p>
          <a:p>
            <a:pPr marL="0" indent="0" algn="r" fontAlgn="base">
              <a:buNone/>
            </a:pPr>
            <a:r>
              <a:rPr lang="en-GB" sz="2300" b="1" dirty="0">
                <a:latin typeface="Arial"/>
                <a:cs typeface="Arial"/>
              </a:rPr>
              <a:t>Source: Mind Tools, 2020</a:t>
            </a:r>
          </a:p>
          <a:p>
            <a:endParaRPr lang="en-US" dirty="0">
              <a:latin typeface="Arial"/>
              <a:cs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612285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B0F0"/>
                </a:solidFill>
              </a:rPr>
              <a:t>Challenges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6654"/>
            <a:ext cx="8229600" cy="3917032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/>
                <a:cs typeface="Arial"/>
              </a:rPr>
              <a:t>Taking the First Step</a:t>
            </a:r>
          </a:p>
          <a:p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cs typeface="Arial"/>
              </a:rPr>
              <a:t>Cash Flow</a:t>
            </a:r>
            <a:endParaRPr lang="en-GB" sz="1400" dirty="0">
              <a:latin typeface="Arial"/>
              <a:cs typeface="Arial"/>
            </a:endParaRPr>
          </a:p>
          <a:p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cs typeface="Arial"/>
              </a:rPr>
              <a:t>Due Diligence</a:t>
            </a:r>
            <a:endParaRPr lang="en-GB" sz="1400" dirty="0">
              <a:latin typeface="Arial"/>
              <a:cs typeface="Arial"/>
            </a:endParaRPr>
          </a:p>
          <a:p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cs typeface="Arial"/>
              </a:rPr>
              <a:t>Time Management</a:t>
            </a:r>
            <a:endParaRPr lang="en-GB" sz="1400" dirty="0">
              <a:latin typeface="Arial"/>
              <a:cs typeface="Arial"/>
            </a:endParaRPr>
          </a:p>
          <a:p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cs typeface="Arial"/>
              </a:rPr>
              <a:t>Delegation of tasks</a:t>
            </a:r>
            <a:endParaRPr lang="en-GB" sz="1400" dirty="0">
              <a:latin typeface="Arial"/>
              <a:cs typeface="Arial"/>
            </a:endParaRPr>
          </a:p>
          <a:p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cs typeface="Arial"/>
              </a:rPr>
              <a:t>Balancing Perfection &amp; Progress</a:t>
            </a:r>
            <a:endParaRPr lang="en-GB" sz="1400" dirty="0">
              <a:latin typeface="Arial"/>
              <a:cs typeface="Arial"/>
            </a:endParaRPr>
          </a:p>
          <a:p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cs typeface="Arial"/>
              </a:rPr>
              <a:t>Keeping Ego Under Control</a:t>
            </a:r>
            <a:endParaRPr lang="en-GB" sz="1400" dirty="0">
              <a:latin typeface="Arial"/>
              <a:cs typeface="Arial"/>
            </a:endParaRPr>
          </a:p>
          <a:p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cs typeface="Arial"/>
              </a:rPr>
              <a:t>Fear of Failure </a:t>
            </a:r>
            <a:endParaRPr lang="en-GB" sz="1400" dirty="0">
              <a:latin typeface="Arial"/>
              <a:cs typeface="Arial"/>
            </a:endParaRPr>
          </a:p>
          <a:p>
            <a:pPr marL="0" indent="0" fontAlgn="base">
              <a:buNone/>
            </a:pPr>
            <a:endParaRPr lang="en-GB" sz="1400" b="1" dirty="0">
              <a:latin typeface="Arial"/>
              <a:cs typeface="Arial"/>
            </a:endParaRPr>
          </a:p>
          <a:p>
            <a:pPr marL="0" indent="0" algn="r" fontAlgn="base">
              <a:buNone/>
            </a:pPr>
            <a:r>
              <a:rPr lang="en-GB" sz="1400" b="1" dirty="0">
                <a:latin typeface="Arial"/>
                <a:cs typeface="Arial"/>
              </a:rPr>
              <a:t>Source: Forbes, 2019</a:t>
            </a:r>
          </a:p>
          <a:p>
            <a:pPr marL="0" indent="0">
              <a:buNone/>
            </a:pPr>
            <a:endParaRPr lang="en-US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00576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21257"/>
            <a:ext cx="82296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B0F0"/>
                </a:solidFill>
              </a:rPr>
              <a:t>Q &amp; 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963756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B0F0"/>
                </a:solidFill>
              </a:rPr>
              <a:t>References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1600" dirty="0">
                <a:latin typeface="Arial"/>
                <a:cs typeface="Arial"/>
              </a:rPr>
              <a:t>Alvarez, S. A. &amp; Barney, J. B. (2007) Discovery and creation: Alternative theories of entrepreneurial action. Strategic Entrepreneurship Journal, 1(1): 11-27.</a:t>
            </a:r>
          </a:p>
          <a:p>
            <a:pPr marL="0" indent="0" algn="just">
              <a:buNone/>
            </a:pPr>
            <a:endParaRPr lang="en-GB" sz="16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600" dirty="0" err="1">
                <a:latin typeface="Arial"/>
                <a:cs typeface="Arial"/>
              </a:rPr>
              <a:t>Chell</a:t>
            </a:r>
            <a:r>
              <a:rPr lang="en-GB" sz="1600" dirty="0">
                <a:latin typeface="Arial"/>
                <a:cs typeface="Arial"/>
              </a:rPr>
              <a:t>, E. (2013) Review of skill and the entrepreneurial process. International Journal of Entrepreneurial Behaviour and Research, 19(1): 6-31.</a:t>
            </a:r>
          </a:p>
          <a:p>
            <a:pPr marL="0" indent="0" algn="just">
              <a:buNone/>
            </a:pPr>
            <a:endParaRPr lang="en-GB" sz="16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600" dirty="0">
                <a:latin typeface="Arial"/>
                <a:cs typeface="Arial"/>
              </a:rPr>
              <a:t>Hasan M, (2011), “So MPs want to talk about immigration? Bring it on” The Guardian 16 April, p.31.</a:t>
            </a:r>
          </a:p>
          <a:p>
            <a:pPr marL="0" indent="0" algn="just">
              <a:buNone/>
            </a:pPr>
            <a:endParaRPr lang="en-GB" sz="16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600" dirty="0" err="1">
                <a:latin typeface="Arial"/>
                <a:cs typeface="Arial"/>
              </a:rPr>
              <a:t>Hayton</a:t>
            </a:r>
            <a:r>
              <a:rPr lang="en-GB" sz="1600" dirty="0">
                <a:latin typeface="Arial"/>
                <a:cs typeface="Arial"/>
              </a:rPr>
              <a:t>, J (2015) Leadership and Management Skills in SMEs, Warwick Business School: Department of Business, Industry and Skills.</a:t>
            </a:r>
          </a:p>
          <a:p>
            <a:pPr marL="0" indent="0" algn="just">
              <a:buNone/>
            </a:pPr>
            <a:endParaRPr lang="en-GB" sz="16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600" dirty="0">
                <a:latin typeface="Arial"/>
                <a:cs typeface="Arial"/>
              </a:rPr>
              <a:t>Huarng, K. &amp; Mas-</a:t>
            </a:r>
            <a:r>
              <a:rPr lang="en-GB" sz="1600" dirty="0" err="1">
                <a:latin typeface="Arial"/>
                <a:cs typeface="Arial"/>
              </a:rPr>
              <a:t>Tur</a:t>
            </a:r>
            <a:r>
              <a:rPr lang="en-GB" sz="1600" dirty="0">
                <a:latin typeface="Arial"/>
                <a:cs typeface="Arial"/>
              </a:rPr>
              <a:t>, A. and Yu, T. H. (2012) ‘Factors affecting the success of women entrepreneurs’, International Entrepreneurship and Management Journal, 8:487–497.</a:t>
            </a:r>
          </a:p>
          <a:p>
            <a:pPr marL="0" indent="0">
              <a:buNone/>
            </a:pPr>
            <a:endParaRPr lang="en-US" sz="1600" dirty="0">
              <a:latin typeface="Arial"/>
              <a:cs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744050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B0F0"/>
                </a:solidFill>
              </a:rPr>
              <a:t>References Cont…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85539"/>
            <a:ext cx="8229600" cy="391703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1300" dirty="0">
                <a:latin typeface="Arial"/>
                <a:cs typeface="Arial"/>
              </a:rPr>
              <a:t>Hunter, M. (2012) On some misconceptions about entrepreneurship. Economics, Management, and Financial Markets, 7(2), pp. 55-104.</a:t>
            </a:r>
          </a:p>
          <a:p>
            <a:pPr marL="0" indent="0" algn="just">
              <a:buNone/>
            </a:pPr>
            <a:endParaRPr lang="en-GB" sz="13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300" dirty="0">
                <a:latin typeface="Arial"/>
                <a:cs typeface="Arial"/>
              </a:rPr>
              <a:t>Jennings, J.E. and Cash, M.P. (2006), “Women’s entrepreneurship in Canada: progress, puzzles and priorities”, in Brush, C.G., Carter, N.M., </a:t>
            </a:r>
            <a:r>
              <a:rPr lang="en-GB" sz="1300" dirty="0" err="1">
                <a:latin typeface="Arial"/>
                <a:cs typeface="Arial"/>
              </a:rPr>
              <a:t>Gatewood</a:t>
            </a:r>
            <a:r>
              <a:rPr lang="en-GB" sz="1300" dirty="0">
                <a:latin typeface="Arial"/>
                <a:cs typeface="Arial"/>
              </a:rPr>
              <a:t>, E.J., Greene, P.G. and 44</a:t>
            </a:r>
          </a:p>
          <a:p>
            <a:pPr marL="0" indent="0" algn="just">
              <a:buNone/>
            </a:pPr>
            <a:endParaRPr lang="en-GB" sz="13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300" dirty="0" err="1">
                <a:latin typeface="Arial"/>
                <a:cs typeface="Arial"/>
              </a:rPr>
              <a:t>Maase</a:t>
            </a:r>
            <a:r>
              <a:rPr lang="en-GB" sz="1300" dirty="0">
                <a:latin typeface="Arial"/>
                <a:cs typeface="Arial"/>
              </a:rPr>
              <a:t>, S. J. F. M. and </a:t>
            </a:r>
            <a:r>
              <a:rPr lang="en-GB" sz="1300" dirty="0" err="1">
                <a:latin typeface="Arial"/>
                <a:cs typeface="Arial"/>
              </a:rPr>
              <a:t>Bossink</a:t>
            </a:r>
            <a:r>
              <a:rPr lang="en-GB" sz="1300" dirty="0">
                <a:latin typeface="Arial"/>
                <a:cs typeface="Arial"/>
              </a:rPr>
              <a:t>, B. A. G. (2010) ‘Factors that inhibit partnering for social start-up enterprises’, Journal of Enterprising Communities: People and Places in the Global Economy, 4 (1): 68 – 84.</a:t>
            </a:r>
          </a:p>
          <a:p>
            <a:pPr marL="0" indent="0" algn="just">
              <a:buNone/>
            </a:pPr>
            <a:r>
              <a:rPr lang="en-GB" sz="1300" dirty="0">
                <a:latin typeface="Arial"/>
                <a:cs typeface="Arial"/>
              </a:rPr>
              <a:t> </a:t>
            </a:r>
          </a:p>
          <a:p>
            <a:pPr marL="0" indent="0" algn="just">
              <a:buNone/>
            </a:pPr>
            <a:r>
              <a:rPr lang="en-GB" sz="1300" dirty="0">
                <a:latin typeface="Arial"/>
                <a:cs typeface="Arial"/>
              </a:rPr>
              <a:t>Mitchelmore, S. and Rowley, J. (2013) ‘Entrepreneurial competencies of women entrepreneurs pursuing business growth’, Journal of Small Business and Enterprise Development, 20 (1): 125 – 142.</a:t>
            </a:r>
          </a:p>
          <a:p>
            <a:pPr marL="0" indent="0" algn="just">
              <a:buNone/>
            </a:pPr>
            <a:endParaRPr lang="en-GB" sz="13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300" dirty="0">
                <a:latin typeface="Arial"/>
                <a:cs typeface="Arial"/>
              </a:rPr>
              <a:t>OECD (2003a) OECD Small and Medium Enterprise Outlook, OECD, Paris.</a:t>
            </a:r>
          </a:p>
          <a:p>
            <a:pPr marL="0" indent="0" algn="just">
              <a:buNone/>
            </a:pPr>
            <a:endParaRPr lang="en-GB" sz="13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300" dirty="0">
                <a:latin typeface="Arial"/>
                <a:cs typeface="Arial"/>
              </a:rPr>
              <a:t>Rodriguez-Pose, A. and Hardy, D. (2015) Cultural diversity and entrepreneurship in England and Wales. Environment and Planning, 47: 392-411.</a:t>
            </a:r>
          </a:p>
          <a:p>
            <a:pPr marL="0" indent="0" algn="just">
              <a:buNone/>
            </a:pPr>
            <a:endParaRPr lang="en-GB" sz="13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300" dirty="0">
                <a:latin typeface="Arial"/>
                <a:cs typeface="Arial"/>
              </a:rPr>
              <a:t>Singh, R. P., &amp; Gibbs, S. R. (2013). Opportunity recognition processes of black entrepreneurs. Journal of Small Business and Entrepreneurship, 26(6), 643-659.</a:t>
            </a:r>
          </a:p>
          <a:p>
            <a:pPr marL="0" indent="0" algn="just">
              <a:buNone/>
            </a:pPr>
            <a:endParaRPr lang="en-GB" sz="1300" dirty="0">
              <a:latin typeface="Arial"/>
              <a:cs typeface="Arial"/>
            </a:endParaRPr>
          </a:p>
          <a:p>
            <a:endParaRPr lang="en-US" sz="1300" dirty="0">
              <a:latin typeface="Arial"/>
              <a:cs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78676645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LongProperties xmlns="http://schemas.microsoft.com/office/2006/metadata/longPropertie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8046</TotalTime>
  <Words>1301</Words>
  <Application>Microsoft Macintosh PowerPoint</Application>
  <PresentationFormat>On-screen Show (4:3)</PresentationFormat>
  <Paragraphs>146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Arial Narrow</vt:lpstr>
      <vt:lpstr>Myriad Pro</vt:lpstr>
      <vt:lpstr>Tahoma</vt:lpstr>
      <vt:lpstr>Wingdings</vt:lpstr>
      <vt:lpstr>1_Custom Design</vt:lpstr>
      <vt:lpstr>20140311PresentationUWTSDTemplate</vt:lpstr>
      <vt:lpstr>PowerPoint Presentation</vt:lpstr>
      <vt:lpstr>Learning Objectives:</vt:lpstr>
      <vt:lpstr>Skills </vt:lpstr>
      <vt:lpstr>Skills and Entrepreneur: Relationship</vt:lpstr>
      <vt:lpstr>Characteristics </vt:lpstr>
      <vt:lpstr>Entrepreneurial Competences </vt:lpstr>
      <vt:lpstr>Categories of Entrepreneurship Skills </vt:lpstr>
      <vt:lpstr>Categories of Entrepreneurship Skills  Cont…</vt:lpstr>
      <vt:lpstr>Other Theories </vt:lpstr>
      <vt:lpstr>Other Theories Cont…</vt:lpstr>
      <vt:lpstr>Business and Entrepreneur Characteristics and Entrepreneurship Skills </vt:lpstr>
      <vt:lpstr>Gender and Entrepreneurship Skills </vt:lpstr>
      <vt:lpstr>Knowledge </vt:lpstr>
      <vt:lpstr>Knowledge Cont…</vt:lpstr>
      <vt:lpstr>Challenges </vt:lpstr>
      <vt:lpstr>Q &amp; A</vt:lpstr>
      <vt:lpstr>References </vt:lpstr>
      <vt:lpstr>References Cont…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Afzal Munna</cp:lastModifiedBy>
  <cp:revision>284</cp:revision>
  <dcterms:created xsi:type="dcterms:W3CDTF">2005-02-17T16:44:33Z</dcterms:created>
  <dcterms:modified xsi:type="dcterms:W3CDTF">2021-02-28T20:33:57Z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