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sldIdLst>
    <p:sldId id="317" r:id="rId5"/>
    <p:sldId id="324" r:id="rId6"/>
    <p:sldId id="321" r:id="rId7"/>
    <p:sldId id="322" r:id="rId8"/>
    <p:sldId id="325" r:id="rId9"/>
    <p:sldId id="326" r:id="rId10"/>
    <p:sldId id="327" r:id="rId11"/>
    <p:sldId id="328" r:id="rId12"/>
    <p:sldId id="329" r:id="rId13"/>
    <p:sldId id="330" r:id="rId14"/>
    <p:sldId id="331" r:id="rId15"/>
    <p:sldId id="332" r:id="rId16"/>
    <p:sldId id="323" r:id="rId17"/>
    <p:sldId id="333" r:id="rId18"/>
    <p:sldId id="334" r:id="rId19"/>
    <p:sldId id="335" r:id="rId20"/>
    <p:sldId id="336" r:id="rId21"/>
    <p:sldId id="337" r:id="rId22"/>
    <p:sldId id="338" r:id="rId23"/>
    <p:sldId id="339" r:id="rId24"/>
    <p:sldId id="340" r:id="rId25"/>
    <p:sldId id="341" r:id="rId26"/>
    <p:sldId id="34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BD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27B969-85A8-48B6-8C2A-B91760CBC3D5}" v="81" dt="2022-04-11T14:26:52.6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28" autoAdjust="0"/>
    <p:restoredTop sz="75034" autoAdjust="0"/>
  </p:normalViewPr>
  <p:slideViewPr>
    <p:cSldViewPr snapToGrid="0">
      <p:cViewPr varScale="1">
        <p:scale>
          <a:sx n="51" d="100"/>
          <a:sy n="51" d="100"/>
        </p:scale>
        <p:origin x="894" y="9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663511-A741-4123-A2CE-165B756FCF4C}" type="datetimeFigureOut">
              <a:rPr lang="en-GB" smtClean="0"/>
              <a:t>29/04/2022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4E220A-4E6E-4B57-B64B-9BDDCDC99F63}" type="slidenum">
              <a:rPr lang="en-GB" smtClean="0"/>
              <a:t>‹#›</a:t>
            </a:fld>
            <a:endParaRPr lang="en-GB"/>
          </a:p>
        </p:txBody>
      </p:sp>
    </p:spTree>
    <p:extLst>
      <p:ext uri="{BB962C8B-B14F-4D97-AF65-F5344CB8AC3E}">
        <p14:creationId xmlns:p14="http://schemas.microsoft.com/office/powerpoint/2010/main" val="2969632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Here are some thinking frames and sentence starters to support Activity 1 (page 11).</a:t>
            </a:r>
          </a:p>
        </p:txBody>
      </p:sp>
      <p:sp>
        <p:nvSpPr>
          <p:cNvPr id="4" name="Slide Number Placeholder 3"/>
          <p:cNvSpPr>
            <a:spLocks noGrp="1"/>
          </p:cNvSpPr>
          <p:nvPr>
            <p:ph type="sldNum" sz="quarter" idx="5"/>
          </p:nvPr>
        </p:nvSpPr>
        <p:spPr/>
        <p:txBody>
          <a:bodyPr/>
          <a:lstStyle/>
          <a:p>
            <a:fld id="{572DBD72-EC37-4A96-90E9-FAE8DFEB27C7}" type="slidenum">
              <a:rPr lang="en-GB" smtClean="0"/>
              <a:t>2</a:t>
            </a:fld>
            <a:endParaRPr lang="en-GB"/>
          </a:p>
        </p:txBody>
      </p:sp>
    </p:spTree>
    <p:extLst>
      <p:ext uri="{BB962C8B-B14F-4D97-AF65-F5344CB8AC3E}">
        <p14:creationId xmlns:p14="http://schemas.microsoft.com/office/powerpoint/2010/main" val="3231129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This is an additional activity which could enhance Activity 2. Challenge pupils to match the facial expression to the emotion – this supports Activity 2 (page) and the ‘answers’ are shown on resource 3.1 (page 12).</a:t>
            </a:r>
          </a:p>
          <a:p>
            <a:pPr algn="l"/>
            <a:r>
              <a:rPr lang="en-GB" dirty="0"/>
              <a:t>There are not necessarily definitively correct answers – the important thing is to talk with pupils about how they might read what other people are feeling in terms of more negative emotions. You might wish to discuss how they might react to people showing these types of facial expression. What circumstances might have brought these expressions on. Other body language from which we can see people may be experiencing difficult emotions? </a:t>
            </a:r>
          </a:p>
        </p:txBody>
      </p:sp>
      <p:sp>
        <p:nvSpPr>
          <p:cNvPr id="4" name="Slide Number Placeholder 3"/>
          <p:cNvSpPr>
            <a:spLocks noGrp="1"/>
          </p:cNvSpPr>
          <p:nvPr>
            <p:ph type="sldNum" sz="quarter" idx="5"/>
          </p:nvPr>
        </p:nvSpPr>
        <p:spPr/>
        <p:txBody>
          <a:bodyPr/>
          <a:lstStyle/>
          <a:p>
            <a:fld id="{572DBD72-EC37-4A96-90E9-FAE8DFEB27C7}" type="slidenum">
              <a:rPr lang="en-GB" smtClean="0"/>
              <a:t>3</a:t>
            </a:fld>
            <a:endParaRPr lang="en-GB"/>
          </a:p>
        </p:txBody>
      </p:sp>
    </p:spTree>
    <p:extLst>
      <p:ext uri="{BB962C8B-B14F-4D97-AF65-F5344CB8AC3E}">
        <p14:creationId xmlns:p14="http://schemas.microsoft.com/office/powerpoint/2010/main" val="4293326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Slides 4 to 12 support Activity 3. You might wish to have these slides projected for class discussion, or print them and distribute them to pairs or groups to consider one scenario, a few of them or them all in turn. </a:t>
            </a:r>
          </a:p>
        </p:txBody>
      </p:sp>
      <p:sp>
        <p:nvSpPr>
          <p:cNvPr id="4" name="Slide Number Placeholder 3"/>
          <p:cNvSpPr>
            <a:spLocks noGrp="1"/>
          </p:cNvSpPr>
          <p:nvPr>
            <p:ph type="sldNum" sz="quarter" idx="5"/>
          </p:nvPr>
        </p:nvSpPr>
        <p:spPr/>
        <p:txBody>
          <a:bodyPr/>
          <a:lstStyle/>
          <a:p>
            <a:fld id="{572DBD72-EC37-4A96-90E9-FAE8DFEB27C7}" type="slidenum">
              <a:rPr lang="en-GB" smtClean="0"/>
              <a:t>4</a:t>
            </a:fld>
            <a:endParaRPr lang="en-GB"/>
          </a:p>
        </p:txBody>
      </p:sp>
    </p:spTree>
    <p:extLst>
      <p:ext uri="{BB962C8B-B14F-4D97-AF65-F5344CB8AC3E}">
        <p14:creationId xmlns:p14="http://schemas.microsoft.com/office/powerpoint/2010/main" val="4155552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5</a:t>
            </a:fld>
            <a:endParaRPr lang="en-GB"/>
          </a:p>
        </p:txBody>
      </p:sp>
    </p:spTree>
    <p:extLst>
      <p:ext uri="{BB962C8B-B14F-4D97-AF65-F5344CB8AC3E}">
        <p14:creationId xmlns:p14="http://schemas.microsoft.com/office/powerpoint/2010/main" val="2816779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6</a:t>
            </a:fld>
            <a:endParaRPr lang="en-GB"/>
          </a:p>
        </p:txBody>
      </p:sp>
    </p:spTree>
    <p:extLst>
      <p:ext uri="{BB962C8B-B14F-4D97-AF65-F5344CB8AC3E}">
        <p14:creationId xmlns:p14="http://schemas.microsoft.com/office/powerpoint/2010/main" val="2018062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7</a:t>
            </a:fld>
            <a:endParaRPr lang="en-GB"/>
          </a:p>
        </p:txBody>
      </p:sp>
    </p:spTree>
    <p:extLst>
      <p:ext uri="{BB962C8B-B14F-4D97-AF65-F5344CB8AC3E}">
        <p14:creationId xmlns:p14="http://schemas.microsoft.com/office/powerpoint/2010/main" val="3063338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8</a:t>
            </a:fld>
            <a:endParaRPr lang="en-GB"/>
          </a:p>
        </p:txBody>
      </p:sp>
    </p:spTree>
    <p:extLst>
      <p:ext uri="{BB962C8B-B14F-4D97-AF65-F5344CB8AC3E}">
        <p14:creationId xmlns:p14="http://schemas.microsoft.com/office/powerpoint/2010/main" val="3095755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9</a:t>
            </a:fld>
            <a:endParaRPr lang="en-GB"/>
          </a:p>
        </p:txBody>
      </p:sp>
    </p:spTree>
    <p:extLst>
      <p:ext uri="{BB962C8B-B14F-4D97-AF65-F5344CB8AC3E}">
        <p14:creationId xmlns:p14="http://schemas.microsoft.com/office/powerpoint/2010/main" val="1404367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10</a:t>
            </a:fld>
            <a:endParaRPr lang="en-GB"/>
          </a:p>
        </p:txBody>
      </p:sp>
    </p:spTree>
    <p:extLst>
      <p:ext uri="{BB962C8B-B14F-4D97-AF65-F5344CB8AC3E}">
        <p14:creationId xmlns:p14="http://schemas.microsoft.com/office/powerpoint/2010/main" val="615872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11</a:t>
            </a:fld>
            <a:endParaRPr lang="en-GB"/>
          </a:p>
        </p:txBody>
      </p:sp>
    </p:spTree>
    <p:extLst>
      <p:ext uri="{BB962C8B-B14F-4D97-AF65-F5344CB8AC3E}">
        <p14:creationId xmlns:p14="http://schemas.microsoft.com/office/powerpoint/2010/main" val="8266507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12</a:t>
            </a:fld>
            <a:endParaRPr lang="en-GB"/>
          </a:p>
        </p:txBody>
      </p:sp>
    </p:spTree>
    <p:extLst>
      <p:ext uri="{BB962C8B-B14F-4D97-AF65-F5344CB8AC3E}">
        <p14:creationId xmlns:p14="http://schemas.microsoft.com/office/powerpoint/2010/main" val="13433825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From Resource 3.2 (page 13). Project this slide as you read to the class what Grace has to say. Use the thought bubble animation to encourage thinking and discussion in preparation for considering the sources of help and comfort shown in Resource 3.3.</a:t>
            </a:r>
          </a:p>
        </p:txBody>
      </p:sp>
      <p:sp>
        <p:nvSpPr>
          <p:cNvPr id="4" name="Slide Number Placeholder 3"/>
          <p:cNvSpPr>
            <a:spLocks noGrp="1"/>
          </p:cNvSpPr>
          <p:nvPr>
            <p:ph type="sldNum" sz="quarter" idx="5"/>
          </p:nvPr>
        </p:nvSpPr>
        <p:spPr/>
        <p:txBody>
          <a:bodyPr/>
          <a:lstStyle/>
          <a:p>
            <a:fld id="{572DBD72-EC37-4A96-90E9-FAE8DFEB27C7}" type="slidenum">
              <a:rPr lang="en-GB" smtClean="0"/>
              <a:t>13</a:t>
            </a:fld>
            <a:endParaRPr lang="en-GB"/>
          </a:p>
        </p:txBody>
      </p:sp>
    </p:spTree>
    <p:extLst>
      <p:ext uri="{BB962C8B-B14F-4D97-AF65-F5344CB8AC3E}">
        <p14:creationId xmlns:p14="http://schemas.microsoft.com/office/powerpoint/2010/main" val="25658902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From Resource 3.2 (page 13). Project this slide as you read to the class what Howard has to say. Use the thought bubble animation to encourage thinking and discussion in preparation for considering the sources of help and comfort shown in Resource 3.3.</a:t>
            </a:r>
          </a:p>
        </p:txBody>
      </p:sp>
      <p:sp>
        <p:nvSpPr>
          <p:cNvPr id="4" name="Slide Number Placeholder 3"/>
          <p:cNvSpPr>
            <a:spLocks noGrp="1"/>
          </p:cNvSpPr>
          <p:nvPr>
            <p:ph type="sldNum" sz="quarter" idx="5"/>
          </p:nvPr>
        </p:nvSpPr>
        <p:spPr/>
        <p:txBody>
          <a:bodyPr/>
          <a:lstStyle/>
          <a:p>
            <a:fld id="{572DBD72-EC37-4A96-90E9-FAE8DFEB27C7}" type="slidenum">
              <a:rPr lang="en-GB" smtClean="0"/>
              <a:t>14</a:t>
            </a:fld>
            <a:endParaRPr lang="en-GB"/>
          </a:p>
        </p:txBody>
      </p:sp>
    </p:spTree>
    <p:extLst>
      <p:ext uri="{BB962C8B-B14F-4D97-AF65-F5344CB8AC3E}">
        <p14:creationId xmlns:p14="http://schemas.microsoft.com/office/powerpoint/2010/main" val="5896223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Use these slides for Activity 5. Revisit the scenarios in Resource 3.1. Do this AFTER using Resource 3.3, to further pupils’ understanding of the comfort, support and advice each character might have available to them. Think about three </a:t>
            </a:r>
            <a:r>
              <a:rPr lang="en-GB" dirty="0" err="1"/>
              <a:t>Ws</a:t>
            </a:r>
            <a:r>
              <a:rPr lang="en-GB" dirty="0"/>
              <a:t>: Who (would they turn to)? Where (places they might go)? Why (do pupils think this – their reasoning is important to assess the extent of their understanding). </a:t>
            </a:r>
          </a:p>
        </p:txBody>
      </p:sp>
      <p:sp>
        <p:nvSpPr>
          <p:cNvPr id="4" name="Slide Number Placeholder 3"/>
          <p:cNvSpPr>
            <a:spLocks noGrp="1"/>
          </p:cNvSpPr>
          <p:nvPr>
            <p:ph type="sldNum" sz="quarter" idx="5"/>
          </p:nvPr>
        </p:nvSpPr>
        <p:spPr/>
        <p:txBody>
          <a:bodyPr/>
          <a:lstStyle/>
          <a:p>
            <a:fld id="{572DBD72-EC37-4A96-90E9-FAE8DFEB27C7}" type="slidenum">
              <a:rPr lang="en-GB" smtClean="0"/>
              <a:t>15</a:t>
            </a:fld>
            <a:endParaRPr lang="en-GB"/>
          </a:p>
        </p:txBody>
      </p:sp>
    </p:spTree>
    <p:extLst>
      <p:ext uri="{BB962C8B-B14F-4D97-AF65-F5344CB8AC3E}">
        <p14:creationId xmlns:p14="http://schemas.microsoft.com/office/powerpoint/2010/main" val="478228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Use these slides for Activity 5. Revisit the scenarios in Resource 3.1. Do this AFTER using Resource 3.3, to further pupils’ understanding of the comfort, support and advice each character might have available to them. Think about three </a:t>
            </a:r>
            <a:r>
              <a:rPr lang="en-GB" dirty="0" err="1"/>
              <a:t>Ws</a:t>
            </a:r>
            <a:r>
              <a:rPr lang="en-GB" dirty="0"/>
              <a:t>: Who (would they turn to)? Where (places they might go)? Why (do pupils think this – their reasoning is important to assess the extent of their understanding). </a:t>
            </a:r>
          </a:p>
        </p:txBody>
      </p:sp>
      <p:sp>
        <p:nvSpPr>
          <p:cNvPr id="4" name="Slide Number Placeholder 3"/>
          <p:cNvSpPr>
            <a:spLocks noGrp="1"/>
          </p:cNvSpPr>
          <p:nvPr>
            <p:ph type="sldNum" sz="quarter" idx="5"/>
          </p:nvPr>
        </p:nvSpPr>
        <p:spPr/>
        <p:txBody>
          <a:bodyPr/>
          <a:lstStyle/>
          <a:p>
            <a:fld id="{572DBD72-EC37-4A96-90E9-FAE8DFEB27C7}" type="slidenum">
              <a:rPr lang="en-GB" smtClean="0"/>
              <a:t>16</a:t>
            </a:fld>
            <a:endParaRPr lang="en-GB"/>
          </a:p>
        </p:txBody>
      </p:sp>
    </p:spTree>
    <p:extLst>
      <p:ext uri="{BB962C8B-B14F-4D97-AF65-F5344CB8AC3E}">
        <p14:creationId xmlns:p14="http://schemas.microsoft.com/office/powerpoint/2010/main" val="4134632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Use these slides for Activity 5. Revisit the scenarios in Resource 3.1. Do this AFTER using Resource 3.3, to further pupils’ understanding of the comfort, support and advice each character might have available to them. Think about three </a:t>
            </a:r>
            <a:r>
              <a:rPr lang="en-GB" dirty="0" err="1"/>
              <a:t>Ws</a:t>
            </a:r>
            <a:r>
              <a:rPr lang="en-GB" dirty="0"/>
              <a:t>: Who (would they turn to)? Where (places they might go)? Why (do pupils think this – their reasoning is important to assess the extent of their understanding). </a:t>
            </a:r>
          </a:p>
        </p:txBody>
      </p:sp>
      <p:sp>
        <p:nvSpPr>
          <p:cNvPr id="4" name="Slide Number Placeholder 3"/>
          <p:cNvSpPr>
            <a:spLocks noGrp="1"/>
          </p:cNvSpPr>
          <p:nvPr>
            <p:ph type="sldNum" sz="quarter" idx="5"/>
          </p:nvPr>
        </p:nvSpPr>
        <p:spPr/>
        <p:txBody>
          <a:bodyPr/>
          <a:lstStyle/>
          <a:p>
            <a:fld id="{572DBD72-EC37-4A96-90E9-FAE8DFEB27C7}" type="slidenum">
              <a:rPr lang="en-GB" smtClean="0"/>
              <a:t>17</a:t>
            </a:fld>
            <a:endParaRPr lang="en-GB"/>
          </a:p>
        </p:txBody>
      </p:sp>
    </p:spTree>
    <p:extLst>
      <p:ext uri="{BB962C8B-B14F-4D97-AF65-F5344CB8AC3E}">
        <p14:creationId xmlns:p14="http://schemas.microsoft.com/office/powerpoint/2010/main" val="29711380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Use these slides for Activity 5. Revisit the scenarios in Resource 3.1. Do this AFTER using Resource 3.3, to further pupils’ understanding of the comfort, support and advice each character might have available to them. Think about three </a:t>
            </a:r>
            <a:r>
              <a:rPr lang="en-GB" dirty="0" err="1"/>
              <a:t>Ws</a:t>
            </a:r>
            <a:r>
              <a:rPr lang="en-GB" dirty="0"/>
              <a:t>: Who (would they turn to)? Where (places they might go)? Why (do pupils think this – their reasoning is important to assess the extent of their understanding). </a:t>
            </a:r>
          </a:p>
        </p:txBody>
      </p:sp>
      <p:sp>
        <p:nvSpPr>
          <p:cNvPr id="4" name="Slide Number Placeholder 3"/>
          <p:cNvSpPr>
            <a:spLocks noGrp="1"/>
          </p:cNvSpPr>
          <p:nvPr>
            <p:ph type="sldNum" sz="quarter" idx="5"/>
          </p:nvPr>
        </p:nvSpPr>
        <p:spPr/>
        <p:txBody>
          <a:bodyPr/>
          <a:lstStyle/>
          <a:p>
            <a:fld id="{572DBD72-EC37-4A96-90E9-FAE8DFEB27C7}" type="slidenum">
              <a:rPr lang="en-GB" smtClean="0"/>
              <a:t>18</a:t>
            </a:fld>
            <a:endParaRPr lang="en-GB"/>
          </a:p>
        </p:txBody>
      </p:sp>
    </p:spTree>
    <p:extLst>
      <p:ext uri="{BB962C8B-B14F-4D97-AF65-F5344CB8AC3E}">
        <p14:creationId xmlns:p14="http://schemas.microsoft.com/office/powerpoint/2010/main" val="127911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Use these slides for Activity 5. Revisit the scenarios in Resource 3.1. Do this AFTER using Resource 3.3, to further pupils’ understanding of the comfort, support and advice each character might have available to them. Think about three </a:t>
            </a:r>
            <a:r>
              <a:rPr lang="en-GB" dirty="0" err="1"/>
              <a:t>Ws</a:t>
            </a:r>
            <a:r>
              <a:rPr lang="en-GB" dirty="0"/>
              <a:t>: Who (would they turn to)? Where (places they might go)? Why (do pupils think this – their reasoning is important to assess the extent of their understanding). </a:t>
            </a:r>
          </a:p>
        </p:txBody>
      </p:sp>
      <p:sp>
        <p:nvSpPr>
          <p:cNvPr id="4" name="Slide Number Placeholder 3"/>
          <p:cNvSpPr>
            <a:spLocks noGrp="1"/>
          </p:cNvSpPr>
          <p:nvPr>
            <p:ph type="sldNum" sz="quarter" idx="5"/>
          </p:nvPr>
        </p:nvSpPr>
        <p:spPr/>
        <p:txBody>
          <a:bodyPr/>
          <a:lstStyle/>
          <a:p>
            <a:fld id="{572DBD72-EC37-4A96-90E9-FAE8DFEB27C7}" type="slidenum">
              <a:rPr lang="en-GB" smtClean="0"/>
              <a:t>19</a:t>
            </a:fld>
            <a:endParaRPr lang="en-GB"/>
          </a:p>
        </p:txBody>
      </p:sp>
    </p:spTree>
    <p:extLst>
      <p:ext uri="{BB962C8B-B14F-4D97-AF65-F5344CB8AC3E}">
        <p14:creationId xmlns:p14="http://schemas.microsoft.com/office/powerpoint/2010/main" val="17318613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Use these slides for Activity 5. Revisit the scenarios in Resource 3.1. Do this AFTER using Resource 3.3, to further pupils’ understanding of the comfort, support and advice each character might have available to them. Think about three </a:t>
            </a:r>
            <a:r>
              <a:rPr lang="en-GB" dirty="0" err="1"/>
              <a:t>Ws</a:t>
            </a:r>
            <a:r>
              <a:rPr lang="en-GB" dirty="0"/>
              <a:t>: Who (would they turn to)? Where (places they might go)? Why (do pupils think this – their reasoning is important to assess the extent of their understanding). </a:t>
            </a:r>
          </a:p>
        </p:txBody>
      </p:sp>
      <p:sp>
        <p:nvSpPr>
          <p:cNvPr id="4" name="Slide Number Placeholder 3"/>
          <p:cNvSpPr>
            <a:spLocks noGrp="1"/>
          </p:cNvSpPr>
          <p:nvPr>
            <p:ph type="sldNum" sz="quarter" idx="5"/>
          </p:nvPr>
        </p:nvSpPr>
        <p:spPr/>
        <p:txBody>
          <a:bodyPr/>
          <a:lstStyle/>
          <a:p>
            <a:fld id="{572DBD72-EC37-4A96-90E9-FAE8DFEB27C7}" type="slidenum">
              <a:rPr lang="en-GB" smtClean="0"/>
              <a:t>20</a:t>
            </a:fld>
            <a:endParaRPr lang="en-GB"/>
          </a:p>
        </p:txBody>
      </p:sp>
    </p:spTree>
    <p:extLst>
      <p:ext uri="{BB962C8B-B14F-4D97-AF65-F5344CB8AC3E}">
        <p14:creationId xmlns:p14="http://schemas.microsoft.com/office/powerpoint/2010/main" val="15685289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Use these slides for Activity 5. Revisit the scenarios in Resource 3.1. Do this AFTER using Resource 3.3, to further pupils’ understanding of the comfort, support and advice each character might have available to them. Think about three </a:t>
            </a:r>
            <a:r>
              <a:rPr lang="en-GB" dirty="0" err="1"/>
              <a:t>Ws</a:t>
            </a:r>
            <a:r>
              <a:rPr lang="en-GB" dirty="0"/>
              <a:t>: Who (would they turn to)? Where (places they might go)? Why (do pupils think this – their reasoning is important to assess the extent of their understanding). </a:t>
            </a:r>
          </a:p>
        </p:txBody>
      </p:sp>
      <p:sp>
        <p:nvSpPr>
          <p:cNvPr id="4" name="Slide Number Placeholder 3"/>
          <p:cNvSpPr>
            <a:spLocks noGrp="1"/>
          </p:cNvSpPr>
          <p:nvPr>
            <p:ph type="sldNum" sz="quarter" idx="5"/>
          </p:nvPr>
        </p:nvSpPr>
        <p:spPr/>
        <p:txBody>
          <a:bodyPr/>
          <a:lstStyle/>
          <a:p>
            <a:fld id="{572DBD72-EC37-4A96-90E9-FAE8DFEB27C7}" type="slidenum">
              <a:rPr lang="en-GB" smtClean="0"/>
              <a:t>21</a:t>
            </a:fld>
            <a:endParaRPr lang="en-GB"/>
          </a:p>
        </p:txBody>
      </p:sp>
    </p:spTree>
    <p:extLst>
      <p:ext uri="{BB962C8B-B14F-4D97-AF65-F5344CB8AC3E}">
        <p14:creationId xmlns:p14="http://schemas.microsoft.com/office/powerpoint/2010/main" val="20429780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Use these slides for Activity 5. Revisit the scenarios in Resource 3.1. Do this AFTER using Resource 3.3, to further pupils’ understanding of the comfort, support and advice each character might have available to them. Think about three </a:t>
            </a:r>
            <a:r>
              <a:rPr lang="en-GB" dirty="0" err="1"/>
              <a:t>Ws</a:t>
            </a:r>
            <a:r>
              <a:rPr lang="en-GB" dirty="0"/>
              <a:t>: Who (would they turn to)? Where (places they might go)? Why (do pupils think this – their reasoning is important to assess the extent of their understanding). </a:t>
            </a:r>
          </a:p>
        </p:txBody>
      </p:sp>
      <p:sp>
        <p:nvSpPr>
          <p:cNvPr id="4" name="Slide Number Placeholder 3"/>
          <p:cNvSpPr>
            <a:spLocks noGrp="1"/>
          </p:cNvSpPr>
          <p:nvPr>
            <p:ph type="sldNum" sz="quarter" idx="5"/>
          </p:nvPr>
        </p:nvSpPr>
        <p:spPr/>
        <p:txBody>
          <a:bodyPr/>
          <a:lstStyle/>
          <a:p>
            <a:fld id="{572DBD72-EC37-4A96-90E9-FAE8DFEB27C7}" type="slidenum">
              <a:rPr lang="en-GB" smtClean="0"/>
              <a:t>22</a:t>
            </a:fld>
            <a:endParaRPr lang="en-GB"/>
          </a:p>
        </p:txBody>
      </p:sp>
    </p:spTree>
    <p:extLst>
      <p:ext uri="{BB962C8B-B14F-4D97-AF65-F5344CB8AC3E}">
        <p14:creationId xmlns:p14="http://schemas.microsoft.com/office/powerpoint/2010/main" val="9299410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Use these slides for Activity 5. Revisit the scenarios in Resource 3.1. Do this AFTER using Resource 3.3, to further pupils’ understanding of the comfort, support and advice each character might have available to them. Think about three </a:t>
            </a:r>
            <a:r>
              <a:rPr lang="en-GB" dirty="0" err="1"/>
              <a:t>Ws</a:t>
            </a:r>
            <a:r>
              <a:rPr lang="en-GB" dirty="0"/>
              <a:t>: Who (would they turn to)? Where (places they might go)? Why (do pupils think this – their reasoning is important to assess the extent of their understanding). </a:t>
            </a:r>
          </a:p>
        </p:txBody>
      </p:sp>
      <p:sp>
        <p:nvSpPr>
          <p:cNvPr id="4" name="Slide Number Placeholder 3"/>
          <p:cNvSpPr>
            <a:spLocks noGrp="1"/>
          </p:cNvSpPr>
          <p:nvPr>
            <p:ph type="sldNum" sz="quarter" idx="5"/>
          </p:nvPr>
        </p:nvSpPr>
        <p:spPr/>
        <p:txBody>
          <a:bodyPr/>
          <a:lstStyle/>
          <a:p>
            <a:fld id="{572DBD72-EC37-4A96-90E9-FAE8DFEB27C7}" type="slidenum">
              <a:rPr lang="en-GB" smtClean="0"/>
              <a:t>23</a:t>
            </a:fld>
            <a:endParaRPr lang="en-GB"/>
          </a:p>
        </p:txBody>
      </p:sp>
    </p:spTree>
    <p:extLst>
      <p:ext uri="{BB962C8B-B14F-4D97-AF65-F5344CB8AC3E}">
        <p14:creationId xmlns:p14="http://schemas.microsoft.com/office/powerpoint/2010/main" val="4263640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612144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055853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F845C3-8CC0-44D6-B07E-4F9E1DE984A5}"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604092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F845C3-8CC0-44D6-B07E-4F9E1DE984A5}"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47947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F845C3-8CC0-44D6-B07E-4F9E1DE984A5}" type="datetimeFigureOut">
              <a:rPr lang="en-GB" smtClean="0"/>
              <a:t>29/04/2022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15197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F845C3-8CC0-44D6-B07E-4F9E1DE984A5}" type="datetimeFigureOut">
              <a:rPr lang="en-GB" smtClean="0"/>
              <a:t>29/04/2022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141538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F845C3-8CC0-44D6-B07E-4F9E1DE984A5}" type="datetimeFigureOut">
              <a:rPr lang="en-GB" smtClean="0"/>
              <a:t>29/04/2022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241176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F845C3-8CC0-44D6-B07E-4F9E1DE984A5}"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278691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F845C3-8CC0-44D6-B07E-4F9E1DE984A5}"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416797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194762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841191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F845C3-8CC0-44D6-B07E-4F9E1DE984A5}" type="datetimeFigureOut">
              <a:rPr lang="en-GB" smtClean="0"/>
              <a:t>29/04/2022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094663-4A7E-4C1A-B91E-1A1B2428B52A}" type="slidenum">
              <a:rPr lang="en-GB" smtClean="0"/>
              <a:t>‹#›</a:t>
            </a:fld>
            <a:endParaRPr lang="en-GB"/>
          </a:p>
        </p:txBody>
      </p:sp>
    </p:spTree>
    <p:extLst>
      <p:ext uri="{BB962C8B-B14F-4D97-AF65-F5344CB8AC3E}">
        <p14:creationId xmlns:p14="http://schemas.microsoft.com/office/powerpoint/2010/main" val="2305660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5.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3.pn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3.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3.pn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3.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3171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2" name="TextBox 1">
            <a:extLst>
              <a:ext uri="{FF2B5EF4-FFF2-40B4-BE49-F238E27FC236}">
                <a16:creationId xmlns:a16="http://schemas.microsoft.com/office/drawing/2014/main" id="{C79DE4E1-B6DC-4DEE-B790-28E0C3E81AC1}"/>
              </a:ext>
            </a:extLst>
          </p:cNvPr>
          <p:cNvSpPr txBox="1"/>
          <p:nvPr/>
        </p:nvSpPr>
        <p:spPr>
          <a:xfrm>
            <a:off x="5013649" y="818137"/>
            <a:ext cx="3153747" cy="646331"/>
          </a:xfrm>
          <a:prstGeom prst="rect">
            <a:avLst/>
          </a:prstGeom>
          <a:noFill/>
        </p:spPr>
        <p:txBody>
          <a:bodyPr wrap="square" rtlCol="0">
            <a:spAutoFit/>
          </a:bodyPr>
          <a:lstStyle/>
          <a:p>
            <a:r>
              <a:rPr lang="en-GB" sz="3600" b="1" dirty="0">
                <a:solidFill>
                  <a:schemeClr val="accent1">
                    <a:lumMod val="50000"/>
                  </a:schemeClr>
                </a:solidFill>
              </a:rPr>
              <a:t>Activity 1:</a:t>
            </a:r>
          </a:p>
        </p:txBody>
      </p:sp>
      <p:sp>
        <p:nvSpPr>
          <p:cNvPr id="3" name="TextBox 2">
            <a:extLst>
              <a:ext uri="{FF2B5EF4-FFF2-40B4-BE49-F238E27FC236}">
                <a16:creationId xmlns:a16="http://schemas.microsoft.com/office/drawing/2014/main" id="{8A78A5DD-717B-40BD-AABC-AFCFD2AC370E}"/>
              </a:ext>
            </a:extLst>
          </p:cNvPr>
          <p:cNvSpPr txBox="1"/>
          <p:nvPr/>
        </p:nvSpPr>
        <p:spPr>
          <a:xfrm>
            <a:off x="323461" y="1534549"/>
            <a:ext cx="6176864" cy="1138773"/>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2800" dirty="0"/>
              <a:t>A time when I felt happy was when…</a:t>
            </a:r>
          </a:p>
          <a:p>
            <a:endParaRPr lang="en-GB" sz="1050" dirty="0"/>
          </a:p>
          <a:p>
            <a:r>
              <a:rPr lang="en-GB" sz="2800" dirty="0"/>
              <a:t>You could tell I was happy because…</a:t>
            </a:r>
          </a:p>
        </p:txBody>
      </p:sp>
      <p:sp>
        <p:nvSpPr>
          <p:cNvPr id="6" name="TextBox 5">
            <a:extLst>
              <a:ext uri="{FF2B5EF4-FFF2-40B4-BE49-F238E27FC236}">
                <a16:creationId xmlns:a16="http://schemas.microsoft.com/office/drawing/2014/main" id="{34B4E663-5D95-4B75-9E86-A4336609035C}"/>
              </a:ext>
            </a:extLst>
          </p:cNvPr>
          <p:cNvSpPr txBox="1"/>
          <p:nvPr/>
        </p:nvSpPr>
        <p:spPr>
          <a:xfrm>
            <a:off x="842012" y="2777821"/>
            <a:ext cx="6176865" cy="1138773"/>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2800" dirty="0"/>
              <a:t>A time when I felt sad was when…</a:t>
            </a:r>
          </a:p>
          <a:p>
            <a:endParaRPr lang="en-GB" sz="1000" dirty="0"/>
          </a:p>
          <a:p>
            <a:r>
              <a:rPr lang="en-GB" sz="2800" dirty="0"/>
              <a:t>You could tell I sad happy because…</a:t>
            </a:r>
          </a:p>
        </p:txBody>
      </p:sp>
      <p:sp>
        <p:nvSpPr>
          <p:cNvPr id="9" name="TextBox 8">
            <a:extLst>
              <a:ext uri="{FF2B5EF4-FFF2-40B4-BE49-F238E27FC236}">
                <a16:creationId xmlns:a16="http://schemas.microsoft.com/office/drawing/2014/main" id="{12D61145-C3F7-4FF6-BC11-3FA77389AF2C}"/>
              </a:ext>
            </a:extLst>
          </p:cNvPr>
          <p:cNvSpPr txBox="1"/>
          <p:nvPr/>
        </p:nvSpPr>
        <p:spPr>
          <a:xfrm>
            <a:off x="167951" y="4014985"/>
            <a:ext cx="6176864" cy="1138773"/>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800" dirty="0"/>
              <a:t>A time when I felt excited was when…</a:t>
            </a:r>
          </a:p>
          <a:p>
            <a:endParaRPr lang="en-GB" sz="1000" dirty="0"/>
          </a:p>
          <a:p>
            <a:r>
              <a:rPr lang="en-GB" sz="2800" dirty="0"/>
              <a:t>You could tell I was excited because…</a:t>
            </a:r>
          </a:p>
        </p:txBody>
      </p:sp>
      <p:sp>
        <p:nvSpPr>
          <p:cNvPr id="10" name="TextBox 9">
            <a:extLst>
              <a:ext uri="{FF2B5EF4-FFF2-40B4-BE49-F238E27FC236}">
                <a16:creationId xmlns:a16="http://schemas.microsoft.com/office/drawing/2014/main" id="{B4C3C091-67E3-4633-8C69-4F6B59145EAE}"/>
              </a:ext>
            </a:extLst>
          </p:cNvPr>
          <p:cNvSpPr txBox="1"/>
          <p:nvPr/>
        </p:nvSpPr>
        <p:spPr>
          <a:xfrm>
            <a:off x="609600" y="5279688"/>
            <a:ext cx="6176864" cy="1138773"/>
          </a:xfrm>
          <a:prstGeom prst="rect">
            <a:avLst/>
          </a:prstGeom>
          <a:solidFill>
            <a:srgbClr val="DEBDFF"/>
          </a:solidFill>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800" dirty="0"/>
              <a:t>A time when I felt sorry was when…</a:t>
            </a:r>
          </a:p>
          <a:p>
            <a:endParaRPr lang="en-GB" sz="1000" dirty="0"/>
          </a:p>
          <a:p>
            <a:r>
              <a:rPr lang="en-GB" sz="2800" dirty="0"/>
              <a:t>You could tell I was sorry because…</a:t>
            </a:r>
          </a:p>
        </p:txBody>
      </p:sp>
      <p:sp>
        <p:nvSpPr>
          <p:cNvPr id="5" name="TextBox 4">
            <a:extLst>
              <a:ext uri="{FF2B5EF4-FFF2-40B4-BE49-F238E27FC236}">
                <a16:creationId xmlns:a16="http://schemas.microsoft.com/office/drawing/2014/main" id="{52ED3ECA-5B11-480C-97A7-DBD737C240BB}"/>
              </a:ext>
            </a:extLst>
          </p:cNvPr>
          <p:cNvSpPr txBox="1"/>
          <p:nvPr/>
        </p:nvSpPr>
        <p:spPr>
          <a:xfrm>
            <a:off x="7532916" y="639775"/>
            <a:ext cx="4335623" cy="559383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sz="2400" dirty="0"/>
              <a:t>These are all examples of </a:t>
            </a:r>
            <a:r>
              <a:rPr lang="en-GB" sz="2400" b="1" dirty="0"/>
              <a:t>emotions</a:t>
            </a:r>
            <a:r>
              <a:rPr lang="en-GB" sz="2400" dirty="0"/>
              <a:t>. </a:t>
            </a:r>
          </a:p>
          <a:p>
            <a:endParaRPr lang="en-GB" sz="800" dirty="0"/>
          </a:p>
          <a:p>
            <a:r>
              <a:rPr lang="en-GB" sz="2400" dirty="0"/>
              <a:t>We feel lots of different </a:t>
            </a:r>
            <a:r>
              <a:rPr lang="en-GB" sz="2400" b="1" dirty="0"/>
              <a:t>emotions</a:t>
            </a:r>
            <a:r>
              <a:rPr lang="en-GB" sz="2400" dirty="0"/>
              <a:t>, even in just one day! </a:t>
            </a:r>
          </a:p>
          <a:p>
            <a:endParaRPr lang="en-GB" sz="800" dirty="0"/>
          </a:p>
          <a:p>
            <a:r>
              <a:rPr lang="en-GB" sz="2400" dirty="0"/>
              <a:t>Some feel good (like feeling happy, or excited). </a:t>
            </a:r>
          </a:p>
          <a:p>
            <a:endParaRPr lang="en-GB" sz="1200" dirty="0"/>
          </a:p>
          <a:p>
            <a:r>
              <a:rPr lang="en-GB" sz="2400" dirty="0"/>
              <a:t>Some are tricky or difficult and we might feel these </a:t>
            </a:r>
            <a:r>
              <a:rPr lang="en-GB" sz="2400" b="1" dirty="0"/>
              <a:t>emotions </a:t>
            </a:r>
            <a:r>
              <a:rPr lang="en-GB" sz="2400" dirty="0"/>
              <a:t>when things don’t go how we would like them to. </a:t>
            </a:r>
            <a:endParaRPr lang="en-GB" sz="2400" b="1" dirty="0"/>
          </a:p>
          <a:p>
            <a:endParaRPr lang="en-GB" sz="1000" dirty="0"/>
          </a:p>
          <a:p>
            <a:r>
              <a:rPr lang="en-GB" sz="2400" dirty="0"/>
              <a:t>Can you think of another </a:t>
            </a:r>
            <a:r>
              <a:rPr lang="en-GB" sz="2400" b="1" dirty="0"/>
              <a:t>emotion</a:t>
            </a:r>
            <a:r>
              <a:rPr lang="en-GB" sz="2400" dirty="0"/>
              <a:t> you have felt?</a:t>
            </a:r>
          </a:p>
          <a:p>
            <a:endParaRPr lang="en-GB" sz="600" dirty="0"/>
          </a:p>
          <a:p>
            <a:r>
              <a:rPr lang="en-GB" sz="2400" dirty="0"/>
              <a:t>Tell a partner about this. </a:t>
            </a:r>
          </a:p>
        </p:txBody>
      </p:sp>
    </p:spTree>
    <p:extLst>
      <p:ext uri="{BB962C8B-B14F-4D97-AF65-F5344CB8AC3E}">
        <p14:creationId xmlns:p14="http://schemas.microsoft.com/office/powerpoint/2010/main" val="108387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5" name="TextBox 4">
            <a:extLst>
              <a:ext uri="{FF2B5EF4-FFF2-40B4-BE49-F238E27FC236}">
                <a16:creationId xmlns:a16="http://schemas.microsoft.com/office/drawing/2014/main" id="{D590A40A-304E-46C9-A9C1-47302888A28D}"/>
              </a:ext>
            </a:extLst>
          </p:cNvPr>
          <p:cNvSpPr txBox="1"/>
          <p:nvPr/>
        </p:nvSpPr>
        <p:spPr>
          <a:xfrm>
            <a:off x="7860890" y="0"/>
            <a:ext cx="3153747" cy="646331"/>
          </a:xfrm>
          <a:prstGeom prst="rect">
            <a:avLst/>
          </a:prstGeom>
          <a:noFill/>
        </p:spPr>
        <p:txBody>
          <a:bodyPr wrap="square" rtlCol="0">
            <a:spAutoFit/>
          </a:bodyPr>
          <a:lstStyle/>
          <a:p>
            <a:r>
              <a:rPr lang="en-GB" sz="3600" b="1" dirty="0">
                <a:solidFill>
                  <a:schemeClr val="bg1"/>
                </a:solidFill>
              </a:rPr>
              <a:t>Activity 2:</a:t>
            </a:r>
          </a:p>
        </p:txBody>
      </p:sp>
      <p:pic>
        <p:nvPicPr>
          <p:cNvPr id="3" name="Picture 2">
            <a:extLst>
              <a:ext uri="{FF2B5EF4-FFF2-40B4-BE49-F238E27FC236}">
                <a16:creationId xmlns:a16="http://schemas.microsoft.com/office/drawing/2014/main" id="{356198AF-0A9D-4737-88FA-D2068BD89B48}"/>
              </a:ext>
            </a:extLst>
          </p:cNvPr>
          <p:cNvPicPr>
            <a:picLocks noChangeAspect="1"/>
          </p:cNvPicPr>
          <p:nvPr/>
        </p:nvPicPr>
        <p:blipFill rotWithShape="1">
          <a:blip r:embed="rId5"/>
          <a:srcRect l="52117" t="22358" r="35525" b="9660"/>
          <a:stretch/>
        </p:blipFill>
        <p:spPr>
          <a:xfrm>
            <a:off x="10288726" y="703801"/>
            <a:ext cx="1747764" cy="5408069"/>
          </a:xfrm>
          <a:prstGeom prst="rect">
            <a:avLst/>
          </a:prstGeom>
        </p:spPr>
      </p:pic>
      <p:sp>
        <p:nvSpPr>
          <p:cNvPr id="6" name="TextBox 5">
            <a:extLst>
              <a:ext uri="{FF2B5EF4-FFF2-40B4-BE49-F238E27FC236}">
                <a16:creationId xmlns:a16="http://schemas.microsoft.com/office/drawing/2014/main" id="{3C5804AE-13F1-4F35-A214-535C3E2A81C6}"/>
              </a:ext>
            </a:extLst>
          </p:cNvPr>
          <p:cNvSpPr txBox="1"/>
          <p:nvPr/>
        </p:nvSpPr>
        <p:spPr>
          <a:xfrm>
            <a:off x="8631340" y="3707046"/>
            <a:ext cx="1156996" cy="52322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800" dirty="0"/>
              <a:t>angry</a:t>
            </a:r>
          </a:p>
        </p:txBody>
      </p:sp>
      <p:pic>
        <p:nvPicPr>
          <p:cNvPr id="8" name="Picture 7">
            <a:extLst>
              <a:ext uri="{FF2B5EF4-FFF2-40B4-BE49-F238E27FC236}">
                <a16:creationId xmlns:a16="http://schemas.microsoft.com/office/drawing/2014/main" id="{F737F659-3CF7-4DBE-A0AE-3265CC60200C}"/>
              </a:ext>
            </a:extLst>
          </p:cNvPr>
          <p:cNvPicPr>
            <a:picLocks noChangeAspect="1"/>
          </p:cNvPicPr>
          <p:nvPr/>
        </p:nvPicPr>
        <p:blipFill rotWithShape="1">
          <a:blip r:embed="rId5"/>
          <a:srcRect l="53755" t="22358" r="41194" b="9660"/>
          <a:stretch/>
        </p:blipFill>
        <p:spPr>
          <a:xfrm>
            <a:off x="3096559" y="1202858"/>
            <a:ext cx="681135" cy="5156760"/>
          </a:xfrm>
          <a:prstGeom prst="rect">
            <a:avLst/>
          </a:prstGeom>
        </p:spPr>
      </p:pic>
      <p:sp>
        <p:nvSpPr>
          <p:cNvPr id="9" name="TextBox 8">
            <a:extLst>
              <a:ext uri="{FF2B5EF4-FFF2-40B4-BE49-F238E27FC236}">
                <a16:creationId xmlns:a16="http://schemas.microsoft.com/office/drawing/2014/main" id="{60D9E560-1F24-4122-9657-F1792C605A81}"/>
              </a:ext>
            </a:extLst>
          </p:cNvPr>
          <p:cNvSpPr txBox="1"/>
          <p:nvPr/>
        </p:nvSpPr>
        <p:spPr>
          <a:xfrm>
            <a:off x="300836" y="1910108"/>
            <a:ext cx="2752531" cy="2554545"/>
          </a:xfrm>
          <a:prstGeom prst="rect">
            <a:avLst/>
          </a:prstGeom>
          <a:noFill/>
        </p:spPr>
        <p:txBody>
          <a:bodyPr wrap="square" rtlCol="0">
            <a:spAutoFit/>
          </a:bodyPr>
          <a:lstStyle/>
          <a:p>
            <a:pPr algn="ctr"/>
            <a:r>
              <a:rPr lang="en-GB" sz="4000" dirty="0"/>
              <a:t>Can you match the face to the emotion? </a:t>
            </a:r>
          </a:p>
        </p:txBody>
      </p:sp>
      <p:sp>
        <p:nvSpPr>
          <p:cNvPr id="10" name="TextBox 9">
            <a:extLst>
              <a:ext uri="{FF2B5EF4-FFF2-40B4-BE49-F238E27FC236}">
                <a16:creationId xmlns:a16="http://schemas.microsoft.com/office/drawing/2014/main" id="{1428D946-C58F-4380-BF4F-85DB2FAA51BC}"/>
              </a:ext>
            </a:extLst>
          </p:cNvPr>
          <p:cNvSpPr txBox="1"/>
          <p:nvPr/>
        </p:nvSpPr>
        <p:spPr>
          <a:xfrm>
            <a:off x="7141905" y="1191776"/>
            <a:ext cx="1248196" cy="52322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800" dirty="0"/>
              <a:t>jealous</a:t>
            </a:r>
          </a:p>
        </p:txBody>
      </p:sp>
      <p:sp>
        <p:nvSpPr>
          <p:cNvPr id="11" name="TextBox 10">
            <a:extLst>
              <a:ext uri="{FF2B5EF4-FFF2-40B4-BE49-F238E27FC236}">
                <a16:creationId xmlns:a16="http://schemas.microsoft.com/office/drawing/2014/main" id="{E7423447-E6D9-4340-BC5D-42C7C62D327B}"/>
              </a:ext>
            </a:extLst>
          </p:cNvPr>
          <p:cNvSpPr txBox="1"/>
          <p:nvPr/>
        </p:nvSpPr>
        <p:spPr>
          <a:xfrm>
            <a:off x="7174037" y="1831138"/>
            <a:ext cx="2128584" cy="52322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800" dirty="0"/>
              <a:t>disappointed</a:t>
            </a:r>
          </a:p>
        </p:txBody>
      </p:sp>
      <p:sp>
        <p:nvSpPr>
          <p:cNvPr id="12" name="TextBox 11">
            <a:extLst>
              <a:ext uri="{FF2B5EF4-FFF2-40B4-BE49-F238E27FC236}">
                <a16:creationId xmlns:a16="http://schemas.microsoft.com/office/drawing/2014/main" id="{AB9B5CF7-AE69-447F-9045-816F3AD19981}"/>
              </a:ext>
            </a:extLst>
          </p:cNvPr>
          <p:cNvSpPr txBox="1"/>
          <p:nvPr/>
        </p:nvSpPr>
        <p:spPr>
          <a:xfrm>
            <a:off x="7172380" y="4300519"/>
            <a:ext cx="724327" cy="52322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800" dirty="0"/>
              <a:t>sad</a:t>
            </a:r>
          </a:p>
        </p:txBody>
      </p:sp>
      <p:sp>
        <p:nvSpPr>
          <p:cNvPr id="13" name="TextBox 12">
            <a:extLst>
              <a:ext uri="{FF2B5EF4-FFF2-40B4-BE49-F238E27FC236}">
                <a16:creationId xmlns:a16="http://schemas.microsoft.com/office/drawing/2014/main" id="{E9A01C2F-7820-46D0-B29D-921D74D162F3}"/>
              </a:ext>
            </a:extLst>
          </p:cNvPr>
          <p:cNvSpPr txBox="1"/>
          <p:nvPr/>
        </p:nvSpPr>
        <p:spPr>
          <a:xfrm>
            <a:off x="7174037" y="2473425"/>
            <a:ext cx="2322370" cy="52322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800" dirty="0"/>
              <a:t>lonely/left out</a:t>
            </a:r>
          </a:p>
        </p:txBody>
      </p:sp>
      <p:sp>
        <p:nvSpPr>
          <p:cNvPr id="14" name="TextBox 13">
            <a:extLst>
              <a:ext uri="{FF2B5EF4-FFF2-40B4-BE49-F238E27FC236}">
                <a16:creationId xmlns:a16="http://schemas.microsoft.com/office/drawing/2014/main" id="{47218A50-AA55-4B73-8A29-78795A850AAA}"/>
              </a:ext>
            </a:extLst>
          </p:cNvPr>
          <p:cNvSpPr txBox="1"/>
          <p:nvPr/>
        </p:nvSpPr>
        <p:spPr>
          <a:xfrm>
            <a:off x="7172380" y="3707046"/>
            <a:ext cx="1393724" cy="52322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800" dirty="0"/>
              <a:t>shocked</a:t>
            </a:r>
          </a:p>
        </p:txBody>
      </p:sp>
      <p:sp>
        <p:nvSpPr>
          <p:cNvPr id="15" name="TextBox 14">
            <a:extLst>
              <a:ext uri="{FF2B5EF4-FFF2-40B4-BE49-F238E27FC236}">
                <a16:creationId xmlns:a16="http://schemas.microsoft.com/office/drawing/2014/main" id="{EEBBF15E-6BC1-4716-9E03-6F9386607745}"/>
              </a:ext>
            </a:extLst>
          </p:cNvPr>
          <p:cNvSpPr txBox="1"/>
          <p:nvPr/>
        </p:nvSpPr>
        <p:spPr>
          <a:xfrm>
            <a:off x="7174037" y="3110135"/>
            <a:ext cx="1393724" cy="52322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800" dirty="0"/>
              <a:t>worried</a:t>
            </a:r>
          </a:p>
        </p:txBody>
      </p:sp>
      <p:sp>
        <p:nvSpPr>
          <p:cNvPr id="16" name="TextBox 15">
            <a:extLst>
              <a:ext uri="{FF2B5EF4-FFF2-40B4-BE49-F238E27FC236}">
                <a16:creationId xmlns:a16="http://schemas.microsoft.com/office/drawing/2014/main" id="{0A744E06-1B54-42BB-9CBC-FD430BB927DC}"/>
              </a:ext>
            </a:extLst>
          </p:cNvPr>
          <p:cNvSpPr txBox="1"/>
          <p:nvPr/>
        </p:nvSpPr>
        <p:spPr>
          <a:xfrm>
            <a:off x="8044039" y="4317001"/>
            <a:ext cx="1393724" cy="52322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800" dirty="0"/>
              <a:t>afraid</a:t>
            </a:r>
          </a:p>
        </p:txBody>
      </p:sp>
      <p:sp>
        <p:nvSpPr>
          <p:cNvPr id="17" name="TextBox 16">
            <a:extLst>
              <a:ext uri="{FF2B5EF4-FFF2-40B4-BE49-F238E27FC236}">
                <a16:creationId xmlns:a16="http://schemas.microsoft.com/office/drawing/2014/main" id="{6C49EF07-6ECB-4D3F-A7C8-922600F05235}"/>
              </a:ext>
            </a:extLst>
          </p:cNvPr>
          <p:cNvSpPr txBox="1"/>
          <p:nvPr/>
        </p:nvSpPr>
        <p:spPr>
          <a:xfrm>
            <a:off x="8436415" y="1185831"/>
            <a:ext cx="1651446" cy="52322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800" dirty="0"/>
              <a:t>confused</a:t>
            </a:r>
          </a:p>
        </p:txBody>
      </p:sp>
    </p:spTree>
    <p:extLst>
      <p:ext uri="{BB962C8B-B14F-4D97-AF65-F5344CB8AC3E}">
        <p14:creationId xmlns:p14="http://schemas.microsoft.com/office/powerpoint/2010/main" val="153916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pic>
        <p:nvPicPr>
          <p:cNvPr id="3" name="Picture 2">
            <a:extLst>
              <a:ext uri="{FF2B5EF4-FFF2-40B4-BE49-F238E27FC236}">
                <a16:creationId xmlns:a16="http://schemas.microsoft.com/office/drawing/2014/main" id="{EFBD9E1E-55CF-4FCE-8BAC-D49207431063}"/>
              </a:ext>
            </a:extLst>
          </p:cNvPr>
          <p:cNvPicPr>
            <a:picLocks noChangeAspect="1"/>
          </p:cNvPicPr>
          <p:nvPr/>
        </p:nvPicPr>
        <p:blipFill rotWithShape="1">
          <a:blip r:embed="rId5"/>
          <a:srcRect l="18597" t="34981" r="48776" b="44611"/>
          <a:stretch/>
        </p:blipFill>
        <p:spPr>
          <a:xfrm>
            <a:off x="3745284" y="1054088"/>
            <a:ext cx="4701431"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3:</a:t>
            </a:r>
          </a:p>
        </p:txBody>
      </p:sp>
      <p:sp>
        <p:nvSpPr>
          <p:cNvPr id="5" name="TextBox 4">
            <a:extLst>
              <a:ext uri="{FF2B5EF4-FFF2-40B4-BE49-F238E27FC236}">
                <a16:creationId xmlns:a16="http://schemas.microsoft.com/office/drawing/2014/main" id="{75286B01-729F-4FEB-B75A-0C04551BEE63}"/>
              </a:ext>
            </a:extLst>
          </p:cNvPr>
          <p:cNvSpPr txBox="1"/>
          <p:nvPr/>
        </p:nvSpPr>
        <p:spPr>
          <a:xfrm>
            <a:off x="578498" y="3088433"/>
            <a:ext cx="11112759" cy="1569660"/>
          </a:xfrm>
          <a:prstGeom prst="rect">
            <a:avLst/>
          </a:prstGeom>
          <a:noFill/>
        </p:spPr>
        <p:txBody>
          <a:bodyPr wrap="square" rtlCol="0">
            <a:spAutoFit/>
          </a:bodyPr>
          <a:lstStyle/>
          <a:p>
            <a:r>
              <a:rPr lang="en-GB" sz="3200" dirty="0"/>
              <a:t>This would make me feel…</a:t>
            </a:r>
          </a:p>
          <a:p>
            <a:endParaRPr lang="en-GB" sz="3200" dirty="0"/>
          </a:p>
          <a:p>
            <a:r>
              <a:rPr lang="en-GB" sz="3200" dirty="0"/>
              <a:t>A good thing that might happen because of this could be…. </a:t>
            </a:r>
          </a:p>
        </p:txBody>
      </p:sp>
    </p:spTree>
    <p:extLst>
      <p:ext uri="{BB962C8B-B14F-4D97-AF65-F5344CB8AC3E}">
        <p14:creationId xmlns:p14="http://schemas.microsoft.com/office/powerpoint/2010/main" val="1822627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pic>
        <p:nvPicPr>
          <p:cNvPr id="3" name="Picture 2">
            <a:extLst>
              <a:ext uri="{FF2B5EF4-FFF2-40B4-BE49-F238E27FC236}">
                <a16:creationId xmlns:a16="http://schemas.microsoft.com/office/drawing/2014/main" id="{EFBD9E1E-55CF-4FCE-8BAC-D49207431063}"/>
              </a:ext>
            </a:extLst>
          </p:cNvPr>
          <p:cNvPicPr>
            <a:picLocks noChangeAspect="1"/>
          </p:cNvPicPr>
          <p:nvPr/>
        </p:nvPicPr>
        <p:blipFill rotWithShape="1">
          <a:blip r:embed="rId5"/>
          <a:srcRect l="21428" t="55662" r="54083" b="26243"/>
          <a:stretch/>
        </p:blipFill>
        <p:spPr>
          <a:xfrm>
            <a:off x="4025462" y="1229019"/>
            <a:ext cx="3979887"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3:</a:t>
            </a:r>
          </a:p>
        </p:txBody>
      </p:sp>
      <p:sp>
        <p:nvSpPr>
          <p:cNvPr id="8" name="TextBox 7">
            <a:extLst>
              <a:ext uri="{FF2B5EF4-FFF2-40B4-BE49-F238E27FC236}">
                <a16:creationId xmlns:a16="http://schemas.microsoft.com/office/drawing/2014/main" id="{85689D6C-4099-4545-A32A-810BDCDEEEA8}"/>
              </a:ext>
            </a:extLst>
          </p:cNvPr>
          <p:cNvSpPr txBox="1"/>
          <p:nvPr/>
        </p:nvSpPr>
        <p:spPr>
          <a:xfrm>
            <a:off x="578498" y="3088433"/>
            <a:ext cx="11112759" cy="1569660"/>
          </a:xfrm>
          <a:prstGeom prst="rect">
            <a:avLst/>
          </a:prstGeom>
          <a:noFill/>
        </p:spPr>
        <p:txBody>
          <a:bodyPr wrap="square" rtlCol="0">
            <a:spAutoFit/>
          </a:bodyPr>
          <a:lstStyle/>
          <a:p>
            <a:r>
              <a:rPr lang="en-GB" sz="3200" dirty="0"/>
              <a:t>This would make me feel…</a:t>
            </a:r>
          </a:p>
          <a:p>
            <a:endParaRPr lang="en-GB" sz="3200" dirty="0"/>
          </a:p>
          <a:p>
            <a:r>
              <a:rPr lang="en-GB" sz="3200" dirty="0"/>
              <a:t>A good thing that might happen because of this could be…. </a:t>
            </a:r>
          </a:p>
        </p:txBody>
      </p:sp>
    </p:spTree>
    <p:extLst>
      <p:ext uri="{BB962C8B-B14F-4D97-AF65-F5344CB8AC3E}">
        <p14:creationId xmlns:p14="http://schemas.microsoft.com/office/powerpoint/2010/main" val="3316544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pic>
        <p:nvPicPr>
          <p:cNvPr id="3" name="Picture 2">
            <a:extLst>
              <a:ext uri="{FF2B5EF4-FFF2-40B4-BE49-F238E27FC236}">
                <a16:creationId xmlns:a16="http://schemas.microsoft.com/office/drawing/2014/main" id="{EFBD9E1E-55CF-4FCE-8BAC-D49207431063}"/>
              </a:ext>
            </a:extLst>
          </p:cNvPr>
          <p:cNvPicPr>
            <a:picLocks noChangeAspect="1"/>
          </p:cNvPicPr>
          <p:nvPr/>
        </p:nvPicPr>
        <p:blipFill rotWithShape="1">
          <a:blip r:embed="rId5"/>
          <a:srcRect l="17372" t="73348" r="51327" b="7604"/>
          <a:stretch/>
        </p:blipFill>
        <p:spPr>
          <a:xfrm>
            <a:off x="3551723" y="1048048"/>
            <a:ext cx="5293697" cy="1812023"/>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3:</a:t>
            </a:r>
          </a:p>
        </p:txBody>
      </p:sp>
      <p:sp>
        <p:nvSpPr>
          <p:cNvPr id="8" name="TextBox 7">
            <a:extLst>
              <a:ext uri="{FF2B5EF4-FFF2-40B4-BE49-F238E27FC236}">
                <a16:creationId xmlns:a16="http://schemas.microsoft.com/office/drawing/2014/main" id="{A4F03118-2178-4402-859D-1DE1DF3A0745}"/>
              </a:ext>
            </a:extLst>
          </p:cNvPr>
          <p:cNvSpPr txBox="1"/>
          <p:nvPr/>
        </p:nvSpPr>
        <p:spPr>
          <a:xfrm>
            <a:off x="578498" y="3088433"/>
            <a:ext cx="11112759" cy="1569660"/>
          </a:xfrm>
          <a:prstGeom prst="rect">
            <a:avLst/>
          </a:prstGeom>
          <a:noFill/>
        </p:spPr>
        <p:txBody>
          <a:bodyPr wrap="square" rtlCol="0">
            <a:spAutoFit/>
          </a:bodyPr>
          <a:lstStyle/>
          <a:p>
            <a:r>
              <a:rPr lang="en-GB" sz="3200" dirty="0"/>
              <a:t>This would make me feel…</a:t>
            </a:r>
          </a:p>
          <a:p>
            <a:endParaRPr lang="en-GB" sz="3200" dirty="0"/>
          </a:p>
          <a:p>
            <a:r>
              <a:rPr lang="en-GB" sz="3200" dirty="0"/>
              <a:t>A good thing that might happen because of this could be…. </a:t>
            </a:r>
          </a:p>
        </p:txBody>
      </p:sp>
    </p:spTree>
    <p:extLst>
      <p:ext uri="{BB962C8B-B14F-4D97-AF65-F5344CB8AC3E}">
        <p14:creationId xmlns:p14="http://schemas.microsoft.com/office/powerpoint/2010/main" val="622801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3:</a:t>
            </a:r>
          </a:p>
        </p:txBody>
      </p:sp>
      <p:sp>
        <p:nvSpPr>
          <p:cNvPr id="8" name="TextBox 7">
            <a:extLst>
              <a:ext uri="{FF2B5EF4-FFF2-40B4-BE49-F238E27FC236}">
                <a16:creationId xmlns:a16="http://schemas.microsoft.com/office/drawing/2014/main" id="{A4F03118-2178-4402-859D-1DE1DF3A0745}"/>
              </a:ext>
            </a:extLst>
          </p:cNvPr>
          <p:cNvSpPr txBox="1"/>
          <p:nvPr/>
        </p:nvSpPr>
        <p:spPr>
          <a:xfrm>
            <a:off x="578498" y="3088433"/>
            <a:ext cx="11112759" cy="1569660"/>
          </a:xfrm>
          <a:prstGeom prst="rect">
            <a:avLst/>
          </a:prstGeom>
          <a:noFill/>
        </p:spPr>
        <p:txBody>
          <a:bodyPr wrap="square" rtlCol="0">
            <a:spAutoFit/>
          </a:bodyPr>
          <a:lstStyle/>
          <a:p>
            <a:r>
              <a:rPr lang="en-GB" sz="3200" dirty="0"/>
              <a:t>This would make me feel…</a:t>
            </a:r>
          </a:p>
          <a:p>
            <a:endParaRPr lang="en-GB" sz="3200" dirty="0"/>
          </a:p>
          <a:p>
            <a:r>
              <a:rPr lang="en-GB" sz="3200" dirty="0"/>
              <a:t>A good thing that might happen because of this could be…. </a:t>
            </a:r>
          </a:p>
        </p:txBody>
      </p:sp>
      <p:pic>
        <p:nvPicPr>
          <p:cNvPr id="5" name="Picture 4">
            <a:extLst>
              <a:ext uri="{FF2B5EF4-FFF2-40B4-BE49-F238E27FC236}">
                <a16:creationId xmlns:a16="http://schemas.microsoft.com/office/drawing/2014/main" id="{0BE4A924-DB7B-491D-9DAB-6488CFAB1A6B}"/>
              </a:ext>
            </a:extLst>
          </p:cNvPr>
          <p:cNvPicPr>
            <a:picLocks noChangeAspect="1"/>
          </p:cNvPicPr>
          <p:nvPr/>
        </p:nvPicPr>
        <p:blipFill rotWithShape="1">
          <a:blip r:embed="rId5"/>
          <a:srcRect l="16378" t="16055" r="47653" b="63537"/>
          <a:stretch/>
        </p:blipFill>
        <p:spPr>
          <a:xfrm>
            <a:off x="3424333" y="1054358"/>
            <a:ext cx="5980923" cy="1908805"/>
          </a:xfrm>
          <a:prstGeom prst="rect">
            <a:avLst/>
          </a:prstGeom>
        </p:spPr>
      </p:pic>
    </p:spTree>
    <p:extLst>
      <p:ext uri="{BB962C8B-B14F-4D97-AF65-F5344CB8AC3E}">
        <p14:creationId xmlns:p14="http://schemas.microsoft.com/office/powerpoint/2010/main" val="1801658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3:</a:t>
            </a:r>
          </a:p>
        </p:txBody>
      </p:sp>
      <p:sp>
        <p:nvSpPr>
          <p:cNvPr id="8" name="TextBox 7">
            <a:extLst>
              <a:ext uri="{FF2B5EF4-FFF2-40B4-BE49-F238E27FC236}">
                <a16:creationId xmlns:a16="http://schemas.microsoft.com/office/drawing/2014/main" id="{A4F03118-2178-4402-859D-1DE1DF3A0745}"/>
              </a:ext>
            </a:extLst>
          </p:cNvPr>
          <p:cNvSpPr txBox="1"/>
          <p:nvPr/>
        </p:nvSpPr>
        <p:spPr>
          <a:xfrm>
            <a:off x="578498" y="3088433"/>
            <a:ext cx="11112759" cy="1569660"/>
          </a:xfrm>
          <a:prstGeom prst="rect">
            <a:avLst/>
          </a:prstGeom>
          <a:noFill/>
        </p:spPr>
        <p:txBody>
          <a:bodyPr wrap="square" rtlCol="0">
            <a:spAutoFit/>
          </a:bodyPr>
          <a:lstStyle/>
          <a:p>
            <a:r>
              <a:rPr lang="en-GB" sz="3200" dirty="0"/>
              <a:t>This would make me feel…</a:t>
            </a:r>
          </a:p>
          <a:p>
            <a:endParaRPr lang="en-GB" sz="3200" dirty="0"/>
          </a:p>
          <a:p>
            <a:r>
              <a:rPr lang="en-GB" sz="3200" dirty="0"/>
              <a:t>A good thing that might happen because of this could be…. </a:t>
            </a:r>
          </a:p>
        </p:txBody>
      </p:sp>
      <p:pic>
        <p:nvPicPr>
          <p:cNvPr id="5" name="Picture 4">
            <a:extLst>
              <a:ext uri="{FF2B5EF4-FFF2-40B4-BE49-F238E27FC236}">
                <a16:creationId xmlns:a16="http://schemas.microsoft.com/office/drawing/2014/main" id="{948F2105-826E-4F31-B9D6-5BE4A7DA1CB4}"/>
              </a:ext>
            </a:extLst>
          </p:cNvPr>
          <p:cNvPicPr>
            <a:picLocks noChangeAspect="1"/>
          </p:cNvPicPr>
          <p:nvPr/>
        </p:nvPicPr>
        <p:blipFill rotWithShape="1">
          <a:blip r:embed="rId5"/>
          <a:srcRect l="17602" t="37414" r="48724" b="46667"/>
          <a:stretch/>
        </p:blipFill>
        <p:spPr>
          <a:xfrm>
            <a:off x="3722913" y="1126886"/>
            <a:ext cx="5359541" cy="1425151"/>
          </a:xfrm>
          <a:prstGeom prst="rect">
            <a:avLst/>
          </a:prstGeom>
        </p:spPr>
      </p:pic>
    </p:spTree>
    <p:extLst>
      <p:ext uri="{BB962C8B-B14F-4D97-AF65-F5344CB8AC3E}">
        <p14:creationId xmlns:p14="http://schemas.microsoft.com/office/powerpoint/2010/main" val="397597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3:</a:t>
            </a:r>
          </a:p>
        </p:txBody>
      </p:sp>
      <p:sp>
        <p:nvSpPr>
          <p:cNvPr id="8" name="TextBox 7">
            <a:extLst>
              <a:ext uri="{FF2B5EF4-FFF2-40B4-BE49-F238E27FC236}">
                <a16:creationId xmlns:a16="http://schemas.microsoft.com/office/drawing/2014/main" id="{A4F03118-2178-4402-859D-1DE1DF3A0745}"/>
              </a:ext>
            </a:extLst>
          </p:cNvPr>
          <p:cNvSpPr txBox="1"/>
          <p:nvPr/>
        </p:nvSpPr>
        <p:spPr>
          <a:xfrm>
            <a:off x="578498" y="3088433"/>
            <a:ext cx="11112759" cy="1569660"/>
          </a:xfrm>
          <a:prstGeom prst="rect">
            <a:avLst/>
          </a:prstGeom>
          <a:noFill/>
        </p:spPr>
        <p:txBody>
          <a:bodyPr wrap="square" rtlCol="0">
            <a:spAutoFit/>
          </a:bodyPr>
          <a:lstStyle/>
          <a:p>
            <a:r>
              <a:rPr lang="en-GB" sz="3200" dirty="0"/>
              <a:t>This would make me feel…</a:t>
            </a:r>
          </a:p>
          <a:p>
            <a:endParaRPr lang="en-GB" sz="3200" dirty="0"/>
          </a:p>
          <a:p>
            <a:r>
              <a:rPr lang="en-GB" sz="3200" dirty="0"/>
              <a:t>A good thing that might happen because of this could be…. </a:t>
            </a:r>
          </a:p>
        </p:txBody>
      </p:sp>
      <p:pic>
        <p:nvPicPr>
          <p:cNvPr id="3" name="Picture 2">
            <a:extLst>
              <a:ext uri="{FF2B5EF4-FFF2-40B4-BE49-F238E27FC236}">
                <a16:creationId xmlns:a16="http://schemas.microsoft.com/office/drawing/2014/main" id="{DC9C48B4-085F-4D24-99B2-B6AEDAE71FFC}"/>
              </a:ext>
            </a:extLst>
          </p:cNvPr>
          <p:cNvPicPr>
            <a:picLocks noChangeAspect="1"/>
          </p:cNvPicPr>
          <p:nvPr/>
        </p:nvPicPr>
        <p:blipFill rotWithShape="1">
          <a:blip r:embed="rId5"/>
          <a:srcRect l="21735" t="53605" r="50637" b="29524"/>
          <a:stretch/>
        </p:blipFill>
        <p:spPr>
          <a:xfrm>
            <a:off x="3925506" y="986812"/>
            <a:ext cx="4815677" cy="1654140"/>
          </a:xfrm>
          <a:prstGeom prst="rect">
            <a:avLst/>
          </a:prstGeom>
        </p:spPr>
      </p:pic>
    </p:spTree>
    <p:extLst>
      <p:ext uri="{BB962C8B-B14F-4D97-AF65-F5344CB8AC3E}">
        <p14:creationId xmlns:p14="http://schemas.microsoft.com/office/powerpoint/2010/main" val="2578418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3:</a:t>
            </a:r>
          </a:p>
        </p:txBody>
      </p:sp>
      <p:sp>
        <p:nvSpPr>
          <p:cNvPr id="8" name="TextBox 7">
            <a:extLst>
              <a:ext uri="{FF2B5EF4-FFF2-40B4-BE49-F238E27FC236}">
                <a16:creationId xmlns:a16="http://schemas.microsoft.com/office/drawing/2014/main" id="{A4F03118-2178-4402-859D-1DE1DF3A0745}"/>
              </a:ext>
            </a:extLst>
          </p:cNvPr>
          <p:cNvSpPr txBox="1"/>
          <p:nvPr/>
        </p:nvSpPr>
        <p:spPr>
          <a:xfrm>
            <a:off x="578498" y="3088433"/>
            <a:ext cx="11112759" cy="1569660"/>
          </a:xfrm>
          <a:prstGeom prst="rect">
            <a:avLst/>
          </a:prstGeom>
          <a:noFill/>
        </p:spPr>
        <p:txBody>
          <a:bodyPr wrap="square" rtlCol="0">
            <a:spAutoFit/>
          </a:bodyPr>
          <a:lstStyle/>
          <a:p>
            <a:r>
              <a:rPr lang="en-GB" sz="3200" dirty="0"/>
              <a:t>This would make me feel…</a:t>
            </a:r>
          </a:p>
          <a:p>
            <a:endParaRPr lang="en-GB" sz="3200" dirty="0"/>
          </a:p>
          <a:p>
            <a:r>
              <a:rPr lang="en-GB" sz="3200" dirty="0"/>
              <a:t>A good thing that might happen because of this could be…. </a:t>
            </a:r>
          </a:p>
        </p:txBody>
      </p:sp>
      <p:pic>
        <p:nvPicPr>
          <p:cNvPr id="3" name="Picture 2">
            <a:extLst>
              <a:ext uri="{FF2B5EF4-FFF2-40B4-BE49-F238E27FC236}">
                <a16:creationId xmlns:a16="http://schemas.microsoft.com/office/drawing/2014/main" id="{DC9C48B4-085F-4D24-99B2-B6AEDAE71FFC}"/>
              </a:ext>
            </a:extLst>
          </p:cNvPr>
          <p:cNvPicPr>
            <a:picLocks noChangeAspect="1"/>
          </p:cNvPicPr>
          <p:nvPr/>
        </p:nvPicPr>
        <p:blipFill rotWithShape="1">
          <a:blip r:embed="rId5"/>
          <a:srcRect l="17525" t="71020" r="52245" b="12925"/>
          <a:stretch/>
        </p:blipFill>
        <p:spPr>
          <a:xfrm>
            <a:off x="3674866" y="1259292"/>
            <a:ext cx="5254372" cy="1569660"/>
          </a:xfrm>
          <a:prstGeom prst="rect">
            <a:avLst/>
          </a:prstGeom>
        </p:spPr>
      </p:pic>
    </p:spTree>
    <p:extLst>
      <p:ext uri="{BB962C8B-B14F-4D97-AF65-F5344CB8AC3E}">
        <p14:creationId xmlns:p14="http://schemas.microsoft.com/office/powerpoint/2010/main" val="3691628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3:</a:t>
            </a:r>
          </a:p>
        </p:txBody>
      </p:sp>
      <p:sp>
        <p:nvSpPr>
          <p:cNvPr id="8" name="TextBox 7">
            <a:extLst>
              <a:ext uri="{FF2B5EF4-FFF2-40B4-BE49-F238E27FC236}">
                <a16:creationId xmlns:a16="http://schemas.microsoft.com/office/drawing/2014/main" id="{A4F03118-2178-4402-859D-1DE1DF3A0745}"/>
              </a:ext>
            </a:extLst>
          </p:cNvPr>
          <p:cNvSpPr txBox="1"/>
          <p:nvPr/>
        </p:nvSpPr>
        <p:spPr>
          <a:xfrm>
            <a:off x="578498" y="3088433"/>
            <a:ext cx="11112759" cy="1569660"/>
          </a:xfrm>
          <a:prstGeom prst="rect">
            <a:avLst/>
          </a:prstGeom>
          <a:noFill/>
        </p:spPr>
        <p:txBody>
          <a:bodyPr wrap="square" rtlCol="0">
            <a:spAutoFit/>
          </a:bodyPr>
          <a:lstStyle/>
          <a:p>
            <a:r>
              <a:rPr lang="en-GB" sz="3200" dirty="0"/>
              <a:t>This would make me feel…</a:t>
            </a:r>
          </a:p>
          <a:p>
            <a:endParaRPr lang="en-GB" sz="3200" dirty="0"/>
          </a:p>
          <a:p>
            <a:r>
              <a:rPr lang="en-GB" sz="3200" dirty="0"/>
              <a:t>A good thing that might happen because of this could be…. </a:t>
            </a:r>
          </a:p>
        </p:txBody>
      </p:sp>
      <p:pic>
        <p:nvPicPr>
          <p:cNvPr id="5" name="Picture 4">
            <a:extLst>
              <a:ext uri="{FF2B5EF4-FFF2-40B4-BE49-F238E27FC236}">
                <a16:creationId xmlns:a16="http://schemas.microsoft.com/office/drawing/2014/main" id="{7B7E8A62-7F7A-4010-B02A-E2EAB345BC8A}"/>
              </a:ext>
            </a:extLst>
          </p:cNvPr>
          <p:cNvPicPr>
            <a:picLocks noChangeAspect="1"/>
          </p:cNvPicPr>
          <p:nvPr/>
        </p:nvPicPr>
        <p:blipFill rotWithShape="1">
          <a:blip r:embed="rId5"/>
          <a:srcRect l="22193" t="15723" r="52016" b="70884"/>
          <a:stretch/>
        </p:blipFill>
        <p:spPr>
          <a:xfrm>
            <a:off x="3326386" y="1082351"/>
            <a:ext cx="5373712" cy="1569660"/>
          </a:xfrm>
          <a:prstGeom prst="rect">
            <a:avLst/>
          </a:prstGeom>
        </p:spPr>
      </p:pic>
    </p:spTree>
    <p:extLst>
      <p:ext uri="{BB962C8B-B14F-4D97-AF65-F5344CB8AC3E}">
        <p14:creationId xmlns:p14="http://schemas.microsoft.com/office/powerpoint/2010/main" val="3831382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3:</a:t>
            </a:r>
          </a:p>
        </p:txBody>
      </p:sp>
      <p:sp>
        <p:nvSpPr>
          <p:cNvPr id="8" name="TextBox 7">
            <a:extLst>
              <a:ext uri="{FF2B5EF4-FFF2-40B4-BE49-F238E27FC236}">
                <a16:creationId xmlns:a16="http://schemas.microsoft.com/office/drawing/2014/main" id="{A4F03118-2178-4402-859D-1DE1DF3A0745}"/>
              </a:ext>
            </a:extLst>
          </p:cNvPr>
          <p:cNvSpPr txBox="1"/>
          <p:nvPr/>
        </p:nvSpPr>
        <p:spPr>
          <a:xfrm>
            <a:off x="578498" y="3088433"/>
            <a:ext cx="11112759" cy="1569660"/>
          </a:xfrm>
          <a:prstGeom prst="rect">
            <a:avLst/>
          </a:prstGeom>
          <a:noFill/>
        </p:spPr>
        <p:txBody>
          <a:bodyPr wrap="square" rtlCol="0">
            <a:spAutoFit/>
          </a:bodyPr>
          <a:lstStyle/>
          <a:p>
            <a:r>
              <a:rPr lang="en-GB" sz="3200" dirty="0"/>
              <a:t>This would make me feel…</a:t>
            </a:r>
          </a:p>
          <a:p>
            <a:endParaRPr lang="en-GB" sz="3200" dirty="0"/>
          </a:p>
          <a:p>
            <a:r>
              <a:rPr lang="en-GB" sz="3200" dirty="0"/>
              <a:t>A good thing that might happen because of this could be…. </a:t>
            </a:r>
          </a:p>
        </p:txBody>
      </p:sp>
      <p:pic>
        <p:nvPicPr>
          <p:cNvPr id="5" name="Picture 4">
            <a:extLst>
              <a:ext uri="{FF2B5EF4-FFF2-40B4-BE49-F238E27FC236}">
                <a16:creationId xmlns:a16="http://schemas.microsoft.com/office/drawing/2014/main" id="{A6661C58-197D-4EDD-8A88-0E1AA8E8B2DF}"/>
              </a:ext>
            </a:extLst>
          </p:cNvPr>
          <p:cNvPicPr>
            <a:picLocks noChangeAspect="1"/>
          </p:cNvPicPr>
          <p:nvPr/>
        </p:nvPicPr>
        <p:blipFill rotWithShape="1">
          <a:blip r:embed="rId5"/>
          <a:srcRect l="16071" t="29986" r="45970" b="48381"/>
          <a:stretch/>
        </p:blipFill>
        <p:spPr>
          <a:xfrm>
            <a:off x="3718248" y="1054018"/>
            <a:ext cx="5705994" cy="1829141"/>
          </a:xfrm>
          <a:prstGeom prst="rect">
            <a:avLst/>
          </a:prstGeom>
        </p:spPr>
      </p:pic>
    </p:spTree>
    <p:extLst>
      <p:ext uri="{BB962C8B-B14F-4D97-AF65-F5344CB8AC3E}">
        <p14:creationId xmlns:p14="http://schemas.microsoft.com/office/powerpoint/2010/main" val="866416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5" name="TextBox 4">
            <a:extLst>
              <a:ext uri="{FF2B5EF4-FFF2-40B4-BE49-F238E27FC236}">
                <a16:creationId xmlns:a16="http://schemas.microsoft.com/office/drawing/2014/main" id="{1DD516C8-F59A-4E86-BCCA-B776C1E59629}"/>
              </a:ext>
            </a:extLst>
          </p:cNvPr>
          <p:cNvSpPr txBox="1"/>
          <p:nvPr/>
        </p:nvSpPr>
        <p:spPr>
          <a:xfrm>
            <a:off x="7860890" y="0"/>
            <a:ext cx="3153747" cy="646331"/>
          </a:xfrm>
          <a:prstGeom prst="rect">
            <a:avLst/>
          </a:prstGeom>
          <a:noFill/>
        </p:spPr>
        <p:txBody>
          <a:bodyPr wrap="square" rtlCol="0">
            <a:spAutoFit/>
          </a:bodyPr>
          <a:lstStyle/>
          <a:p>
            <a:r>
              <a:rPr lang="en-GB" sz="3600" b="1" dirty="0">
                <a:solidFill>
                  <a:schemeClr val="bg1"/>
                </a:solidFill>
              </a:rPr>
              <a:t>Activity 4:</a:t>
            </a:r>
          </a:p>
        </p:txBody>
      </p:sp>
      <p:pic>
        <p:nvPicPr>
          <p:cNvPr id="3" name="Picture 2">
            <a:extLst>
              <a:ext uri="{FF2B5EF4-FFF2-40B4-BE49-F238E27FC236}">
                <a16:creationId xmlns:a16="http://schemas.microsoft.com/office/drawing/2014/main" id="{AC685488-A832-49C8-AD35-0617D019E5E1}"/>
              </a:ext>
            </a:extLst>
          </p:cNvPr>
          <p:cNvPicPr>
            <a:picLocks noChangeAspect="1"/>
          </p:cNvPicPr>
          <p:nvPr/>
        </p:nvPicPr>
        <p:blipFill rotWithShape="1">
          <a:blip r:embed="rId5"/>
          <a:srcRect l="11370" t="16326" r="18955" b="4756"/>
          <a:stretch/>
        </p:blipFill>
        <p:spPr>
          <a:xfrm>
            <a:off x="578497" y="1315615"/>
            <a:ext cx="7469155" cy="4758613"/>
          </a:xfrm>
          <a:prstGeom prst="rect">
            <a:avLst/>
          </a:prstGeom>
        </p:spPr>
      </p:pic>
      <p:sp>
        <p:nvSpPr>
          <p:cNvPr id="8" name="TextBox 7">
            <a:extLst>
              <a:ext uri="{FF2B5EF4-FFF2-40B4-BE49-F238E27FC236}">
                <a16:creationId xmlns:a16="http://schemas.microsoft.com/office/drawing/2014/main" id="{5BB039E3-87E6-466B-BF4B-BC53E3AA3D84}"/>
              </a:ext>
            </a:extLst>
          </p:cNvPr>
          <p:cNvSpPr txBox="1"/>
          <p:nvPr/>
        </p:nvSpPr>
        <p:spPr>
          <a:xfrm rot="21335073">
            <a:off x="4497356" y="5626927"/>
            <a:ext cx="5122506" cy="58477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3200" b="1" dirty="0">
                <a:solidFill>
                  <a:schemeClr val="tx2">
                    <a:lumMod val="75000"/>
                  </a:schemeClr>
                </a:solidFill>
                <a:latin typeface="Segoe Print" panose="02000600000000000000" pitchFamily="2" charset="0"/>
              </a:rPr>
              <a:t>Grace is a Christian</a:t>
            </a:r>
          </a:p>
        </p:txBody>
      </p:sp>
      <p:sp>
        <p:nvSpPr>
          <p:cNvPr id="10" name="Thought Bubble: Cloud 9">
            <a:extLst>
              <a:ext uri="{FF2B5EF4-FFF2-40B4-BE49-F238E27FC236}">
                <a16:creationId xmlns:a16="http://schemas.microsoft.com/office/drawing/2014/main" id="{86262053-CBB1-4CA1-9F5E-92E61600D62E}"/>
              </a:ext>
            </a:extLst>
          </p:cNvPr>
          <p:cNvSpPr/>
          <p:nvPr/>
        </p:nvSpPr>
        <p:spPr>
          <a:xfrm>
            <a:off x="7982338" y="767231"/>
            <a:ext cx="3900047" cy="3419886"/>
          </a:xfrm>
          <a:prstGeom prst="cloudCallout">
            <a:avLst>
              <a:gd name="adj1" fmla="val 44258"/>
              <a:gd name="adj2" fmla="val 70647"/>
            </a:avLst>
          </a:prstGeom>
          <a:solidFill>
            <a:schemeClr val="bg1"/>
          </a:solidFill>
          <a:ln w="3492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solidFill>
                <a:schemeClr val="accent5">
                  <a:lumMod val="50000"/>
                </a:schemeClr>
              </a:solidFill>
              <a:latin typeface="Segoe Print" panose="02000600000000000000" pitchFamily="2" charset="0"/>
            </a:endParaRPr>
          </a:p>
          <a:p>
            <a:pPr algn="ctr"/>
            <a:r>
              <a:rPr lang="en-GB" sz="2800" dirty="0">
                <a:solidFill>
                  <a:schemeClr val="accent5">
                    <a:lumMod val="50000"/>
                  </a:schemeClr>
                </a:solidFill>
                <a:latin typeface="Segoe Print" panose="02000600000000000000" pitchFamily="2" charset="0"/>
              </a:rPr>
              <a:t>What might Grace do if she is going through a tough time? </a:t>
            </a:r>
          </a:p>
          <a:p>
            <a:pPr algn="ctr"/>
            <a:endParaRPr lang="en-GB" dirty="0">
              <a:solidFill>
                <a:schemeClr val="accent5">
                  <a:lumMod val="50000"/>
                </a:schemeClr>
              </a:solidFill>
              <a:latin typeface="Segoe Print" panose="02000600000000000000" pitchFamily="2" charset="0"/>
            </a:endParaRPr>
          </a:p>
        </p:txBody>
      </p:sp>
    </p:spTree>
    <p:extLst>
      <p:ext uri="{BB962C8B-B14F-4D97-AF65-F5344CB8AC3E}">
        <p14:creationId xmlns:p14="http://schemas.microsoft.com/office/powerpoint/2010/main" val="2735838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5" name="TextBox 4">
            <a:extLst>
              <a:ext uri="{FF2B5EF4-FFF2-40B4-BE49-F238E27FC236}">
                <a16:creationId xmlns:a16="http://schemas.microsoft.com/office/drawing/2014/main" id="{1DD516C8-F59A-4E86-BCCA-B776C1E59629}"/>
              </a:ext>
            </a:extLst>
          </p:cNvPr>
          <p:cNvSpPr txBox="1"/>
          <p:nvPr/>
        </p:nvSpPr>
        <p:spPr>
          <a:xfrm>
            <a:off x="7860890" y="0"/>
            <a:ext cx="3153747" cy="646331"/>
          </a:xfrm>
          <a:prstGeom prst="rect">
            <a:avLst/>
          </a:prstGeom>
          <a:noFill/>
        </p:spPr>
        <p:txBody>
          <a:bodyPr wrap="square" rtlCol="0">
            <a:spAutoFit/>
          </a:bodyPr>
          <a:lstStyle/>
          <a:p>
            <a:r>
              <a:rPr lang="en-GB" sz="3600" b="1" dirty="0">
                <a:solidFill>
                  <a:schemeClr val="bg1"/>
                </a:solidFill>
              </a:rPr>
              <a:t>Activity 4:</a:t>
            </a:r>
          </a:p>
        </p:txBody>
      </p:sp>
      <p:pic>
        <p:nvPicPr>
          <p:cNvPr id="6" name="Picture 5">
            <a:extLst>
              <a:ext uri="{FF2B5EF4-FFF2-40B4-BE49-F238E27FC236}">
                <a16:creationId xmlns:a16="http://schemas.microsoft.com/office/drawing/2014/main" id="{642C05DA-27B1-431B-8F51-27A2AE83643C}"/>
              </a:ext>
            </a:extLst>
          </p:cNvPr>
          <p:cNvPicPr>
            <a:picLocks noChangeAspect="1"/>
          </p:cNvPicPr>
          <p:nvPr/>
        </p:nvPicPr>
        <p:blipFill rotWithShape="1">
          <a:blip r:embed="rId5"/>
          <a:srcRect l="11709" t="18639" r="22015" b="5408"/>
          <a:stretch/>
        </p:blipFill>
        <p:spPr>
          <a:xfrm>
            <a:off x="442217" y="1313842"/>
            <a:ext cx="8080310" cy="5208940"/>
          </a:xfrm>
          <a:prstGeom prst="rect">
            <a:avLst/>
          </a:prstGeom>
        </p:spPr>
      </p:pic>
      <p:sp>
        <p:nvSpPr>
          <p:cNvPr id="8" name="TextBox 7">
            <a:extLst>
              <a:ext uri="{FF2B5EF4-FFF2-40B4-BE49-F238E27FC236}">
                <a16:creationId xmlns:a16="http://schemas.microsoft.com/office/drawing/2014/main" id="{5BB039E3-87E6-466B-BF4B-BC53E3AA3D84}"/>
              </a:ext>
            </a:extLst>
          </p:cNvPr>
          <p:cNvSpPr txBox="1"/>
          <p:nvPr/>
        </p:nvSpPr>
        <p:spPr>
          <a:xfrm rot="21406228">
            <a:off x="729660" y="871722"/>
            <a:ext cx="7611379" cy="58477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3200" b="1" dirty="0">
                <a:solidFill>
                  <a:schemeClr val="tx2">
                    <a:lumMod val="75000"/>
                  </a:schemeClr>
                </a:solidFill>
                <a:latin typeface="Segoe Print" panose="02000600000000000000" pitchFamily="2" charset="0"/>
              </a:rPr>
              <a:t>Howard is a Humanist</a:t>
            </a:r>
          </a:p>
        </p:txBody>
      </p:sp>
      <p:sp>
        <p:nvSpPr>
          <p:cNvPr id="10" name="Thought Bubble: Cloud 9">
            <a:extLst>
              <a:ext uri="{FF2B5EF4-FFF2-40B4-BE49-F238E27FC236}">
                <a16:creationId xmlns:a16="http://schemas.microsoft.com/office/drawing/2014/main" id="{86262053-CBB1-4CA1-9F5E-92E61600D62E}"/>
              </a:ext>
            </a:extLst>
          </p:cNvPr>
          <p:cNvSpPr/>
          <p:nvPr/>
        </p:nvSpPr>
        <p:spPr>
          <a:xfrm>
            <a:off x="8035061" y="657788"/>
            <a:ext cx="3847324" cy="3419886"/>
          </a:xfrm>
          <a:prstGeom prst="cloudCallout">
            <a:avLst>
              <a:gd name="adj1" fmla="val 44258"/>
              <a:gd name="adj2" fmla="val 70647"/>
            </a:avLst>
          </a:prstGeom>
          <a:solidFill>
            <a:schemeClr val="bg1"/>
          </a:solidFill>
          <a:ln w="34925">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solidFill>
                <a:schemeClr val="accent5">
                  <a:lumMod val="50000"/>
                </a:schemeClr>
              </a:solidFill>
              <a:latin typeface="Segoe Print" panose="02000600000000000000" pitchFamily="2" charset="0"/>
            </a:endParaRPr>
          </a:p>
          <a:p>
            <a:pPr algn="ctr"/>
            <a:r>
              <a:rPr lang="en-GB" sz="2800" dirty="0">
                <a:solidFill>
                  <a:schemeClr val="accent5">
                    <a:lumMod val="50000"/>
                  </a:schemeClr>
                </a:solidFill>
                <a:latin typeface="Segoe Print" panose="02000600000000000000" pitchFamily="2" charset="0"/>
              </a:rPr>
              <a:t>What might Howard do if he is going through a tough time? </a:t>
            </a:r>
          </a:p>
          <a:p>
            <a:pPr algn="ctr"/>
            <a:endParaRPr lang="en-GB" dirty="0">
              <a:solidFill>
                <a:schemeClr val="accent5">
                  <a:lumMod val="50000"/>
                </a:schemeClr>
              </a:solidFill>
              <a:latin typeface="Segoe Print" panose="02000600000000000000" pitchFamily="2" charset="0"/>
            </a:endParaRPr>
          </a:p>
        </p:txBody>
      </p:sp>
    </p:spTree>
    <p:extLst>
      <p:ext uri="{BB962C8B-B14F-4D97-AF65-F5344CB8AC3E}">
        <p14:creationId xmlns:p14="http://schemas.microsoft.com/office/powerpoint/2010/main" val="2754351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F9457243-9B3C-4082-911A-4B4FFD245A6C}"/>
              </a:ext>
            </a:extLst>
          </p:cNvPr>
          <p:cNvSpPr/>
          <p:nvPr/>
        </p:nvSpPr>
        <p:spPr>
          <a:xfrm>
            <a:off x="87161" y="3244796"/>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C8EA3DA-94F9-436E-984A-6500625B0378}"/>
              </a:ext>
            </a:extLst>
          </p:cNvPr>
          <p:cNvSpPr/>
          <p:nvPr/>
        </p:nvSpPr>
        <p:spPr>
          <a:xfrm>
            <a:off x="6096000" y="3231294"/>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pic>
        <p:nvPicPr>
          <p:cNvPr id="3" name="Picture 2">
            <a:extLst>
              <a:ext uri="{FF2B5EF4-FFF2-40B4-BE49-F238E27FC236}">
                <a16:creationId xmlns:a16="http://schemas.microsoft.com/office/drawing/2014/main" id="{EFBD9E1E-55CF-4FCE-8BAC-D49207431063}"/>
              </a:ext>
            </a:extLst>
          </p:cNvPr>
          <p:cNvPicPr>
            <a:picLocks noChangeAspect="1"/>
          </p:cNvPicPr>
          <p:nvPr/>
        </p:nvPicPr>
        <p:blipFill rotWithShape="1">
          <a:blip r:embed="rId5"/>
          <a:srcRect l="18597" t="34981" r="48776" b="44611"/>
          <a:stretch/>
        </p:blipFill>
        <p:spPr>
          <a:xfrm>
            <a:off x="4152362" y="1531050"/>
            <a:ext cx="4701431"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5:</a:t>
            </a:r>
          </a:p>
        </p:txBody>
      </p:sp>
      <p:sp>
        <p:nvSpPr>
          <p:cNvPr id="2" name="TextBox 1">
            <a:extLst>
              <a:ext uri="{FF2B5EF4-FFF2-40B4-BE49-F238E27FC236}">
                <a16:creationId xmlns:a16="http://schemas.microsoft.com/office/drawing/2014/main" id="{A7A478B4-2275-448A-8607-3DADC149F978}"/>
              </a:ext>
            </a:extLst>
          </p:cNvPr>
          <p:cNvSpPr txBox="1"/>
          <p:nvPr/>
        </p:nvSpPr>
        <p:spPr>
          <a:xfrm>
            <a:off x="900253" y="1054238"/>
            <a:ext cx="8882743" cy="1077218"/>
          </a:xfrm>
          <a:prstGeom prst="rect">
            <a:avLst/>
          </a:prstGeom>
          <a:noFill/>
        </p:spPr>
        <p:txBody>
          <a:bodyPr wrap="square" rtlCol="0">
            <a:spAutoFit/>
          </a:bodyPr>
          <a:lstStyle/>
          <a:p>
            <a:r>
              <a:rPr lang="en-GB" sz="3200" dirty="0"/>
              <a:t>What would Grace the Christian and Howard the Humanist do? </a:t>
            </a:r>
            <a:endParaRPr lang="en-GB" sz="3600" dirty="0"/>
          </a:p>
        </p:txBody>
      </p:sp>
      <p:pic>
        <p:nvPicPr>
          <p:cNvPr id="9" name="Picture 8">
            <a:extLst>
              <a:ext uri="{FF2B5EF4-FFF2-40B4-BE49-F238E27FC236}">
                <a16:creationId xmlns:a16="http://schemas.microsoft.com/office/drawing/2014/main" id="{E7BB2B58-6002-43B9-B58F-BC63A03A7B2D}"/>
              </a:ext>
            </a:extLst>
          </p:cNvPr>
          <p:cNvPicPr>
            <a:picLocks noChangeAspect="1"/>
          </p:cNvPicPr>
          <p:nvPr/>
        </p:nvPicPr>
        <p:blipFill rotWithShape="1">
          <a:blip r:embed="rId6"/>
          <a:srcRect l="2219" t="33605" r="83622" b="39864"/>
          <a:stretch/>
        </p:blipFill>
        <p:spPr>
          <a:xfrm>
            <a:off x="6349482" y="3366316"/>
            <a:ext cx="1360530" cy="1434073"/>
          </a:xfrm>
          <a:prstGeom prst="rect">
            <a:avLst/>
          </a:prstGeom>
          <a:ln w="63500">
            <a:solidFill>
              <a:schemeClr val="accent2">
                <a:lumMod val="75000"/>
              </a:schemeClr>
            </a:solidFill>
          </a:ln>
        </p:spPr>
      </p:pic>
      <p:pic>
        <p:nvPicPr>
          <p:cNvPr id="11" name="Picture 10">
            <a:extLst>
              <a:ext uri="{FF2B5EF4-FFF2-40B4-BE49-F238E27FC236}">
                <a16:creationId xmlns:a16="http://schemas.microsoft.com/office/drawing/2014/main" id="{510426FD-0246-4063-A097-2320DC4BF418}"/>
              </a:ext>
            </a:extLst>
          </p:cNvPr>
          <p:cNvPicPr>
            <a:picLocks noChangeAspect="1"/>
          </p:cNvPicPr>
          <p:nvPr/>
        </p:nvPicPr>
        <p:blipFill rotWithShape="1">
          <a:blip r:embed="rId7"/>
          <a:srcRect l="66658" t="33197" r="19184" b="40272"/>
          <a:stretch/>
        </p:blipFill>
        <p:spPr>
          <a:xfrm>
            <a:off x="369228" y="3385921"/>
            <a:ext cx="1366934" cy="1440823"/>
          </a:xfrm>
          <a:prstGeom prst="rect">
            <a:avLst/>
          </a:prstGeom>
          <a:ln w="63500">
            <a:solidFill>
              <a:schemeClr val="accent2">
                <a:lumMod val="75000"/>
              </a:schemeClr>
            </a:solidFill>
          </a:ln>
        </p:spPr>
      </p:pic>
      <p:sp>
        <p:nvSpPr>
          <p:cNvPr id="14" name="TextBox 13">
            <a:extLst>
              <a:ext uri="{FF2B5EF4-FFF2-40B4-BE49-F238E27FC236}">
                <a16:creationId xmlns:a16="http://schemas.microsoft.com/office/drawing/2014/main" id="{D29553DF-92BE-4480-9EE4-900CD8E6D716}"/>
              </a:ext>
            </a:extLst>
          </p:cNvPr>
          <p:cNvSpPr txBox="1"/>
          <p:nvPr/>
        </p:nvSpPr>
        <p:spPr>
          <a:xfrm>
            <a:off x="1801401" y="3283133"/>
            <a:ext cx="3396343" cy="800219"/>
          </a:xfrm>
          <a:prstGeom prst="rect">
            <a:avLst/>
          </a:prstGeom>
          <a:noFill/>
        </p:spPr>
        <p:txBody>
          <a:bodyPr wrap="square" rtlCol="0">
            <a:spAutoFit/>
          </a:bodyPr>
          <a:lstStyle/>
          <a:p>
            <a:r>
              <a:rPr lang="en-GB" sz="2800" dirty="0"/>
              <a:t>I think Grace would…</a:t>
            </a:r>
          </a:p>
          <a:p>
            <a:r>
              <a:rPr lang="en-GB" dirty="0"/>
              <a:t> </a:t>
            </a:r>
          </a:p>
        </p:txBody>
      </p:sp>
      <p:sp>
        <p:nvSpPr>
          <p:cNvPr id="15" name="TextBox 14">
            <a:extLst>
              <a:ext uri="{FF2B5EF4-FFF2-40B4-BE49-F238E27FC236}">
                <a16:creationId xmlns:a16="http://schemas.microsoft.com/office/drawing/2014/main" id="{EABF9D0F-AC7B-4EDC-992D-800C409F8E91}"/>
              </a:ext>
            </a:extLst>
          </p:cNvPr>
          <p:cNvSpPr txBox="1"/>
          <p:nvPr/>
        </p:nvSpPr>
        <p:spPr>
          <a:xfrm>
            <a:off x="7822610" y="3283133"/>
            <a:ext cx="3673301" cy="523220"/>
          </a:xfrm>
          <a:prstGeom prst="rect">
            <a:avLst/>
          </a:prstGeom>
          <a:noFill/>
        </p:spPr>
        <p:txBody>
          <a:bodyPr wrap="square" rtlCol="0">
            <a:spAutoFit/>
          </a:bodyPr>
          <a:lstStyle/>
          <a:p>
            <a:r>
              <a:rPr lang="en-GB" sz="2800" dirty="0"/>
              <a:t>I think Howard would… </a:t>
            </a:r>
          </a:p>
        </p:txBody>
      </p:sp>
      <p:sp>
        <p:nvSpPr>
          <p:cNvPr id="16" name="TextBox 15">
            <a:extLst>
              <a:ext uri="{FF2B5EF4-FFF2-40B4-BE49-F238E27FC236}">
                <a16:creationId xmlns:a16="http://schemas.microsoft.com/office/drawing/2014/main" id="{6FF57B94-2D6D-48F1-A892-5CD30EAAB4BE}"/>
              </a:ext>
            </a:extLst>
          </p:cNvPr>
          <p:cNvSpPr txBox="1"/>
          <p:nvPr/>
        </p:nvSpPr>
        <p:spPr>
          <a:xfrm>
            <a:off x="3717951" y="5197663"/>
            <a:ext cx="5263062" cy="76944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400" dirty="0"/>
              <a:t>What might you do? </a:t>
            </a:r>
          </a:p>
        </p:txBody>
      </p:sp>
    </p:spTree>
    <p:extLst>
      <p:ext uri="{BB962C8B-B14F-4D97-AF65-F5344CB8AC3E}">
        <p14:creationId xmlns:p14="http://schemas.microsoft.com/office/powerpoint/2010/main" val="4213881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F9457243-9B3C-4082-911A-4B4FFD245A6C}"/>
              </a:ext>
            </a:extLst>
          </p:cNvPr>
          <p:cNvSpPr/>
          <p:nvPr/>
        </p:nvSpPr>
        <p:spPr>
          <a:xfrm>
            <a:off x="87161" y="3244796"/>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C8EA3DA-94F9-436E-984A-6500625B0378}"/>
              </a:ext>
            </a:extLst>
          </p:cNvPr>
          <p:cNvSpPr/>
          <p:nvPr/>
        </p:nvSpPr>
        <p:spPr>
          <a:xfrm>
            <a:off x="6096000" y="3231294"/>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5:</a:t>
            </a:r>
          </a:p>
        </p:txBody>
      </p:sp>
      <p:sp>
        <p:nvSpPr>
          <p:cNvPr id="2" name="TextBox 1">
            <a:extLst>
              <a:ext uri="{FF2B5EF4-FFF2-40B4-BE49-F238E27FC236}">
                <a16:creationId xmlns:a16="http://schemas.microsoft.com/office/drawing/2014/main" id="{A7A478B4-2275-448A-8607-3DADC149F978}"/>
              </a:ext>
            </a:extLst>
          </p:cNvPr>
          <p:cNvSpPr txBox="1"/>
          <p:nvPr/>
        </p:nvSpPr>
        <p:spPr>
          <a:xfrm>
            <a:off x="900253" y="1054238"/>
            <a:ext cx="8882743" cy="1077218"/>
          </a:xfrm>
          <a:prstGeom prst="rect">
            <a:avLst/>
          </a:prstGeom>
          <a:noFill/>
        </p:spPr>
        <p:txBody>
          <a:bodyPr wrap="square" rtlCol="0">
            <a:spAutoFit/>
          </a:bodyPr>
          <a:lstStyle/>
          <a:p>
            <a:r>
              <a:rPr lang="en-GB" sz="3200" dirty="0"/>
              <a:t>What would Grace the Christian and Howard the Humanist do? </a:t>
            </a:r>
            <a:endParaRPr lang="en-GB" sz="3600" dirty="0"/>
          </a:p>
        </p:txBody>
      </p:sp>
      <p:pic>
        <p:nvPicPr>
          <p:cNvPr id="9" name="Picture 8">
            <a:extLst>
              <a:ext uri="{FF2B5EF4-FFF2-40B4-BE49-F238E27FC236}">
                <a16:creationId xmlns:a16="http://schemas.microsoft.com/office/drawing/2014/main" id="{E7BB2B58-6002-43B9-B58F-BC63A03A7B2D}"/>
              </a:ext>
            </a:extLst>
          </p:cNvPr>
          <p:cNvPicPr>
            <a:picLocks noChangeAspect="1"/>
          </p:cNvPicPr>
          <p:nvPr/>
        </p:nvPicPr>
        <p:blipFill rotWithShape="1">
          <a:blip r:embed="rId5"/>
          <a:srcRect l="2219" t="33605" r="83622" b="39864"/>
          <a:stretch/>
        </p:blipFill>
        <p:spPr>
          <a:xfrm>
            <a:off x="6349482" y="3366316"/>
            <a:ext cx="1360530" cy="1434073"/>
          </a:xfrm>
          <a:prstGeom prst="rect">
            <a:avLst/>
          </a:prstGeom>
          <a:ln w="63500">
            <a:solidFill>
              <a:schemeClr val="accent2">
                <a:lumMod val="75000"/>
              </a:schemeClr>
            </a:solidFill>
          </a:ln>
        </p:spPr>
      </p:pic>
      <p:pic>
        <p:nvPicPr>
          <p:cNvPr id="11" name="Picture 10">
            <a:extLst>
              <a:ext uri="{FF2B5EF4-FFF2-40B4-BE49-F238E27FC236}">
                <a16:creationId xmlns:a16="http://schemas.microsoft.com/office/drawing/2014/main" id="{510426FD-0246-4063-A097-2320DC4BF418}"/>
              </a:ext>
            </a:extLst>
          </p:cNvPr>
          <p:cNvPicPr>
            <a:picLocks noChangeAspect="1"/>
          </p:cNvPicPr>
          <p:nvPr/>
        </p:nvPicPr>
        <p:blipFill rotWithShape="1">
          <a:blip r:embed="rId6"/>
          <a:srcRect l="66658" t="33197" r="19184" b="40272"/>
          <a:stretch/>
        </p:blipFill>
        <p:spPr>
          <a:xfrm>
            <a:off x="369228" y="3385921"/>
            <a:ext cx="1366934" cy="1440823"/>
          </a:xfrm>
          <a:prstGeom prst="rect">
            <a:avLst/>
          </a:prstGeom>
          <a:ln w="63500">
            <a:solidFill>
              <a:schemeClr val="accent2">
                <a:lumMod val="75000"/>
              </a:schemeClr>
            </a:solidFill>
          </a:ln>
        </p:spPr>
      </p:pic>
      <p:sp>
        <p:nvSpPr>
          <p:cNvPr id="14" name="TextBox 13">
            <a:extLst>
              <a:ext uri="{FF2B5EF4-FFF2-40B4-BE49-F238E27FC236}">
                <a16:creationId xmlns:a16="http://schemas.microsoft.com/office/drawing/2014/main" id="{D29553DF-92BE-4480-9EE4-900CD8E6D716}"/>
              </a:ext>
            </a:extLst>
          </p:cNvPr>
          <p:cNvSpPr txBox="1"/>
          <p:nvPr/>
        </p:nvSpPr>
        <p:spPr>
          <a:xfrm>
            <a:off x="1801401" y="3283133"/>
            <a:ext cx="3396343" cy="800219"/>
          </a:xfrm>
          <a:prstGeom prst="rect">
            <a:avLst/>
          </a:prstGeom>
          <a:noFill/>
        </p:spPr>
        <p:txBody>
          <a:bodyPr wrap="square" rtlCol="0">
            <a:spAutoFit/>
          </a:bodyPr>
          <a:lstStyle/>
          <a:p>
            <a:r>
              <a:rPr lang="en-GB" sz="2800" dirty="0"/>
              <a:t>I think Grace would…</a:t>
            </a:r>
          </a:p>
          <a:p>
            <a:r>
              <a:rPr lang="en-GB" dirty="0"/>
              <a:t> </a:t>
            </a:r>
          </a:p>
        </p:txBody>
      </p:sp>
      <p:sp>
        <p:nvSpPr>
          <p:cNvPr id="15" name="TextBox 14">
            <a:extLst>
              <a:ext uri="{FF2B5EF4-FFF2-40B4-BE49-F238E27FC236}">
                <a16:creationId xmlns:a16="http://schemas.microsoft.com/office/drawing/2014/main" id="{EABF9D0F-AC7B-4EDC-992D-800C409F8E91}"/>
              </a:ext>
            </a:extLst>
          </p:cNvPr>
          <p:cNvSpPr txBox="1"/>
          <p:nvPr/>
        </p:nvSpPr>
        <p:spPr>
          <a:xfrm>
            <a:off x="7822610" y="3283133"/>
            <a:ext cx="3673301" cy="523220"/>
          </a:xfrm>
          <a:prstGeom prst="rect">
            <a:avLst/>
          </a:prstGeom>
          <a:noFill/>
        </p:spPr>
        <p:txBody>
          <a:bodyPr wrap="square" rtlCol="0">
            <a:spAutoFit/>
          </a:bodyPr>
          <a:lstStyle/>
          <a:p>
            <a:r>
              <a:rPr lang="en-GB" sz="2800" dirty="0"/>
              <a:t>I think Howard would… </a:t>
            </a:r>
          </a:p>
        </p:txBody>
      </p:sp>
      <p:sp>
        <p:nvSpPr>
          <p:cNvPr id="16" name="TextBox 15">
            <a:extLst>
              <a:ext uri="{FF2B5EF4-FFF2-40B4-BE49-F238E27FC236}">
                <a16:creationId xmlns:a16="http://schemas.microsoft.com/office/drawing/2014/main" id="{6FF57B94-2D6D-48F1-A892-5CD30EAAB4BE}"/>
              </a:ext>
            </a:extLst>
          </p:cNvPr>
          <p:cNvSpPr txBox="1"/>
          <p:nvPr/>
        </p:nvSpPr>
        <p:spPr>
          <a:xfrm>
            <a:off x="3717951" y="5197663"/>
            <a:ext cx="5263062" cy="76944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400" dirty="0"/>
              <a:t>What might you do? </a:t>
            </a:r>
          </a:p>
        </p:txBody>
      </p:sp>
      <p:pic>
        <p:nvPicPr>
          <p:cNvPr id="17" name="Picture 16">
            <a:extLst>
              <a:ext uri="{FF2B5EF4-FFF2-40B4-BE49-F238E27FC236}">
                <a16:creationId xmlns:a16="http://schemas.microsoft.com/office/drawing/2014/main" id="{AC75BFA0-0B96-4342-9DA5-03C045904338}"/>
              </a:ext>
            </a:extLst>
          </p:cNvPr>
          <p:cNvPicPr>
            <a:picLocks noChangeAspect="1"/>
          </p:cNvPicPr>
          <p:nvPr/>
        </p:nvPicPr>
        <p:blipFill rotWithShape="1">
          <a:blip r:embed="rId7"/>
          <a:srcRect l="21428" t="55662" r="54083" b="26243"/>
          <a:stretch/>
        </p:blipFill>
        <p:spPr>
          <a:xfrm>
            <a:off x="4025463" y="1603074"/>
            <a:ext cx="3835428" cy="1594099"/>
          </a:xfrm>
          <a:prstGeom prst="rect">
            <a:avLst/>
          </a:prstGeom>
        </p:spPr>
      </p:pic>
    </p:spTree>
    <p:extLst>
      <p:ext uri="{BB962C8B-B14F-4D97-AF65-F5344CB8AC3E}">
        <p14:creationId xmlns:p14="http://schemas.microsoft.com/office/powerpoint/2010/main" val="3051553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9FE5E97B-980D-45D8-8C4C-4D74A548112B}"/>
              </a:ext>
            </a:extLst>
          </p:cNvPr>
          <p:cNvPicPr>
            <a:picLocks noChangeAspect="1"/>
          </p:cNvPicPr>
          <p:nvPr/>
        </p:nvPicPr>
        <p:blipFill rotWithShape="1">
          <a:blip r:embed="rId4"/>
          <a:srcRect l="17372" t="73348" r="51327" b="7604"/>
          <a:stretch/>
        </p:blipFill>
        <p:spPr>
          <a:xfrm>
            <a:off x="4095837" y="1509325"/>
            <a:ext cx="4665306" cy="1596926"/>
          </a:xfrm>
          <a:prstGeom prst="rect">
            <a:avLst/>
          </a:prstGeom>
        </p:spPr>
      </p:pic>
      <p:sp>
        <p:nvSpPr>
          <p:cNvPr id="13" name="Rectangle: Rounded Corners 12">
            <a:extLst>
              <a:ext uri="{FF2B5EF4-FFF2-40B4-BE49-F238E27FC236}">
                <a16:creationId xmlns:a16="http://schemas.microsoft.com/office/drawing/2014/main" id="{F9457243-9B3C-4082-911A-4B4FFD245A6C}"/>
              </a:ext>
            </a:extLst>
          </p:cNvPr>
          <p:cNvSpPr/>
          <p:nvPr/>
        </p:nvSpPr>
        <p:spPr>
          <a:xfrm>
            <a:off x="87161" y="3244796"/>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C8EA3DA-94F9-436E-984A-6500625B0378}"/>
              </a:ext>
            </a:extLst>
          </p:cNvPr>
          <p:cNvSpPr/>
          <p:nvPr/>
        </p:nvSpPr>
        <p:spPr>
          <a:xfrm>
            <a:off x="6096000" y="3231294"/>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5">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5:</a:t>
            </a:r>
          </a:p>
        </p:txBody>
      </p:sp>
      <p:sp>
        <p:nvSpPr>
          <p:cNvPr id="2" name="TextBox 1">
            <a:extLst>
              <a:ext uri="{FF2B5EF4-FFF2-40B4-BE49-F238E27FC236}">
                <a16:creationId xmlns:a16="http://schemas.microsoft.com/office/drawing/2014/main" id="{A7A478B4-2275-448A-8607-3DADC149F978}"/>
              </a:ext>
            </a:extLst>
          </p:cNvPr>
          <p:cNvSpPr txBox="1"/>
          <p:nvPr/>
        </p:nvSpPr>
        <p:spPr>
          <a:xfrm>
            <a:off x="900253" y="1054238"/>
            <a:ext cx="8882743" cy="1077218"/>
          </a:xfrm>
          <a:prstGeom prst="rect">
            <a:avLst/>
          </a:prstGeom>
          <a:noFill/>
        </p:spPr>
        <p:txBody>
          <a:bodyPr wrap="square" rtlCol="0">
            <a:spAutoFit/>
          </a:bodyPr>
          <a:lstStyle/>
          <a:p>
            <a:r>
              <a:rPr lang="en-GB" sz="3200" dirty="0"/>
              <a:t>What would Grace the Christian and Howard the Humanist do? </a:t>
            </a:r>
            <a:endParaRPr lang="en-GB" sz="3600" dirty="0"/>
          </a:p>
        </p:txBody>
      </p:sp>
      <p:pic>
        <p:nvPicPr>
          <p:cNvPr id="9" name="Picture 8">
            <a:extLst>
              <a:ext uri="{FF2B5EF4-FFF2-40B4-BE49-F238E27FC236}">
                <a16:creationId xmlns:a16="http://schemas.microsoft.com/office/drawing/2014/main" id="{E7BB2B58-6002-43B9-B58F-BC63A03A7B2D}"/>
              </a:ext>
            </a:extLst>
          </p:cNvPr>
          <p:cNvPicPr>
            <a:picLocks noChangeAspect="1"/>
          </p:cNvPicPr>
          <p:nvPr/>
        </p:nvPicPr>
        <p:blipFill rotWithShape="1">
          <a:blip r:embed="rId6"/>
          <a:srcRect l="2219" t="33605" r="83622" b="39864"/>
          <a:stretch/>
        </p:blipFill>
        <p:spPr>
          <a:xfrm>
            <a:off x="6349482" y="3366316"/>
            <a:ext cx="1360530" cy="1434073"/>
          </a:xfrm>
          <a:prstGeom prst="rect">
            <a:avLst/>
          </a:prstGeom>
          <a:ln w="63500">
            <a:solidFill>
              <a:schemeClr val="accent2">
                <a:lumMod val="75000"/>
              </a:schemeClr>
            </a:solidFill>
          </a:ln>
        </p:spPr>
      </p:pic>
      <p:pic>
        <p:nvPicPr>
          <p:cNvPr id="11" name="Picture 10">
            <a:extLst>
              <a:ext uri="{FF2B5EF4-FFF2-40B4-BE49-F238E27FC236}">
                <a16:creationId xmlns:a16="http://schemas.microsoft.com/office/drawing/2014/main" id="{510426FD-0246-4063-A097-2320DC4BF418}"/>
              </a:ext>
            </a:extLst>
          </p:cNvPr>
          <p:cNvPicPr>
            <a:picLocks noChangeAspect="1"/>
          </p:cNvPicPr>
          <p:nvPr/>
        </p:nvPicPr>
        <p:blipFill rotWithShape="1">
          <a:blip r:embed="rId7"/>
          <a:srcRect l="66658" t="33197" r="19184" b="40272"/>
          <a:stretch/>
        </p:blipFill>
        <p:spPr>
          <a:xfrm>
            <a:off x="369228" y="3385921"/>
            <a:ext cx="1366934" cy="1440823"/>
          </a:xfrm>
          <a:prstGeom prst="rect">
            <a:avLst/>
          </a:prstGeom>
          <a:ln w="63500">
            <a:solidFill>
              <a:schemeClr val="accent2">
                <a:lumMod val="75000"/>
              </a:schemeClr>
            </a:solidFill>
          </a:ln>
        </p:spPr>
      </p:pic>
      <p:sp>
        <p:nvSpPr>
          <p:cNvPr id="14" name="TextBox 13">
            <a:extLst>
              <a:ext uri="{FF2B5EF4-FFF2-40B4-BE49-F238E27FC236}">
                <a16:creationId xmlns:a16="http://schemas.microsoft.com/office/drawing/2014/main" id="{D29553DF-92BE-4480-9EE4-900CD8E6D716}"/>
              </a:ext>
            </a:extLst>
          </p:cNvPr>
          <p:cNvSpPr txBox="1"/>
          <p:nvPr/>
        </p:nvSpPr>
        <p:spPr>
          <a:xfrm>
            <a:off x="1801401" y="3283133"/>
            <a:ext cx="3396343" cy="800219"/>
          </a:xfrm>
          <a:prstGeom prst="rect">
            <a:avLst/>
          </a:prstGeom>
          <a:noFill/>
        </p:spPr>
        <p:txBody>
          <a:bodyPr wrap="square" rtlCol="0">
            <a:spAutoFit/>
          </a:bodyPr>
          <a:lstStyle/>
          <a:p>
            <a:r>
              <a:rPr lang="en-GB" sz="2800" dirty="0"/>
              <a:t>I think Grace would…</a:t>
            </a:r>
          </a:p>
          <a:p>
            <a:r>
              <a:rPr lang="en-GB" dirty="0"/>
              <a:t> </a:t>
            </a:r>
          </a:p>
        </p:txBody>
      </p:sp>
      <p:sp>
        <p:nvSpPr>
          <p:cNvPr id="15" name="TextBox 14">
            <a:extLst>
              <a:ext uri="{FF2B5EF4-FFF2-40B4-BE49-F238E27FC236}">
                <a16:creationId xmlns:a16="http://schemas.microsoft.com/office/drawing/2014/main" id="{EABF9D0F-AC7B-4EDC-992D-800C409F8E91}"/>
              </a:ext>
            </a:extLst>
          </p:cNvPr>
          <p:cNvSpPr txBox="1"/>
          <p:nvPr/>
        </p:nvSpPr>
        <p:spPr>
          <a:xfrm>
            <a:off x="7822610" y="3283133"/>
            <a:ext cx="3673301" cy="523220"/>
          </a:xfrm>
          <a:prstGeom prst="rect">
            <a:avLst/>
          </a:prstGeom>
          <a:noFill/>
        </p:spPr>
        <p:txBody>
          <a:bodyPr wrap="square" rtlCol="0">
            <a:spAutoFit/>
          </a:bodyPr>
          <a:lstStyle/>
          <a:p>
            <a:r>
              <a:rPr lang="en-GB" sz="2800" dirty="0"/>
              <a:t>I think Howard would… </a:t>
            </a:r>
          </a:p>
        </p:txBody>
      </p:sp>
      <p:sp>
        <p:nvSpPr>
          <p:cNvPr id="16" name="TextBox 15">
            <a:extLst>
              <a:ext uri="{FF2B5EF4-FFF2-40B4-BE49-F238E27FC236}">
                <a16:creationId xmlns:a16="http://schemas.microsoft.com/office/drawing/2014/main" id="{6FF57B94-2D6D-48F1-A892-5CD30EAAB4BE}"/>
              </a:ext>
            </a:extLst>
          </p:cNvPr>
          <p:cNvSpPr txBox="1"/>
          <p:nvPr/>
        </p:nvSpPr>
        <p:spPr>
          <a:xfrm>
            <a:off x="3717951" y="5197663"/>
            <a:ext cx="5263062" cy="76944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400" dirty="0"/>
              <a:t>What might you do? </a:t>
            </a:r>
          </a:p>
        </p:txBody>
      </p:sp>
    </p:spTree>
    <p:extLst>
      <p:ext uri="{BB962C8B-B14F-4D97-AF65-F5344CB8AC3E}">
        <p14:creationId xmlns:p14="http://schemas.microsoft.com/office/powerpoint/2010/main" val="3463186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93F46BED-8B9D-46D8-A804-E7518239D27E}"/>
              </a:ext>
            </a:extLst>
          </p:cNvPr>
          <p:cNvPicPr>
            <a:picLocks noChangeAspect="1"/>
          </p:cNvPicPr>
          <p:nvPr/>
        </p:nvPicPr>
        <p:blipFill rotWithShape="1">
          <a:blip r:embed="rId4"/>
          <a:srcRect l="16378" t="16055" r="47653" b="63537"/>
          <a:stretch/>
        </p:blipFill>
        <p:spPr>
          <a:xfrm>
            <a:off x="3804738" y="1532426"/>
            <a:ext cx="5263062" cy="1679700"/>
          </a:xfrm>
          <a:prstGeom prst="rect">
            <a:avLst/>
          </a:prstGeom>
        </p:spPr>
      </p:pic>
      <p:sp>
        <p:nvSpPr>
          <p:cNvPr id="13" name="Rectangle: Rounded Corners 12">
            <a:extLst>
              <a:ext uri="{FF2B5EF4-FFF2-40B4-BE49-F238E27FC236}">
                <a16:creationId xmlns:a16="http://schemas.microsoft.com/office/drawing/2014/main" id="{F9457243-9B3C-4082-911A-4B4FFD245A6C}"/>
              </a:ext>
            </a:extLst>
          </p:cNvPr>
          <p:cNvSpPr/>
          <p:nvPr/>
        </p:nvSpPr>
        <p:spPr>
          <a:xfrm>
            <a:off x="87161" y="3244796"/>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C8EA3DA-94F9-436E-984A-6500625B0378}"/>
              </a:ext>
            </a:extLst>
          </p:cNvPr>
          <p:cNvSpPr/>
          <p:nvPr/>
        </p:nvSpPr>
        <p:spPr>
          <a:xfrm>
            <a:off x="6096000" y="3231294"/>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5">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5:</a:t>
            </a:r>
          </a:p>
        </p:txBody>
      </p:sp>
      <p:sp>
        <p:nvSpPr>
          <p:cNvPr id="2" name="TextBox 1">
            <a:extLst>
              <a:ext uri="{FF2B5EF4-FFF2-40B4-BE49-F238E27FC236}">
                <a16:creationId xmlns:a16="http://schemas.microsoft.com/office/drawing/2014/main" id="{A7A478B4-2275-448A-8607-3DADC149F978}"/>
              </a:ext>
            </a:extLst>
          </p:cNvPr>
          <p:cNvSpPr txBox="1"/>
          <p:nvPr/>
        </p:nvSpPr>
        <p:spPr>
          <a:xfrm>
            <a:off x="900253" y="1054238"/>
            <a:ext cx="8882743" cy="1077218"/>
          </a:xfrm>
          <a:prstGeom prst="rect">
            <a:avLst/>
          </a:prstGeom>
          <a:noFill/>
        </p:spPr>
        <p:txBody>
          <a:bodyPr wrap="square" rtlCol="0">
            <a:spAutoFit/>
          </a:bodyPr>
          <a:lstStyle/>
          <a:p>
            <a:r>
              <a:rPr lang="en-GB" sz="3200" dirty="0"/>
              <a:t>What would Grace the Christian and Howard the Humanist do? </a:t>
            </a:r>
            <a:endParaRPr lang="en-GB" sz="3600" dirty="0"/>
          </a:p>
        </p:txBody>
      </p:sp>
      <p:pic>
        <p:nvPicPr>
          <p:cNvPr id="9" name="Picture 8">
            <a:extLst>
              <a:ext uri="{FF2B5EF4-FFF2-40B4-BE49-F238E27FC236}">
                <a16:creationId xmlns:a16="http://schemas.microsoft.com/office/drawing/2014/main" id="{E7BB2B58-6002-43B9-B58F-BC63A03A7B2D}"/>
              </a:ext>
            </a:extLst>
          </p:cNvPr>
          <p:cNvPicPr>
            <a:picLocks noChangeAspect="1"/>
          </p:cNvPicPr>
          <p:nvPr/>
        </p:nvPicPr>
        <p:blipFill rotWithShape="1">
          <a:blip r:embed="rId6"/>
          <a:srcRect l="2219" t="33605" r="83622" b="39864"/>
          <a:stretch/>
        </p:blipFill>
        <p:spPr>
          <a:xfrm>
            <a:off x="6349482" y="3366316"/>
            <a:ext cx="1360530" cy="1434073"/>
          </a:xfrm>
          <a:prstGeom prst="rect">
            <a:avLst/>
          </a:prstGeom>
          <a:ln w="63500">
            <a:solidFill>
              <a:schemeClr val="accent2">
                <a:lumMod val="75000"/>
              </a:schemeClr>
            </a:solidFill>
          </a:ln>
        </p:spPr>
      </p:pic>
      <p:pic>
        <p:nvPicPr>
          <p:cNvPr id="11" name="Picture 10">
            <a:extLst>
              <a:ext uri="{FF2B5EF4-FFF2-40B4-BE49-F238E27FC236}">
                <a16:creationId xmlns:a16="http://schemas.microsoft.com/office/drawing/2014/main" id="{510426FD-0246-4063-A097-2320DC4BF418}"/>
              </a:ext>
            </a:extLst>
          </p:cNvPr>
          <p:cNvPicPr>
            <a:picLocks noChangeAspect="1"/>
          </p:cNvPicPr>
          <p:nvPr/>
        </p:nvPicPr>
        <p:blipFill rotWithShape="1">
          <a:blip r:embed="rId7"/>
          <a:srcRect l="66658" t="33197" r="19184" b="40272"/>
          <a:stretch/>
        </p:blipFill>
        <p:spPr>
          <a:xfrm>
            <a:off x="369228" y="3385921"/>
            <a:ext cx="1366934" cy="1440823"/>
          </a:xfrm>
          <a:prstGeom prst="rect">
            <a:avLst/>
          </a:prstGeom>
          <a:ln w="63500">
            <a:solidFill>
              <a:schemeClr val="accent2">
                <a:lumMod val="75000"/>
              </a:schemeClr>
            </a:solidFill>
          </a:ln>
        </p:spPr>
      </p:pic>
      <p:sp>
        <p:nvSpPr>
          <p:cNvPr id="14" name="TextBox 13">
            <a:extLst>
              <a:ext uri="{FF2B5EF4-FFF2-40B4-BE49-F238E27FC236}">
                <a16:creationId xmlns:a16="http://schemas.microsoft.com/office/drawing/2014/main" id="{D29553DF-92BE-4480-9EE4-900CD8E6D716}"/>
              </a:ext>
            </a:extLst>
          </p:cNvPr>
          <p:cNvSpPr txBox="1"/>
          <p:nvPr/>
        </p:nvSpPr>
        <p:spPr>
          <a:xfrm>
            <a:off x="1801401" y="3283133"/>
            <a:ext cx="3396343" cy="800219"/>
          </a:xfrm>
          <a:prstGeom prst="rect">
            <a:avLst/>
          </a:prstGeom>
          <a:noFill/>
        </p:spPr>
        <p:txBody>
          <a:bodyPr wrap="square" rtlCol="0">
            <a:spAutoFit/>
          </a:bodyPr>
          <a:lstStyle/>
          <a:p>
            <a:r>
              <a:rPr lang="en-GB" sz="2800" dirty="0"/>
              <a:t>I think Grace would…</a:t>
            </a:r>
          </a:p>
          <a:p>
            <a:r>
              <a:rPr lang="en-GB" dirty="0"/>
              <a:t> </a:t>
            </a:r>
          </a:p>
        </p:txBody>
      </p:sp>
      <p:sp>
        <p:nvSpPr>
          <p:cNvPr id="15" name="TextBox 14">
            <a:extLst>
              <a:ext uri="{FF2B5EF4-FFF2-40B4-BE49-F238E27FC236}">
                <a16:creationId xmlns:a16="http://schemas.microsoft.com/office/drawing/2014/main" id="{EABF9D0F-AC7B-4EDC-992D-800C409F8E91}"/>
              </a:ext>
            </a:extLst>
          </p:cNvPr>
          <p:cNvSpPr txBox="1"/>
          <p:nvPr/>
        </p:nvSpPr>
        <p:spPr>
          <a:xfrm>
            <a:off x="7822610" y="3283133"/>
            <a:ext cx="3673301" cy="523220"/>
          </a:xfrm>
          <a:prstGeom prst="rect">
            <a:avLst/>
          </a:prstGeom>
          <a:noFill/>
        </p:spPr>
        <p:txBody>
          <a:bodyPr wrap="square" rtlCol="0">
            <a:spAutoFit/>
          </a:bodyPr>
          <a:lstStyle/>
          <a:p>
            <a:r>
              <a:rPr lang="en-GB" sz="2800" dirty="0"/>
              <a:t>I think Howard would… </a:t>
            </a:r>
          </a:p>
        </p:txBody>
      </p:sp>
      <p:sp>
        <p:nvSpPr>
          <p:cNvPr id="16" name="TextBox 15">
            <a:extLst>
              <a:ext uri="{FF2B5EF4-FFF2-40B4-BE49-F238E27FC236}">
                <a16:creationId xmlns:a16="http://schemas.microsoft.com/office/drawing/2014/main" id="{6FF57B94-2D6D-48F1-A892-5CD30EAAB4BE}"/>
              </a:ext>
            </a:extLst>
          </p:cNvPr>
          <p:cNvSpPr txBox="1"/>
          <p:nvPr/>
        </p:nvSpPr>
        <p:spPr>
          <a:xfrm>
            <a:off x="3717951" y="5197663"/>
            <a:ext cx="5263062" cy="76944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400" dirty="0"/>
              <a:t>What might you do? </a:t>
            </a:r>
          </a:p>
        </p:txBody>
      </p:sp>
    </p:spTree>
    <p:extLst>
      <p:ext uri="{BB962C8B-B14F-4D97-AF65-F5344CB8AC3E}">
        <p14:creationId xmlns:p14="http://schemas.microsoft.com/office/powerpoint/2010/main" val="115422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F9457243-9B3C-4082-911A-4B4FFD245A6C}"/>
              </a:ext>
            </a:extLst>
          </p:cNvPr>
          <p:cNvSpPr/>
          <p:nvPr/>
        </p:nvSpPr>
        <p:spPr>
          <a:xfrm>
            <a:off x="87161" y="3244796"/>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C8EA3DA-94F9-436E-984A-6500625B0378}"/>
              </a:ext>
            </a:extLst>
          </p:cNvPr>
          <p:cNvSpPr/>
          <p:nvPr/>
        </p:nvSpPr>
        <p:spPr>
          <a:xfrm>
            <a:off x="6096000" y="3231294"/>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5:</a:t>
            </a:r>
          </a:p>
        </p:txBody>
      </p:sp>
      <p:sp>
        <p:nvSpPr>
          <p:cNvPr id="2" name="TextBox 1">
            <a:extLst>
              <a:ext uri="{FF2B5EF4-FFF2-40B4-BE49-F238E27FC236}">
                <a16:creationId xmlns:a16="http://schemas.microsoft.com/office/drawing/2014/main" id="{A7A478B4-2275-448A-8607-3DADC149F978}"/>
              </a:ext>
            </a:extLst>
          </p:cNvPr>
          <p:cNvSpPr txBox="1"/>
          <p:nvPr/>
        </p:nvSpPr>
        <p:spPr>
          <a:xfrm>
            <a:off x="900253" y="1054238"/>
            <a:ext cx="8882743" cy="1077218"/>
          </a:xfrm>
          <a:prstGeom prst="rect">
            <a:avLst/>
          </a:prstGeom>
          <a:noFill/>
        </p:spPr>
        <p:txBody>
          <a:bodyPr wrap="square" rtlCol="0">
            <a:spAutoFit/>
          </a:bodyPr>
          <a:lstStyle/>
          <a:p>
            <a:r>
              <a:rPr lang="en-GB" sz="3200" dirty="0"/>
              <a:t>What would Grace the Christian and Howard the Humanist do? </a:t>
            </a:r>
            <a:endParaRPr lang="en-GB" sz="3600" dirty="0"/>
          </a:p>
        </p:txBody>
      </p:sp>
      <p:pic>
        <p:nvPicPr>
          <p:cNvPr id="9" name="Picture 8">
            <a:extLst>
              <a:ext uri="{FF2B5EF4-FFF2-40B4-BE49-F238E27FC236}">
                <a16:creationId xmlns:a16="http://schemas.microsoft.com/office/drawing/2014/main" id="{E7BB2B58-6002-43B9-B58F-BC63A03A7B2D}"/>
              </a:ext>
            </a:extLst>
          </p:cNvPr>
          <p:cNvPicPr>
            <a:picLocks noChangeAspect="1"/>
          </p:cNvPicPr>
          <p:nvPr/>
        </p:nvPicPr>
        <p:blipFill rotWithShape="1">
          <a:blip r:embed="rId5"/>
          <a:srcRect l="2219" t="33605" r="83622" b="39864"/>
          <a:stretch/>
        </p:blipFill>
        <p:spPr>
          <a:xfrm>
            <a:off x="6349482" y="3366316"/>
            <a:ext cx="1360530" cy="1434073"/>
          </a:xfrm>
          <a:prstGeom prst="rect">
            <a:avLst/>
          </a:prstGeom>
          <a:ln w="63500">
            <a:solidFill>
              <a:schemeClr val="accent2">
                <a:lumMod val="75000"/>
              </a:schemeClr>
            </a:solidFill>
          </a:ln>
        </p:spPr>
      </p:pic>
      <p:pic>
        <p:nvPicPr>
          <p:cNvPr id="11" name="Picture 10">
            <a:extLst>
              <a:ext uri="{FF2B5EF4-FFF2-40B4-BE49-F238E27FC236}">
                <a16:creationId xmlns:a16="http://schemas.microsoft.com/office/drawing/2014/main" id="{510426FD-0246-4063-A097-2320DC4BF418}"/>
              </a:ext>
            </a:extLst>
          </p:cNvPr>
          <p:cNvPicPr>
            <a:picLocks noChangeAspect="1"/>
          </p:cNvPicPr>
          <p:nvPr/>
        </p:nvPicPr>
        <p:blipFill rotWithShape="1">
          <a:blip r:embed="rId6"/>
          <a:srcRect l="66658" t="33197" r="19184" b="40272"/>
          <a:stretch/>
        </p:blipFill>
        <p:spPr>
          <a:xfrm>
            <a:off x="369228" y="3385921"/>
            <a:ext cx="1366934" cy="1440823"/>
          </a:xfrm>
          <a:prstGeom prst="rect">
            <a:avLst/>
          </a:prstGeom>
          <a:ln w="63500">
            <a:solidFill>
              <a:schemeClr val="accent2">
                <a:lumMod val="75000"/>
              </a:schemeClr>
            </a:solidFill>
          </a:ln>
        </p:spPr>
      </p:pic>
      <p:sp>
        <p:nvSpPr>
          <p:cNvPr id="14" name="TextBox 13">
            <a:extLst>
              <a:ext uri="{FF2B5EF4-FFF2-40B4-BE49-F238E27FC236}">
                <a16:creationId xmlns:a16="http://schemas.microsoft.com/office/drawing/2014/main" id="{D29553DF-92BE-4480-9EE4-900CD8E6D716}"/>
              </a:ext>
            </a:extLst>
          </p:cNvPr>
          <p:cNvSpPr txBox="1"/>
          <p:nvPr/>
        </p:nvSpPr>
        <p:spPr>
          <a:xfrm>
            <a:off x="1801401" y="3283133"/>
            <a:ext cx="3396343" cy="800219"/>
          </a:xfrm>
          <a:prstGeom prst="rect">
            <a:avLst/>
          </a:prstGeom>
          <a:noFill/>
        </p:spPr>
        <p:txBody>
          <a:bodyPr wrap="square" rtlCol="0">
            <a:spAutoFit/>
          </a:bodyPr>
          <a:lstStyle/>
          <a:p>
            <a:r>
              <a:rPr lang="en-GB" sz="2800" dirty="0"/>
              <a:t>I think Grace would…</a:t>
            </a:r>
          </a:p>
          <a:p>
            <a:r>
              <a:rPr lang="en-GB" dirty="0"/>
              <a:t> </a:t>
            </a:r>
          </a:p>
        </p:txBody>
      </p:sp>
      <p:sp>
        <p:nvSpPr>
          <p:cNvPr id="15" name="TextBox 14">
            <a:extLst>
              <a:ext uri="{FF2B5EF4-FFF2-40B4-BE49-F238E27FC236}">
                <a16:creationId xmlns:a16="http://schemas.microsoft.com/office/drawing/2014/main" id="{EABF9D0F-AC7B-4EDC-992D-800C409F8E91}"/>
              </a:ext>
            </a:extLst>
          </p:cNvPr>
          <p:cNvSpPr txBox="1"/>
          <p:nvPr/>
        </p:nvSpPr>
        <p:spPr>
          <a:xfrm>
            <a:off x="7822610" y="3283133"/>
            <a:ext cx="3673301" cy="523220"/>
          </a:xfrm>
          <a:prstGeom prst="rect">
            <a:avLst/>
          </a:prstGeom>
          <a:noFill/>
        </p:spPr>
        <p:txBody>
          <a:bodyPr wrap="square" rtlCol="0">
            <a:spAutoFit/>
          </a:bodyPr>
          <a:lstStyle/>
          <a:p>
            <a:r>
              <a:rPr lang="en-GB" sz="2800" dirty="0"/>
              <a:t>I think Howard would… </a:t>
            </a:r>
          </a:p>
        </p:txBody>
      </p:sp>
      <p:sp>
        <p:nvSpPr>
          <p:cNvPr id="16" name="TextBox 15">
            <a:extLst>
              <a:ext uri="{FF2B5EF4-FFF2-40B4-BE49-F238E27FC236}">
                <a16:creationId xmlns:a16="http://schemas.microsoft.com/office/drawing/2014/main" id="{6FF57B94-2D6D-48F1-A892-5CD30EAAB4BE}"/>
              </a:ext>
            </a:extLst>
          </p:cNvPr>
          <p:cNvSpPr txBox="1"/>
          <p:nvPr/>
        </p:nvSpPr>
        <p:spPr>
          <a:xfrm>
            <a:off x="3717951" y="5197663"/>
            <a:ext cx="5263062" cy="76944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400" dirty="0"/>
              <a:t>What might you do? </a:t>
            </a:r>
          </a:p>
        </p:txBody>
      </p:sp>
      <p:pic>
        <p:nvPicPr>
          <p:cNvPr id="17" name="Picture 16">
            <a:extLst>
              <a:ext uri="{FF2B5EF4-FFF2-40B4-BE49-F238E27FC236}">
                <a16:creationId xmlns:a16="http://schemas.microsoft.com/office/drawing/2014/main" id="{9A76DF95-B52F-4230-806E-5EF1680B0DF8}"/>
              </a:ext>
            </a:extLst>
          </p:cNvPr>
          <p:cNvPicPr>
            <a:picLocks noChangeAspect="1"/>
          </p:cNvPicPr>
          <p:nvPr/>
        </p:nvPicPr>
        <p:blipFill rotWithShape="1">
          <a:blip r:embed="rId7"/>
          <a:srcRect l="17602" t="37414" r="48724" b="46667"/>
          <a:stretch/>
        </p:blipFill>
        <p:spPr>
          <a:xfrm>
            <a:off x="3717951" y="1725432"/>
            <a:ext cx="5359541" cy="1425151"/>
          </a:xfrm>
          <a:prstGeom prst="rect">
            <a:avLst/>
          </a:prstGeom>
        </p:spPr>
      </p:pic>
    </p:spTree>
    <p:extLst>
      <p:ext uri="{BB962C8B-B14F-4D97-AF65-F5344CB8AC3E}">
        <p14:creationId xmlns:p14="http://schemas.microsoft.com/office/powerpoint/2010/main" val="86101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A817D15-6020-49BD-9468-935C3A1DFCD0}"/>
              </a:ext>
            </a:extLst>
          </p:cNvPr>
          <p:cNvPicPr>
            <a:picLocks noChangeAspect="1"/>
          </p:cNvPicPr>
          <p:nvPr/>
        </p:nvPicPr>
        <p:blipFill rotWithShape="1">
          <a:blip r:embed="rId4"/>
          <a:srcRect l="21735" t="53605" r="50637" b="29524"/>
          <a:stretch/>
        </p:blipFill>
        <p:spPr>
          <a:xfrm>
            <a:off x="3941643" y="1603074"/>
            <a:ext cx="4815677" cy="1654140"/>
          </a:xfrm>
          <a:prstGeom prst="rect">
            <a:avLst/>
          </a:prstGeom>
        </p:spPr>
      </p:pic>
      <p:sp>
        <p:nvSpPr>
          <p:cNvPr id="13" name="Rectangle: Rounded Corners 12">
            <a:extLst>
              <a:ext uri="{FF2B5EF4-FFF2-40B4-BE49-F238E27FC236}">
                <a16:creationId xmlns:a16="http://schemas.microsoft.com/office/drawing/2014/main" id="{F9457243-9B3C-4082-911A-4B4FFD245A6C}"/>
              </a:ext>
            </a:extLst>
          </p:cNvPr>
          <p:cNvSpPr/>
          <p:nvPr/>
        </p:nvSpPr>
        <p:spPr>
          <a:xfrm>
            <a:off x="87161" y="3244796"/>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C8EA3DA-94F9-436E-984A-6500625B0378}"/>
              </a:ext>
            </a:extLst>
          </p:cNvPr>
          <p:cNvSpPr/>
          <p:nvPr/>
        </p:nvSpPr>
        <p:spPr>
          <a:xfrm>
            <a:off x="6096000" y="3231294"/>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5">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5:</a:t>
            </a:r>
          </a:p>
        </p:txBody>
      </p:sp>
      <p:sp>
        <p:nvSpPr>
          <p:cNvPr id="2" name="TextBox 1">
            <a:extLst>
              <a:ext uri="{FF2B5EF4-FFF2-40B4-BE49-F238E27FC236}">
                <a16:creationId xmlns:a16="http://schemas.microsoft.com/office/drawing/2014/main" id="{A7A478B4-2275-448A-8607-3DADC149F978}"/>
              </a:ext>
            </a:extLst>
          </p:cNvPr>
          <p:cNvSpPr txBox="1"/>
          <p:nvPr/>
        </p:nvSpPr>
        <p:spPr>
          <a:xfrm>
            <a:off x="900253" y="1054238"/>
            <a:ext cx="8882743" cy="1077218"/>
          </a:xfrm>
          <a:prstGeom prst="rect">
            <a:avLst/>
          </a:prstGeom>
          <a:noFill/>
        </p:spPr>
        <p:txBody>
          <a:bodyPr wrap="square" rtlCol="0">
            <a:spAutoFit/>
          </a:bodyPr>
          <a:lstStyle/>
          <a:p>
            <a:r>
              <a:rPr lang="en-GB" sz="3200" dirty="0"/>
              <a:t>What would Grace the Christian and Howard the Humanist do? </a:t>
            </a:r>
            <a:endParaRPr lang="en-GB" sz="3600" dirty="0"/>
          </a:p>
        </p:txBody>
      </p:sp>
      <p:pic>
        <p:nvPicPr>
          <p:cNvPr id="9" name="Picture 8">
            <a:extLst>
              <a:ext uri="{FF2B5EF4-FFF2-40B4-BE49-F238E27FC236}">
                <a16:creationId xmlns:a16="http://schemas.microsoft.com/office/drawing/2014/main" id="{E7BB2B58-6002-43B9-B58F-BC63A03A7B2D}"/>
              </a:ext>
            </a:extLst>
          </p:cNvPr>
          <p:cNvPicPr>
            <a:picLocks noChangeAspect="1"/>
          </p:cNvPicPr>
          <p:nvPr/>
        </p:nvPicPr>
        <p:blipFill rotWithShape="1">
          <a:blip r:embed="rId6"/>
          <a:srcRect l="2219" t="33605" r="83622" b="39864"/>
          <a:stretch/>
        </p:blipFill>
        <p:spPr>
          <a:xfrm>
            <a:off x="6349482" y="3366316"/>
            <a:ext cx="1360530" cy="1434073"/>
          </a:xfrm>
          <a:prstGeom prst="rect">
            <a:avLst/>
          </a:prstGeom>
          <a:ln w="63500">
            <a:solidFill>
              <a:schemeClr val="accent2">
                <a:lumMod val="75000"/>
              </a:schemeClr>
            </a:solidFill>
          </a:ln>
        </p:spPr>
      </p:pic>
      <p:pic>
        <p:nvPicPr>
          <p:cNvPr id="11" name="Picture 10">
            <a:extLst>
              <a:ext uri="{FF2B5EF4-FFF2-40B4-BE49-F238E27FC236}">
                <a16:creationId xmlns:a16="http://schemas.microsoft.com/office/drawing/2014/main" id="{510426FD-0246-4063-A097-2320DC4BF418}"/>
              </a:ext>
            </a:extLst>
          </p:cNvPr>
          <p:cNvPicPr>
            <a:picLocks noChangeAspect="1"/>
          </p:cNvPicPr>
          <p:nvPr/>
        </p:nvPicPr>
        <p:blipFill rotWithShape="1">
          <a:blip r:embed="rId7"/>
          <a:srcRect l="66658" t="33197" r="19184" b="40272"/>
          <a:stretch/>
        </p:blipFill>
        <p:spPr>
          <a:xfrm>
            <a:off x="369228" y="3385921"/>
            <a:ext cx="1366934" cy="1440823"/>
          </a:xfrm>
          <a:prstGeom prst="rect">
            <a:avLst/>
          </a:prstGeom>
          <a:ln w="63500">
            <a:solidFill>
              <a:schemeClr val="accent2">
                <a:lumMod val="75000"/>
              </a:schemeClr>
            </a:solidFill>
          </a:ln>
        </p:spPr>
      </p:pic>
      <p:sp>
        <p:nvSpPr>
          <p:cNvPr id="14" name="TextBox 13">
            <a:extLst>
              <a:ext uri="{FF2B5EF4-FFF2-40B4-BE49-F238E27FC236}">
                <a16:creationId xmlns:a16="http://schemas.microsoft.com/office/drawing/2014/main" id="{D29553DF-92BE-4480-9EE4-900CD8E6D716}"/>
              </a:ext>
            </a:extLst>
          </p:cNvPr>
          <p:cNvSpPr txBox="1"/>
          <p:nvPr/>
        </p:nvSpPr>
        <p:spPr>
          <a:xfrm>
            <a:off x="1801401" y="3283133"/>
            <a:ext cx="3396343" cy="800219"/>
          </a:xfrm>
          <a:prstGeom prst="rect">
            <a:avLst/>
          </a:prstGeom>
          <a:noFill/>
        </p:spPr>
        <p:txBody>
          <a:bodyPr wrap="square" rtlCol="0">
            <a:spAutoFit/>
          </a:bodyPr>
          <a:lstStyle/>
          <a:p>
            <a:r>
              <a:rPr lang="en-GB" sz="2800" dirty="0"/>
              <a:t>I think Grace would…</a:t>
            </a:r>
          </a:p>
          <a:p>
            <a:r>
              <a:rPr lang="en-GB" dirty="0"/>
              <a:t> </a:t>
            </a:r>
          </a:p>
        </p:txBody>
      </p:sp>
      <p:sp>
        <p:nvSpPr>
          <p:cNvPr id="15" name="TextBox 14">
            <a:extLst>
              <a:ext uri="{FF2B5EF4-FFF2-40B4-BE49-F238E27FC236}">
                <a16:creationId xmlns:a16="http://schemas.microsoft.com/office/drawing/2014/main" id="{EABF9D0F-AC7B-4EDC-992D-800C409F8E91}"/>
              </a:ext>
            </a:extLst>
          </p:cNvPr>
          <p:cNvSpPr txBox="1"/>
          <p:nvPr/>
        </p:nvSpPr>
        <p:spPr>
          <a:xfrm>
            <a:off x="7822610" y="3283133"/>
            <a:ext cx="3673301" cy="523220"/>
          </a:xfrm>
          <a:prstGeom prst="rect">
            <a:avLst/>
          </a:prstGeom>
          <a:noFill/>
        </p:spPr>
        <p:txBody>
          <a:bodyPr wrap="square" rtlCol="0">
            <a:spAutoFit/>
          </a:bodyPr>
          <a:lstStyle/>
          <a:p>
            <a:r>
              <a:rPr lang="en-GB" sz="2800" dirty="0"/>
              <a:t>I think Howard would… </a:t>
            </a:r>
          </a:p>
        </p:txBody>
      </p:sp>
      <p:sp>
        <p:nvSpPr>
          <p:cNvPr id="16" name="TextBox 15">
            <a:extLst>
              <a:ext uri="{FF2B5EF4-FFF2-40B4-BE49-F238E27FC236}">
                <a16:creationId xmlns:a16="http://schemas.microsoft.com/office/drawing/2014/main" id="{6FF57B94-2D6D-48F1-A892-5CD30EAAB4BE}"/>
              </a:ext>
            </a:extLst>
          </p:cNvPr>
          <p:cNvSpPr txBox="1"/>
          <p:nvPr/>
        </p:nvSpPr>
        <p:spPr>
          <a:xfrm>
            <a:off x="3717951" y="5197663"/>
            <a:ext cx="5263062" cy="76944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400" dirty="0"/>
              <a:t>What might you do? </a:t>
            </a:r>
          </a:p>
        </p:txBody>
      </p:sp>
    </p:spTree>
    <p:extLst>
      <p:ext uri="{BB962C8B-B14F-4D97-AF65-F5344CB8AC3E}">
        <p14:creationId xmlns:p14="http://schemas.microsoft.com/office/powerpoint/2010/main" val="3097342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F9457243-9B3C-4082-911A-4B4FFD245A6C}"/>
              </a:ext>
            </a:extLst>
          </p:cNvPr>
          <p:cNvSpPr/>
          <p:nvPr/>
        </p:nvSpPr>
        <p:spPr>
          <a:xfrm>
            <a:off x="87161" y="3244796"/>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C8EA3DA-94F9-436E-984A-6500625B0378}"/>
              </a:ext>
            </a:extLst>
          </p:cNvPr>
          <p:cNvSpPr/>
          <p:nvPr/>
        </p:nvSpPr>
        <p:spPr>
          <a:xfrm>
            <a:off x="6096000" y="3231294"/>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5:</a:t>
            </a:r>
          </a:p>
        </p:txBody>
      </p:sp>
      <p:sp>
        <p:nvSpPr>
          <p:cNvPr id="2" name="TextBox 1">
            <a:extLst>
              <a:ext uri="{FF2B5EF4-FFF2-40B4-BE49-F238E27FC236}">
                <a16:creationId xmlns:a16="http://schemas.microsoft.com/office/drawing/2014/main" id="{A7A478B4-2275-448A-8607-3DADC149F978}"/>
              </a:ext>
            </a:extLst>
          </p:cNvPr>
          <p:cNvSpPr txBox="1"/>
          <p:nvPr/>
        </p:nvSpPr>
        <p:spPr>
          <a:xfrm>
            <a:off x="900253" y="1054238"/>
            <a:ext cx="8882743" cy="1077218"/>
          </a:xfrm>
          <a:prstGeom prst="rect">
            <a:avLst/>
          </a:prstGeom>
          <a:noFill/>
        </p:spPr>
        <p:txBody>
          <a:bodyPr wrap="square" rtlCol="0">
            <a:spAutoFit/>
          </a:bodyPr>
          <a:lstStyle/>
          <a:p>
            <a:r>
              <a:rPr lang="en-GB" sz="3200" dirty="0"/>
              <a:t>What would Grace the Christian and Howard the Humanist do? </a:t>
            </a:r>
            <a:endParaRPr lang="en-GB" sz="3600" dirty="0"/>
          </a:p>
        </p:txBody>
      </p:sp>
      <p:pic>
        <p:nvPicPr>
          <p:cNvPr id="9" name="Picture 8">
            <a:extLst>
              <a:ext uri="{FF2B5EF4-FFF2-40B4-BE49-F238E27FC236}">
                <a16:creationId xmlns:a16="http://schemas.microsoft.com/office/drawing/2014/main" id="{E7BB2B58-6002-43B9-B58F-BC63A03A7B2D}"/>
              </a:ext>
            </a:extLst>
          </p:cNvPr>
          <p:cNvPicPr>
            <a:picLocks noChangeAspect="1"/>
          </p:cNvPicPr>
          <p:nvPr/>
        </p:nvPicPr>
        <p:blipFill rotWithShape="1">
          <a:blip r:embed="rId5"/>
          <a:srcRect l="2219" t="33605" r="83622" b="39864"/>
          <a:stretch/>
        </p:blipFill>
        <p:spPr>
          <a:xfrm>
            <a:off x="6349482" y="3366316"/>
            <a:ext cx="1360530" cy="1434073"/>
          </a:xfrm>
          <a:prstGeom prst="rect">
            <a:avLst/>
          </a:prstGeom>
          <a:ln w="63500">
            <a:solidFill>
              <a:schemeClr val="accent2">
                <a:lumMod val="75000"/>
              </a:schemeClr>
            </a:solidFill>
          </a:ln>
        </p:spPr>
      </p:pic>
      <p:pic>
        <p:nvPicPr>
          <p:cNvPr id="11" name="Picture 10">
            <a:extLst>
              <a:ext uri="{FF2B5EF4-FFF2-40B4-BE49-F238E27FC236}">
                <a16:creationId xmlns:a16="http://schemas.microsoft.com/office/drawing/2014/main" id="{510426FD-0246-4063-A097-2320DC4BF418}"/>
              </a:ext>
            </a:extLst>
          </p:cNvPr>
          <p:cNvPicPr>
            <a:picLocks noChangeAspect="1"/>
          </p:cNvPicPr>
          <p:nvPr/>
        </p:nvPicPr>
        <p:blipFill rotWithShape="1">
          <a:blip r:embed="rId6"/>
          <a:srcRect l="66658" t="33197" r="19184" b="40272"/>
          <a:stretch/>
        </p:blipFill>
        <p:spPr>
          <a:xfrm>
            <a:off x="369228" y="3385921"/>
            <a:ext cx="1366934" cy="1440823"/>
          </a:xfrm>
          <a:prstGeom prst="rect">
            <a:avLst/>
          </a:prstGeom>
          <a:ln w="63500">
            <a:solidFill>
              <a:schemeClr val="accent2">
                <a:lumMod val="75000"/>
              </a:schemeClr>
            </a:solidFill>
          </a:ln>
        </p:spPr>
      </p:pic>
      <p:sp>
        <p:nvSpPr>
          <p:cNvPr id="14" name="TextBox 13">
            <a:extLst>
              <a:ext uri="{FF2B5EF4-FFF2-40B4-BE49-F238E27FC236}">
                <a16:creationId xmlns:a16="http://schemas.microsoft.com/office/drawing/2014/main" id="{D29553DF-92BE-4480-9EE4-900CD8E6D716}"/>
              </a:ext>
            </a:extLst>
          </p:cNvPr>
          <p:cNvSpPr txBox="1"/>
          <p:nvPr/>
        </p:nvSpPr>
        <p:spPr>
          <a:xfrm>
            <a:off x="1801401" y="3283133"/>
            <a:ext cx="3396343" cy="800219"/>
          </a:xfrm>
          <a:prstGeom prst="rect">
            <a:avLst/>
          </a:prstGeom>
          <a:noFill/>
        </p:spPr>
        <p:txBody>
          <a:bodyPr wrap="square" rtlCol="0">
            <a:spAutoFit/>
          </a:bodyPr>
          <a:lstStyle/>
          <a:p>
            <a:r>
              <a:rPr lang="en-GB" sz="2800" dirty="0"/>
              <a:t>I think Grace would…</a:t>
            </a:r>
          </a:p>
          <a:p>
            <a:r>
              <a:rPr lang="en-GB" dirty="0"/>
              <a:t> </a:t>
            </a:r>
          </a:p>
        </p:txBody>
      </p:sp>
      <p:sp>
        <p:nvSpPr>
          <p:cNvPr id="15" name="TextBox 14">
            <a:extLst>
              <a:ext uri="{FF2B5EF4-FFF2-40B4-BE49-F238E27FC236}">
                <a16:creationId xmlns:a16="http://schemas.microsoft.com/office/drawing/2014/main" id="{EABF9D0F-AC7B-4EDC-992D-800C409F8E91}"/>
              </a:ext>
            </a:extLst>
          </p:cNvPr>
          <p:cNvSpPr txBox="1"/>
          <p:nvPr/>
        </p:nvSpPr>
        <p:spPr>
          <a:xfrm>
            <a:off x="7822610" y="3283133"/>
            <a:ext cx="3673301" cy="523220"/>
          </a:xfrm>
          <a:prstGeom prst="rect">
            <a:avLst/>
          </a:prstGeom>
          <a:noFill/>
        </p:spPr>
        <p:txBody>
          <a:bodyPr wrap="square" rtlCol="0">
            <a:spAutoFit/>
          </a:bodyPr>
          <a:lstStyle/>
          <a:p>
            <a:r>
              <a:rPr lang="en-GB" sz="2800" dirty="0"/>
              <a:t>I think Howard would… </a:t>
            </a:r>
          </a:p>
        </p:txBody>
      </p:sp>
      <p:sp>
        <p:nvSpPr>
          <p:cNvPr id="16" name="TextBox 15">
            <a:extLst>
              <a:ext uri="{FF2B5EF4-FFF2-40B4-BE49-F238E27FC236}">
                <a16:creationId xmlns:a16="http://schemas.microsoft.com/office/drawing/2014/main" id="{6FF57B94-2D6D-48F1-A892-5CD30EAAB4BE}"/>
              </a:ext>
            </a:extLst>
          </p:cNvPr>
          <p:cNvSpPr txBox="1"/>
          <p:nvPr/>
        </p:nvSpPr>
        <p:spPr>
          <a:xfrm>
            <a:off x="3717951" y="5197663"/>
            <a:ext cx="5263062" cy="76944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400" dirty="0"/>
              <a:t>What might you do? </a:t>
            </a:r>
          </a:p>
        </p:txBody>
      </p:sp>
      <p:pic>
        <p:nvPicPr>
          <p:cNvPr id="17" name="Picture 16">
            <a:extLst>
              <a:ext uri="{FF2B5EF4-FFF2-40B4-BE49-F238E27FC236}">
                <a16:creationId xmlns:a16="http://schemas.microsoft.com/office/drawing/2014/main" id="{C0F5C6C9-2C11-44A5-B4C2-EBA4D0E24D69}"/>
              </a:ext>
            </a:extLst>
          </p:cNvPr>
          <p:cNvPicPr>
            <a:picLocks noChangeAspect="1"/>
          </p:cNvPicPr>
          <p:nvPr/>
        </p:nvPicPr>
        <p:blipFill rotWithShape="1">
          <a:blip r:embed="rId7"/>
          <a:srcRect l="17525" t="71020" r="52245" b="12925"/>
          <a:stretch/>
        </p:blipFill>
        <p:spPr>
          <a:xfrm>
            <a:off x="3717951" y="1573742"/>
            <a:ext cx="5254372" cy="1569660"/>
          </a:xfrm>
          <a:prstGeom prst="rect">
            <a:avLst/>
          </a:prstGeom>
        </p:spPr>
      </p:pic>
    </p:spTree>
    <p:extLst>
      <p:ext uri="{BB962C8B-B14F-4D97-AF65-F5344CB8AC3E}">
        <p14:creationId xmlns:p14="http://schemas.microsoft.com/office/powerpoint/2010/main" val="3308847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F9457243-9B3C-4082-911A-4B4FFD245A6C}"/>
              </a:ext>
            </a:extLst>
          </p:cNvPr>
          <p:cNvSpPr/>
          <p:nvPr/>
        </p:nvSpPr>
        <p:spPr>
          <a:xfrm>
            <a:off x="87161" y="3244796"/>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C8EA3DA-94F9-436E-984A-6500625B0378}"/>
              </a:ext>
            </a:extLst>
          </p:cNvPr>
          <p:cNvSpPr/>
          <p:nvPr/>
        </p:nvSpPr>
        <p:spPr>
          <a:xfrm>
            <a:off x="6096000" y="3231294"/>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5:</a:t>
            </a:r>
          </a:p>
        </p:txBody>
      </p:sp>
      <p:sp>
        <p:nvSpPr>
          <p:cNvPr id="2" name="TextBox 1">
            <a:extLst>
              <a:ext uri="{FF2B5EF4-FFF2-40B4-BE49-F238E27FC236}">
                <a16:creationId xmlns:a16="http://schemas.microsoft.com/office/drawing/2014/main" id="{A7A478B4-2275-448A-8607-3DADC149F978}"/>
              </a:ext>
            </a:extLst>
          </p:cNvPr>
          <p:cNvSpPr txBox="1"/>
          <p:nvPr/>
        </p:nvSpPr>
        <p:spPr>
          <a:xfrm>
            <a:off x="900253" y="1054238"/>
            <a:ext cx="8882743" cy="1077218"/>
          </a:xfrm>
          <a:prstGeom prst="rect">
            <a:avLst/>
          </a:prstGeom>
          <a:noFill/>
        </p:spPr>
        <p:txBody>
          <a:bodyPr wrap="square" rtlCol="0">
            <a:spAutoFit/>
          </a:bodyPr>
          <a:lstStyle/>
          <a:p>
            <a:r>
              <a:rPr lang="en-GB" sz="3200" dirty="0"/>
              <a:t>What would Grace the Christian and Howard the Humanist do? </a:t>
            </a:r>
            <a:endParaRPr lang="en-GB" sz="3600" dirty="0"/>
          </a:p>
        </p:txBody>
      </p:sp>
      <p:pic>
        <p:nvPicPr>
          <p:cNvPr id="9" name="Picture 8">
            <a:extLst>
              <a:ext uri="{FF2B5EF4-FFF2-40B4-BE49-F238E27FC236}">
                <a16:creationId xmlns:a16="http://schemas.microsoft.com/office/drawing/2014/main" id="{E7BB2B58-6002-43B9-B58F-BC63A03A7B2D}"/>
              </a:ext>
            </a:extLst>
          </p:cNvPr>
          <p:cNvPicPr>
            <a:picLocks noChangeAspect="1"/>
          </p:cNvPicPr>
          <p:nvPr/>
        </p:nvPicPr>
        <p:blipFill rotWithShape="1">
          <a:blip r:embed="rId5"/>
          <a:srcRect l="2219" t="33605" r="83622" b="39864"/>
          <a:stretch/>
        </p:blipFill>
        <p:spPr>
          <a:xfrm>
            <a:off x="6349482" y="3366316"/>
            <a:ext cx="1360530" cy="1434073"/>
          </a:xfrm>
          <a:prstGeom prst="rect">
            <a:avLst/>
          </a:prstGeom>
          <a:ln w="63500">
            <a:solidFill>
              <a:schemeClr val="accent2">
                <a:lumMod val="75000"/>
              </a:schemeClr>
            </a:solidFill>
          </a:ln>
        </p:spPr>
      </p:pic>
      <p:pic>
        <p:nvPicPr>
          <p:cNvPr id="11" name="Picture 10">
            <a:extLst>
              <a:ext uri="{FF2B5EF4-FFF2-40B4-BE49-F238E27FC236}">
                <a16:creationId xmlns:a16="http://schemas.microsoft.com/office/drawing/2014/main" id="{510426FD-0246-4063-A097-2320DC4BF418}"/>
              </a:ext>
            </a:extLst>
          </p:cNvPr>
          <p:cNvPicPr>
            <a:picLocks noChangeAspect="1"/>
          </p:cNvPicPr>
          <p:nvPr/>
        </p:nvPicPr>
        <p:blipFill rotWithShape="1">
          <a:blip r:embed="rId6"/>
          <a:srcRect l="66658" t="33197" r="19184" b="40272"/>
          <a:stretch/>
        </p:blipFill>
        <p:spPr>
          <a:xfrm>
            <a:off x="369228" y="3385921"/>
            <a:ext cx="1366934" cy="1440823"/>
          </a:xfrm>
          <a:prstGeom prst="rect">
            <a:avLst/>
          </a:prstGeom>
          <a:ln w="63500">
            <a:solidFill>
              <a:schemeClr val="accent2">
                <a:lumMod val="75000"/>
              </a:schemeClr>
            </a:solidFill>
          </a:ln>
        </p:spPr>
      </p:pic>
      <p:sp>
        <p:nvSpPr>
          <p:cNvPr id="14" name="TextBox 13">
            <a:extLst>
              <a:ext uri="{FF2B5EF4-FFF2-40B4-BE49-F238E27FC236}">
                <a16:creationId xmlns:a16="http://schemas.microsoft.com/office/drawing/2014/main" id="{D29553DF-92BE-4480-9EE4-900CD8E6D716}"/>
              </a:ext>
            </a:extLst>
          </p:cNvPr>
          <p:cNvSpPr txBox="1"/>
          <p:nvPr/>
        </p:nvSpPr>
        <p:spPr>
          <a:xfrm>
            <a:off x="1801401" y="3283133"/>
            <a:ext cx="3396343" cy="800219"/>
          </a:xfrm>
          <a:prstGeom prst="rect">
            <a:avLst/>
          </a:prstGeom>
          <a:noFill/>
        </p:spPr>
        <p:txBody>
          <a:bodyPr wrap="square" rtlCol="0">
            <a:spAutoFit/>
          </a:bodyPr>
          <a:lstStyle/>
          <a:p>
            <a:r>
              <a:rPr lang="en-GB" sz="2800" dirty="0"/>
              <a:t>I think Grace would…</a:t>
            </a:r>
          </a:p>
          <a:p>
            <a:r>
              <a:rPr lang="en-GB" dirty="0"/>
              <a:t> </a:t>
            </a:r>
          </a:p>
        </p:txBody>
      </p:sp>
      <p:sp>
        <p:nvSpPr>
          <p:cNvPr id="15" name="TextBox 14">
            <a:extLst>
              <a:ext uri="{FF2B5EF4-FFF2-40B4-BE49-F238E27FC236}">
                <a16:creationId xmlns:a16="http://schemas.microsoft.com/office/drawing/2014/main" id="{EABF9D0F-AC7B-4EDC-992D-800C409F8E91}"/>
              </a:ext>
            </a:extLst>
          </p:cNvPr>
          <p:cNvSpPr txBox="1"/>
          <p:nvPr/>
        </p:nvSpPr>
        <p:spPr>
          <a:xfrm>
            <a:off x="7822610" y="3283133"/>
            <a:ext cx="3673301" cy="523220"/>
          </a:xfrm>
          <a:prstGeom prst="rect">
            <a:avLst/>
          </a:prstGeom>
          <a:noFill/>
        </p:spPr>
        <p:txBody>
          <a:bodyPr wrap="square" rtlCol="0">
            <a:spAutoFit/>
          </a:bodyPr>
          <a:lstStyle/>
          <a:p>
            <a:r>
              <a:rPr lang="en-GB" sz="2800" dirty="0"/>
              <a:t>I think Howard would… </a:t>
            </a:r>
          </a:p>
        </p:txBody>
      </p:sp>
      <p:sp>
        <p:nvSpPr>
          <p:cNvPr id="16" name="TextBox 15">
            <a:extLst>
              <a:ext uri="{FF2B5EF4-FFF2-40B4-BE49-F238E27FC236}">
                <a16:creationId xmlns:a16="http://schemas.microsoft.com/office/drawing/2014/main" id="{6FF57B94-2D6D-48F1-A892-5CD30EAAB4BE}"/>
              </a:ext>
            </a:extLst>
          </p:cNvPr>
          <p:cNvSpPr txBox="1"/>
          <p:nvPr/>
        </p:nvSpPr>
        <p:spPr>
          <a:xfrm>
            <a:off x="3717951" y="5197663"/>
            <a:ext cx="5263062" cy="76944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400" dirty="0"/>
              <a:t>What might you do? </a:t>
            </a:r>
          </a:p>
        </p:txBody>
      </p:sp>
      <p:pic>
        <p:nvPicPr>
          <p:cNvPr id="18" name="Picture 17">
            <a:extLst>
              <a:ext uri="{FF2B5EF4-FFF2-40B4-BE49-F238E27FC236}">
                <a16:creationId xmlns:a16="http://schemas.microsoft.com/office/drawing/2014/main" id="{06D9DEB8-9043-47E3-AE93-9B4A356D4035}"/>
              </a:ext>
            </a:extLst>
          </p:cNvPr>
          <p:cNvPicPr>
            <a:picLocks noChangeAspect="1"/>
          </p:cNvPicPr>
          <p:nvPr/>
        </p:nvPicPr>
        <p:blipFill rotWithShape="1">
          <a:blip r:embed="rId7"/>
          <a:srcRect l="22193" t="15723" r="52016" b="70884"/>
          <a:stretch/>
        </p:blipFill>
        <p:spPr>
          <a:xfrm>
            <a:off x="3521343" y="1615673"/>
            <a:ext cx="5373712" cy="1569660"/>
          </a:xfrm>
          <a:prstGeom prst="rect">
            <a:avLst/>
          </a:prstGeom>
        </p:spPr>
      </p:pic>
    </p:spTree>
    <p:extLst>
      <p:ext uri="{BB962C8B-B14F-4D97-AF65-F5344CB8AC3E}">
        <p14:creationId xmlns:p14="http://schemas.microsoft.com/office/powerpoint/2010/main" val="371878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FB3515CB-A399-449D-A30C-102E559F12C1}"/>
              </a:ext>
            </a:extLst>
          </p:cNvPr>
          <p:cNvPicPr>
            <a:picLocks noChangeAspect="1"/>
          </p:cNvPicPr>
          <p:nvPr/>
        </p:nvPicPr>
        <p:blipFill rotWithShape="1">
          <a:blip r:embed="rId4"/>
          <a:srcRect l="16071" t="29986" r="45970" b="48381"/>
          <a:stretch/>
        </p:blipFill>
        <p:spPr>
          <a:xfrm>
            <a:off x="3862037" y="1580957"/>
            <a:ext cx="5169186" cy="1657059"/>
          </a:xfrm>
          <a:prstGeom prst="rect">
            <a:avLst/>
          </a:prstGeom>
        </p:spPr>
      </p:pic>
      <p:sp>
        <p:nvSpPr>
          <p:cNvPr id="13" name="Rectangle: Rounded Corners 12">
            <a:extLst>
              <a:ext uri="{FF2B5EF4-FFF2-40B4-BE49-F238E27FC236}">
                <a16:creationId xmlns:a16="http://schemas.microsoft.com/office/drawing/2014/main" id="{F9457243-9B3C-4082-911A-4B4FFD245A6C}"/>
              </a:ext>
            </a:extLst>
          </p:cNvPr>
          <p:cNvSpPr/>
          <p:nvPr/>
        </p:nvSpPr>
        <p:spPr>
          <a:xfrm>
            <a:off x="87161" y="3244796"/>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C8EA3DA-94F9-436E-984A-6500625B0378}"/>
              </a:ext>
            </a:extLst>
          </p:cNvPr>
          <p:cNvSpPr/>
          <p:nvPr/>
        </p:nvSpPr>
        <p:spPr>
          <a:xfrm>
            <a:off x="6096000" y="3231294"/>
            <a:ext cx="5943600" cy="1750078"/>
          </a:xfrm>
          <a:prstGeom prst="roundRect">
            <a:avLst/>
          </a:prstGeom>
          <a:solidFill>
            <a:schemeClr val="accent4">
              <a:lumMod val="20000"/>
              <a:lumOff val="80000"/>
            </a:schemeClr>
          </a:solidFill>
          <a:ln w="4762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how we live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2022</a:t>
            </a:r>
          </a:p>
        </p:txBody>
      </p:sp>
      <p:pic>
        <p:nvPicPr>
          <p:cNvPr id="4" name="Picture 3" descr="Text&#10;&#10;Description automatically generated">
            <a:extLst>
              <a:ext uri="{FF2B5EF4-FFF2-40B4-BE49-F238E27FC236}">
                <a16:creationId xmlns:a16="http://schemas.microsoft.com/office/drawing/2014/main" id="{02A57D2D-5D25-4429-8FF7-AD04B7A9B5EE}"/>
              </a:ext>
            </a:extLst>
          </p:cNvPr>
          <p:cNvPicPr>
            <a:picLocks noChangeAspect="1"/>
          </p:cNvPicPr>
          <p:nvPr/>
        </p:nvPicPr>
        <p:blipFill>
          <a:blip r:embed="rId5">
            <a:lum bright="70000" contrast="-70000"/>
            <a:extLst>
              <a:ext uri="{28A0092B-C50C-407E-A947-70E740481C1C}">
                <a14:useLocalDpi xmlns:a14="http://schemas.microsoft.com/office/drawing/2010/main" val="0"/>
              </a:ext>
            </a:extLst>
          </a:blip>
          <a:stretch>
            <a:fillRect/>
          </a:stretch>
        </p:blipFill>
        <p:spPr>
          <a:xfrm>
            <a:off x="0" y="-120899"/>
            <a:ext cx="7860890" cy="1654140"/>
          </a:xfrm>
          <a:prstGeom prst="rect">
            <a:avLst/>
          </a:prstGeom>
        </p:spPr>
      </p:pic>
      <p:sp>
        <p:nvSpPr>
          <p:cNvPr id="6" name="TextBox 5">
            <a:extLst>
              <a:ext uri="{FF2B5EF4-FFF2-40B4-BE49-F238E27FC236}">
                <a16:creationId xmlns:a16="http://schemas.microsoft.com/office/drawing/2014/main" id="{DF6B6843-A585-43DC-8F35-CC661DB6FF15}"/>
              </a:ext>
            </a:extLst>
          </p:cNvPr>
          <p:cNvSpPr txBox="1"/>
          <p:nvPr/>
        </p:nvSpPr>
        <p:spPr>
          <a:xfrm>
            <a:off x="8206123" y="-62968"/>
            <a:ext cx="3153747" cy="646331"/>
          </a:xfrm>
          <a:prstGeom prst="rect">
            <a:avLst/>
          </a:prstGeom>
          <a:noFill/>
        </p:spPr>
        <p:txBody>
          <a:bodyPr wrap="square" rtlCol="0">
            <a:spAutoFit/>
          </a:bodyPr>
          <a:lstStyle/>
          <a:p>
            <a:r>
              <a:rPr lang="en-GB" sz="3600" b="1" dirty="0">
                <a:solidFill>
                  <a:schemeClr val="bg1"/>
                </a:solidFill>
              </a:rPr>
              <a:t>Activity 5:</a:t>
            </a:r>
          </a:p>
        </p:txBody>
      </p:sp>
      <p:sp>
        <p:nvSpPr>
          <p:cNvPr id="2" name="TextBox 1">
            <a:extLst>
              <a:ext uri="{FF2B5EF4-FFF2-40B4-BE49-F238E27FC236}">
                <a16:creationId xmlns:a16="http://schemas.microsoft.com/office/drawing/2014/main" id="{A7A478B4-2275-448A-8607-3DADC149F978}"/>
              </a:ext>
            </a:extLst>
          </p:cNvPr>
          <p:cNvSpPr txBox="1"/>
          <p:nvPr/>
        </p:nvSpPr>
        <p:spPr>
          <a:xfrm>
            <a:off x="900253" y="1054238"/>
            <a:ext cx="8882743" cy="1077218"/>
          </a:xfrm>
          <a:prstGeom prst="rect">
            <a:avLst/>
          </a:prstGeom>
          <a:noFill/>
        </p:spPr>
        <p:txBody>
          <a:bodyPr wrap="square" rtlCol="0">
            <a:spAutoFit/>
          </a:bodyPr>
          <a:lstStyle/>
          <a:p>
            <a:r>
              <a:rPr lang="en-GB" sz="3200" dirty="0"/>
              <a:t>What would Grace the Christian and Howard the Humanist do? </a:t>
            </a:r>
            <a:endParaRPr lang="en-GB" sz="3600" dirty="0"/>
          </a:p>
        </p:txBody>
      </p:sp>
      <p:pic>
        <p:nvPicPr>
          <p:cNvPr id="9" name="Picture 8">
            <a:extLst>
              <a:ext uri="{FF2B5EF4-FFF2-40B4-BE49-F238E27FC236}">
                <a16:creationId xmlns:a16="http://schemas.microsoft.com/office/drawing/2014/main" id="{E7BB2B58-6002-43B9-B58F-BC63A03A7B2D}"/>
              </a:ext>
            </a:extLst>
          </p:cNvPr>
          <p:cNvPicPr>
            <a:picLocks noChangeAspect="1"/>
          </p:cNvPicPr>
          <p:nvPr/>
        </p:nvPicPr>
        <p:blipFill rotWithShape="1">
          <a:blip r:embed="rId6"/>
          <a:srcRect l="2219" t="33605" r="83622" b="39864"/>
          <a:stretch/>
        </p:blipFill>
        <p:spPr>
          <a:xfrm>
            <a:off x="6349482" y="3366316"/>
            <a:ext cx="1360530" cy="1434073"/>
          </a:xfrm>
          <a:prstGeom prst="rect">
            <a:avLst/>
          </a:prstGeom>
          <a:ln w="63500">
            <a:solidFill>
              <a:schemeClr val="accent2">
                <a:lumMod val="75000"/>
              </a:schemeClr>
            </a:solidFill>
          </a:ln>
        </p:spPr>
      </p:pic>
      <p:pic>
        <p:nvPicPr>
          <p:cNvPr id="11" name="Picture 10">
            <a:extLst>
              <a:ext uri="{FF2B5EF4-FFF2-40B4-BE49-F238E27FC236}">
                <a16:creationId xmlns:a16="http://schemas.microsoft.com/office/drawing/2014/main" id="{510426FD-0246-4063-A097-2320DC4BF418}"/>
              </a:ext>
            </a:extLst>
          </p:cNvPr>
          <p:cNvPicPr>
            <a:picLocks noChangeAspect="1"/>
          </p:cNvPicPr>
          <p:nvPr/>
        </p:nvPicPr>
        <p:blipFill rotWithShape="1">
          <a:blip r:embed="rId7"/>
          <a:srcRect l="66658" t="33197" r="19184" b="40272"/>
          <a:stretch/>
        </p:blipFill>
        <p:spPr>
          <a:xfrm>
            <a:off x="369228" y="3385921"/>
            <a:ext cx="1366934" cy="1440823"/>
          </a:xfrm>
          <a:prstGeom prst="rect">
            <a:avLst/>
          </a:prstGeom>
          <a:ln w="63500">
            <a:solidFill>
              <a:schemeClr val="accent2">
                <a:lumMod val="75000"/>
              </a:schemeClr>
            </a:solidFill>
          </a:ln>
        </p:spPr>
      </p:pic>
      <p:sp>
        <p:nvSpPr>
          <p:cNvPr id="14" name="TextBox 13">
            <a:extLst>
              <a:ext uri="{FF2B5EF4-FFF2-40B4-BE49-F238E27FC236}">
                <a16:creationId xmlns:a16="http://schemas.microsoft.com/office/drawing/2014/main" id="{D29553DF-92BE-4480-9EE4-900CD8E6D716}"/>
              </a:ext>
            </a:extLst>
          </p:cNvPr>
          <p:cNvSpPr txBox="1"/>
          <p:nvPr/>
        </p:nvSpPr>
        <p:spPr>
          <a:xfrm>
            <a:off x="1801401" y="3283133"/>
            <a:ext cx="3396343" cy="800219"/>
          </a:xfrm>
          <a:prstGeom prst="rect">
            <a:avLst/>
          </a:prstGeom>
          <a:noFill/>
        </p:spPr>
        <p:txBody>
          <a:bodyPr wrap="square" rtlCol="0">
            <a:spAutoFit/>
          </a:bodyPr>
          <a:lstStyle/>
          <a:p>
            <a:r>
              <a:rPr lang="en-GB" sz="2800" dirty="0"/>
              <a:t>I think Grace would…</a:t>
            </a:r>
          </a:p>
          <a:p>
            <a:r>
              <a:rPr lang="en-GB" dirty="0"/>
              <a:t> </a:t>
            </a:r>
          </a:p>
        </p:txBody>
      </p:sp>
      <p:sp>
        <p:nvSpPr>
          <p:cNvPr id="15" name="TextBox 14">
            <a:extLst>
              <a:ext uri="{FF2B5EF4-FFF2-40B4-BE49-F238E27FC236}">
                <a16:creationId xmlns:a16="http://schemas.microsoft.com/office/drawing/2014/main" id="{EABF9D0F-AC7B-4EDC-992D-800C409F8E91}"/>
              </a:ext>
            </a:extLst>
          </p:cNvPr>
          <p:cNvSpPr txBox="1"/>
          <p:nvPr/>
        </p:nvSpPr>
        <p:spPr>
          <a:xfrm>
            <a:off x="7822610" y="3283133"/>
            <a:ext cx="3673301" cy="523220"/>
          </a:xfrm>
          <a:prstGeom prst="rect">
            <a:avLst/>
          </a:prstGeom>
          <a:noFill/>
        </p:spPr>
        <p:txBody>
          <a:bodyPr wrap="square" rtlCol="0">
            <a:spAutoFit/>
          </a:bodyPr>
          <a:lstStyle/>
          <a:p>
            <a:r>
              <a:rPr lang="en-GB" sz="2800" dirty="0"/>
              <a:t>I think Howard would… </a:t>
            </a:r>
          </a:p>
        </p:txBody>
      </p:sp>
      <p:sp>
        <p:nvSpPr>
          <p:cNvPr id="16" name="TextBox 15">
            <a:extLst>
              <a:ext uri="{FF2B5EF4-FFF2-40B4-BE49-F238E27FC236}">
                <a16:creationId xmlns:a16="http://schemas.microsoft.com/office/drawing/2014/main" id="{6FF57B94-2D6D-48F1-A892-5CD30EAAB4BE}"/>
              </a:ext>
            </a:extLst>
          </p:cNvPr>
          <p:cNvSpPr txBox="1"/>
          <p:nvPr/>
        </p:nvSpPr>
        <p:spPr>
          <a:xfrm>
            <a:off x="3717951" y="5197663"/>
            <a:ext cx="5263062" cy="76944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4400" dirty="0"/>
              <a:t>What might you do? </a:t>
            </a:r>
          </a:p>
        </p:txBody>
      </p:sp>
    </p:spTree>
    <p:extLst>
      <p:ext uri="{BB962C8B-B14F-4D97-AF65-F5344CB8AC3E}">
        <p14:creationId xmlns:p14="http://schemas.microsoft.com/office/powerpoint/2010/main" val="2665536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1E12715A5D7B48A7D27CD15122AA0A" ma:contentTypeVersion="13" ma:contentTypeDescription="Create a new document." ma:contentTypeScope="" ma:versionID="a2ec673d53ae23e6e7ab6781d6e8e95a">
  <xsd:schema xmlns:xsd="http://www.w3.org/2001/XMLSchema" xmlns:xs="http://www.w3.org/2001/XMLSchema" xmlns:p="http://schemas.microsoft.com/office/2006/metadata/properties" xmlns:ns2="5a14aa55-8b15-43dc-98f3-1c89c91190c3" xmlns:ns3="a6df29e2-2c68-4514-aade-f276a7719d9c" targetNamespace="http://schemas.microsoft.com/office/2006/metadata/properties" ma:root="true" ma:fieldsID="9df4eb278ba453c0be3912194030e54d" ns2:_="" ns3:_="">
    <xsd:import namespace="5a14aa55-8b15-43dc-98f3-1c89c91190c3"/>
    <xsd:import namespace="a6df29e2-2c68-4514-aade-f276a7719d9c"/>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ServiceAutoKeyPoints" minOccurs="0"/>
                <xsd:element ref="ns2:MediaServiceKeyPoint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14aa55-8b15-43dc-98f3-1c89c91190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6df29e2-2c68-4514-aade-f276a7719d9c"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50E64BA-5A5A-44F5-9D3A-D000ED6837A9}">
  <ds:schemaRefs>
    <ds:schemaRef ds:uri="http://schemas.microsoft.com/office/2006/documentManagement/types"/>
    <ds:schemaRef ds:uri="a6df29e2-2c68-4514-aade-f276a7719d9c"/>
    <ds:schemaRef ds:uri="http://purl.org/dc/elements/1.1/"/>
    <ds:schemaRef ds:uri="http://schemas.microsoft.com/office/infopath/2007/PartnerControls"/>
    <ds:schemaRef ds:uri="5a14aa55-8b15-43dc-98f3-1c89c91190c3"/>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1EB2C679-5D68-4D14-91C6-44567F0F53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14aa55-8b15-43dc-98f3-1c89c91190c3"/>
    <ds:schemaRef ds:uri="a6df29e2-2c68-4514-aade-f276a7719d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ADED4B3-57FE-4DEE-B026-352FD8B248E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489</TotalTime>
  <Words>2043</Words>
  <Application>Microsoft Office PowerPoint</Application>
  <PresentationFormat>Widescreen</PresentationFormat>
  <Paragraphs>192</Paragraphs>
  <Slides>23</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Calibri Light</vt:lpstr>
      <vt:lpstr>Segoe Print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 Christians believe about God? 4-6 year olds</dc:title>
  <dc:creator>Lat Blaylock</dc:creator>
  <cp:lastModifiedBy>Orion Johnson</cp:lastModifiedBy>
  <cp:revision>41</cp:revision>
  <dcterms:created xsi:type="dcterms:W3CDTF">2020-12-09T21:01:03Z</dcterms:created>
  <dcterms:modified xsi:type="dcterms:W3CDTF">2022-04-29T08:15:52Z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0x010100DE1E12715A5D7B48A7D27CD15122AA0A</vt:lpwstr>
  </property>
</Properties>
</file>