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31"/>
  </p:notesMasterIdLst>
  <p:sldIdLst>
    <p:sldId id="257" r:id="rId2"/>
    <p:sldId id="285"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63" d="100"/>
          <a:sy n="63" d="100"/>
        </p:scale>
        <p:origin x="84" y="10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9A19B-3658-4B5A-8275-B9DFF545F57B}" type="datetimeFigureOut">
              <a:rPr lang="en-GB" smtClean="0"/>
              <a:t>13/10/2017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FD127B-9C15-452F-9DA0-720ADA1CFC8F}" type="slidenum">
              <a:rPr lang="en-GB" smtClean="0"/>
              <a:t>‹#›</a:t>
            </a:fld>
            <a:endParaRPr lang="en-GB"/>
          </a:p>
        </p:txBody>
      </p:sp>
    </p:spTree>
    <p:extLst>
      <p:ext uri="{BB962C8B-B14F-4D97-AF65-F5344CB8AC3E}">
        <p14:creationId xmlns:p14="http://schemas.microsoft.com/office/powerpoint/2010/main" val="397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20174874-C3D3-469C-AD60-58122A39B2C6}" type="slidenum">
              <a:rPr lang="en-GB" altLang="en-US" sz="1200">
                <a:solidFill>
                  <a:prstClr val="black"/>
                </a:solidFill>
              </a:rPr>
              <a:pPr eaLnBrk="1" hangingPunct="1"/>
              <a:t>7</a:t>
            </a:fld>
            <a:endParaRPr lang="en-GB" altLang="en-US" sz="1200">
              <a:solidFill>
                <a:prstClr val="black"/>
              </a:solidFill>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333840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BF326B4A-66B7-4334-B407-6FDEBFC89FEF}" type="slidenum">
              <a:rPr lang="en-GB" altLang="en-US" sz="1200">
                <a:solidFill>
                  <a:prstClr val="black"/>
                </a:solidFill>
              </a:rPr>
              <a:pPr eaLnBrk="1" hangingPunct="1"/>
              <a:t>8</a:t>
            </a:fld>
            <a:endParaRPr lang="en-GB" altLang="en-US" sz="1200">
              <a:solidFill>
                <a:prstClr val="black"/>
              </a:solidFill>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4119992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53776EF5-59C2-4006-825E-623A629F2003}" type="slidenum">
              <a:rPr lang="en-GB" altLang="en-US" sz="1200">
                <a:solidFill>
                  <a:prstClr val="black"/>
                </a:solidFill>
              </a:rPr>
              <a:pPr eaLnBrk="1" hangingPunct="1"/>
              <a:t>9</a:t>
            </a:fld>
            <a:endParaRPr lang="en-GB" altLang="en-US" sz="1200">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4015275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E3E5D7A1-596E-4506-9AF4-BAFB36169AE8}" type="slidenum">
              <a:rPr lang="en-GB" altLang="en-US" sz="1200">
                <a:solidFill>
                  <a:prstClr val="black"/>
                </a:solidFill>
              </a:rPr>
              <a:pPr eaLnBrk="1" hangingPunct="1"/>
              <a:t>10</a:t>
            </a:fld>
            <a:endParaRPr lang="en-GB" altLang="en-US" sz="1200">
              <a:solidFill>
                <a:prstClr val="black"/>
              </a:solidFill>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3749081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7781FF58-DE04-4EB6-A92D-70305F214316}" type="slidenum">
              <a:rPr lang="en-GB" altLang="en-US" sz="1200">
                <a:solidFill>
                  <a:prstClr val="black"/>
                </a:solidFill>
              </a:rPr>
              <a:pPr eaLnBrk="1" hangingPunct="1"/>
              <a:t>11</a:t>
            </a:fld>
            <a:endParaRPr lang="en-GB" altLang="en-US" sz="1200">
              <a:solidFill>
                <a:prstClr val="black"/>
              </a:solidFill>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1510931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94BCD10B-542C-4F31-AAED-A29F828667B4}" type="slidenum">
              <a:rPr lang="en-GB" altLang="en-US" sz="1200">
                <a:solidFill>
                  <a:prstClr val="black"/>
                </a:solidFill>
              </a:rPr>
              <a:pPr eaLnBrk="1" hangingPunct="1"/>
              <a:t>12</a:t>
            </a:fld>
            <a:endParaRPr lang="en-GB" altLang="en-US" sz="1200">
              <a:solidFill>
                <a:prstClr val="black"/>
              </a:solidFill>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266073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8A8C5F77-CBFC-4724-835F-B255FF19024D}" type="slidenum">
              <a:rPr lang="en-GB" altLang="en-US" sz="1200">
                <a:solidFill>
                  <a:prstClr val="black"/>
                </a:solidFill>
              </a:rPr>
              <a:pPr eaLnBrk="1" hangingPunct="1"/>
              <a:t>13</a:t>
            </a:fld>
            <a:endParaRPr lang="en-GB" altLang="en-US" sz="1200">
              <a:solidFill>
                <a:prstClr val="black"/>
              </a:solidFill>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2546187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BD4AD9F5-AE16-4E09-8F6B-CFCBA089A1AE}" type="slidenum">
              <a:rPr lang="en-GB" altLang="en-US" sz="1200">
                <a:solidFill>
                  <a:prstClr val="black"/>
                </a:solidFill>
              </a:rPr>
              <a:pPr eaLnBrk="1" hangingPunct="1"/>
              <a:t>15</a:t>
            </a:fld>
            <a:endParaRPr lang="en-GB" altLang="en-US" sz="1200">
              <a:solidFill>
                <a:prstClr val="black"/>
              </a:solidFill>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2359936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D6C88F36-51A8-422F-82D6-C731FB0D0440}" type="slidenum">
              <a:rPr lang="en-GB" altLang="en-US" sz="1200">
                <a:solidFill>
                  <a:prstClr val="black"/>
                </a:solidFill>
              </a:rPr>
              <a:pPr eaLnBrk="1" hangingPunct="1"/>
              <a:t>16</a:t>
            </a:fld>
            <a:endParaRPr lang="en-GB" altLang="en-US" sz="1200">
              <a:solidFill>
                <a:prstClr val="black"/>
              </a:solidFill>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3987828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9C37BCFC-9ADD-400C-AE8C-9201895CE7FC}" type="slidenum">
              <a:rPr lang="en-GB" altLang="en-US" sz="1200">
                <a:solidFill>
                  <a:prstClr val="black"/>
                </a:solidFill>
              </a:rPr>
              <a:pPr eaLnBrk="1" hangingPunct="1"/>
              <a:t>18</a:t>
            </a:fld>
            <a:endParaRPr lang="en-GB" altLang="en-US" sz="1200">
              <a:solidFill>
                <a:prstClr val="black"/>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3780390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EFB464DE-81B8-44A5-ADBD-A3347EDABBA2}" type="slidenum">
              <a:rPr lang="en-GB" altLang="en-US" sz="1200">
                <a:solidFill>
                  <a:prstClr val="black"/>
                </a:solidFill>
              </a:rPr>
              <a:pPr eaLnBrk="1" hangingPunct="1"/>
              <a:t>20</a:t>
            </a:fld>
            <a:endParaRPr lang="en-GB" altLang="en-US" sz="1200">
              <a:solidFill>
                <a:prstClr val="black"/>
              </a:solidFill>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17685299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BCC28000-067C-4C1D-B54B-2705C80B9B27}" type="slidenum">
              <a:rPr lang="en-GB" altLang="en-US" sz="1200">
                <a:solidFill>
                  <a:prstClr val="black"/>
                </a:solidFill>
              </a:rPr>
              <a:pPr eaLnBrk="1" hangingPunct="1"/>
              <a:t>22</a:t>
            </a:fld>
            <a:endParaRPr lang="en-GB" altLang="en-US" sz="1200">
              <a:solidFill>
                <a:prstClr val="black"/>
              </a:solidFill>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402367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DE84954A-AEFA-4C9B-8D9D-97BA51CFB05E}" type="slidenum">
              <a:rPr lang="en-GB" altLang="en-US" sz="1200">
                <a:solidFill>
                  <a:prstClr val="black"/>
                </a:solidFill>
              </a:rPr>
              <a:pPr eaLnBrk="1" hangingPunct="1"/>
              <a:t>23</a:t>
            </a:fld>
            <a:endParaRPr lang="en-GB" altLang="en-US" sz="1200">
              <a:solidFill>
                <a:prstClr val="black"/>
              </a:solidFill>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1250919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176F85F5-6BF8-49D3-95E0-BB5A0612E568}" type="slidenum">
              <a:rPr lang="en-GB" altLang="en-US" sz="1200">
                <a:solidFill>
                  <a:prstClr val="black"/>
                </a:solidFill>
              </a:rPr>
              <a:pPr eaLnBrk="1" hangingPunct="1"/>
              <a:t>24</a:t>
            </a:fld>
            <a:endParaRPr lang="en-GB" altLang="en-US" sz="1200">
              <a:solidFill>
                <a:prstClr val="black"/>
              </a:solidFill>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1899260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04B12B1D-C123-434D-A853-9E1F2BE42CA9}" type="slidenum">
              <a:rPr lang="en-GB" altLang="en-US" sz="1200">
                <a:solidFill>
                  <a:prstClr val="black"/>
                </a:solidFill>
              </a:rPr>
              <a:pPr eaLnBrk="1" hangingPunct="1"/>
              <a:t>26</a:t>
            </a:fld>
            <a:endParaRPr lang="en-GB" altLang="en-US" sz="1200">
              <a:solidFill>
                <a:prstClr val="black"/>
              </a:solidFill>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1042786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6F0AFCC9-5AE6-4E44-A0AB-A18931CF0C93}" type="slidenum">
              <a:rPr lang="en-GB" altLang="en-US" sz="1200">
                <a:solidFill>
                  <a:prstClr val="black"/>
                </a:solidFill>
              </a:rPr>
              <a:pPr eaLnBrk="1" hangingPunct="1"/>
              <a:t>28</a:t>
            </a:fld>
            <a:endParaRPr lang="en-GB" altLang="en-US" sz="1200">
              <a:solidFill>
                <a:prstClr val="black"/>
              </a:solidFill>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2205756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889" y="2514601"/>
            <a:ext cx="880060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889" y="4777381"/>
            <a:ext cx="880060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9" name="Freeform 8"/>
          <p:cNvSpPr/>
          <p:nvPr/>
        </p:nvSpPr>
        <p:spPr bwMode="auto">
          <a:xfrm>
            <a:off x="-42292" y="4321159"/>
            <a:ext cx="1860631"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564445" y="4529542"/>
            <a:ext cx="779971"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5765139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3602" y="624110"/>
            <a:ext cx="87855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888" y="2133600"/>
            <a:ext cx="8789313"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6871015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888" y="2074562"/>
            <a:ext cx="8789313"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888" y="3581400"/>
            <a:ext cx="8789313"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11"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386120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889" y="2136707"/>
            <a:ext cx="4263375"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16410" y="2136707"/>
            <a:ext cx="426279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9"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681637" y="787784"/>
            <a:ext cx="779971"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4072147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020469" y="2226626"/>
            <a:ext cx="38327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887" y="2802889"/>
            <a:ext cx="4263376"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1540" y="2223398"/>
            <a:ext cx="383098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11620" y="2799661"/>
            <a:ext cx="4260907"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11"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681637" y="787784"/>
            <a:ext cx="779971"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523559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593600" y="624110"/>
            <a:ext cx="87856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8"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8738865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6"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0927917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7" y="446088"/>
            <a:ext cx="3506112"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4659" y="446090"/>
            <a:ext cx="5054541"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887" y="1598613"/>
            <a:ext cx="3506112"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1107798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8" y="4800600"/>
            <a:ext cx="8789313"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888" y="634965"/>
            <a:ext cx="8789313"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888" y="5367338"/>
            <a:ext cx="8789313"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1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0360965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8" y="609600"/>
            <a:ext cx="8789313"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888" y="4354046"/>
            <a:ext cx="8789313"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10"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92653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17498" y="609600"/>
            <a:ext cx="814611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21296" y="3505200"/>
            <a:ext cx="7538517"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888" y="4354046"/>
            <a:ext cx="8789313"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19"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2685A-BD3A-4230-8D85-804689F67293}" type="slidenum">
              <a:rPr lang="en-GB" smtClean="0"/>
              <a:pPr/>
              <a:t>‹#›</a:t>
            </a:fld>
            <a:endParaRPr lang="en-GB" dirty="0"/>
          </a:p>
        </p:txBody>
      </p:sp>
      <p:sp>
        <p:nvSpPr>
          <p:cNvPr id="14" name="TextBox 13"/>
          <p:cNvSpPr txBox="1"/>
          <p:nvPr/>
        </p:nvSpPr>
        <p:spPr>
          <a:xfrm>
            <a:off x="2411089" y="648005"/>
            <a:ext cx="609759" cy="584776"/>
          </a:xfrm>
          <a:prstGeom prst="rect">
            <a:avLst/>
          </a:prstGeom>
        </p:spPr>
        <p:txBody>
          <a:bodyPr vert="horz" lIns="91440" tIns="45720" rIns="91440" bIns="45720" rtlCol="0" anchor="ctr">
            <a:noAutofit/>
          </a:bodyPr>
          <a:lstStyle/>
          <a:p>
            <a:pPr defTabSz="914400"/>
            <a:r>
              <a:rPr lang="en-US" sz="8000" dirty="0">
                <a:ln w="3175" cmpd="sng">
                  <a:noFill/>
                </a:ln>
                <a:solidFill>
                  <a:srgbClr val="A53010"/>
                </a:solidFill>
                <a:latin typeface="Arial"/>
              </a:rPr>
              <a:t>“</a:t>
            </a:r>
          </a:p>
        </p:txBody>
      </p:sp>
      <p:sp>
        <p:nvSpPr>
          <p:cNvPr id="15" name="TextBox 14"/>
          <p:cNvSpPr txBox="1"/>
          <p:nvPr/>
        </p:nvSpPr>
        <p:spPr>
          <a:xfrm>
            <a:off x="10892711" y="2905306"/>
            <a:ext cx="609759" cy="584776"/>
          </a:xfrm>
          <a:prstGeom prst="rect">
            <a:avLst/>
          </a:prstGeom>
        </p:spPr>
        <p:txBody>
          <a:bodyPr vert="horz" lIns="91440" tIns="45720" rIns="91440" bIns="45720" rtlCol="0" anchor="ctr">
            <a:noAutofit/>
          </a:bodyPr>
          <a:lstStyle/>
          <a:p>
            <a:pPr defTabSz="914400"/>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84629097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888" y="2438402"/>
            <a:ext cx="8789313"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888" y="5181600"/>
            <a:ext cx="878931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11"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4948894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917498" y="609600"/>
            <a:ext cx="814611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887" y="4343400"/>
            <a:ext cx="8917723"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887" y="5181600"/>
            <a:ext cx="891772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2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2685A-BD3A-4230-8D85-804689F67293}" type="slidenum">
              <a:rPr lang="en-GB" smtClean="0"/>
              <a:pPr/>
              <a:t>‹#›</a:t>
            </a:fld>
            <a:endParaRPr lang="en-GB" dirty="0"/>
          </a:p>
        </p:txBody>
      </p:sp>
      <p:sp>
        <p:nvSpPr>
          <p:cNvPr id="11" name="TextBox 10"/>
          <p:cNvSpPr txBox="1"/>
          <p:nvPr/>
        </p:nvSpPr>
        <p:spPr>
          <a:xfrm>
            <a:off x="2411089" y="648005"/>
            <a:ext cx="609759" cy="584776"/>
          </a:xfrm>
          <a:prstGeom prst="rect">
            <a:avLst/>
          </a:prstGeom>
        </p:spPr>
        <p:txBody>
          <a:bodyPr vert="horz" lIns="91440" tIns="45720" rIns="91440" bIns="45720" rtlCol="0" anchor="ctr">
            <a:noAutofit/>
          </a:bodyPr>
          <a:lstStyle/>
          <a:p>
            <a:pPr defTabSz="914400"/>
            <a:r>
              <a:rPr lang="en-US" sz="8000" dirty="0">
                <a:ln w="3175" cmpd="sng">
                  <a:noFill/>
                </a:ln>
                <a:solidFill>
                  <a:srgbClr val="A53010"/>
                </a:solidFill>
                <a:latin typeface="Arial"/>
              </a:rPr>
              <a:t>“</a:t>
            </a:r>
          </a:p>
        </p:txBody>
      </p:sp>
      <p:sp>
        <p:nvSpPr>
          <p:cNvPr id="12" name="TextBox 11"/>
          <p:cNvSpPr txBox="1"/>
          <p:nvPr/>
        </p:nvSpPr>
        <p:spPr>
          <a:xfrm>
            <a:off x="10892711" y="2905306"/>
            <a:ext cx="609759" cy="584776"/>
          </a:xfrm>
          <a:prstGeom prst="rect">
            <a:avLst/>
          </a:prstGeom>
        </p:spPr>
        <p:txBody>
          <a:bodyPr vert="horz" lIns="91440" tIns="45720" rIns="91440" bIns="45720" rtlCol="0" anchor="ctr">
            <a:noAutofit/>
          </a:bodyPr>
          <a:lstStyle/>
          <a:p>
            <a:pPr defTabSz="914400"/>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8650331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888" y="627407"/>
            <a:ext cx="8789312"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888" y="4343400"/>
            <a:ext cx="8789313"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888" y="5181600"/>
            <a:ext cx="878931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1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30129389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0200339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71380" y="627407"/>
            <a:ext cx="2208176"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888" y="627407"/>
            <a:ext cx="6288464"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0953123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26416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7228" y="285"/>
            <a:ext cx="2603029"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24384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3600" y="624110"/>
            <a:ext cx="87856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888" y="2133600"/>
            <a:ext cx="8789313"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3200" y="6135090"/>
            <a:ext cx="102184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914400"/>
            <a:fld id="{9C64F3F4-CE19-49F8-9EF4-FF4EE52031C2}" type="datetimeFigureOut">
              <a:rPr lang="en-GB" smtClean="0">
                <a:solidFill>
                  <a:prstClr val="black">
                    <a:tint val="75000"/>
                  </a:prstClr>
                </a:solidFill>
              </a:rPr>
              <a:pPr defTabSz="914400"/>
              <a:t>13/10/2017</a:t>
            </a:fld>
            <a:endParaRPr lang="en-GB" dirty="0">
              <a:solidFill>
                <a:prstClr val="black">
                  <a:tint val="75000"/>
                </a:prstClr>
              </a:solidFill>
            </a:endParaRPr>
          </a:p>
        </p:txBody>
      </p:sp>
      <p:sp>
        <p:nvSpPr>
          <p:cNvPr id="5" name="Footer Placeholder 4"/>
          <p:cNvSpPr>
            <a:spLocks noGrp="1"/>
          </p:cNvSpPr>
          <p:nvPr>
            <p:ph type="ftr" sz="quarter" idx="3"/>
          </p:nvPr>
        </p:nvSpPr>
        <p:spPr>
          <a:xfrm>
            <a:off x="2589887" y="6135810"/>
            <a:ext cx="7621984"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914400"/>
            <a:endParaRPr lang="en-US" dirty="0">
              <a:solidFill>
                <a:prstClr val="black">
                  <a:tint val="75000"/>
                </a:prstClr>
              </a:solidFill>
            </a:endParaRPr>
          </a:p>
        </p:txBody>
      </p:sp>
      <p:sp>
        <p:nvSpPr>
          <p:cNvPr id="6" name="Slide Number Placeholder 5"/>
          <p:cNvSpPr>
            <a:spLocks noGrp="1"/>
          </p:cNvSpPr>
          <p:nvPr>
            <p:ph type="sldNum" sz="quarter" idx="4"/>
          </p:nvPr>
        </p:nvSpPr>
        <p:spPr bwMode="gray">
          <a:xfrm>
            <a:off x="681637" y="787784"/>
            <a:ext cx="779971" cy="365125"/>
          </a:xfrm>
          <a:prstGeom prst="rect">
            <a:avLst/>
          </a:prstGeom>
        </p:spPr>
        <p:txBody>
          <a:bodyPr vert="horz" lIns="91440" tIns="45720" rIns="91440" bIns="45720" rtlCol="0" anchor="ctr"/>
          <a:lstStyle>
            <a:lvl1pPr algn="r">
              <a:defRPr sz="2000">
                <a:solidFill>
                  <a:srgbClr val="FEFFFF"/>
                </a:solidFill>
              </a:defRPr>
            </a:lvl1pPr>
          </a:lstStyle>
          <a:p>
            <a:pPr defTabSz="914400"/>
            <a:fld id="{AC82685A-BD3A-4230-8D85-804689F67293}" type="slidenum">
              <a:rPr lang="en-GB" smtClean="0"/>
              <a:pPr defTabSz="914400"/>
              <a:t>‹#›</a:t>
            </a:fld>
            <a:endParaRPr lang="en-GB" dirty="0"/>
          </a:p>
        </p:txBody>
      </p:sp>
    </p:spTree>
    <p:extLst>
      <p:ext uri="{BB962C8B-B14F-4D97-AF65-F5344CB8AC3E}">
        <p14:creationId xmlns:p14="http://schemas.microsoft.com/office/powerpoint/2010/main" val="1147082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8mOPBqvwwfs"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12192000" cy="6886575"/>
          </a:xfrm>
          <a:prstGeom prst="rect">
            <a:avLst/>
          </a:prstGeom>
        </p:spPr>
      </p:pic>
    </p:spTree>
    <p:extLst>
      <p:ext uri="{BB962C8B-B14F-4D97-AF65-F5344CB8AC3E}">
        <p14:creationId xmlns:p14="http://schemas.microsoft.com/office/powerpoint/2010/main" val="231300246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chemeClr val="accent1"/>
                </a:solidFill>
              </a:rPr>
              <a:t>Objectives</a:t>
            </a:r>
            <a:endParaRPr lang="en-GB" sz="4000" b="1" dirty="0">
              <a:solidFill>
                <a:schemeClr val="accent1"/>
              </a:solidFill>
            </a:endParaRPr>
          </a:p>
        </p:txBody>
      </p:sp>
      <p:sp>
        <p:nvSpPr>
          <p:cNvPr id="3" name="Content Placeholder 2"/>
          <p:cNvSpPr>
            <a:spLocks noGrp="1"/>
          </p:cNvSpPr>
          <p:nvPr>
            <p:ph idx="1"/>
          </p:nvPr>
        </p:nvSpPr>
        <p:spPr>
          <a:xfrm>
            <a:off x="2589888" y="1676400"/>
            <a:ext cx="8789313" cy="4234822"/>
          </a:xfrm>
        </p:spPr>
        <p:txBody>
          <a:bodyPr/>
          <a:lstStyle/>
          <a:p>
            <a:r>
              <a:rPr lang="en-GB" sz="2500" dirty="0" smtClean="0"/>
              <a:t>Introduce the concept of Agile and Flexible working</a:t>
            </a:r>
          </a:p>
          <a:p>
            <a:r>
              <a:rPr lang="en-GB" sz="2500" dirty="0" smtClean="0"/>
              <a:t>Ascertain what is Agile Working</a:t>
            </a:r>
          </a:p>
          <a:p>
            <a:r>
              <a:rPr lang="en-GB" sz="2500" dirty="0" smtClean="0"/>
              <a:t>Define what Flexibility is</a:t>
            </a:r>
          </a:p>
          <a:p>
            <a:r>
              <a:rPr lang="en-GB" sz="2500" dirty="0" smtClean="0"/>
              <a:t>Establish what is the flexible firm</a:t>
            </a:r>
          </a:p>
          <a:p>
            <a:r>
              <a:rPr lang="en-GB" sz="2500" dirty="0" smtClean="0"/>
              <a:t>Differentiate Between different form of contracts</a:t>
            </a:r>
          </a:p>
          <a:p>
            <a:r>
              <a:rPr lang="en-GB" sz="2500" dirty="0" smtClean="0"/>
              <a:t>Determine criticisms of flexibility </a:t>
            </a:r>
          </a:p>
          <a:p>
            <a:endParaRPr lang="en-GB" dirty="0"/>
          </a:p>
        </p:txBody>
      </p:sp>
    </p:spTree>
    <p:extLst>
      <p:ext uri="{BB962C8B-B14F-4D97-AF65-F5344CB8AC3E}">
        <p14:creationId xmlns:p14="http://schemas.microsoft.com/office/powerpoint/2010/main" val="340490307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19536" y="139700"/>
            <a:ext cx="8229600" cy="1143000"/>
          </a:xfrm>
        </p:spPr>
        <p:txBody>
          <a:bodyPr>
            <a:normAutofit/>
          </a:bodyPr>
          <a:lstStyle/>
          <a:p>
            <a:pPr algn="ctr"/>
            <a:r>
              <a:rPr lang="en-US" altLang="en-US" sz="4000" b="1" dirty="0">
                <a:solidFill>
                  <a:srgbClr val="C00000"/>
                </a:solidFill>
              </a:rPr>
              <a:t>Flexibility of </a:t>
            </a:r>
            <a:r>
              <a:rPr lang="en-US" altLang="en-US" sz="4000" b="1" dirty="0">
                <a:solidFill>
                  <a:srgbClr val="C00000"/>
                </a:solidFill>
              </a:rPr>
              <a:t>What</a:t>
            </a:r>
            <a:r>
              <a:rPr lang="en-US" altLang="en-US" sz="4000" b="1" dirty="0">
                <a:solidFill>
                  <a:srgbClr val="C00000"/>
                </a:solidFill>
              </a:rPr>
              <a:t>?</a:t>
            </a:r>
            <a:endParaRPr lang="en-CA" altLang="en-US" sz="4000" b="1" dirty="0">
              <a:solidFill>
                <a:srgbClr val="C00000"/>
              </a:solidFill>
            </a:endParaRPr>
          </a:p>
        </p:txBody>
      </p:sp>
      <p:sp>
        <p:nvSpPr>
          <p:cNvPr id="19459" name="Rectangle 3"/>
          <p:cNvSpPr>
            <a:spLocks noGrp="1" noChangeArrowheads="1"/>
          </p:cNvSpPr>
          <p:nvPr>
            <p:ph idx="1"/>
          </p:nvPr>
        </p:nvSpPr>
        <p:spPr>
          <a:xfrm>
            <a:off x="3503712" y="1152908"/>
            <a:ext cx="6913092" cy="5300428"/>
          </a:xfrm>
        </p:spPr>
        <p:txBody>
          <a:bodyPr>
            <a:normAutofit fontScale="92500" lnSpcReduction="10000"/>
          </a:bodyPr>
          <a:lstStyle/>
          <a:p>
            <a:pPr>
              <a:lnSpc>
                <a:spcPct val="85000"/>
              </a:lnSpc>
              <a:spcBef>
                <a:spcPct val="15000"/>
              </a:spcBef>
            </a:pPr>
            <a:r>
              <a:rPr lang="en-US" altLang="en-US" sz="3000" b="1" dirty="0"/>
              <a:t>Labor:</a:t>
            </a:r>
            <a:endParaRPr lang="en-US" altLang="en-US" sz="3000" b="1" dirty="0"/>
          </a:p>
          <a:p>
            <a:pPr lvl="1">
              <a:lnSpc>
                <a:spcPct val="85000"/>
              </a:lnSpc>
              <a:spcBef>
                <a:spcPct val="15000"/>
              </a:spcBef>
            </a:pPr>
            <a:r>
              <a:rPr lang="en-US" altLang="en-US" sz="2600" dirty="0"/>
              <a:t>Wider range of tasks, jobs or skills;</a:t>
            </a:r>
          </a:p>
          <a:p>
            <a:pPr lvl="1">
              <a:lnSpc>
                <a:spcPct val="85000"/>
              </a:lnSpc>
              <a:spcBef>
                <a:spcPct val="15000"/>
              </a:spcBef>
            </a:pPr>
            <a:r>
              <a:rPr lang="en-US" altLang="en-US" sz="2600" dirty="0"/>
              <a:t>Variability in the amount of labor force.</a:t>
            </a:r>
          </a:p>
          <a:p>
            <a:pPr>
              <a:lnSpc>
                <a:spcPct val="85000"/>
              </a:lnSpc>
              <a:spcBef>
                <a:spcPct val="15000"/>
              </a:spcBef>
            </a:pPr>
            <a:endParaRPr lang="en-US" altLang="en-US" sz="2800" dirty="0"/>
          </a:p>
          <a:p>
            <a:pPr>
              <a:lnSpc>
                <a:spcPct val="85000"/>
              </a:lnSpc>
              <a:spcBef>
                <a:spcPct val="15000"/>
              </a:spcBef>
            </a:pPr>
            <a:r>
              <a:rPr lang="en-US" altLang="en-US" sz="3000" b="1" dirty="0"/>
              <a:t>Technology: </a:t>
            </a:r>
            <a:endParaRPr lang="en-US" altLang="en-US" sz="3000" b="1" dirty="0"/>
          </a:p>
          <a:p>
            <a:pPr lvl="1">
              <a:lnSpc>
                <a:spcPct val="85000"/>
              </a:lnSpc>
              <a:spcBef>
                <a:spcPct val="15000"/>
              </a:spcBef>
            </a:pPr>
            <a:r>
              <a:rPr lang="en-US" altLang="en-US" sz="2600" dirty="0"/>
              <a:t>access </a:t>
            </a:r>
            <a:r>
              <a:rPr lang="en-US" altLang="en-US" sz="2600" dirty="0"/>
              <a:t>to know-how, new ideas or different types of machinery</a:t>
            </a:r>
          </a:p>
          <a:p>
            <a:pPr>
              <a:lnSpc>
                <a:spcPct val="85000"/>
              </a:lnSpc>
              <a:spcBef>
                <a:spcPct val="15000"/>
              </a:spcBef>
            </a:pPr>
            <a:endParaRPr lang="en-US" altLang="en-US" sz="2800" dirty="0"/>
          </a:p>
          <a:p>
            <a:pPr>
              <a:lnSpc>
                <a:spcPct val="85000"/>
              </a:lnSpc>
              <a:spcBef>
                <a:spcPct val="15000"/>
              </a:spcBef>
            </a:pPr>
            <a:r>
              <a:rPr lang="en-US" altLang="en-US" sz="3000" b="1" dirty="0"/>
              <a:t>Organizations: </a:t>
            </a:r>
            <a:endParaRPr lang="en-US" altLang="en-US" sz="3000" b="1" dirty="0"/>
          </a:p>
          <a:p>
            <a:pPr lvl="1">
              <a:lnSpc>
                <a:spcPct val="85000"/>
              </a:lnSpc>
              <a:spcBef>
                <a:spcPct val="15000"/>
              </a:spcBef>
            </a:pPr>
            <a:r>
              <a:rPr lang="en-US" altLang="en-US" sz="2600" dirty="0"/>
              <a:t>general </a:t>
            </a:r>
            <a:r>
              <a:rPr lang="en-US" altLang="en-US" sz="2600" dirty="0"/>
              <a:t>ability to adapt</a:t>
            </a:r>
          </a:p>
          <a:p>
            <a:pPr>
              <a:lnSpc>
                <a:spcPct val="85000"/>
              </a:lnSpc>
              <a:spcBef>
                <a:spcPct val="15000"/>
              </a:spcBef>
            </a:pPr>
            <a:endParaRPr lang="en-US" altLang="en-US" sz="2800" dirty="0"/>
          </a:p>
          <a:p>
            <a:pPr>
              <a:lnSpc>
                <a:spcPct val="85000"/>
              </a:lnSpc>
              <a:spcBef>
                <a:spcPct val="15000"/>
              </a:spcBef>
            </a:pPr>
            <a:r>
              <a:rPr lang="en-US" altLang="en-US" sz="3000" b="1" dirty="0"/>
              <a:t>Systems and processes: </a:t>
            </a:r>
            <a:endParaRPr lang="en-US" altLang="en-US" sz="3000" b="1" dirty="0"/>
          </a:p>
          <a:p>
            <a:pPr lvl="1">
              <a:lnSpc>
                <a:spcPct val="85000"/>
              </a:lnSpc>
              <a:spcBef>
                <a:spcPct val="15000"/>
              </a:spcBef>
            </a:pPr>
            <a:r>
              <a:rPr lang="en-US" altLang="en-US" sz="2600" dirty="0"/>
              <a:t>national </a:t>
            </a:r>
            <a:r>
              <a:rPr lang="en-US" altLang="en-US" sz="2600" dirty="0"/>
              <a:t>economy, regions, industries, global economy</a:t>
            </a:r>
            <a:endParaRPr lang="en-CA" altLang="en-US" sz="2600" dirty="0"/>
          </a:p>
        </p:txBody>
      </p:sp>
      <p:sp>
        <p:nvSpPr>
          <p:cNvPr id="5" name="Slide Number Placeholder 5"/>
          <p:cNvSpPr>
            <a:spLocks noGrp="1"/>
          </p:cNvSpPr>
          <p:nvPr>
            <p:ph type="sldNum" sz="quarter" idx="12"/>
          </p:nvPr>
        </p:nvSpPr>
        <p:spPr/>
        <p:txBody>
          <a:bodyPr/>
          <a:lstStyle/>
          <a:p>
            <a:fld id="{7AF8FC6F-15A8-4DB2-BCD2-1610B0A666EE}" type="slidenum">
              <a:rPr lang="en-US" altLang="en-US"/>
              <a:pPr/>
              <a:t>3</a:t>
            </a:fld>
            <a:endParaRPr lang="en-US" altLang="en-US"/>
          </a:p>
        </p:txBody>
      </p:sp>
      <p:sp>
        <p:nvSpPr>
          <p:cNvPr id="19460" name="Text Box 4"/>
          <p:cNvSpPr txBox="1">
            <a:spLocks noChangeArrowheads="1"/>
          </p:cNvSpPr>
          <p:nvPr>
            <p:custDataLst>
              <p:tags r:id="rId1"/>
            </p:custDataLst>
          </p:nvPr>
        </p:nvSpPr>
        <p:spPr bwMode="auto">
          <a:xfrm>
            <a:off x="1536700" y="12700"/>
            <a:ext cx="12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914400"/>
            <a:endParaRPr lang="bg-BG" altLang="en-US">
              <a:solidFill>
                <a:prstClr val="black"/>
              </a:solidFill>
            </a:endParaRPr>
          </a:p>
        </p:txBody>
      </p:sp>
    </p:spTree>
    <p:extLst>
      <p:ext uri="{BB962C8B-B14F-4D97-AF65-F5344CB8AC3E}">
        <p14:creationId xmlns:p14="http://schemas.microsoft.com/office/powerpoint/2010/main" val="249664509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9459">
                                            <p:txEl>
                                              <p:pRg st="1" end="1"/>
                                            </p:txEl>
                                          </p:spTgt>
                                        </p:tgtEl>
                                        <p:attrNameLst>
                                          <p:attrName>style.visibility</p:attrName>
                                        </p:attrNameLst>
                                      </p:cBhvr>
                                      <p:to>
                                        <p:strVal val="visible"/>
                                      </p:to>
                                    </p:set>
                                    <p:animEffect transition="in" filter="dissolve">
                                      <p:cBhvr>
                                        <p:cTn id="10" dur="500"/>
                                        <p:tgtEl>
                                          <p:spTgt spid="19459">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animEffect transition="in" filter="dissolve">
                                      <p:cBhvr>
                                        <p:cTn id="13" dur="500"/>
                                        <p:tgtEl>
                                          <p:spTgt spid="19459">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9459">
                                            <p:txEl>
                                              <p:pRg st="4" end="4"/>
                                            </p:txEl>
                                          </p:spTgt>
                                        </p:tgtEl>
                                        <p:attrNameLst>
                                          <p:attrName>style.visibility</p:attrName>
                                        </p:attrNameLst>
                                      </p:cBhvr>
                                      <p:to>
                                        <p:strVal val="visible"/>
                                      </p:to>
                                    </p:set>
                                    <p:animEffect transition="in" filter="dissolve">
                                      <p:cBhvr>
                                        <p:cTn id="18" dur="500"/>
                                        <p:tgtEl>
                                          <p:spTgt spid="19459">
                                            <p:txEl>
                                              <p:pRg st="4" end="4"/>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9459">
                                            <p:txEl>
                                              <p:pRg st="5" end="5"/>
                                            </p:txEl>
                                          </p:spTgt>
                                        </p:tgtEl>
                                        <p:attrNameLst>
                                          <p:attrName>style.visibility</p:attrName>
                                        </p:attrNameLst>
                                      </p:cBhvr>
                                      <p:to>
                                        <p:strVal val="visible"/>
                                      </p:to>
                                    </p:set>
                                    <p:animEffect transition="in" filter="dissolve">
                                      <p:cBhvr>
                                        <p:cTn id="21" dur="500"/>
                                        <p:tgtEl>
                                          <p:spTgt spid="19459">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9459">
                                            <p:txEl>
                                              <p:pRg st="7" end="7"/>
                                            </p:txEl>
                                          </p:spTgt>
                                        </p:tgtEl>
                                        <p:attrNameLst>
                                          <p:attrName>style.visibility</p:attrName>
                                        </p:attrNameLst>
                                      </p:cBhvr>
                                      <p:to>
                                        <p:strVal val="visible"/>
                                      </p:to>
                                    </p:set>
                                    <p:animEffect transition="in" filter="dissolve">
                                      <p:cBhvr>
                                        <p:cTn id="26" dur="500"/>
                                        <p:tgtEl>
                                          <p:spTgt spid="19459">
                                            <p:txEl>
                                              <p:pRg st="7" end="7"/>
                                            </p:txEl>
                                          </p:spTgt>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19459">
                                            <p:txEl>
                                              <p:pRg st="8" end="8"/>
                                            </p:txEl>
                                          </p:spTgt>
                                        </p:tgtEl>
                                        <p:attrNameLst>
                                          <p:attrName>style.visibility</p:attrName>
                                        </p:attrNameLst>
                                      </p:cBhvr>
                                      <p:to>
                                        <p:strVal val="visible"/>
                                      </p:to>
                                    </p:set>
                                    <p:animEffect transition="in" filter="dissolve">
                                      <p:cBhvr>
                                        <p:cTn id="29" dur="500"/>
                                        <p:tgtEl>
                                          <p:spTgt spid="19459">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9459">
                                            <p:txEl>
                                              <p:pRg st="10" end="10"/>
                                            </p:txEl>
                                          </p:spTgt>
                                        </p:tgtEl>
                                        <p:attrNameLst>
                                          <p:attrName>style.visibility</p:attrName>
                                        </p:attrNameLst>
                                      </p:cBhvr>
                                      <p:to>
                                        <p:strVal val="visible"/>
                                      </p:to>
                                    </p:set>
                                    <p:animEffect transition="in" filter="dissolve">
                                      <p:cBhvr>
                                        <p:cTn id="34" dur="500"/>
                                        <p:tgtEl>
                                          <p:spTgt spid="19459">
                                            <p:txEl>
                                              <p:pRg st="10" end="10"/>
                                            </p:txEl>
                                          </p:spTgt>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19459">
                                            <p:txEl>
                                              <p:pRg st="11" end="11"/>
                                            </p:txEl>
                                          </p:spTgt>
                                        </p:tgtEl>
                                        <p:attrNameLst>
                                          <p:attrName>style.visibility</p:attrName>
                                        </p:attrNameLst>
                                      </p:cBhvr>
                                      <p:to>
                                        <p:strVal val="visible"/>
                                      </p:to>
                                    </p:set>
                                    <p:animEffect transition="in" filter="dissolve">
                                      <p:cBhvr>
                                        <p:cTn id="37" dur="500"/>
                                        <p:tgtEl>
                                          <p:spTgt spid="1945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469202" y="188640"/>
            <a:ext cx="6589199" cy="1280890"/>
          </a:xfrm>
        </p:spPr>
        <p:txBody>
          <a:bodyPr>
            <a:normAutofit/>
          </a:bodyPr>
          <a:lstStyle/>
          <a:p>
            <a:pPr algn="ctr"/>
            <a:r>
              <a:rPr lang="en-US" altLang="en-US" sz="4000" b="1" dirty="0">
                <a:solidFill>
                  <a:srgbClr val="C00000"/>
                </a:solidFill>
              </a:rPr>
              <a:t>Flexibility for </a:t>
            </a:r>
            <a:r>
              <a:rPr lang="en-US" altLang="en-US" sz="4000" b="1" dirty="0">
                <a:solidFill>
                  <a:srgbClr val="C00000"/>
                </a:solidFill>
              </a:rPr>
              <a:t>Whom</a:t>
            </a:r>
            <a:r>
              <a:rPr lang="en-US" altLang="en-US" sz="4000" b="1" dirty="0">
                <a:solidFill>
                  <a:srgbClr val="C00000"/>
                </a:solidFill>
              </a:rPr>
              <a:t>?</a:t>
            </a:r>
            <a:endParaRPr lang="en-CA" altLang="en-US" sz="4000" b="1" dirty="0">
              <a:solidFill>
                <a:srgbClr val="C00000"/>
              </a:solidFill>
            </a:endParaRPr>
          </a:p>
        </p:txBody>
      </p:sp>
      <p:sp>
        <p:nvSpPr>
          <p:cNvPr id="20483" name="Rectangle 3"/>
          <p:cNvSpPr>
            <a:spLocks noGrp="1" noChangeArrowheads="1"/>
          </p:cNvSpPr>
          <p:nvPr>
            <p:ph idx="1"/>
          </p:nvPr>
        </p:nvSpPr>
        <p:spPr>
          <a:xfrm>
            <a:off x="1847851" y="1987550"/>
            <a:ext cx="4608513" cy="3746500"/>
          </a:xfrm>
        </p:spPr>
        <p:txBody>
          <a:bodyPr/>
          <a:lstStyle/>
          <a:p>
            <a:r>
              <a:rPr lang="en-US" altLang="en-US" sz="3600" b="1" dirty="0">
                <a:solidFill>
                  <a:srgbClr val="C00000"/>
                </a:solidFill>
              </a:rPr>
              <a:t>FOR </a:t>
            </a:r>
            <a:r>
              <a:rPr lang="en-US" altLang="en-US" sz="3600" dirty="0"/>
              <a:t>employers – </a:t>
            </a:r>
            <a:r>
              <a:rPr lang="en-US" altLang="en-US" sz="3600" b="1" dirty="0">
                <a:solidFill>
                  <a:srgbClr val="C00000"/>
                </a:solidFill>
              </a:rPr>
              <a:t>OF</a:t>
            </a:r>
            <a:r>
              <a:rPr lang="en-US" altLang="en-US" sz="3600" dirty="0"/>
              <a:t> employees </a:t>
            </a:r>
          </a:p>
          <a:p>
            <a:endParaRPr lang="en-US" altLang="en-US" sz="3600" dirty="0"/>
          </a:p>
          <a:p>
            <a:r>
              <a:rPr lang="en-US" altLang="en-US" sz="3600" b="1" dirty="0">
                <a:solidFill>
                  <a:srgbClr val="C00000"/>
                </a:solidFill>
              </a:rPr>
              <a:t>FOR</a:t>
            </a:r>
            <a:r>
              <a:rPr lang="en-US" altLang="en-US" sz="3600" dirty="0"/>
              <a:t> employees – in their interest</a:t>
            </a:r>
            <a:endParaRPr lang="en-CA" altLang="en-US" sz="3600" dirty="0"/>
          </a:p>
        </p:txBody>
      </p:sp>
      <p:sp>
        <p:nvSpPr>
          <p:cNvPr id="6" name="Slide Number Placeholder 5"/>
          <p:cNvSpPr>
            <a:spLocks noGrp="1"/>
          </p:cNvSpPr>
          <p:nvPr>
            <p:ph type="sldNum" sz="quarter" idx="12"/>
          </p:nvPr>
        </p:nvSpPr>
        <p:spPr/>
        <p:txBody>
          <a:bodyPr/>
          <a:lstStyle/>
          <a:p>
            <a:fld id="{ADBD1C85-2C4E-444F-951A-70D8E0CD21E5}" type="slidenum">
              <a:rPr lang="en-US" altLang="en-US"/>
              <a:pPr/>
              <a:t>4</a:t>
            </a:fld>
            <a:endParaRPr lang="en-US" altLang="en-US"/>
          </a:p>
        </p:txBody>
      </p:sp>
      <p:pic>
        <p:nvPicPr>
          <p:cNvPr id="20484" name="Picture 4" descr="MPj0399350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95514" y="1484785"/>
            <a:ext cx="4173537" cy="4168775"/>
          </a:xfrm>
          <a:prstGeom prst="rect">
            <a:avLst/>
          </a:prstGeom>
          <a:noFill/>
          <a:extLst>
            <a:ext uri="{909E8E84-426E-40DD-AFC4-6F175D3DCCD1}">
              <a14:hiddenFill xmlns:a14="http://schemas.microsoft.com/office/drawing/2010/main">
                <a:solidFill>
                  <a:srgbClr val="FFFFFF"/>
                </a:solidFill>
              </a14:hiddenFill>
            </a:ext>
          </a:extLst>
        </p:spPr>
      </p:pic>
      <p:sp>
        <p:nvSpPr>
          <p:cNvPr id="20485" name="Text Box 5"/>
          <p:cNvSpPr txBox="1">
            <a:spLocks noChangeArrowheads="1"/>
          </p:cNvSpPr>
          <p:nvPr>
            <p:custDataLst>
              <p:tags r:id="rId1"/>
            </p:custDataLst>
          </p:nvPr>
        </p:nvSpPr>
        <p:spPr bwMode="auto">
          <a:xfrm>
            <a:off x="1536700" y="12700"/>
            <a:ext cx="12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914400"/>
            <a:endParaRPr lang="bg-BG" altLang="en-US">
              <a:solidFill>
                <a:prstClr val="black"/>
              </a:solidFill>
            </a:endParaRPr>
          </a:p>
        </p:txBody>
      </p:sp>
    </p:spTree>
    <p:extLst>
      <p:ext uri="{BB962C8B-B14F-4D97-AF65-F5344CB8AC3E}">
        <p14:creationId xmlns:p14="http://schemas.microsoft.com/office/powerpoint/2010/main" val="31654606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dissolve">
                                      <p:cBhvr>
                                        <p:cTn id="7" dur="500"/>
                                        <p:tgtEl>
                                          <p:spTgt spid="204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0483">
                                            <p:txEl>
                                              <p:pRg st="2" end="2"/>
                                            </p:txEl>
                                          </p:spTgt>
                                        </p:tgtEl>
                                        <p:attrNameLst>
                                          <p:attrName>style.visibility</p:attrName>
                                        </p:attrNameLst>
                                      </p:cBhvr>
                                      <p:to>
                                        <p:strVal val="visible"/>
                                      </p:to>
                                    </p:set>
                                    <p:animEffect transition="in" filter="dissolve">
                                      <p:cBhvr>
                                        <p:cTn id="12" dur="500"/>
                                        <p:tgtEl>
                                          <p:spTgt spid="204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hlinkClick r:id="rId2"/>
          </p:cNvPr>
          <p:cNvPicPr>
            <a:picLocks noChangeAspect="1"/>
          </p:cNvPicPr>
          <p:nvPr/>
        </p:nvPicPr>
        <p:blipFill>
          <a:blip r:embed="rId3"/>
          <a:stretch>
            <a:fillRect/>
          </a:stretch>
        </p:blipFill>
        <p:spPr>
          <a:xfrm>
            <a:off x="1698054" y="1196752"/>
            <a:ext cx="9160446" cy="5301208"/>
          </a:xfrm>
          <a:prstGeom prst="rect">
            <a:avLst/>
          </a:prstGeom>
        </p:spPr>
      </p:pic>
      <p:sp>
        <p:nvSpPr>
          <p:cNvPr id="9" name="Title 8"/>
          <p:cNvSpPr>
            <a:spLocks noGrp="1"/>
          </p:cNvSpPr>
          <p:nvPr>
            <p:ph type="title"/>
          </p:nvPr>
        </p:nvSpPr>
        <p:spPr>
          <a:xfrm>
            <a:off x="2999656" y="332656"/>
            <a:ext cx="7416824" cy="864096"/>
          </a:xfrm>
        </p:spPr>
        <p:txBody>
          <a:bodyPr>
            <a:normAutofit/>
          </a:bodyPr>
          <a:lstStyle/>
          <a:p>
            <a:pPr algn="ctr"/>
            <a:r>
              <a:rPr lang="en-GB" sz="4000" b="1" dirty="0">
                <a:solidFill>
                  <a:srgbClr val="C00000"/>
                </a:solidFill>
              </a:rPr>
              <a:t>What is Agile Working?</a:t>
            </a:r>
            <a:endParaRPr lang="en-GB" sz="4000" b="1" dirty="0">
              <a:solidFill>
                <a:srgbClr val="C00000"/>
              </a:solidFill>
            </a:endParaRPr>
          </a:p>
        </p:txBody>
      </p:sp>
    </p:spTree>
    <p:extLst>
      <p:ext uri="{BB962C8B-B14F-4D97-AF65-F5344CB8AC3E}">
        <p14:creationId xmlns:p14="http://schemas.microsoft.com/office/powerpoint/2010/main" val="56428890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0" y="188640"/>
            <a:ext cx="6589200" cy="1280890"/>
          </a:xfrm>
        </p:spPr>
        <p:txBody>
          <a:bodyPr>
            <a:normAutofit/>
          </a:bodyPr>
          <a:lstStyle/>
          <a:p>
            <a:pPr algn="ctr"/>
            <a:r>
              <a:rPr lang="en-GB" sz="4000" b="1" dirty="0">
                <a:solidFill>
                  <a:srgbClr val="C00000"/>
                </a:solidFill>
                <a:latin typeface="+mn-lt"/>
              </a:rPr>
              <a:t>Discussion Question </a:t>
            </a:r>
            <a:endParaRPr lang="en-GB" sz="4000" b="1" dirty="0">
              <a:solidFill>
                <a:srgbClr val="C00000"/>
              </a:solidFill>
              <a:latin typeface="+mn-lt"/>
            </a:endParaRPr>
          </a:p>
        </p:txBody>
      </p:sp>
      <p:sp>
        <p:nvSpPr>
          <p:cNvPr id="3" name="Rectangle 2"/>
          <p:cNvSpPr/>
          <p:nvPr/>
        </p:nvSpPr>
        <p:spPr>
          <a:xfrm>
            <a:off x="2711624" y="1556792"/>
            <a:ext cx="7704856" cy="3785652"/>
          </a:xfrm>
          <a:prstGeom prst="rect">
            <a:avLst/>
          </a:prstGeom>
          <a:ln w="57150"/>
        </p:spPr>
        <p:style>
          <a:lnRef idx="2">
            <a:schemeClr val="accent1"/>
          </a:lnRef>
          <a:fillRef idx="1">
            <a:schemeClr val="lt1"/>
          </a:fillRef>
          <a:effectRef idx="0">
            <a:schemeClr val="accent1"/>
          </a:effectRef>
          <a:fontRef idx="minor">
            <a:schemeClr val="dk1"/>
          </a:fontRef>
        </p:style>
        <p:txBody>
          <a:bodyPr wrap="square">
            <a:spAutoFit/>
          </a:bodyPr>
          <a:lstStyle/>
          <a:p>
            <a:pPr algn="ctr" defTabSz="914400"/>
            <a:r>
              <a:rPr lang="x-none" sz="3000" b="1" dirty="0">
                <a:solidFill>
                  <a:prstClr val="black"/>
                </a:solidFill>
                <a:latin typeface="Calibri" panose="020F0502020204030204" pitchFamily="34" charset="0"/>
              </a:rPr>
              <a:t>Whilst workers on temporary contracts may offer advantages in terms of cost savings and flexibility, do they add other costs for the employer (in terms of quality, productivity or commitment, for example)? </a:t>
            </a:r>
            <a:endParaRPr lang="en-GB" sz="3000" b="1" dirty="0">
              <a:solidFill>
                <a:prstClr val="black"/>
              </a:solidFill>
              <a:latin typeface="Calibri" panose="020F0502020204030204" pitchFamily="34" charset="0"/>
            </a:endParaRPr>
          </a:p>
          <a:p>
            <a:pPr algn="ctr" defTabSz="914400"/>
            <a:endParaRPr lang="en-GB" sz="3000" b="1" dirty="0">
              <a:solidFill>
                <a:prstClr val="black"/>
              </a:solidFill>
              <a:latin typeface="Calibri" panose="020F0502020204030204" pitchFamily="34" charset="0"/>
            </a:endParaRPr>
          </a:p>
          <a:p>
            <a:pPr algn="ctr" defTabSz="914400"/>
            <a:r>
              <a:rPr lang="x-none" sz="3000" b="1" dirty="0">
                <a:solidFill>
                  <a:prstClr val="black"/>
                </a:solidFill>
                <a:latin typeface="Calibri" panose="020F0502020204030204" pitchFamily="34" charset="0"/>
              </a:rPr>
              <a:t>What do temporary workers gain from this form of employment, if anything?</a:t>
            </a:r>
            <a:endParaRPr lang="en-GB" sz="3000" b="1" dirty="0">
              <a:solidFill>
                <a:prstClr val="black"/>
              </a:solidFill>
              <a:latin typeface="Calibri" panose="020F0502020204030204" pitchFamily="34" charset="0"/>
            </a:endParaRPr>
          </a:p>
        </p:txBody>
      </p:sp>
    </p:spTree>
    <p:extLst>
      <p:ext uri="{BB962C8B-B14F-4D97-AF65-F5344CB8AC3E}">
        <p14:creationId xmlns:p14="http://schemas.microsoft.com/office/powerpoint/2010/main" val="270191724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3" name="Content Placeholder 2"/>
          <p:cNvSpPr>
            <a:spLocks noGrp="1"/>
          </p:cNvSpPr>
          <p:nvPr>
            <p:ph idx="1"/>
          </p:nvPr>
        </p:nvSpPr>
        <p:spPr>
          <a:xfrm>
            <a:off x="2999657" y="519651"/>
            <a:ext cx="7416824" cy="6048672"/>
          </a:xfrm>
        </p:spPr>
        <p:txBody>
          <a:bodyPr>
            <a:normAutofit/>
          </a:bodyPr>
          <a:lstStyle/>
          <a:p>
            <a:r>
              <a:rPr lang="en-GB" sz="3000" dirty="0"/>
              <a:t>There has been increasing interest in issues of flexibility at work in recent years due to belief that this can link to sustained competitive advantage:</a:t>
            </a:r>
          </a:p>
          <a:p>
            <a:pPr lvl="1"/>
            <a:r>
              <a:rPr lang="en-GB" sz="2500" dirty="0"/>
              <a:t>ability </a:t>
            </a:r>
            <a:r>
              <a:rPr lang="en-GB" sz="2500" dirty="0"/>
              <a:t>to deploy people and make use of their talents more effectively and efficiently</a:t>
            </a:r>
          </a:p>
          <a:p>
            <a:pPr lvl="1"/>
            <a:r>
              <a:rPr lang="en-GB" sz="2500" dirty="0"/>
              <a:t>ability </a:t>
            </a:r>
            <a:r>
              <a:rPr lang="en-GB" sz="2500" dirty="0"/>
              <a:t>to respond to and embrace change</a:t>
            </a:r>
          </a:p>
          <a:p>
            <a:pPr lvl="1"/>
            <a:r>
              <a:rPr lang="en-GB" sz="2500" dirty="0"/>
              <a:t> improved recruitment and retention, as flexibility – particularly in terms of hours of work – is valued by employees.</a:t>
            </a:r>
          </a:p>
          <a:p>
            <a:endParaRPr lang="en-GB" sz="2500" dirty="0"/>
          </a:p>
        </p:txBody>
      </p:sp>
    </p:spTree>
    <p:extLst>
      <p:ext uri="{BB962C8B-B14F-4D97-AF65-F5344CB8AC3E}">
        <p14:creationId xmlns:p14="http://schemas.microsoft.com/office/powerpoint/2010/main" val="4547975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3" name="Title 2"/>
          <p:cNvSpPr>
            <a:spLocks noGrp="1"/>
          </p:cNvSpPr>
          <p:nvPr>
            <p:ph type="title"/>
          </p:nvPr>
        </p:nvSpPr>
        <p:spPr>
          <a:xfrm>
            <a:off x="3469202" y="116632"/>
            <a:ext cx="6589199" cy="1280890"/>
          </a:xfrm>
        </p:spPr>
        <p:txBody>
          <a:bodyPr>
            <a:noAutofit/>
          </a:bodyPr>
          <a:lstStyle/>
          <a:p>
            <a:pPr algn="ctr"/>
            <a:r>
              <a:rPr lang="en-GB" altLang="en-US" sz="4000" b="1" dirty="0">
                <a:solidFill>
                  <a:srgbClr val="C00000"/>
                </a:solidFill>
                <a:latin typeface="+mn-lt"/>
                <a:cs typeface="Arial" pitchFamily="34" charset="0"/>
              </a:rPr>
              <a:t>Defining </a:t>
            </a:r>
            <a:r>
              <a:rPr lang="en-GB" altLang="en-US" sz="4000" b="1" dirty="0">
                <a:solidFill>
                  <a:srgbClr val="C00000"/>
                </a:solidFill>
                <a:latin typeface="+mn-lt"/>
                <a:cs typeface="Arial" pitchFamily="34" charset="0"/>
              </a:rPr>
              <a:t>Flexibility</a:t>
            </a:r>
            <a:r>
              <a:rPr lang="en-GB" altLang="en-US" sz="4000" b="1" dirty="0">
                <a:solidFill>
                  <a:srgbClr val="C00000"/>
                </a:solidFill>
                <a:latin typeface="+mn-lt"/>
                <a:cs typeface="Arial" pitchFamily="34" charset="0"/>
              </a:rPr>
              <a:t/>
            </a:r>
            <a:br>
              <a:rPr lang="en-GB" altLang="en-US" sz="4000" b="1" dirty="0">
                <a:solidFill>
                  <a:srgbClr val="C00000"/>
                </a:solidFill>
                <a:latin typeface="+mn-lt"/>
                <a:cs typeface="Arial" pitchFamily="34" charset="0"/>
              </a:rPr>
            </a:br>
            <a:endParaRPr lang="en-GB" sz="4000" dirty="0">
              <a:solidFill>
                <a:srgbClr val="C00000"/>
              </a:solidFill>
            </a:endParaRPr>
          </a:p>
        </p:txBody>
      </p:sp>
      <p:sp>
        <p:nvSpPr>
          <p:cNvPr id="4" name="Content Placeholder 3"/>
          <p:cNvSpPr>
            <a:spLocks noGrp="1"/>
          </p:cNvSpPr>
          <p:nvPr>
            <p:ph idx="1"/>
          </p:nvPr>
        </p:nvSpPr>
        <p:spPr>
          <a:xfrm>
            <a:off x="3469202" y="914400"/>
            <a:ext cx="7019286" cy="5610944"/>
          </a:xfrm>
        </p:spPr>
        <p:txBody>
          <a:bodyPr>
            <a:normAutofit/>
          </a:bodyPr>
          <a:lstStyle/>
          <a:p>
            <a:r>
              <a:rPr lang="en-GB" sz="3000" dirty="0"/>
              <a:t>Much derives from John Atkinson’s model of </a:t>
            </a:r>
            <a:r>
              <a:rPr lang="en-GB" sz="3000" dirty="0"/>
              <a:t>the ‘</a:t>
            </a:r>
            <a:r>
              <a:rPr lang="en-GB" sz="3000" dirty="0"/>
              <a:t>flexible </a:t>
            </a:r>
            <a:r>
              <a:rPr lang="en-GB" sz="3000" dirty="0"/>
              <a:t>firm ’which </a:t>
            </a:r>
            <a:r>
              <a:rPr lang="en-GB" sz="3000" dirty="0"/>
              <a:t>suggests a workforce composed of three basic groups: </a:t>
            </a:r>
          </a:p>
          <a:p>
            <a:pPr lvl="1">
              <a:buFont typeface="+mj-lt"/>
              <a:buAutoNum type="arabicPeriod"/>
            </a:pPr>
            <a:r>
              <a:rPr lang="en-GB" sz="2500" dirty="0"/>
              <a:t>core </a:t>
            </a:r>
            <a:r>
              <a:rPr lang="en-GB" sz="2500" dirty="0"/>
              <a:t>workers</a:t>
            </a:r>
          </a:p>
          <a:p>
            <a:pPr lvl="1">
              <a:buFont typeface="+mj-lt"/>
              <a:buAutoNum type="arabicPeriod"/>
            </a:pPr>
            <a:r>
              <a:rPr lang="en-GB" sz="2500" dirty="0"/>
              <a:t> </a:t>
            </a:r>
            <a:r>
              <a:rPr lang="en-GB" sz="2500" dirty="0"/>
              <a:t>peripheral </a:t>
            </a:r>
            <a:r>
              <a:rPr lang="en-GB" sz="2500" dirty="0"/>
              <a:t>workers</a:t>
            </a:r>
          </a:p>
          <a:p>
            <a:pPr lvl="1">
              <a:buFont typeface="+mj-lt"/>
              <a:buAutoNum type="arabicPeriod"/>
            </a:pPr>
            <a:r>
              <a:rPr lang="en-GB" sz="2500" dirty="0"/>
              <a:t>subcontracted </a:t>
            </a:r>
            <a:r>
              <a:rPr lang="en-GB" sz="2500" dirty="0"/>
              <a:t>workers.</a:t>
            </a:r>
          </a:p>
          <a:p>
            <a:r>
              <a:rPr lang="en-GB" sz="3000" dirty="0"/>
              <a:t>Central to the model are two types of flexibility: </a:t>
            </a:r>
          </a:p>
          <a:p>
            <a:pPr lvl="1">
              <a:buFont typeface="+mj-lt"/>
              <a:buAutoNum type="arabicPeriod"/>
            </a:pPr>
            <a:r>
              <a:rPr lang="en-GB" sz="2500" dirty="0"/>
              <a:t>Functional</a:t>
            </a:r>
          </a:p>
          <a:p>
            <a:pPr lvl="1">
              <a:buFont typeface="+mj-lt"/>
              <a:buAutoNum type="arabicPeriod"/>
            </a:pPr>
            <a:r>
              <a:rPr lang="en-GB" sz="2500" dirty="0"/>
              <a:t>Numerical</a:t>
            </a:r>
          </a:p>
          <a:p>
            <a:endParaRPr lang="en-GB" dirty="0"/>
          </a:p>
        </p:txBody>
      </p:sp>
    </p:spTree>
    <p:extLst>
      <p:ext uri="{BB962C8B-B14F-4D97-AF65-F5344CB8AC3E}">
        <p14:creationId xmlns:p14="http://schemas.microsoft.com/office/powerpoint/2010/main" val="147186395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dissolv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dissolv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dissolv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dissolv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pic>
        <p:nvPicPr>
          <p:cNvPr id="717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0681" y="188640"/>
            <a:ext cx="7469586" cy="65527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04776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8195" name="Text Box 3"/>
          <p:cNvSpPr txBox="1">
            <a:spLocks noChangeArrowheads="1"/>
          </p:cNvSpPr>
          <p:nvPr/>
        </p:nvSpPr>
        <p:spPr bwMode="auto">
          <a:xfrm>
            <a:off x="1991544" y="1212424"/>
            <a:ext cx="8496944"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r>
              <a:rPr lang="en-GB" altLang="en-US" b="1" dirty="0">
                <a:solidFill>
                  <a:srgbClr val="C00000"/>
                </a:solidFill>
                <a:latin typeface="Century Gothic" panose="020B0502020202020204"/>
                <a:cs typeface="Arial" pitchFamily="34" charset="0"/>
              </a:rPr>
              <a:t>Functional flexibility </a:t>
            </a:r>
            <a:r>
              <a:rPr lang="en-GB" altLang="en-US" dirty="0">
                <a:solidFill>
                  <a:prstClr val="black"/>
                </a:solidFill>
                <a:latin typeface="Century Gothic" panose="020B0502020202020204"/>
                <a:cs typeface="Arial" pitchFamily="34" charset="0"/>
              </a:rPr>
              <a:t>is applied specifically to the core workers (permanent, full-time staff) and means that instead of working to rigid job descriptions, individuals are capable of undertaking a broad range of duties, at different levels.</a:t>
            </a:r>
          </a:p>
          <a:p>
            <a:pPr defTabSz="914400" eaLnBrk="1" hangingPunct="1">
              <a:spcBef>
                <a:spcPct val="50000"/>
              </a:spcBef>
            </a:pPr>
            <a:r>
              <a:rPr lang="en-GB" altLang="en-US" b="1" dirty="0">
                <a:solidFill>
                  <a:srgbClr val="C00000"/>
                </a:solidFill>
                <a:latin typeface="Century Gothic" panose="020B0502020202020204"/>
                <a:cs typeface="Arial" pitchFamily="34" charset="0"/>
              </a:rPr>
              <a:t>Numerical flexibility </a:t>
            </a:r>
            <a:r>
              <a:rPr lang="en-GB" altLang="en-US" dirty="0">
                <a:solidFill>
                  <a:prstClr val="black"/>
                </a:solidFill>
                <a:latin typeface="Century Gothic" panose="020B0502020202020204"/>
                <a:cs typeface="Arial" pitchFamily="34" charset="0"/>
              </a:rPr>
              <a:t>is applied to the </a:t>
            </a:r>
            <a:r>
              <a:rPr lang="en-GB" altLang="en-US" b="1" dirty="0">
                <a:solidFill>
                  <a:srgbClr val="C00000"/>
                </a:solidFill>
                <a:latin typeface="Century Gothic" panose="020B0502020202020204"/>
                <a:cs typeface="Arial" pitchFamily="34" charset="0"/>
              </a:rPr>
              <a:t>peripheral group </a:t>
            </a:r>
            <a:r>
              <a:rPr lang="en-GB" altLang="en-US" dirty="0">
                <a:solidFill>
                  <a:prstClr val="black"/>
                </a:solidFill>
                <a:latin typeface="Century Gothic" panose="020B0502020202020204"/>
                <a:cs typeface="Arial" pitchFamily="34" charset="0"/>
              </a:rPr>
              <a:t>(part-time/temporary staff) and subcontracted staff. </a:t>
            </a:r>
          </a:p>
          <a:p>
            <a:pPr defTabSz="914400" eaLnBrk="1" hangingPunct="1">
              <a:spcBef>
                <a:spcPct val="50000"/>
              </a:spcBef>
            </a:pPr>
            <a:r>
              <a:rPr lang="en-GB" altLang="en-US" dirty="0">
                <a:solidFill>
                  <a:srgbClr val="C00000"/>
                </a:solidFill>
                <a:latin typeface="Century Gothic" panose="020B0502020202020204"/>
                <a:cs typeface="Arial" pitchFamily="34" charset="0"/>
              </a:rPr>
              <a:t>Individuals in the peripheral group are less central to the organisation</a:t>
            </a:r>
            <a:r>
              <a:rPr lang="ja-JP" altLang="en-GB" dirty="0">
                <a:solidFill>
                  <a:srgbClr val="C00000"/>
                </a:solidFill>
                <a:latin typeface="Century Gothic" panose="020B0502020202020204"/>
                <a:cs typeface="Arial" pitchFamily="34" charset="0"/>
              </a:rPr>
              <a:t>’</a:t>
            </a:r>
            <a:r>
              <a:rPr lang="en-GB" altLang="ja-JP" dirty="0">
                <a:solidFill>
                  <a:srgbClr val="C00000"/>
                </a:solidFill>
                <a:latin typeface="Century Gothic" panose="020B0502020202020204"/>
                <a:cs typeface="Arial" pitchFamily="34" charset="0"/>
              </a:rPr>
              <a:t>s success because their skills are more widely available. They enjoy less job security than core workers and will be among the first to have their hours cut or to be laid off.</a:t>
            </a:r>
          </a:p>
          <a:p>
            <a:pPr defTabSz="914400" eaLnBrk="1" hangingPunct="1"/>
            <a:endParaRPr lang="en-GB" altLang="en-US" dirty="0">
              <a:solidFill>
                <a:prstClr val="black"/>
              </a:solidFill>
              <a:latin typeface="Century Gothic" panose="020B0502020202020204"/>
              <a:cs typeface="Arial" pitchFamily="34" charset="0"/>
            </a:endParaRPr>
          </a:p>
          <a:p>
            <a:pPr defTabSz="914400" eaLnBrk="1" hangingPunct="1">
              <a:spcBef>
                <a:spcPct val="50000"/>
              </a:spcBef>
            </a:pPr>
            <a:endParaRPr lang="en-GB" altLang="en-US" dirty="0">
              <a:solidFill>
                <a:prstClr val="black"/>
              </a:solidFill>
              <a:latin typeface="Century Gothic" panose="020B0502020202020204"/>
              <a:cs typeface="Arial" pitchFamily="34" charset="0"/>
            </a:endParaRPr>
          </a:p>
        </p:txBody>
      </p:sp>
      <p:sp>
        <p:nvSpPr>
          <p:cNvPr id="2" name="Rectangle 1"/>
          <p:cNvSpPr/>
          <p:nvPr/>
        </p:nvSpPr>
        <p:spPr>
          <a:xfrm>
            <a:off x="4056638" y="188640"/>
            <a:ext cx="4775666" cy="707886"/>
          </a:xfrm>
          <a:prstGeom prst="rect">
            <a:avLst/>
          </a:prstGeom>
        </p:spPr>
        <p:txBody>
          <a:bodyPr wrap="none">
            <a:spAutoFit/>
          </a:bodyPr>
          <a:lstStyle/>
          <a:p>
            <a:pPr defTabSz="914400">
              <a:spcBef>
                <a:spcPct val="50000"/>
              </a:spcBef>
            </a:pPr>
            <a:r>
              <a:rPr lang="en-GB" altLang="en-US" sz="4000" b="1" dirty="0">
                <a:solidFill>
                  <a:srgbClr val="C00000"/>
                </a:solidFill>
                <a:cs typeface="Arial" pitchFamily="34" charset="0"/>
              </a:rPr>
              <a:t>Defining Flexibility </a:t>
            </a:r>
          </a:p>
        </p:txBody>
      </p:sp>
    </p:spTree>
    <p:extLst>
      <p:ext uri="{BB962C8B-B14F-4D97-AF65-F5344CB8AC3E}">
        <p14:creationId xmlns:p14="http://schemas.microsoft.com/office/powerpoint/2010/main" val="62855390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animEffect transition="in" filter="dissolve">
                                      <p:cBhvr>
                                        <p:cTn id="7" dur="500"/>
                                        <p:tgtEl>
                                          <p:spTgt spid="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 Box 3"/>
          <p:cNvSpPr txBox="1">
            <a:spLocks noChangeArrowheads="1"/>
          </p:cNvSpPr>
          <p:nvPr/>
        </p:nvSpPr>
        <p:spPr bwMode="auto">
          <a:xfrm>
            <a:off x="2135560" y="1196753"/>
            <a:ext cx="8280920"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r>
              <a:rPr lang="en-GB" altLang="en-US" dirty="0">
                <a:solidFill>
                  <a:prstClr val="black"/>
                </a:solidFill>
                <a:latin typeface="Century Gothic" panose="020B0502020202020204"/>
                <a:cs typeface="Arial" pitchFamily="34" charset="0"/>
              </a:rPr>
              <a:t>Other forms of flexibility suggested include </a:t>
            </a:r>
            <a:r>
              <a:rPr lang="en-GB" altLang="en-US" b="1" dirty="0">
                <a:solidFill>
                  <a:srgbClr val="C00000"/>
                </a:solidFill>
                <a:latin typeface="Century Gothic" panose="020B0502020202020204"/>
                <a:cs typeface="Arial" pitchFamily="34" charset="0"/>
              </a:rPr>
              <a:t>temporal flexibility</a:t>
            </a:r>
            <a:r>
              <a:rPr lang="en-GB" altLang="en-US" b="1" dirty="0">
                <a:solidFill>
                  <a:prstClr val="black"/>
                </a:solidFill>
                <a:latin typeface="Century Gothic" panose="020B0502020202020204"/>
                <a:cs typeface="Arial" pitchFamily="34" charset="0"/>
              </a:rPr>
              <a:t> </a:t>
            </a:r>
            <a:r>
              <a:rPr lang="en-GB" altLang="en-US" dirty="0">
                <a:solidFill>
                  <a:prstClr val="black"/>
                </a:solidFill>
                <a:latin typeface="Century Gothic" panose="020B0502020202020204"/>
                <a:cs typeface="Arial" pitchFamily="34" charset="0"/>
              </a:rPr>
              <a:t>(when people work) and </a:t>
            </a:r>
            <a:r>
              <a:rPr lang="en-GB" altLang="en-US" b="1" dirty="0">
                <a:solidFill>
                  <a:srgbClr val="C00000"/>
                </a:solidFill>
                <a:latin typeface="Century Gothic" panose="020B0502020202020204"/>
                <a:cs typeface="Arial" pitchFamily="34" charset="0"/>
              </a:rPr>
              <a:t>financial flexibility </a:t>
            </a:r>
            <a:r>
              <a:rPr lang="en-GB" altLang="en-US" dirty="0">
                <a:solidFill>
                  <a:prstClr val="black"/>
                </a:solidFill>
                <a:latin typeface="Century Gothic" panose="020B0502020202020204"/>
                <a:cs typeface="Arial" pitchFamily="34" charset="0"/>
              </a:rPr>
              <a:t>(variable payment systems).</a:t>
            </a:r>
          </a:p>
          <a:p>
            <a:pPr defTabSz="914400" eaLnBrk="1" hangingPunct="1">
              <a:spcBef>
                <a:spcPct val="50000"/>
              </a:spcBef>
            </a:pPr>
            <a:r>
              <a:rPr lang="en-GB" altLang="en-US" dirty="0">
                <a:solidFill>
                  <a:prstClr val="black"/>
                </a:solidFill>
                <a:latin typeface="Century Gothic" panose="020B0502020202020204"/>
                <a:cs typeface="Arial" pitchFamily="34" charset="0"/>
              </a:rPr>
              <a:t>In recent years, it has been suggested that the notion of the</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core worker</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is no longer appropriate. The suggestion is that employers will increasingly wish to buy a specific service from a worker rather than that person</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s time. </a:t>
            </a:r>
          </a:p>
          <a:p>
            <a:pPr defTabSz="914400" eaLnBrk="1" hangingPunct="1">
              <a:spcBef>
                <a:spcPct val="50000"/>
              </a:spcBef>
            </a:pPr>
            <a:r>
              <a:rPr lang="en-GB" altLang="en-US" dirty="0">
                <a:solidFill>
                  <a:prstClr val="black"/>
                </a:solidFill>
                <a:latin typeface="Century Gothic" panose="020B0502020202020204"/>
                <a:cs typeface="Arial" pitchFamily="34" charset="0"/>
              </a:rPr>
              <a:t>Instead of seeking job security, people will focus more on employability and develop portfolio careers.</a:t>
            </a:r>
          </a:p>
          <a:p>
            <a:pPr defTabSz="914400" eaLnBrk="1" hangingPunct="1">
              <a:spcBef>
                <a:spcPct val="50000"/>
              </a:spcBef>
            </a:pPr>
            <a:r>
              <a:rPr lang="en-GB" altLang="en-US" dirty="0">
                <a:solidFill>
                  <a:prstClr val="black"/>
                </a:solidFill>
                <a:latin typeface="Century Gothic" panose="020B0502020202020204"/>
                <a:cs typeface="Arial" pitchFamily="34" charset="0"/>
              </a:rPr>
              <a:t>Organisations will become increasingly</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virtual</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and society increasingly</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jobless</a:t>
            </a:r>
            <a:r>
              <a:rPr lang="ja-JP" altLang="en-GB" dirty="0">
                <a:solidFill>
                  <a:prstClr val="black"/>
                </a:solidFill>
                <a:latin typeface="Century Gothic" panose="020B0502020202020204"/>
                <a:cs typeface="Arial" pitchFamily="34" charset="0"/>
              </a:rPr>
              <a:t>’</a:t>
            </a:r>
            <a:r>
              <a:rPr lang="en-GB" altLang="ja-JP" dirty="0">
                <a:solidFill>
                  <a:prstClr val="black"/>
                </a:solidFill>
                <a:latin typeface="Century Gothic" panose="020B0502020202020204"/>
                <a:cs typeface="Arial" pitchFamily="34" charset="0"/>
              </a:rPr>
              <a:t>.</a:t>
            </a:r>
            <a:endParaRPr lang="en-GB" altLang="en-US" dirty="0">
              <a:solidFill>
                <a:prstClr val="black"/>
              </a:solidFill>
              <a:latin typeface="Century Gothic" panose="020B0502020202020204"/>
              <a:cs typeface="Arial" pitchFamily="34" charset="0"/>
            </a:endParaRPr>
          </a:p>
        </p:txBody>
      </p:sp>
      <p:sp>
        <p:nvSpPr>
          <p:cNvPr id="4" name="Rectangle 3"/>
          <p:cNvSpPr/>
          <p:nvPr/>
        </p:nvSpPr>
        <p:spPr>
          <a:xfrm>
            <a:off x="3600155" y="244381"/>
            <a:ext cx="4775666" cy="707886"/>
          </a:xfrm>
          <a:prstGeom prst="rect">
            <a:avLst/>
          </a:prstGeom>
        </p:spPr>
        <p:txBody>
          <a:bodyPr wrap="none">
            <a:spAutoFit/>
          </a:bodyPr>
          <a:lstStyle/>
          <a:p>
            <a:pPr defTabSz="914400">
              <a:spcBef>
                <a:spcPct val="50000"/>
              </a:spcBef>
            </a:pPr>
            <a:r>
              <a:rPr lang="en-GB" altLang="en-US" sz="4000" b="1" dirty="0">
                <a:solidFill>
                  <a:srgbClr val="C00000"/>
                </a:solidFill>
                <a:cs typeface="Arial" pitchFamily="34" charset="0"/>
              </a:rPr>
              <a:t>Defining Flexibility </a:t>
            </a:r>
          </a:p>
        </p:txBody>
      </p:sp>
    </p:spTree>
    <p:extLst>
      <p:ext uri="{BB962C8B-B14F-4D97-AF65-F5344CB8AC3E}">
        <p14:creationId xmlns:p14="http://schemas.microsoft.com/office/powerpoint/2010/main" val="370540774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dissolve">
                                      <p:cBhvr>
                                        <p:cTn id="7" dur="500"/>
                                        <p:tgtEl>
                                          <p:spTgt spid="10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11267" name="Text Box 3"/>
          <p:cNvSpPr txBox="1">
            <a:spLocks noChangeArrowheads="1"/>
          </p:cNvSpPr>
          <p:nvPr/>
        </p:nvSpPr>
        <p:spPr bwMode="auto">
          <a:xfrm>
            <a:off x="1991544" y="1164771"/>
            <a:ext cx="8429724" cy="6286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marL="342900" indent="-342900" algn="ctr" defTabSz="914400" eaLnBrk="1" hangingPunct="1">
              <a:spcBef>
                <a:spcPct val="50000"/>
              </a:spcBef>
              <a:buFont typeface="Arial" panose="020B0604020202020204" pitchFamily="34" charset="0"/>
              <a:buChar char="•"/>
            </a:pPr>
            <a:r>
              <a:rPr lang="en-GB" altLang="en-US" sz="2300" dirty="0">
                <a:solidFill>
                  <a:prstClr val="black"/>
                </a:solidFill>
                <a:latin typeface="Century Gothic" panose="020B0502020202020204"/>
                <a:cs typeface="Arial" pitchFamily="34" charset="0"/>
              </a:rPr>
              <a:t>a response to increased volatility in product markets</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 new technologies</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 interest in established Japanese management techniques</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 decline in the size and influence of trade unions</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 increased female participation in the labour market – resulting in greater interest in work-life balance issues</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government encouragement</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 short-term thinking in financial markets</a:t>
            </a:r>
          </a:p>
          <a:p>
            <a:pPr marL="342900" indent="-342900" defTabSz="914400" eaLnBrk="1" hangingPunct="1">
              <a:spcBef>
                <a:spcPct val="50000"/>
              </a:spcBef>
              <a:buFont typeface="Wingdings" panose="05000000000000000000" pitchFamily="2" charset="2"/>
              <a:buChar char="§"/>
            </a:pPr>
            <a:r>
              <a:rPr lang="en-GB" altLang="en-US" sz="2300" dirty="0">
                <a:solidFill>
                  <a:prstClr val="black"/>
                </a:solidFill>
                <a:latin typeface="Century Gothic" panose="020B0502020202020204"/>
                <a:cs typeface="Arial" pitchFamily="34" charset="0"/>
              </a:rPr>
              <a:t> growth of service sector and evolution of a</a:t>
            </a:r>
            <a:r>
              <a:rPr lang="ja-JP" altLang="en-GB" sz="2300" dirty="0">
                <a:solidFill>
                  <a:prstClr val="black"/>
                </a:solidFill>
                <a:latin typeface="Century Gothic" panose="020B0502020202020204"/>
                <a:cs typeface="Arial" pitchFamily="34" charset="0"/>
              </a:rPr>
              <a:t>‘</a:t>
            </a:r>
            <a:r>
              <a:rPr lang="en-GB" altLang="ja-JP" sz="2300" dirty="0">
                <a:solidFill>
                  <a:prstClr val="black"/>
                </a:solidFill>
                <a:latin typeface="Century Gothic" panose="020B0502020202020204"/>
                <a:cs typeface="Arial" pitchFamily="34" charset="0"/>
              </a:rPr>
              <a:t>24-hour society</a:t>
            </a:r>
            <a:r>
              <a:rPr lang="ja-JP" altLang="en-GB" sz="2300" dirty="0">
                <a:solidFill>
                  <a:prstClr val="black"/>
                </a:solidFill>
                <a:latin typeface="Century Gothic" panose="020B0502020202020204"/>
                <a:cs typeface="Arial" pitchFamily="34" charset="0"/>
              </a:rPr>
              <a:t>’</a:t>
            </a:r>
            <a:r>
              <a:rPr lang="en-GB" altLang="ja-JP" sz="2300" dirty="0">
                <a:solidFill>
                  <a:prstClr val="black"/>
                </a:solidFill>
                <a:latin typeface="Century Gothic" panose="020B0502020202020204"/>
                <a:cs typeface="Arial" pitchFamily="34" charset="0"/>
              </a:rPr>
              <a:t>.</a:t>
            </a:r>
          </a:p>
          <a:p>
            <a:pPr defTabSz="914400" eaLnBrk="1" hangingPunct="1">
              <a:spcBef>
                <a:spcPct val="50000"/>
              </a:spcBef>
              <a:buFontTx/>
              <a:buChar char="•"/>
            </a:pPr>
            <a:endParaRPr lang="en-GB" altLang="en-US" sz="2300" dirty="0">
              <a:solidFill>
                <a:prstClr val="black"/>
              </a:solidFill>
              <a:latin typeface="Century Gothic" panose="020B0502020202020204"/>
              <a:cs typeface="Arial" pitchFamily="34" charset="0"/>
            </a:endParaRPr>
          </a:p>
          <a:p>
            <a:pPr defTabSz="914400" eaLnBrk="1" hangingPunct="1">
              <a:spcBef>
                <a:spcPct val="50000"/>
              </a:spcBef>
              <a:buFontTx/>
              <a:buChar char="•"/>
            </a:pPr>
            <a:endParaRPr lang="en-GB" altLang="en-US" sz="2300" u="sng" dirty="0">
              <a:solidFill>
                <a:prstClr val="black"/>
              </a:solidFill>
              <a:latin typeface="Century Gothic" panose="020B0502020202020204"/>
            </a:endParaRPr>
          </a:p>
        </p:txBody>
      </p:sp>
      <p:sp>
        <p:nvSpPr>
          <p:cNvPr id="2" name="Rectangle 1"/>
          <p:cNvSpPr/>
          <p:nvPr/>
        </p:nvSpPr>
        <p:spPr>
          <a:xfrm>
            <a:off x="2783632" y="56818"/>
            <a:ext cx="7776864" cy="707886"/>
          </a:xfrm>
          <a:prstGeom prst="rect">
            <a:avLst/>
          </a:prstGeom>
        </p:spPr>
        <p:txBody>
          <a:bodyPr wrap="square">
            <a:spAutoFit/>
          </a:bodyPr>
          <a:lstStyle/>
          <a:p>
            <a:pPr defTabSz="914400">
              <a:spcBef>
                <a:spcPct val="50000"/>
              </a:spcBef>
            </a:pPr>
            <a:r>
              <a:rPr lang="en-GB" altLang="en-US" sz="4000" b="1" dirty="0">
                <a:solidFill>
                  <a:srgbClr val="C00000"/>
                </a:solidFill>
                <a:cs typeface="Arial" pitchFamily="34" charset="0"/>
              </a:rPr>
              <a:t>Reasons for Increased Interest</a:t>
            </a:r>
          </a:p>
        </p:txBody>
      </p:sp>
    </p:spTree>
    <p:extLst>
      <p:ext uri="{BB962C8B-B14F-4D97-AF65-F5344CB8AC3E}">
        <p14:creationId xmlns:p14="http://schemas.microsoft.com/office/powerpoint/2010/main" val="251676481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267"/>
                                        </p:tgtEl>
                                        <p:attrNameLst>
                                          <p:attrName>style.visibility</p:attrName>
                                        </p:attrNameLst>
                                      </p:cBhvr>
                                      <p:to>
                                        <p:strVal val="visible"/>
                                      </p:to>
                                    </p:set>
                                    <p:animEffect transition="in" filter="dissolve">
                                      <p:cBhvr>
                                        <p:cTn id="7" dur="5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2" name="Title 1"/>
          <p:cNvSpPr>
            <a:spLocks noGrp="1"/>
          </p:cNvSpPr>
          <p:nvPr>
            <p:ph type="title"/>
          </p:nvPr>
        </p:nvSpPr>
        <p:spPr>
          <a:xfrm>
            <a:off x="3466416" y="116312"/>
            <a:ext cx="6589199" cy="1280890"/>
          </a:xfrm>
        </p:spPr>
        <p:txBody>
          <a:bodyPr>
            <a:normAutofit/>
          </a:bodyPr>
          <a:lstStyle/>
          <a:p>
            <a:pPr algn="ctr"/>
            <a:r>
              <a:rPr lang="en-GB" sz="4000" b="1" dirty="0">
                <a:solidFill>
                  <a:srgbClr val="C00000"/>
                </a:solidFill>
              </a:rPr>
              <a:t>Functional </a:t>
            </a:r>
            <a:r>
              <a:rPr lang="en-GB" sz="4000" b="1" dirty="0">
                <a:solidFill>
                  <a:srgbClr val="C00000"/>
                </a:solidFill>
              </a:rPr>
              <a:t>Flexibility </a:t>
            </a:r>
            <a:endParaRPr lang="en-GB" sz="4000" b="1" dirty="0">
              <a:solidFill>
                <a:srgbClr val="C00000"/>
              </a:solidFill>
            </a:endParaRPr>
          </a:p>
        </p:txBody>
      </p:sp>
      <p:sp>
        <p:nvSpPr>
          <p:cNvPr id="3" name="Content Placeholder 2"/>
          <p:cNvSpPr>
            <a:spLocks noGrp="1"/>
          </p:cNvSpPr>
          <p:nvPr>
            <p:ph idx="1"/>
          </p:nvPr>
        </p:nvSpPr>
        <p:spPr>
          <a:xfrm>
            <a:off x="3466416" y="914400"/>
            <a:ext cx="6950065" cy="5538936"/>
          </a:xfrm>
        </p:spPr>
        <p:txBody>
          <a:bodyPr>
            <a:normAutofit/>
          </a:bodyPr>
          <a:lstStyle/>
          <a:p>
            <a:r>
              <a:rPr lang="en-GB" sz="3000" b="1" dirty="0"/>
              <a:t>Associated with the following:</a:t>
            </a:r>
          </a:p>
          <a:p>
            <a:pPr lvl="1"/>
            <a:r>
              <a:rPr lang="en-GB" dirty="0"/>
              <a:t> </a:t>
            </a:r>
            <a:r>
              <a:rPr lang="en-GB" sz="2500" dirty="0"/>
              <a:t>reduction in the number of job descriptions</a:t>
            </a:r>
          </a:p>
          <a:p>
            <a:pPr lvl="1"/>
            <a:r>
              <a:rPr lang="en-GB" sz="2500" dirty="0"/>
              <a:t> more </a:t>
            </a:r>
            <a:r>
              <a:rPr lang="en-GB" sz="2500" dirty="0"/>
              <a:t>team working</a:t>
            </a:r>
            <a:endParaRPr lang="en-GB" sz="2500" dirty="0"/>
          </a:p>
          <a:p>
            <a:pPr lvl="1"/>
            <a:r>
              <a:rPr lang="en-GB" sz="2500" dirty="0"/>
              <a:t> flatter hierarchies</a:t>
            </a:r>
          </a:p>
          <a:p>
            <a:pPr lvl="1"/>
            <a:r>
              <a:rPr lang="en-GB" sz="2500" dirty="0"/>
              <a:t> job rotation schemes.</a:t>
            </a:r>
          </a:p>
          <a:p>
            <a:pPr lvl="1"/>
            <a:r>
              <a:rPr lang="en-GB" sz="2500" b="1" dirty="0"/>
              <a:t>Advantages:</a:t>
            </a:r>
          </a:p>
          <a:p>
            <a:pPr lvl="2"/>
            <a:r>
              <a:rPr lang="en-GB" sz="2300" dirty="0"/>
              <a:t> people deployed where they are most needed</a:t>
            </a:r>
          </a:p>
          <a:p>
            <a:pPr lvl="2"/>
            <a:r>
              <a:rPr lang="en-GB" sz="2300" dirty="0"/>
              <a:t> allows a faster response to change. </a:t>
            </a:r>
          </a:p>
          <a:p>
            <a:endParaRPr lang="en-GB" dirty="0"/>
          </a:p>
        </p:txBody>
      </p:sp>
    </p:spTree>
    <p:extLst>
      <p:ext uri="{BB962C8B-B14F-4D97-AF65-F5344CB8AC3E}">
        <p14:creationId xmlns:p14="http://schemas.microsoft.com/office/powerpoint/2010/main" val="407951756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dissolv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88640"/>
            <a:ext cx="6589199" cy="1280890"/>
          </a:xfrm>
        </p:spPr>
        <p:txBody>
          <a:bodyPr>
            <a:normAutofit/>
          </a:bodyPr>
          <a:lstStyle/>
          <a:p>
            <a:pPr algn="ctr"/>
            <a:r>
              <a:rPr lang="en-GB" altLang="en-US" sz="4000" b="1" dirty="0">
                <a:solidFill>
                  <a:srgbClr val="C00000"/>
                </a:solidFill>
                <a:latin typeface="+mn-lt"/>
                <a:cs typeface="Arial" pitchFamily="34" charset="0"/>
              </a:rPr>
              <a:t>Functional </a:t>
            </a:r>
            <a:r>
              <a:rPr lang="en-GB" altLang="en-US" sz="4000" b="1" dirty="0">
                <a:solidFill>
                  <a:srgbClr val="C00000"/>
                </a:solidFill>
                <a:latin typeface="+mn-lt"/>
                <a:cs typeface="Arial" pitchFamily="34" charset="0"/>
              </a:rPr>
              <a:t>Flexibility </a:t>
            </a:r>
            <a:endParaRPr lang="en-GB" sz="4000" dirty="0">
              <a:solidFill>
                <a:srgbClr val="C00000"/>
              </a:solidFill>
              <a:latin typeface="+mn-lt"/>
            </a:endParaRPr>
          </a:p>
        </p:txBody>
      </p:sp>
      <p:sp>
        <p:nvSpPr>
          <p:cNvPr id="3" name="Content Placeholder 2"/>
          <p:cNvSpPr>
            <a:spLocks noGrp="1"/>
          </p:cNvSpPr>
          <p:nvPr>
            <p:ph idx="1"/>
          </p:nvPr>
        </p:nvSpPr>
        <p:spPr>
          <a:xfrm>
            <a:off x="3647729" y="1324165"/>
            <a:ext cx="6591985" cy="3777622"/>
          </a:xfrm>
        </p:spPr>
        <p:txBody>
          <a:bodyPr/>
          <a:lstStyle/>
          <a:p>
            <a:r>
              <a:rPr lang="en-GB" sz="3000" b="1" dirty="0"/>
              <a:t>Disadvantages: </a:t>
            </a:r>
          </a:p>
          <a:p>
            <a:pPr lvl="1"/>
            <a:r>
              <a:rPr lang="en-GB" sz="2500" dirty="0"/>
              <a:t> costly (training and administration costs)</a:t>
            </a:r>
          </a:p>
          <a:p>
            <a:pPr lvl="1"/>
            <a:r>
              <a:rPr lang="en-GB" sz="2500" dirty="0"/>
              <a:t> potential resistance from employees</a:t>
            </a:r>
          </a:p>
          <a:p>
            <a:pPr lvl="1"/>
            <a:r>
              <a:rPr lang="en-GB" sz="2500" dirty="0"/>
              <a:t> some skills are too complex/specialised to be shared.</a:t>
            </a:r>
          </a:p>
          <a:p>
            <a:pPr lvl="1"/>
            <a:endParaRPr lang="en-GB" sz="2500" dirty="0"/>
          </a:p>
        </p:txBody>
      </p:sp>
    </p:spTree>
    <p:extLst>
      <p:ext uri="{BB962C8B-B14F-4D97-AF65-F5344CB8AC3E}">
        <p14:creationId xmlns:p14="http://schemas.microsoft.com/office/powerpoint/2010/main" val="417880281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2" name="Title 1"/>
          <p:cNvSpPr>
            <a:spLocks noGrp="1"/>
          </p:cNvSpPr>
          <p:nvPr>
            <p:ph type="title"/>
          </p:nvPr>
        </p:nvSpPr>
        <p:spPr>
          <a:xfrm>
            <a:off x="3469202" y="188640"/>
            <a:ext cx="6589199" cy="1280890"/>
          </a:xfrm>
        </p:spPr>
        <p:txBody>
          <a:bodyPr>
            <a:noAutofit/>
          </a:bodyPr>
          <a:lstStyle/>
          <a:p>
            <a:pPr algn="ctr"/>
            <a:r>
              <a:rPr lang="en-GB" sz="4000" b="1" dirty="0">
                <a:solidFill>
                  <a:srgbClr val="C00000"/>
                </a:solidFill>
              </a:rPr>
              <a:t>Numerical </a:t>
            </a:r>
            <a:r>
              <a:rPr lang="en-GB" sz="4000" b="1" dirty="0">
                <a:solidFill>
                  <a:srgbClr val="C00000"/>
                </a:solidFill>
              </a:rPr>
              <a:t>Flexibility</a:t>
            </a:r>
            <a:r>
              <a:rPr lang="en-GB" sz="4000" b="1" dirty="0">
                <a:solidFill>
                  <a:srgbClr val="C00000"/>
                </a:solidFill>
              </a:rPr>
              <a:t/>
            </a:r>
            <a:br>
              <a:rPr lang="en-GB" sz="4000" b="1" dirty="0">
                <a:solidFill>
                  <a:srgbClr val="C00000"/>
                </a:solidFill>
              </a:rPr>
            </a:br>
            <a:endParaRPr lang="en-GB" sz="4000" b="1" dirty="0">
              <a:solidFill>
                <a:srgbClr val="C00000"/>
              </a:solidFill>
            </a:endParaRPr>
          </a:p>
        </p:txBody>
      </p:sp>
      <p:sp>
        <p:nvSpPr>
          <p:cNvPr id="3" name="Content Placeholder 2"/>
          <p:cNvSpPr>
            <a:spLocks noGrp="1"/>
          </p:cNvSpPr>
          <p:nvPr>
            <p:ph idx="1"/>
          </p:nvPr>
        </p:nvSpPr>
        <p:spPr>
          <a:xfrm>
            <a:off x="3466416" y="980728"/>
            <a:ext cx="6950065" cy="4930494"/>
          </a:xfrm>
        </p:spPr>
        <p:txBody>
          <a:bodyPr>
            <a:normAutofit/>
          </a:bodyPr>
          <a:lstStyle/>
          <a:p>
            <a:r>
              <a:rPr lang="en-GB" sz="3000" b="1" dirty="0"/>
              <a:t>People are employed on different forms of ‘</a:t>
            </a:r>
            <a:r>
              <a:rPr lang="en-GB" sz="3000" b="1" i="1" dirty="0">
                <a:solidFill>
                  <a:srgbClr val="C00000"/>
                </a:solidFill>
              </a:rPr>
              <a:t>atypical contract</a:t>
            </a:r>
            <a:r>
              <a:rPr lang="en-GB" sz="3000" b="1" dirty="0"/>
              <a:t>’ so </a:t>
            </a:r>
            <a:r>
              <a:rPr lang="en-GB" sz="3000" b="1" dirty="0"/>
              <a:t>they can be deployed where they are most needed at the times they are needed.</a:t>
            </a:r>
          </a:p>
          <a:p>
            <a:pPr lvl="1"/>
            <a:r>
              <a:rPr lang="en-GB" sz="2500" dirty="0"/>
              <a:t> part-time contracts</a:t>
            </a:r>
          </a:p>
          <a:p>
            <a:pPr lvl="1"/>
            <a:r>
              <a:rPr lang="en-GB" sz="2500" dirty="0"/>
              <a:t> temporary contracts</a:t>
            </a:r>
          </a:p>
          <a:p>
            <a:pPr lvl="1"/>
            <a:r>
              <a:rPr lang="en-GB" sz="2500" dirty="0"/>
              <a:t> subcontractors</a:t>
            </a:r>
          </a:p>
          <a:p>
            <a:pPr lvl="1"/>
            <a:r>
              <a:rPr lang="en-GB" sz="2500" dirty="0"/>
              <a:t> homeworking</a:t>
            </a:r>
            <a:r>
              <a:rPr lang="en-GB" dirty="0"/>
              <a:t>.</a:t>
            </a:r>
          </a:p>
          <a:p>
            <a:endParaRPr lang="en-GB" dirty="0"/>
          </a:p>
        </p:txBody>
      </p:sp>
    </p:spTree>
    <p:extLst>
      <p:ext uri="{BB962C8B-B14F-4D97-AF65-F5344CB8AC3E}">
        <p14:creationId xmlns:p14="http://schemas.microsoft.com/office/powerpoint/2010/main" val="224897542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Part-time </a:t>
            </a:r>
            <a:r>
              <a:rPr lang="en-GB" sz="4000" b="1" dirty="0">
                <a:solidFill>
                  <a:srgbClr val="C00000"/>
                </a:solidFill>
              </a:rPr>
              <a:t>Contracts </a:t>
            </a:r>
            <a:endParaRPr lang="en-GB" sz="4000" b="1" dirty="0">
              <a:solidFill>
                <a:srgbClr val="C00000"/>
              </a:solidFill>
            </a:endParaRPr>
          </a:p>
        </p:txBody>
      </p:sp>
      <p:sp>
        <p:nvSpPr>
          <p:cNvPr id="3" name="Content Placeholder 2"/>
          <p:cNvSpPr>
            <a:spLocks noGrp="1"/>
          </p:cNvSpPr>
          <p:nvPr>
            <p:ph idx="1"/>
          </p:nvPr>
        </p:nvSpPr>
        <p:spPr>
          <a:xfrm>
            <a:off x="3466416" y="1124744"/>
            <a:ext cx="6591985" cy="5256584"/>
          </a:xfrm>
        </p:spPr>
        <p:txBody>
          <a:bodyPr>
            <a:normAutofit/>
          </a:bodyPr>
          <a:lstStyle/>
          <a:p>
            <a:r>
              <a:rPr lang="en-GB" sz="3000" dirty="0"/>
              <a:t>Just over a quarter of the UK workforce are part-timers, 80% of whom are women. Other key groups are the retired and students.</a:t>
            </a:r>
          </a:p>
          <a:p>
            <a:r>
              <a:rPr lang="en-GB" sz="3000" dirty="0"/>
              <a:t>Main reasons for the creation of part-time posts:</a:t>
            </a:r>
          </a:p>
          <a:p>
            <a:pPr lvl="1"/>
            <a:r>
              <a:rPr lang="en-GB" dirty="0"/>
              <a:t> </a:t>
            </a:r>
            <a:r>
              <a:rPr lang="en-GB" sz="2500" dirty="0"/>
              <a:t>to respond more efficiently to peaks and troughs in demand</a:t>
            </a:r>
          </a:p>
          <a:p>
            <a:pPr lvl="1"/>
            <a:r>
              <a:rPr lang="en-GB" sz="2500" dirty="0"/>
              <a:t> demand from employees.</a:t>
            </a:r>
          </a:p>
          <a:p>
            <a:endParaRPr lang="en-GB" dirty="0"/>
          </a:p>
        </p:txBody>
      </p:sp>
    </p:spTree>
    <p:extLst>
      <p:ext uri="{BB962C8B-B14F-4D97-AF65-F5344CB8AC3E}">
        <p14:creationId xmlns:p14="http://schemas.microsoft.com/office/powerpoint/2010/main" val="209068233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Part-time </a:t>
            </a:r>
            <a:r>
              <a:rPr lang="en-GB" sz="4000" b="1" dirty="0">
                <a:solidFill>
                  <a:srgbClr val="C00000"/>
                </a:solidFill>
              </a:rPr>
              <a:t>Contracts </a:t>
            </a:r>
            <a:endParaRPr lang="en-GB" sz="4000" b="1" dirty="0">
              <a:solidFill>
                <a:srgbClr val="C00000"/>
              </a:solidFill>
            </a:endParaRPr>
          </a:p>
        </p:txBody>
      </p:sp>
      <p:sp>
        <p:nvSpPr>
          <p:cNvPr id="3" name="Content Placeholder 2"/>
          <p:cNvSpPr>
            <a:spLocks noGrp="1"/>
          </p:cNvSpPr>
          <p:nvPr>
            <p:ph idx="1"/>
          </p:nvPr>
        </p:nvSpPr>
        <p:spPr>
          <a:xfrm>
            <a:off x="3466416" y="1196752"/>
            <a:ext cx="6878057" cy="4714470"/>
          </a:xfrm>
        </p:spPr>
        <p:txBody>
          <a:bodyPr>
            <a:normAutofit/>
          </a:bodyPr>
          <a:lstStyle/>
          <a:p>
            <a:r>
              <a:rPr lang="en-GB" sz="3000" b="1" dirty="0"/>
              <a:t>Disadvantages:</a:t>
            </a:r>
          </a:p>
          <a:p>
            <a:pPr lvl="1"/>
            <a:r>
              <a:rPr lang="en-GB" sz="2500" dirty="0"/>
              <a:t> workers may show less commitment to the organisation</a:t>
            </a:r>
          </a:p>
          <a:p>
            <a:pPr lvl="1"/>
            <a:r>
              <a:rPr lang="en-GB" sz="2500" dirty="0"/>
              <a:t> inflexibility in terms of the hours individuals are available for work (as other commitments are often a priority)</a:t>
            </a:r>
          </a:p>
          <a:p>
            <a:pPr lvl="1"/>
            <a:r>
              <a:rPr lang="en-GB" sz="2500" dirty="0"/>
              <a:t> increase in training time and costs when two to three individuals are employed in place of one full-timer.</a:t>
            </a:r>
          </a:p>
          <a:p>
            <a:endParaRPr lang="en-GB" dirty="0"/>
          </a:p>
        </p:txBody>
      </p:sp>
    </p:spTree>
    <p:extLst>
      <p:ext uri="{BB962C8B-B14F-4D97-AF65-F5344CB8AC3E}">
        <p14:creationId xmlns:p14="http://schemas.microsoft.com/office/powerpoint/2010/main" val="208692526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2" name="Title 1"/>
          <p:cNvSpPr>
            <a:spLocks noGrp="1"/>
          </p:cNvSpPr>
          <p:nvPr>
            <p:ph type="title"/>
          </p:nvPr>
        </p:nvSpPr>
        <p:spPr>
          <a:xfrm>
            <a:off x="3469202" y="116632"/>
            <a:ext cx="6589199" cy="1280890"/>
          </a:xfrm>
        </p:spPr>
        <p:txBody>
          <a:bodyPr>
            <a:normAutofit/>
          </a:bodyPr>
          <a:lstStyle/>
          <a:p>
            <a:pPr algn="ctr"/>
            <a:r>
              <a:rPr lang="en-GB" sz="4000" b="1" dirty="0">
                <a:solidFill>
                  <a:srgbClr val="C00000"/>
                </a:solidFill>
              </a:rPr>
              <a:t>Temporary </a:t>
            </a:r>
            <a:r>
              <a:rPr lang="en-GB" sz="4000" b="1" dirty="0">
                <a:solidFill>
                  <a:srgbClr val="C00000"/>
                </a:solidFill>
              </a:rPr>
              <a:t>Contracts </a:t>
            </a:r>
            <a:endParaRPr lang="en-GB" sz="4000" b="1" dirty="0">
              <a:solidFill>
                <a:srgbClr val="C00000"/>
              </a:solidFill>
            </a:endParaRPr>
          </a:p>
        </p:txBody>
      </p:sp>
      <p:sp>
        <p:nvSpPr>
          <p:cNvPr id="3" name="Content Placeholder 2"/>
          <p:cNvSpPr>
            <a:spLocks noGrp="1"/>
          </p:cNvSpPr>
          <p:nvPr>
            <p:ph idx="1"/>
          </p:nvPr>
        </p:nvSpPr>
        <p:spPr>
          <a:xfrm>
            <a:off x="3466416" y="914400"/>
            <a:ext cx="7022073" cy="5610944"/>
          </a:xfrm>
        </p:spPr>
        <p:txBody>
          <a:bodyPr>
            <a:normAutofit lnSpcReduction="10000"/>
          </a:bodyPr>
          <a:lstStyle/>
          <a:p>
            <a:r>
              <a:rPr lang="en-GB" sz="3000" dirty="0"/>
              <a:t>These can either be for a fixed term or on a seasonal basis to carry out a specific job, or for an indefinite period.</a:t>
            </a:r>
          </a:p>
          <a:p>
            <a:r>
              <a:rPr lang="en-GB" sz="3000" dirty="0"/>
              <a:t>Main reasons for employing temporary staff:</a:t>
            </a:r>
          </a:p>
          <a:p>
            <a:pPr lvl="1"/>
            <a:r>
              <a:rPr lang="en-GB" sz="2500" dirty="0"/>
              <a:t> to cover for absent staff</a:t>
            </a:r>
          </a:p>
          <a:p>
            <a:pPr lvl="1"/>
            <a:r>
              <a:rPr lang="en-GB" sz="2500" dirty="0"/>
              <a:t> to match staffing levels to peaks in demand</a:t>
            </a:r>
          </a:p>
          <a:p>
            <a:pPr lvl="1"/>
            <a:r>
              <a:rPr lang="en-GB" sz="2500" dirty="0"/>
              <a:t> to deal with one-off tasks</a:t>
            </a:r>
          </a:p>
          <a:p>
            <a:pPr lvl="1"/>
            <a:r>
              <a:rPr lang="en-GB" sz="2500" dirty="0"/>
              <a:t> to adjust staffing levels/provide cover while levels are changed</a:t>
            </a:r>
          </a:p>
          <a:p>
            <a:endParaRPr lang="en-GB" dirty="0"/>
          </a:p>
        </p:txBody>
      </p:sp>
    </p:spTree>
    <p:extLst>
      <p:ext uri="{BB962C8B-B14F-4D97-AF65-F5344CB8AC3E}">
        <p14:creationId xmlns:p14="http://schemas.microsoft.com/office/powerpoint/2010/main" val="361142472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Temporary </a:t>
            </a:r>
            <a:r>
              <a:rPr lang="en-GB" sz="4000" b="1" dirty="0">
                <a:solidFill>
                  <a:srgbClr val="C00000"/>
                </a:solidFill>
              </a:rPr>
              <a:t>Contracts </a:t>
            </a:r>
            <a:endParaRPr lang="en-GB" sz="4000" b="1" dirty="0">
              <a:solidFill>
                <a:srgbClr val="C00000"/>
              </a:solidFill>
            </a:endParaRPr>
          </a:p>
        </p:txBody>
      </p:sp>
      <p:sp>
        <p:nvSpPr>
          <p:cNvPr id="3" name="Content Placeholder 2"/>
          <p:cNvSpPr>
            <a:spLocks noGrp="1"/>
          </p:cNvSpPr>
          <p:nvPr>
            <p:ph idx="1"/>
          </p:nvPr>
        </p:nvSpPr>
        <p:spPr>
          <a:xfrm>
            <a:off x="3359696" y="1268760"/>
            <a:ext cx="6984776" cy="4392488"/>
          </a:xfrm>
        </p:spPr>
        <p:txBody>
          <a:bodyPr>
            <a:noAutofit/>
          </a:bodyPr>
          <a:lstStyle/>
          <a:p>
            <a:r>
              <a:rPr lang="en-GB" sz="3000" dirty="0"/>
              <a:t>to provide specialist skills</a:t>
            </a:r>
          </a:p>
          <a:p>
            <a:r>
              <a:rPr lang="en-GB" sz="3000" dirty="0"/>
              <a:t> because applicants have requested temporary work</a:t>
            </a:r>
          </a:p>
          <a:p>
            <a:r>
              <a:rPr lang="en-GB" sz="3000" dirty="0"/>
              <a:t> to screen for permanent jobs</a:t>
            </a:r>
          </a:p>
          <a:p>
            <a:r>
              <a:rPr lang="en-GB" sz="3000" dirty="0"/>
              <a:t> because they are easier to recruit</a:t>
            </a:r>
          </a:p>
          <a:p>
            <a:r>
              <a:rPr lang="en-GB" sz="3000" dirty="0"/>
              <a:t> to reduce wage costs</a:t>
            </a:r>
          </a:p>
          <a:p>
            <a:r>
              <a:rPr lang="en-GB" sz="3000" dirty="0"/>
              <a:t> to reduce non-wage costs.</a:t>
            </a:r>
          </a:p>
          <a:p>
            <a:endParaRPr lang="en-GB" sz="3000" dirty="0"/>
          </a:p>
        </p:txBody>
      </p:sp>
    </p:spTree>
    <p:extLst>
      <p:ext uri="{BB962C8B-B14F-4D97-AF65-F5344CB8AC3E}">
        <p14:creationId xmlns:p14="http://schemas.microsoft.com/office/powerpoint/2010/main" val="237608870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Subcontractors</a:t>
            </a:r>
          </a:p>
        </p:txBody>
      </p:sp>
      <p:sp>
        <p:nvSpPr>
          <p:cNvPr id="3" name="Content Placeholder 2"/>
          <p:cNvSpPr>
            <a:spLocks noGrp="1"/>
          </p:cNvSpPr>
          <p:nvPr>
            <p:ph idx="1"/>
          </p:nvPr>
        </p:nvSpPr>
        <p:spPr>
          <a:xfrm>
            <a:off x="3466416" y="1196752"/>
            <a:ext cx="6950065" cy="5256584"/>
          </a:xfrm>
        </p:spPr>
        <p:txBody>
          <a:bodyPr>
            <a:normAutofit/>
          </a:bodyPr>
          <a:lstStyle/>
          <a:p>
            <a:r>
              <a:rPr lang="en-GB" sz="3000" dirty="0"/>
              <a:t>Two basic forms:</a:t>
            </a:r>
          </a:p>
          <a:p>
            <a:pPr>
              <a:buFont typeface="+mj-lt"/>
              <a:buAutoNum type="arabicPeriod"/>
            </a:pPr>
            <a:r>
              <a:rPr lang="en-GB" sz="2500" dirty="0"/>
              <a:t>The use of consultants and other self-employed people to undertake specific, specialist work.</a:t>
            </a:r>
          </a:p>
          <a:p>
            <a:pPr>
              <a:buFont typeface="+mj-lt"/>
              <a:buAutoNum type="arabicPeriod"/>
            </a:pPr>
            <a:r>
              <a:rPr lang="en-GB" sz="2500" dirty="0"/>
              <a:t>The subcontracting out of a substantial body of work (such as cleaning or security) to a separate company, which can take advantage of economies of scale to carry out the work more efficiently.</a:t>
            </a:r>
          </a:p>
          <a:p>
            <a:endParaRPr lang="en-GB" dirty="0"/>
          </a:p>
        </p:txBody>
      </p:sp>
    </p:spTree>
    <p:extLst>
      <p:ext uri="{BB962C8B-B14F-4D97-AF65-F5344CB8AC3E}">
        <p14:creationId xmlns:p14="http://schemas.microsoft.com/office/powerpoint/2010/main" val="149610955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Subcontractors</a:t>
            </a:r>
          </a:p>
        </p:txBody>
      </p:sp>
      <p:sp>
        <p:nvSpPr>
          <p:cNvPr id="3" name="Content Placeholder 2"/>
          <p:cNvSpPr>
            <a:spLocks noGrp="1"/>
          </p:cNvSpPr>
          <p:nvPr>
            <p:ph idx="1"/>
          </p:nvPr>
        </p:nvSpPr>
        <p:spPr>
          <a:xfrm>
            <a:off x="3466416" y="1124744"/>
            <a:ext cx="6950065" cy="4786478"/>
          </a:xfrm>
        </p:spPr>
        <p:txBody>
          <a:bodyPr>
            <a:normAutofit/>
          </a:bodyPr>
          <a:lstStyle/>
          <a:p>
            <a:r>
              <a:rPr lang="en-GB" sz="3000" dirty="0"/>
              <a:t>Another possibility, which is becoming more common, is the rehiring of retired employees on a self-employed basis. This allows the organisation to draw on organisation-specific expertise, but only when there is a particular demand.</a:t>
            </a:r>
          </a:p>
          <a:p>
            <a:endParaRPr lang="en-GB" sz="3000" dirty="0"/>
          </a:p>
        </p:txBody>
      </p:sp>
    </p:spTree>
    <p:extLst>
      <p:ext uri="{BB962C8B-B14F-4D97-AF65-F5344CB8AC3E}">
        <p14:creationId xmlns:p14="http://schemas.microsoft.com/office/powerpoint/2010/main" val="195161355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6416" y="116632"/>
            <a:ext cx="6589199" cy="1280890"/>
          </a:xfrm>
        </p:spPr>
        <p:txBody>
          <a:bodyPr>
            <a:noAutofit/>
          </a:bodyPr>
          <a:lstStyle/>
          <a:p>
            <a:pPr algn="ctr"/>
            <a:r>
              <a:rPr lang="en-GB" sz="4000" b="1" dirty="0">
                <a:solidFill>
                  <a:srgbClr val="C00000"/>
                </a:solidFill>
              </a:rPr>
              <a:t>Homeworking</a:t>
            </a:r>
            <a:br>
              <a:rPr lang="en-GB" sz="4000" b="1" dirty="0">
                <a:solidFill>
                  <a:srgbClr val="C00000"/>
                </a:solidFill>
              </a:rPr>
            </a:br>
            <a:endParaRPr lang="en-GB" sz="4000" b="1" dirty="0">
              <a:solidFill>
                <a:srgbClr val="C00000"/>
              </a:solidFill>
            </a:endParaRPr>
          </a:p>
        </p:txBody>
      </p:sp>
      <p:sp>
        <p:nvSpPr>
          <p:cNvPr id="3" name="Content Placeholder 2"/>
          <p:cNvSpPr>
            <a:spLocks noGrp="1"/>
          </p:cNvSpPr>
          <p:nvPr>
            <p:ph idx="1"/>
          </p:nvPr>
        </p:nvSpPr>
        <p:spPr>
          <a:xfrm>
            <a:off x="3466416" y="908720"/>
            <a:ext cx="6950065" cy="5688632"/>
          </a:xfrm>
        </p:spPr>
        <p:txBody>
          <a:bodyPr>
            <a:normAutofit fontScale="92500" lnSpcReduction="10000"/>
          </a:bodyPr>
          <a:lstStyle/>
          <a:p>
            <a:r>
              <a:rPr lang="en-GB" sz="3000" dirty="0"/>
              <a:t>This can be an attractive option for both parties:</a:t>
            </a:r>
          </a:p>
          <a:p>
            <a:pPr lvl="1"/>
            <a:r>
              <a:rPr lang="en-GB" sz="2300" dirty="0"/>
              <a:t> Employees have more control over their hours of work, etc. </a:t>
            </a:r>
          </a:p>
          <a:p>
            <a:pPr lvl="1"/>
            <a:r>
              <a:rPr lang="en-GB" sz="2300" dirty="0"/>
              <a:t>Employers </a:t>
            </a:r>
            <a:r>
              <a:rPr lang="en-GB" sz="2300" dirty="0"/>
              <a:t>reduce costs in terms of office space, etc.</a:t>
            </a:r>
          </a:p>
          <a:p>
            <a:r>
              <a:rPr lang="en-GB" sz="3000" dirty="0"/>
              <a:t>Employers should be wary of the potential drawbacks</a:t>
            </a:r>
            <a:r>
              <a:rPr lang="en-GB" dirty="0"/>
              <a:t>:</a:t>
            </a:r>
          </a:p>
          <a:p>
            <a:pPr lvl="1"/>
            <a:r>
              <a:rPr lang="en-GB" dirty="0"/>
              <a:t> </a:t>
            </a:r>
            <a:r>
              <a:rPr lang="en-GB" sz="2300" dirty="0"/>
              <a:t>low morale as a result of isolation from co-workers</a:t>
            </a:r>
          </a:p>
          <a:p>
            <a:pPr lvl="1"/>
            <a:r>
              <a:rPr lang="en-GB" sz="2300" dirty="0"/>
              <a:t> traditional performance management techniques and control systems are not appropriate</a:t>
            </a:r>
          </a:p>
          <a:p>
            <a:pPr lvl="1"/>
            <a:r>
              <a:rPr lang="en-GB" sz="2300" dirty="0"/>
              <a:t> harder to maintain effective communication.</a:t>
            </a:r>
          </a:p>
          <a:p>
            <a:endParaRPr lang="en-GB" dirty="0"/>
          </a:p>
        </p:txBody>
      </p:sp>
    </p:spTree>
    <p:extLst>
      <p:ext uri="{BB962C8B-B14F-4D97-AF65-F5344CB8AC3E}">
        <p14:creationId xmlns:p14="http://schemas.microsoft.com/office/powerpoint/2010/main" val="144791743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209800" y="914400"/>
            <a:ext cx="754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defTabSz="914400" eaLnBrk="1" hangingPunct="1">
              <a:spcBef>
                <a:spcPct val="50000"/>
              </a:spcBef>
            </a:pPr>
            <a:endParaRPr lang="en-US" altLang="en-US">
              <a:solidFill>
                <a:prstClr val="black"/>
              </a:solidFill>
            </a:endParaRPr>
          </a:p>
        </p:txBody>
      </p:sp>
      <p:sp>
        <p:nvSpPr>
          <p:cNvPr id="2" name="Title 1"/>
          <p:cNvSpPr>
            <a:spLocks noGrp="1"/>
          </p:cNvSpPr>
          <p:nvPr>
            <p:ph type="title"/>
          </p:nvPr>
        </p:nvSpPr>
        <p:spPr>
          <a:xfrm>
            <a:off x="3469202" y="188640"/>
            <a:ext cx="6589199" cy="1280890"/>
          </a:xfrm>
        </p:spPr>
        <p:txBody>
          <a:bodyPr>
            <a:noAutofit/>
          </a:bodyPr>
          <a:lstStyle/>
          <a:p>
            <a:pPr algn="ctr"/>
            <a:r>
              <a:rPr lang="en-GB" sz="4000" b="1" dirty="0">
                <a:solidFill>
                  <a:srgbClr val="C00000"/>
                </a:solidFill>
              </a:rPr>
              <a:t>Temporal </a:t>
            </a:r>
            <a:r>
              <a:rPr lang="en-GB" sz="4000" b="1" dirty="0">
                <a:solidFill>
                  <a:srgbClr val="C00000"/>
                </a:solidFill>
              </a:rPr>
              <a:t>Flexibility</a:t>
            </a:r>
            <a:r>
              <a:rPr lang="en-GB" sz="4000" b="1" dirty="0">
                <a:solidFill>
                  <a:srgbClr val="C00000"/>
                </a:solidFill>
              </a:rPr>
              <a:t/>
            </a:r>
            <a:br>
              <a:rPr lang="en-GB" sz="4000" b="1" dirty="0">
                <a:solidFill>
                  <a:srgbClr val="C00000"/>
                </a:solidFill>
              </a:rPr>
            </a:br>
            <a:endParaRPr lang="en-GB" sz="4000" b="1" dirty="0">
              <a:solidFill>
                <a:srgbClr val="C00000"/>
              </a:solidFill>
            </a:endParaRPr>
          </a:p>
        </p:txBody>
      </p:sp>
      <p:sp>
        <p:nvSpPr>
          <p:cNvPr id="3" name="Content Placeholder 2"/>
          <p:cNvSpPr>
            <a:spLocks noGrp="1"/>
          </p:cNvSpPr>
          <p:nvPr>
            <p:ph idx="1"/>
          </p:nvPr>
        </p:nvSpPr>
        <p:spPr>
          <a:xfrm>
            <a:off x="3466416" y="1124744"/>
            <a:ext cx="6591985" cy="5328592"/>
          </a:xfrm>
        </p:spPr>
        <p:txBody>
          <a:bodyPr/>
          <a:lstStyle/>
          <a:p>
            <a:r>
              <a:rPr lang="en-GB" sz="3000" b="1" dirty="0"/>
              <a:t>Involves a move away from setting specific hours of work: </a:t>
            </a:r>
          </a:p>
          <a:p>
            <a:pPr lvl="1"/>
            <a:r>
              <a:rPr lang="en-GB" dirty="0"/>
              <a:t> </a:t>
            </a:r>
            <a:r>
              <a:rPr lang="en-GB" sz="2500" dirty="0"/>
              <a:t>flexitime</a:t>
            </a:r>
          </a:p>
          <a:p>
            <a:pPr lvl="1"/>
            <a:r>
              <a:rPr lang="en-GB" sz="2500" dirty="0"/>
              <a:t> annual hours</a:t>
            </a:r>
          </a:p>
          <a:p>
            <a:pPr lvl="1"/>
            <a:r>
              <a:rPr lang="en-GB" sz="2500" dirty="0"/>
              <a:t> zero hours</a:t>
            </a:r>
          </a:p>
          <a:p>
            <a:pPr lvl="1"/>
            <a:r>
              <a:rPr lang="en-GB" sz="2500" dirty="0"/>
              <a:t> term-time working</a:t>
            </a:r>
          </a:p>
          <a:p>
            <a:pPr lvl="1"/>
            <a:r>
              <a:rPr lang="en-GB" sz="2500" dirty="0"/>
              <a:t> compressed hours.</a:t>
            </a:r>
          </a:p>
          <a:p>
            <a:endParaRPr lang="en-GB" dirty="0"/>
          </a:p>
        </p:txBody>
      </p:sp>
    </p:spTree>
    <p:extLst>
      <p:ext uri="{BB962C8B-B14F-4D97-AF65-F5344CB8AC3E}">
        <p14:creationId xmlns:p14="http://schemas.microsoft.com/office/powerpoint/2010/main" val="284410397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16632"/>
            <a:ext cx="6589199" cy="1280890"/>
          </a:xfrm>
        </p:spPr>
        <p:txBody>
          <a:bodyPr>
            <a:normAutofit/>
          </a:bodyPr>
          <a:lstStyle/>
          <a:p>
            <a:pPr algn="ctr"/>
            <a:r>
              <a:rPr lang="en-GB" sz="4000" b="1" dirty="0">
                <a:solidFill>
                  <a:srgbClr val="C00000"/>
                </a:solidFill>
              </a:rPr>
              <a:t>Outsourcing</a:t>
            </a:r>
          </a:p>
        </p:txBody>
      </p:sp>
      <p:sp>
        <p:nvSpPr>
          <p:cNvPr id="3" name="Content Placeholder 2"/>
          <p:cNvSpPr>
            <a:spLocks noGrp="1"/>
          </p:cNvSpPr>
          <p:nvPr>
            <p:ph idx="1"/>
          </p:nvPr>
        </p:nvSpPr>
        <p:spPr>
          <a:xfrm>
            <a:off x="3466416" y="980728"/>
            <a:ext cx="6950065" cy="5688632"/>
          </a:xfrm>
        </p:spPr>
        <p:txBody>
          <a:bodyPr>
            <a:normAutofit lnSpcReduction="10000"/>
          </a:bodyPr>
          <a:lstStyle/>
          <a:p>
            <a:r>
              <a:rPr lang="en-GB" sz="3000" dirty="0"/>
              <a:t>The situation in which an organisational function that is customarily carried out on an in-house basis by the organisation’s own employees is instead purchased from a specialist provider.</a:t>
            </a:r>
          </a:p>
          <a:p>
            <a:r>
              <a:rPr lang="en-GB" sz="3000" dirty="0"/>
              <a:t>Reasons for outsourcing:</a:t>
            </a:r>
          </a:p>
          <a:p>
            <a:pPr lvl="1"/>
            <a:r>
              <a:rPr lang="en-GB" sz="2300" dirty="0"/>
              <a:t>Some </a:t>
            </a:r>
            <a:r>
              <a:rPr lang="en-GB" sz="2300" dirty="0"/>
              <a:t>companies are not large enough to be able to justify the employment of specialists (accountants, etc.).</a:t>
            </a:r>
          </a:p>
          <a:p>
            <a:pPr lvl="1"/>
            <a:r>
              <a:rPr lang="en-GB" sz="2300" dirty="0"/>
              <a:t> The organisation is better able to focus on </a:t>
            </a:r>
            <a:r>
              <a:rPr lang="en-GB" sz="2300" dirty="0"/>
              <a:t>its' core </a:t>
            </a:r>
            <a:r>
              <a:rPr lang="en-GB" sz="2300" dirty="0"/>
              <a:t>activities’.</a:t>
            </a:r>
          </a:p>
          <a:p>
            <a:endParaRPr lang="en-GB" dirty="0"/>
          </a:p>
        </p:txBody>
      </p:sp>
    </p:spTree>
    <p:extLst>
      <p:ext uri="{BB962C8B-B14F-4D97-AF65-F5344CB8AC3E}">
        <p14:creationId xmlns:p14="http://schemas.microsoft.com/office/powerpoint/2010/main" val="394726022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Outsourcing</a:t>
            </a:r>
          </a:p>
        </p:txBody>
      </p:sp>
      <p:sp>
        <p:nvSpPr>
          <p:cNvPr id="3" name="Content Placeholder 2"/>
          <p:cNvSpPr>
            <a:spLocks noGrp="1"/>
          </p:cNvSpPr>
          <p:nvPr>
            <p:ph idx="1"/>
          </p:nvPr>
        </p:nvSpPr>
        <p:spPr>
          <a:xfrm>
            <a:off x="3466416" y="1196752"/>
            <a:ext cx="6950065" cy="5256584"/>
          </a:xfrm>
        </p:spPr>
        <p:txBody>
          <a:bodyPr>
            <a:normAutofit/>
          </a:bodyPr>
          <a:lstStyle/>
          <a:p>
            <a:r>
              <a:rPr lang="en-GB" sz="3000" dirty="0"/>
              <a:t>It can result in substantial costs savings, due to economies of scale.</a:t>
            </a:r>
          </a:p>
          <a:p>
            <a:r>
              <a:rPr lang="en-GB" sz="3000" dirty="0"/>
              <a:t> </a:t>
            </a:r>
            <a:r>
              <a:rPr lang="en-GB" sz="3000" b="1" dirty="0">
                <a:solidFill>
                  <a:schemeClr val="accent1"/>
                </a:solidFill>
              </a:rPr>
              <a:t>Quality assurance: </a:t>
            </a:r>
            <a:endParaRPr lang="en-GB" sz="3000" b="1" dirty="0">
              <a:solidFill>
                <a:schemeClr val="accent1"/>
              </a:solidFill>
            </a:endParaRPr>
          </a:p>
          <a:p>
            <a:pPr lvl="1"/>
            <a:r>
              <a:rPr lang="en-GB" sz="2500" dirty="0"/>
              <a:t>When </a:t>
            </a:r>
            <a:r>
              <a:rPr lang="en-GB" sz="2500" dirty="0"/>
              <a:t>there are problems with performance, it is easier to threaten a provider with the loss of a contract than it is to manage an in-house performance improvement programme.</a:t>
            </a:r>
          </a:p>
          <a:p>
            <a:pPr marL="0" indent="0">
              <a:buNone/>
            </a:pPr>
            <a:endParaRPr lang="en-GB" dirty="0"/>
          </a:p>
        </p:txBody>
      </p:sp>
    </p:spTree>
    <p:extLst>
      <p:ext uri="{BB962C8B-B14F-4D97-AF65-F5344CB8AC3E}">
        <p14:creationId xmlns:p14="http://schemas.microsoft.com/office/powerpoint/2010/main" val="428739549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88640"/>
            <a:ext cx="6589199" cy="1280890"/>
          </a:xfrm>
        </p:spPr>
        <p:txBody>
          <a:bodyPr>
            <a:normAutofit/>
          </a:bodyPr>
          <a:lstStyle/>
          <a:p>
            <a:pPr algn="ctr"/>
            <a:r>
              <a:rPr lang="en-GB" sz="4000" b="1" dirty="0">
                <a:solidFill>
                  <a:srgbClr val="C00000"/>
                </a:solidFill>
              </a:rPr>
              <a:t>Outsourcing </a:t>
            </a:r>
          </a:p>
        </p:txBody>
      </p:sp>
      <p:sp>
        <p:nvSpPr>
          <p:cNvPr id="3" name="Content Placeholder 2"/>
          <p:cNvSpPr>
            <a:spLocks noGrp="1"/>
          </p:cNvSpPr>
          <p:nvPr>
            <p:ph idx="1"/>
          </p:nvPr>
        </p:nvSpPr>
        <p:spPr>
          <a:xfrm>
            <a:off x="3466416" y="1196752"/>
            <a:ext cx="7022073" cy="4968552"/>
          </a:xfrm>
        </p:spPr>
        <p:txBody>
          <a:bodyPr>
            <a:normAutofit/>
          </a:bodyPr>
          <a:lstStyle/>
          <a:p>
            <a:r>
              <a:rPr lang="en-GB" sz="3000" b="1" dirty="0"/>
              <a:t>Problems with outsourcing:</a:t>
            </a:r>
          </a:p>
          <a:p>
            <a:pPr lvl="1"/>
            <a:r>
              <a:rPr lang="en-GB" dirty="0"/>
              <a:t> </a:t>
            </a:r>
            <a:r>
              <a:rPr lang="en-GB" sz="2500" dirty="0"/>
              <a:t>legal disputes over the meaning of contractual terms</a:t>
            </a:r>
          </a:p>
          <a:p>
            <a:pPr lvl="1"/>
            <a:r>
              <a:rPr lang="en-GB" sz="2500" dirty="0"/>
              <a:t> problems in managing the relationship effectively</a:t>
            </a:r>
          </a:p>
          <a:p>
            <a:pPr lvl="1"/>
            <a:r>
              <a:rPr lang="en-GB" sz="2500" dirty="0"/>
              <a:t> poor levels of service</a:t>
            </a:r>
          </a:p>
          <a:p>
            <a:pPr lvl="1"/>
            <a:r>
              <a:rPr lang="en-GB" sz="2500" dirty="0"/>
              <a:t> communication difficulties</a:t>
            </a:r>
          </a:p>
          <a:p>
            <a:pPr lvl="1"/>
            <a:r>
              <a:rPr lang="en-GB" sz="2500" dirty="0"/>
              <a:t> problems in evaluating/monitoring performance levels.</a:t>
            </a:r>
          </a:p>
          <a:p>
            <a:endParaRPr lang="en-GB" dirty="0"/>
          </a:p>
        </p:txBody>
      </p:sp>
    </p:spTree>
    <p:extLst>
      <p:ext uri="{BB962C8B-B14F-4D97-AF65-F5344CB8AC3E}">
        <p14:creationId xmlns:p14="http://schemas.microsoft.com/office/powerpoint/2010/main" val="9448600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16632"/>
            <a:ext cx="6589199" cy="1280890"/>
          </a:xfrm>
        </p:spPr>
        <p:txBody>
          <a:bodyPr>
            <a:normAutofit/>
          </a:bodyPr>
          <a:lstStyle/>
          <a:p>
            <a:pPr algn="ctr"/>
            <a:r>
              <a:rPr lang="en-GB" sz="4000" b="1" dirty="0">
                <a:solidFill>
                  <a:srgbClr val="C00000"/>
                </a:solidFill>
              </a:rPr>
              <a:t>Outsourcing</a:t>
            </a:r>
          </a:p>
        </p:txBody>
      </p:sp>
      <p:sp>
        <p:nvSpPr>
          <p:cNvPr id="3" name="Content Placeholder 2"/>
          <p:cNvSpPr>
            <a:spLocks noGrp="1"/>
          </p:cNvSpPr>
          <p:nvPr>
            <p:ph idx="1"/>
          </p:nvPr>
        </p:nvSpPr>
        <p:spPr>
          <a:xfrm>
            <a:off x="3466416" y="1052736"/>
            <a:ext cx="6950065" cy="5472608"/>
          </a:xfrm>
        </p:spPr>
        <p:txBody>
          <a:bodyPr/>
          <a:lstStyle/>
          <a:p>
            <a:r>
              <a:rPr lang="en-GB" sz="3000" dirty="0"/>
              <a:t>At the base of the issue is a fundamental difference of interest between the two parties:</a:t>
            </a:r>
          </a:p>
          <a:p>
            <a:pPr lvl="1"/>
            <a:r>
              <a:rPr lang="en-GB" sz="2500" dirty="0"/>
              <a:t> The client wants a decent level of service provided on an ongoing basis at a reasonable cost.</a:t>
            </a:r>
          </a:p>
          <a:p>
            <a:pPr lvl="1"/>
            <a:r>
              <a:rPr lang="en-GB" sz="2500" dirty="0"/>
              <a:t> The contractor wishes to maximise profits and reduce costs.</a:t>
            </a:r>
          </a:p>
          <a:p>
            <a:pPr marL="400050" lvl="1" indent="0">
              <a:buNone/>
            </a:pPr>
            <a:endParaRPr lang="en-GB" sz="2500" dirty="0"/>
          </a:p>
        </p:txBody>
      </p:sp>
    </p:spTree>
    <p:extLst>
      <p:ext uri="{BB962C8B-B14F-4D97-AF65-F5344CB8AC3E}">
        <p14:creationId xmlns:p14="http://schemas.microsoft.com/office/powerpoint/2010/main" val="109459616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9202" y="116632"/>
            <a:ext cx="6589199" cy="1280890"/>
          </a:xfrm>
        </p:spPr>
        <p:txBody>
          <a:bodyPr>
            <a:normAutofit/>
          </a:bodyPr>
          <a:lstStyle/>
          <a:p>
            <a:pPr algn="ctr"/>
            <a:r>
              <a:rPr lang="en-GB" sz="4000" b="1" dirty="0">
                <a:solidFill>
                  <a:srgbClr val="C00000"/>
                </a:solidFill>
              </a:rPr>
              <a:t>Criticisms of </a:t>
            </a:r>
            <a:r>
              <a:rPr lang="en-GB" sz="4000" b="1" dirty="0">
                <a:solidFill>
                  <a:srgbClr val="C00000"/>
                </a:solidFill>
              </a:rPr>
              <a:t>Flexibility </a:t>
            </a:r>
            <a:endParaRPr lang="en-GB" sz="4000" b="1" dirty="0">
              <a:solidFill>
                <a:srgbClr val="C00000"/>
              </a:solidFill>
            </a:endParaRPr>
          </a:p>
        </p:txBody>
      </p:sp>
      <p:sp>
        <p:nvSpPr>
          <p:cNvPr id="3" name="Content Placeholder 2"/>
          <p:cNvSpPr>
            <a:spLocks noGrp="1"/>
          </p:cNvSpPr>
          <p:nvPr>
            <p:ph idx="1"/>
          </p:nvPr>
        </p:nvSpPr>
        <p:spPr>
          <a:xfrm>
            <a:off x="3466416" y="1052736"/>
            <a:ext cx="7094081" cy="5688632"/>
          </a:xfrm>
        </p:spPr>
        <p:txBody>
          <a:bodyPr>
            <a:noAutofit/>
          </a:bodyPr>
          <a:lstStyle/>
          <a:p>
            <a:r>
              <a:rPr lang="en-GB" sz="2500" dirty="0"/>
              <a:t>The main criticisms are characterised by a tendency to equate the concept </a:t>
            </a:r>
            <a:r>
              <a:rPr lang="en-GB" sz="2500" dirty="0"/>
              <a:t>of ‘</a:t>
            </a:r>
            <a:r>
              <a:rPr lang="en-GB" sz="2500" dirty="0"/>
              <a:t>flexibility</a:t>
            </a:r>
            <a:r>
              <a:rPr lang="en-GB" sz="2500" dirty="0"/>
              <a:t>’ with </a:t>
            </a:r>
            <a:r>
              <a:rPr lang="en-GB" sz="2500" dirty="0"/>
              <a:t>that of ‘employment insecurity’. There is a supposed incompatibility between the principles of the flexible firm and high-commitment P&amp;D practices.</a:t>
            </a:r>
          </a:p>
          <a:p>
            <a:r>
              <a:rPr lang="en-GB" sz="2500" dirty="0"/>
              <a:t>Such employers tend to seek staff who are already trained, rather than developing people themselves. This would ultimately result in chronic skills shortages and thus damage the health of the national economy.</a:t>
            </a:r>
          </a:p>
          <a:p>
            <a:endParaRPr lang="en-GB" sz="2500" dirty="0"/>
          </a:p>
        </p:txBody>
      </p:sp>
    </p:spTree>
    <p:extLst>
      <p:ext uri="{BB962C8B-B14F-4D97-AF65-F5344CB8AC3E}">
        <p14:creationId xmlns:p14="http://schemas.microsoft.com/office/powerpoint/2010/main" val="352938078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p:cNvSpPr txBox="1">
            <a:spLocks noChangeArrowheads="1"/>
          </p:cNvSpPr>
          <p:nvPr/>
        </p:nvSpPr>
        <p:spPr bwMode="auto">
          <a:xfrm>
            <a:off x="2135188" y="549275"/>
            <a:ext cx="8208962" cy="6283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defTabSz="914400" eaLnBrk="1" hangingPunct="1"/>
            <a:r>
              <a:rPr lang="en-GB" altLang="en-US" sz="4000" b="1" dirty="0">
                <a:solidFill>
                  <a:schemeClr val="accent1"/>
                </a:solidFill>
                <a:latin typeface="Arial" pitchFamily="34" charset="0"/>
                <a:cs typeface="Arial" pitchFamily="34" charset="0"/>
              </a:rPr>
              <a:t>Criticisms of </a:t>
            </a:r>
            <a:r>
              <a:rPr lang="en-GB" altLang="en-US" sz="4000" b="1" dirty="0" smtClean="0">
                <a:solidFill>
                  <a:schemeClr val="accent1"/>
                </a:solidFill>
                <a:latin typeface="Arial" pitchFamily="34" charset="0"/>
                <a:cs typeface="Arial" pitchFamily="34" charset="0"/>
              </a:rPr>
              <a:t>Flexibility</a:t>
            </a:r>
          </a:p>
          <a:p>
            <a:pPr algn="ctr" defTabSz="914400" eaLnBrk="1" hangingPunct="1"/>
            <a:endParaRPr lang="en-GB" altLang="en-US" sz="2500" b="1" dirty="0">
              <a:solidFill>
                <a:schemeClr val="accent1"/>
              </a:solidFill>
              <a:latin typeface="Arial" pitchFamily="34" charset="0"/>
              <a:cs typeface="Arial" pitchFamily="34" charset="0"/>
            </a:endParaRPr>
          </a:p>
          <a:p>
            <a:pPr lvl="1" eaLnBrk="1" hangingPunct="1">
              <a:spcBef>
                <a:spcPts val="1000"/>
              </a:spcBef>
              <a:buClr>
                <a:srgbClr val="A53010"/>
              </a:buClr>
              <a:buFont typeface="Wingdings 3" charset="2"/>
              <a:buChar char=""/>
            </a:pPr>
            <a:r>
              <a:rPr lang="en-GB" sz="2500" dirty="0">
                <a:solidFill>
                  <a:prstClr val="black">
                    <a:lumMod val="75000"/>
                    <a:lumOff val="25000"/>
                  </a:prstClr>
                </a:solidFill>
                <a:latin typeface="Century Gothic" panose="020B0502020202020204"/>
                <a:ea typeface="+mn-ea"/>
              </a:rPr>
              <a:t> </a:t>
            </a:r>
            <a:r>
              <a:rPr lang="en-GB" altLang="en-US" sz="2500" b="1" i="1" dirty="0" smtClean="0">
                <a:solidFill>
                  <a:prstClr val="black"/>
                </a:solidFill>
                <a:latin typeface="+mn-lt"/>
                <a:cs typeface="Arial" pitchFamily="34" charset="0"/>
              </a:rPr>
              <a:t>Ethical </a:t>
            </a:r>
            <a:r>
              <a:rPr lang="en-GB" altLang="en-US" sz="2500" b="1" i="1" dirty="0">
                <a:solidFill>
                  <a:prstClr val="black"/>
                </a:solidFill>
                <a:latin typeface="+mn-lt"/>
                <a:cs typeface="Arial" pitchFamily="34" charset="0"/>
              </a:rPr>
              <a:t>considerations</a:t>
            </a:r>
            <a:r>
              <a:rPr lang="en-GB" altLang="en-US" sz="2500" dirty="0">
                <a:solidFill>
                  <a:prstClr val="black"/>
                </a:solidFill>
                <a:latin typeface="+mn-lt"/>
                <a:cs typeface="Arial" pitchFamily="34" charset="0"/>
              </a:rPr>
              <a:t>. Developing a peripheral workforce allows employers to exercise a greater degree of power – exploiting these individuals</a:t>
            </a:r>
            <a:r>
              <a:rPr lang="ja-JP" altLang="en-GB" sz="2500" dirty="0">
                <a:solidFill>
                  <a:prstClr val="black"/>
                </a:solidFill>
                <a:latin typeface="+mn-lt"/>
                <a:cs typeface="Arial" pitchFamily="34" charset="0"/>
              </a:rPr>
              <a:t>’</a:t>
            </a:r>
            <a:r>
              <a:rPr lang="en-GB" altLang="ja-JP" sz="2500" dirty="0">
                <a:solidFill>
                  <a:prstClr val="black"/>
                </a:solidFill>
                <a:latin typeface="+mn-lt"/>
                <a:cs typeface="Arial" pitchFamily="34" charset="0"/>
              </a:rPr>
              <a:t>desire for greater </a:t>
            </a:r>
            <a:r>
              <a:rPr lang="en-GB" altLang="ja-JP" sz="2500" dirty="0" smtClean="0">
                <a:solidFill>
                  <a:prstClr val="black"/>
                </a:solidFill>
                <a:latin typeface="+mn-lt"/>
                <a:cs typeface="Arial" pitchFamily="34" charset="0"/>
              </a:rPr>
              <a:t>stability.</a:t>
            </a:r>
          </a:p>
          <a:p>
            <a:pPr lvl="1" eaLnBrk="1" hangingPunct="1">
              <a:spcBef>
                <a:spcPts val="1000"/>
              </a:spcBef>
              <a:buClr>
                <a:srgbClr val="A53010"/>
              </a:buClr>
              <a:buFont typeface="Wingdings 3" charset="2"/>
              <a:buChar char=""/>
            </a:pPr>
            <a:endParaRPr lang="en-GB" altLang="en-US" sz="2500" dirty="0">
              <a:solidFill>
                <a:prstClr val="black"/>
              </a:solidFill>
              <a:latin typeface="+mn-lt"/>
              <a:cs typeface="Arial" pitchFamily="34" charset="0"/>
            </a:endParaRPr>
          </a:p>
          <a:p>
            <a:pPr lvl="1" eaLnBrk="1" hangingPunct="1">
              <a:spcBef>
                <a:spcPts val="1000"/>
              </a:spcBef>
              <a:buClr>
                <a:srgbClr val="A53010"/>
              </a:buClr>
              <a:buFont typeface="Wingdings 3" charset="2"/>
              <a:buChar char=""/>
            </a:pPr>
            <a:r>
              <a:rPr lang="en-GB" altLang="en-US" sz="2500" dirty="0" smtClean="0">
                <a:solidFill>
                  <a:prstClr val="black"/>
                </a:solidFill>
                <a:latin typeface="+mn-lt"/>
                <a:cs typeface="Arial" pitchFamily="34" charset="0"/>
              </a:rPr>
              <a:t>Widespread adoption of the flexible firm model would result in an unequal society.</a:t>
            </a:r>
            <a:endParaRPr lang="en-GB" altLang="en-US" sz="2500" dirty="0">
              <a:solidFill>
                <a:prstClr val="black"/>
              </a:solidFill>
              <a:latin typeface="+mn-lt"/>
              <a:cs typeface="Arial" pitchFamily="34" charset="0"/>
            </a:endParaRPr>
          </a:p>
          <a:p>
            <a:pPr lvl="1" eaLnBrk="1" hangingPunct="1">
              <a:spcBef>
                <a:spcPts val="1000"/>
              </a:spcBef>
              <a:buClr>
                <a:srgbClr val="A53010"/>
              </a:buClr>
              <a:buFont typeface="Wingdings 3" charset="2"/>
              <a:buChar char=""/>
            </a:pPr>
            <a:endParaRPr lang="en-GB" sz="2500" dirty="0" smtClean="0">
              <a:solidFill>
                <a:prstClr val="black">
                  <a:lumMod val="75000"/>
                  <a:lumOff val="25000"/>
                </a:prstClr>
              </a:solidFill>
              <a:latin typeface="+mn-lt"/>
              <a:ea typeface="+mn-ea"/>
            </a:endParaRPr>
          </a:p>
          <a:p>
            <a:pPr algn="ctr" defTabSz="914400" eaLnBrk="1" hangingPunct="1"/>
            <a:endParaRPr lang="en-GB" altLang="en-US" sz="4000" b="1" dirty="0" smtClean="0">
              <a:solidFill>
                <a:prstClr val="black"/>
              </a:solidFill>
              <a:latin typeface="Arial" pitchFamily="34" charset="0"/>
              <a:cs typeface="Arial" pitchFamily="34" charset="0"/>
            </a:endParaRPr>
          </a:p>
          <a:p>
            <a:pPr defTabSz="914400" eaLnBrk="1" hangingPunct="1"/>
            <a:endParaRPr lang="en-US" altLang="en-US" dirty="0">
              <a:solidFill>
                <a:prstClr val="black"/>
              </a:solidFill>
            </a:endParaRPr>
          </a:p>
        </p:txBody>
      </p:sp>
    </p:spTree>
    <p:extLst>
      <p:ext uri="{BB962C8B-B14F-4D97-AF65-F5344CB8AC3E}">
        <p14:creationId xmlns:p14="http://schemas.microsoft.com/office/powerpoint/2010/main" val="121604466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dissolve">
                                      <p:cBhvr>
                                        <p:cTn id="7" dur="5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Lst>
  </p:timing>
</p:sld>
</file>

<file path=ppt/tags/tag1.xml><?xml version="1.0" encoding="utf-8"?>
<p:tagLst xmlns:a="http://schemas.openxmlformats.org/drawingml/2006/main" xmlns:r="http://schemas.openxmlformats.org/officeDocument/2006/relationships" xmlns:p="http://schemas.openxmlformats.org/presentationml/2006/main">
  <p:tag name="SLIDEELEMTYPE" val="41"/>
</p:tagLst>
</file>

<file path=ppt/tags/tag2.xml><?xml version="1.0" encoding="utf-8"?>
<p:tagLst xmlns:a="http://schemas.openxmlformats.org/drawingml/2006/main" xmlns:r="http://schemas.openxmlformats.org/officeDocument/2006/relationships" xmlns:p="http://schemas.openxmlformats.org/presentationml/2006/main">
  <p:tag name="SLIDEELEMTYPE" val="41"/>
</p:tagLst>
</file>

<file path=ppt/theme/theme1.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TotalTime>
  <Words>1414</Words>
  <Application>Microsoft Office PowerPoint</Application>
  <PresentationFormat>Widescreen</PresentationFormat>
  <Paragraphs>171</Paragraphs>
  <Slides>29</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MS PGothic</vt:lpstr>
      <vt:lpstr>Arial</vt:lpstr>
      <vt:lpstr>Calibri</vt:lpstr>
      <vt:lpstr>Century Gothic</vt:lpstr>
      <vt:lpstr>Times New Roman</vt:lpstr>
      <vt:lpstr>Wingdings</vt:lpstr>
      <vt:lpstr>Wingdings 3</vt:lpstr>
      <vt:lpstr>1_Wisp</vt:lpstr>
      <vt:lpstr>PowerPoint Presentation</vt:lpstr>
      <vt:lpstr>Objectives</vt:lpstr>
      <vt:lpstr>Flexibility of What?</vt:lpstr>
      <vt:lpstr>Flexibility for Whom?</vt:lpstr>
      <vt:lpstr>What is Agile Working?</vt:lpstr>
      <vt:lpstr>Discussion Question </vt:lpstr>
      <vt:lpstr>PowerPoint Presentation</vt:lpstr>
      <vt:lpstr>Defining Flexibility </vt:lpstr>
      <vt:lpstr>PowerPoint Presentation</vt:lpstr>
      <vt:lpstr>PowerPoint Presentation</vt:lpstr>
      <vt:lpstr>PowerPoint Presentation</vt:lpstr>
      <vt:lpstr>PowerPoint Presentation</vt:lpstr>
      <vt:lpstr>Functional Flexibility </vt:lpstr>
      <vt:lpstr>Functional Flexibility </vt:lpstr>
      <vt:lpstr>Numerical Flexibility </vt:lpstr>
      <vt:lpstr>Part-time Contracts </vt:lpstr>
      <vt:lpstr>Part-time Contracts </vt:lpstr>
      <vt:lpstr>Temporary Contracts </vt:lpstr>
      <vt:lpstr>Temporary Contracts </vt:lpstr>
      <vt:lpstr>Subcontractors</vt:lpstr>
      <vt:lpstr>Subcontractors</vt:lpstr>
      <vt:lpstr>Homeworking </vt:lpstr>
      <vt:lpstr>Temporal Flexibility </vt:lpstr>
      <vt:lpstr>Outsourcing</vt:lpstr>
      <vt:lpstr>Outsourcing</vt:lpstr>
      <vt:lpstr>Outsourcing </vt:lpstr>
      <vt:lpstr>Outsourcing</vt:lpstr>
      <vt:lpstr>Criticisms of Flexibility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Davina Evans</dc:creator>
  <cp:lastModifiedBy>Davina Evans</cp:lastModifiedBy>
  <cp:revision>1</cp:revision>
  <dcterms:created xsi:type="dcterms:W3CDTF">2017-10-13T07:41:51Z</dcterms:created>
  <dcterms:modified xsi:type="dcterms:W3CDTF">2017-10-13T07:57:33Z</dcterms:modified>
</cp:coreProperties>
</file>