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70" r:id="rId5"/>
    <p:sldId id="271" r:id="rId6"/>
    <p:sldId id="272" r:id="rId7"/>
    <p:sldId id="274" r:id="rId8"/>
    <p:sldId id="273" r:id="rId9"/>
    <p:sldId id="261" r:id="rId10"/>
    <p:sldId id="337" r:id="rId11"/>
    <p:sldId id="363" r:id="rId12"/>
    <p:sldId id="265" r:id="rId13"/>
    <p:sldId id="263" r:id="rId14"/>
    <p:sldId id="364"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6144" autoAdjust="0"/>
  </p:normalViewPr>
  <p:slideViewPr>
    <p:cSldViewPr snapToGrid="0">
      <p:cViewPr varScale="1">
        <p:scale>
          <a:sx n="71" d="100"/>
          <a:sy n="71" d="100"/>
        </p:scale>
        <p:origin x="109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6A51A4-B002-4FD5-8BED-8D78332F93CE}" type="datetimeFigureOut">
              <a:rPr lang="en-IN" smtClean="0"/>
              <a:t>15-07-2026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DCF594-17E2-441C-AE99-1D618E3E076F}" type="slidenum">
              <a:rPr lang="en-IN" smtClean="0"/>
              <a:t>‹#›</a:t>
            </a:fld>
            <a:endParaRPr lang="en-IN"/>
          </a:p>
        </p:txBody>
      </p:sp>
    </p:spTree>
    <p:extLst>
      <p:ext uri="{BB962C8B-B14F-4D97-AF65-F5344CB8AC3E}">
        <p14:creationId xmlns:p14="http://schemas.microsoft.com/office/powerpoint/2010/main" val="3650681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DCF594-17E2-441C-AE99-1D618E3E076F}" type="slidenum">
              <a:rPr lang="en-IN" smtClean="0"/>
              <a:t>1</a:t>
            </a:fld>
            <a:endParaRPr lang="en-IN"/>
          </a:p>
        </p:txBody>
      </p:sp>
    </p:spTree>
    <p:extLst>
      <p:ext uri="{BB962C8B-B14F-4D97-AF65-F5344CB8AC3E}">
        <p14:creationId xmlns:p14="http://schemas.microsoft.com/office/powerpoint/2010/main" val="1745720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b="1" i="0" u="none" strike="noStrike" kern="1200" dirty="0">
                <a:solidFill>
                  <a:schemeClr val="tx1"/>
                </a:solidFill>
                <a:effectLst/>
                <a:latin typeface="+mn-lt"/>
                <a:ea typeface="+mn-ea"/>
                <a:cs typeface="+mn-cs"/>
              </a:rPr>
              <a:t>Provide an overview of Basil’s Bakery</a:t>
            </a:r>
            <a:endParaRPr lang="en-IN" b="1" dirty="0">
              <a:effectLst/>
            </a:endParaRPr>
          </a:p>
          <a:p>
            <a:r>
              <a:rPr lang="en-IN" sz="1200" b="0" i="0" u="none" strike="noStrike" kern="1200" dirty="0">
                <a:solidFill>
                  <a:schemeClr val="tx1"/>
                </a:solidFill>
                <a:effectLst/>
                <a:latin typeface="+mn-lt"/>
                <a:ea typeface="+mn-ea"/>
                <a:cs typeface="+mn-cs"/>
              </a:rPr>
              <a:t>Basil’s Bakery has a convenient location with tasty food items that captivate retail workers and local shoppers. Initially, the business served office employees and warehouse workers from the adjacent industrial sites as its primary customers. The company noticed a drastic reduction in sales and footfall due to the lockdown in 2020.</a:t>
            </a:r>
            <a:endParaRPr lang="en-IN" dirty="0"/>
          </a:p>
        </p:txBody>
      </p:sp>
      <p:sp>
        <p:nvSpPr>
          <p:cNvPr id="4" name="Slide Number Placeholder 3"/>
          <p:cNvSpPr>
            <a:spLocks noGrp="1"/>
          </p:cNvSpPr>
          <p:nvPr>
            <p:ph type="sldNum" sz="quarter" idx="5"/>
          </p:nvPr>
        </p:nvSpPr>
        <p:spPr/>
        <p:txBody>
          <a:bodyPr/>
          <a:lstStyle/>
          <a:p>
            <a:fld id="{A4DCF594-17E2-441C-AE99-1D618E3E076F}" type="slidenum">
              <a:rPr lang="en-IN" smtClean="0"/>
              <a:t>3</a:t>
            </a:fld>
            <a:endParaRPr lang="en-IN"/>
          </a:p>
        </p:txBody>
      </p:sp>
    </p:spTree>
    <p:extLst>
      <p:ext uri="{BB962C8B-B14F-4D97-AF65-F5344CB8AC3E}">
        <p14:creationId xmlns:p14="http://schemas.microsoft.com/office/powerpoint/2010/main" val="3826890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Some shops were closed in the retail park contributing to the loss of loyal consumers. Fewer people are visiting the retail park that lead to the stagnation of sales of the bakery. </a:t>
            </a:r>
            <a:endParaRPr lang="en-GB" b="0" dirty="0">
              <a:effectLst/>
            </a:endParaRPr>
          </a:p>
          <a:p>
            <a:pPr rtl="0"/>
            <a:r>
              <a:rPr lang="en-GB" sz="1200" b="0" i="0" u="none" strike="noStrike" kern="1200" dirty="0">
                <a:solidFill>
                  <a:schemeClr val="tx1"/>
                </a:solidFill>
                <a:effectLst/>
                <a:latin typeface="+mn-lt"/>
                <a:ea typeface="+mn-ea"/>
                <a:cs typeface="+mn-cs"/>
              </a:rPr>
              <a:t>This issue can be seen as an internal problem of the company as Basil's Bakery can serve consumers online and improve its sales. The company does not provide online services that lead to further losses. Long wait times in the bakery for consumers are also contributing to the reduced sales of the company. It can create dissatisfaction among existing consumers and force them to switch brands. </a:t>
            </a:r>
            <a:endParaRPr lang="en-GB" b="0" dirty="0">
              <a:effectLst/>
            </a:endParaRPr>
          </a:p>
          <a:p>
            <a:br>
              <a:rPr lang="en-GB" dirty="0"/>
            </a:br>
            <a:endParaRPr lang="en-GB" dirty="0"/>
          </a:p>
        </p:txBody>
      </p:sp>
      <p:sp>
        <p:nvSpPr>
          <p:cNvPr id="4" name="Slide Number Placeholder 3"/>
          <p:cNvSpPr>
            <a:spLocks noGrp="1"/>
          </p:cNvSpPr>
          <p:nvPr>
            <p:ph type="sldNum" sz="quarter" idx="5"/>
          </p:nvPr>
        </p:nvSpPr>
        <p:spPr/>
        <p:txBody>
          <a:bodyPr/>
          <a:lstStyle/>
          <a:p>
            <a:fld id="{7FE3CA69-A129-428F-A7B6-2FC22F7200E2}" type="slidenum">
              <a:rPr lang="en-GB" smtClean="0"/>
              <a:t>4</a:t>
            </a:fld>
            <a:endParaRPr lang="en-GB"/>
          </a:p>
        </p:txBody>
      </p:sp>
    </p:spTree>
    <p:extLst>
      <p:ext uri="{BB962C8B-B14F-4D97-AF65-F5344CB8AC3E}">
        <p14:creationId xmlns:p14="http://schemas.microsoft.com/office/powerpoint/2010/main" val="14965324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Companies use the PESTLE framework in their operations to explore new business opportunities. Brainstorming may be needed to use this framework by analysing the 6 factors. Market research can help to conduct the external analysis of a business (Casan et al., 2021). </a:t>
            </a:r>
            <a:endParaRPr lang="en-GB" b="0" dirty="0">
              <a:effectLst/>
            </a:endParaRPr>
          </a:p>
          <a:p>
            <a:pPr rtl="0"/>
            <a:r>
              <a:rPr lang="en-GB" sz="1200" b="0" i="0" u="none" strike="noStrike" kern="1200" dirty="0">
                <a:solidFill>
                  <a:schemeClr val="tx1"/>
                </a:solidFill>
                <a:effectLst/>
                <a:latin typeface="+mn-lt"/>
                <a:ea typeface="+mn-ea"/>
                <a:cs typeface="+mn-cs"/>
              </a:rPr>
              <a:t>The framework can help companies to understand the broader business environment. It can encourage leaders to leverage strategic thinking. </a:t>
            </a:r>
            <a:endParaRPr lang="en-GB" b="0" dirty="0">
              <a:effectLst/>
            </a:endParaRPr>
          </a:p>
          <a:p>
            <a:pPr rtl="0"/>
            <a:r>
              <a:rPr lang="en-GB" sz="1200" b="0" i="0" u="none" strike="noStrike" kern="1200" dirty="0">
                <a:solidFill>
                  <a:schemeClr val="tx1"/>
                </a:solidFill>
                <a:effectLst/>
                <a:latin typeface="+mn-lt"/>
                <a:ea typeface="+mn-ea"/>
                <a:cs typeface="+mn-cs"/>
              </a:rPr>
              <a:t>The framework has some limitations, such as insufficient data.</a:t>
            </a:r>
            <a:endParaRPr lang="en-GB" b="0" dirty="0">
              <a:effectLst/>
            </a:endParaRPr>
          </a:p>
          <a:p>
            <a:br>
              <a:rPr lang="en-GB" dirty="0"/>
            </a:br>
            <a:endParaRPr lang="en-GB" dirty="0"/>
          </a:p>
        </p:txBody>
      </p:sp>
      <p:sp>
        <p:nvSpPr>
          <p:cNvPr id="4" name="Slide Number Placeholder 3"/>
          <p:cNvSpPr>
            <a:spLocks noGrp="1"/>
          </p:cNvSpPr>
          <p:nvPr>
            <p:ph type="sldNum" sz="quarter" idx="5"/>
          </p:nvPr>
        </p:nvSpPr>
        <p:spPr/>
        <p:txBody>
          <a:bodyPr/>
          <a:lstStyle/>
          <a:p>
            <a:fld id="{7FE3CA69-A129-428F-A7B6-2FC22F7200E2}" type="slidenum">
              <a:rPr lang="en-GB" smtClean="0"/>
              <a:t>5</a:t>
            </a:fld>
            <a:endParaRPr lang="en-GB"/>
          </a:p>
        </p:txBody>
      </p:sp>
    </p:spTree>
    <p:extLst>
      <p:ext uri="{BB962C8B-B14F-4D97-AF65-F5344CB8AC3E}">
        <p14:creationId xmlns:p14="http://schemas.microsoft.com/office/powerpoint/2010/main" val="25428079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1" i="0" u="none" strike="noStrike" kern="1200" dirty="0">
                <a:solidFill>
                  <a:schemeClr val="tx1"/>
                </a:solidFill>
                <a:effectLst/>
                <a:latin typeface="+mn-lt"/>
                <a:ea typeface="+mn-ea"/>
                <a:cs typeface="+mn-cs"/>
              </a:rPr>
              <a:t>Social </a:t>
            </a:r>
            <a:endParaRPr lang="en-GB" b="0" dirty="0">
              <a:effectLst/>
            </a:endParaRPr>
          </a:p>
          <a:p>
            <a:pPr rtl="0"/>
            <a:r>
              <a:rPr lang="en-GB" sz="1200" b="0" i="0" u="none" strike="noStrike" kern="1200" dirty="0">
                <a:solidFill>
                  <a:schemeClr val="tx1"/>
                </a:solidFill>
                <a:effectLst/>
                <a:latin typeface="+mn-lt"/>
                <a:ea typeface="+mn-ea"/>
                <a:cs typeface="+mn-cs"/>
              </a:rPr>
              <a:t>Footfall in the bakery has been reduced due to work-from-home facilities and the pandemic situation. This affected the company financially as the industry workers are the regular customers of the brand. </a:t>
            </a:r>
            <a:endParaRPr lang="en-GB" b="0" dirty="0">
              <a:effectLst/>
            </a:endParaRPr>
          </a:p>
          <a:p>
            <a:pPr rtl="0"/>
            <a:r>
              <a:rPr lang="en-GB" sz="1200" b="1" i="0" u="none" strike="noStrike" kern="1200" dirty="0">
                <a:solidFill>
                  <a:schemeClr val="tx1"/>
                </a:solidFill>
                <a:effectLst/>
                <a:latin typeface="+mn-lt"/>
                <a:ea typeface="+mn-ea"/>
                <a:cs typeface="+mn-cs"/>
              </a:rPr>
              <a:t>Technological </a:t>
            </a:r>
            <a:endParaRPr lang="en-GB" b="0" dirty="0">
              <a:effectLst/>
            </a:endParaRPr>
          </a:p>
          <a:p>
            <a:pPr rtl="0"/>
            <a:r>
              <a:rPr lang="en-GB" sz="1200" b="0" i="0" u="none" strike="noStrike" kern="1200" dirty="0">
                <a:solidFill>
                  <a:schemeClr val="tx1"/>
                </a:solidFill>
                <a:effectLst/>
                <a:latin typeface="+mn-lt"/>
                <a:ea typeface="+mn-ea"/>
                <a:cs typeface="+mn-cs"/>
              </a:rPr>
              <a:t>The bakery does not serve customers online and it can be a negative point for the business. </a:t>
            </a:r>
            <a:endParaRPr lang="en-GB" b="0" dirty="0">
              <a:effectLst/>
            </a:endParaRPr>
          </a:p>
          <a:p>
            <a:pPr rtl="0"/>
            <a:r>
              <a:rPr lang="en-GB" sz="1200" b="1" i="0" u="none" strike="noStrike" kern="1200" dirty="0">
                <a:solidFill>
                  <a:schemeClr val="tx1"/>
                </a:solidFill>
                <a:effectLst/>
                <a:latin typeface="+mn-lt"/>
                <a:ea typeface="+mn-ea"/>
                <a:cs typeface="+mn-cs"/>
              </a:rPr>
              <a:t>Environmental </a:t>
            </a:r>
            <a:endParaRPr lang="en-GB" b="0" dirty="0">
              <a:effectLst/>
            </a:endParaRPr>
          </a:p>
          <a:p>
            <a:pPr rtl="0"/>
            <a:r>
              <a:rPr lang="en-GB" sz="1200" b="0" i="0" u="none" strike="noStrike" kern="1200" dirty="0">
                <a:solidFill>
                  <a:schemeClr val="tx1"/>
                </a:solidFill>
                <a:effectLst/>
                <a:latin typeface="+mn-lt"/>
                <a:ea typeface="+mn-ea"/>
                <a:cs typeface="+mn-cs"/>
              </a:rPr>
              <a:t>The company source its organic products that affected the financial costs of this bakery. It helped to support offering valuable products to consumers though it increased the risk of the supply chain. It has been reported that the bakery industry of the UK is embracing sustainability. Consumers are more conscious about food waste and want locally produced foods (Finsbury Food Group Limited, 2026). </a:t>
            </a:r>
            <a:endParaRPr lang="en-GB" b="0" dirty="0">
              <a:effectLst/>
            </a:endParaRPr>
          </a:p>
          <a:p>
            <a:pPr rtl="0"/>
            <a:r>
              <a:rPr lang="en-GB" sz="1200" b="1" i="0" u="none" strike="noStrike" kern="1200" dirty="0">
                <a:solidFill>
                  <a:schemeClr val="tx1"/>
                </a:solidFill>
                <a:effectLst/>
                <a:latin typeface="+mn-lt"/>
                <a:ea typeface="+mn-ea"/>
                <a:cs typeface="+mn-cs"/>
              </a:rPr>
              <a:t>Legal </a:t>
            </a:r>
            <a:endParaRPr lang="en-GB" b="0" dirty="0">
              <a:effectLst/>
            </a:endParaRPr>
          </a:p>
          <a:p>
            <a:pPr rtl="0"/>
            <a:r>
              <a:rPr lang="en-GB" sz="1200" b="0" i="0" u="none" strike="noStrike" kern="1200" dirty="0">
                <a:solidFill>
                  <a:schemeClr val="tx1"/>
                </a:solidFill>
                <a:effectLst/>
                <a:latin typeface="+mn-lt"/>
                <a:ea typeface="+mn-ea"/>
                <a:cs typeface="+mn-cs"/>
              </a:rPr>
              <a:t>The company need to follow the food safety rules of the country. </a:t>
            </a:r>
            <a:endParaRPr lang="en-GB" b="0" dirty="0">
              <a:effectLst/>
            </a:endParaRPr>
          </a:p>
          <a:p>
            <a:pPr rtl="0"/>
            <a:r>
              <a:rPr lang="en-GB" sz="1200" b="0" i="0" u="none" strike="noStrike" kern="1200" dirty="0">
                <a:solidFill>
                  <a:schemeClr val="tx1"/>
                </a:solidFill>
                <a:effectLst/>
                <a:latin typeface="+mn-lt"/>
                <a:ea typeface="+mn-ea"/>
                <a:cs typeface="+mn-cs"/>
              </a:rPr>
              <a:t>It has been identified that the lockdown has affected the company and its sales negatively. Technology integration can be important for the company. </a:t>
            </a:r>
            <a:endParaRPr lang="en-GB" b="0" dirty="0">
              <a:effectLst/>
            </a:endParaRPr>
          </a:p>
          <a:p>
            <a:br>
              <a:rPr lang="en-GB" dirty="0"/>
            </a:br>
            <a:endParaRPr lang="en-GB" dirty="0"/>
          </a:p>
        </p:txBody>
      </p:sp>
      <p:sp>
        <p:nvSpPr>
          <p:cNvPr id="4" name="Slide Number Placeholder 3"/>
          <p:cNvSpPr>
            <a:spLocks noGrp="1"/>
          </p:cNvSpPr>
          <p:nvPr>
            <p:ph type="sldNum" sz="quarter" idx="5"/>
          </p:nvPr>
        </p:nvSpPr>
        <p:spPr/>
        <p:txBody>
          <a:bodyPr/>
          <a:lstStyle/>
          <a:p>
            <a:fld id="{7FE3CA69-A129-428F-A7B6-2FC22F7200E2}" type="slidenum">
              <a:rPr lang="en-GB" smtClean="0"/>
              <a:t>6</a:t>
            </a:fld>
            <a:endParaRPr lang="en-GB"/>
          </a:p>
        </p:txBody>
      </p:sp>
    </p:spTree>
    <p:extLst>
      <p:ext uri="{BB962C8B-B14F-4D97-AF65-F5344CB8AC3E}">
        <p14:creationId xmlns:p14="http://schemas.microsoft.com/office/powerpoint/2010/main" val="21752766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i="0" u="none" strike="noStrike" kern="1200" dirty="0">
                <a:solidFill>
                  <a:schemeClr val="tx1"/>
                </a:solidFill>
                <a:effectLst/>
                <a:latin typeface="+mn-lt"/>
                <a:ea typeface="+mn-ea"/>
                <a:cs typeface="+mn-cs"/>
              </a:rPr>
              <a:t>Provide a critique of the Cause-and-Effect model </a:t>
            </a:r>
          </a:p>
          <a:p>
            <a:r>
              <a:rPr lang="en-IN" sz="1200" b="0" i="0" u="none" strike="noStrike" kern="1200" dirty="0">
                <a:solidFill>
                  <a:schemeClr val="tx1"/>
                </a:solidFill>
                <a:effectLst/>
                <a:latin typeface="+mn-lt"/>
                <a:ea typeface="+mn-ea"/>
                <a:cs typeface="+mn-cs"/>
              </a:rPr>
              <a:t>This framework or model is used mainly in project management, customer service and production systems to halt teams from jumping to surface-level fixes. It allows teams to make sure that all possible contributing elements are logically documented. One of the key advantages is collaboration and the model engages every individual involved in the process to encourage cooperative and logical discussions. However, it largely depends on team opinions instead of hard and evidence-based information.</a:t>
            </a:r>
            <a:endParaRPr lang="en-IN" dirty="0"/>
          </a:p>
        </p:txBody>
      </p:sp>
      <p:sp>
        <p:nvSpPr>
          <p:cNvPr id="4" name="Slide Number Placeholder 3"/>
          <p:cNvSpPr>
            <a:spLocks noGrp="1"/>
          </p:cNvSpPr>
          <p:nvPr>
            <p:ph type="sldNum" sz="quarter" idx="5"/>
          </p:nvPr>
        </p:nvSpPr>
        <p:spPr/>
        <p:txBody>
          <a:bodyPr/>
          <a:lstStyle/>
          <a:p>
            <a:fld id="{A4DCF594-17E2-441C-AE99-1D618E3E076F}" type="slidenum">
              <a:rPr lang="en-IN" smtClean="0"/>
              <a:t>7</a:t>
            </a:fld>
            <a:endParaRPr lang="en-IN"/>
          </a:p>
        </p:txBody>
      </p:sp>
    </p:spTree>
    <p:extLst>
      <p:ext uri="{BB962C8B-B14F-4D97-AF65-F5344CB8AC3E}">
        <p14:creationId xmlns:p14="http://schemas.microsoft.com/office/powerpoint/2010/main" val="34331065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0" u="none" strike="noStrike" kern="1200" dirty="0">
                <a:solidFill>
                  <a:schemeClr val="tx1"/>
                </a:solidFill>
                <a:effectLst/>
                <a:latin typeface="+mn-lt"/>
                <a:ea typeface="+mn-ea"/>
                <a:cs typeface="+mn-cs"/>
              </a:rPr>
              <a:t>Provide an application and discuss the information provided in your Cause-and-Effect diagram</a:t>
            </a:r>
          </a:p>
          <a:p>
            <a:pPr rtl="0"/>
            <a:r>
              <a:rPr lang="en-IN" sz="1200" b="0" i="0" u="none" strike="noStrike" kern="1200" dirty="0">
                <a:solidFill>
                  <a:schemeClr val="tx1"/>
                </a:solidFill>
                <a:effectLst/>
                <a:latin typeface="+mn-lt"/>
                <a:ea typeface="+mn-ea"/>
                <a:cs typeface="+mn-cs"/>
              </a:rPr>
              <a:t>Applying the Cause-and-Effect model to Basil’s Bakery, it has been identified that the root cause of the venture is a persistent stagnation of sales. The company currently operates in an environment with closed shops and reduced footfall. Additionally, Basil’s Bakery fails to satisfy the pre-order and delivery needs of customers. The firm also lacks advanced technology or self-service options, with no efficient pre-ordering system. Furthermore, a strict use of organic ingredients makes the venture expensive and sensitive to crop failures.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A4DCF594-17E2-441C-AE99-1D618E3E076F}" type="slidenum">
              <a:rPr lang="en-IN" smtClean="0"/>
              <a:t>8</a:t>
            </a:fld>
            <a:endParaRPr lang="en-IN"/>
          </a:p>
        </p:txBody>
      </p:sp>
    </p:spTree>
    <p:extLst>
      <p:ext uri="{BB962C8B-B14F-4D97-AF65-F5344CB8AC3E}">
        <p14:creationId xmlns:p14="http://schemas.microsoft.com/office/powerpoint/2010/main" val="2613568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b="1" i="0" u="none" strike="noStrike" kern="1200" dirty="0">
                <a:solidFill>
                  <a:schemeClr val="tx1"/>
                </a:solidFill>
                <a:effectLst/>
                <a:latin typeface="+mn-lt"/>
                <a:ea typeface="+mn-ea"/>
                <a:cs typeface="+mn-cs"/>
              </a:rPr>
              <a:t>Provide a summary of your Key Findings </a:t>
            </a:r>
            <a:endParaRPr lang="en-IN" b="1" dirty="0">
              <a:effectLst/>
            </a:endParaRPr>
          </a:p>
          <a:p>
            <a:r>
              <a:rPr lang="en-IN" sz="1200" b="0" i="0" u="none" strike="noStrike" kern="1200" dirty="0">
                <a:solidFill>
                  <a:schemeClr val="tx1"/>
                </a:solidFill>
                <a:effectLst/>
                <a:latin typeface="+mn-lt"/>
                <a:ea typeface="+mn-ea"/>
                <a:cs typeface="+mn-cs"/>
              </a:rPr>
              <a:t>A 25% stagnation in overall sales below 2019 levels has been observed. Basil's Bakery has been found to struggle with organic sourcing costs, rising rent and utilities costs, along with a reduced profit margin.</a:t>
            </a:r>
            <a:endParaRPr lang="en-IN" dirty="0"/>
          </a:p>
        </p:txBody>
      </p:sp>
      <p:sp>
        <p:nvSpPr>
          <p:cNvPr id="4" name="Slide Number Placeholder 3"/>
          <p:cNvSpPr>
            <a:spLocks noGrp="1"/>
          </p:cNvSpPr>
          <p:nvPr>
            <p:ph type="sldNum" sz="quarter" idx="5"/>
          </p:nvPr>
        </p:nvSpPr>
        <p:spPr/>
        <p:txBody>
          <a:bodyPr/>
          <a:lstStyle/>
          <a:p>
            <a:fld id="{A4DCF594-17E2-441C-AE99-1D618E3E076F}" type="slidenum">
              <a:rPr lang="en-IN" smtClean="0"/>
              <a:t>9</a:t>
            </a:fld>
            <a:endParaRPr lang="en-IN"/>
          </a:p>
        </p:txBody>
      </p:sp>
    </p:spTree>
    <p:extLst>
      <p:ext uri="{BB962C8B-B14F-4D97-AF65-F5344CB8AC3E}">
        <p14:creationId xmlns:p14="http://schemas.microsoft.com/office/powerpoint/2010/main" val="74658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15/07/2026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15/07/2026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15/07/2026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15/07/2026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15/07/2026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15/07/2026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15/07/2026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15/07/2026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15/07/2026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15/07/2026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15/07/2026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15/07/2026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GB" sz="3200" b="1" dirty="0">
                <a:latin typeface="Arial" panose="020B0604020202020204" pitchFamily="34" charset="0"/>
                <a:cs typeface="Arial" panose="020B0604020202020204" pitchFamily="34" charset="0"/>
              </a:rPr>
              <a:t>Student Name: Daniel Cobzaru</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ID:2518852</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Anita Nan</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7000"/>
            <a:lum/>
          </a:blip>
          <a:srcRect/>
          <a:stretch>
            <a:fillRect/>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C3CF92F-49C2-E55C-47CD-3B229A51C32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38541" y="1495550"/>
            <a:ext cx="4133460" cy="386689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style>
          <a:lnRef idx="0">
            <a:schemeClr val="accent2"/>
          </a:lnRef>
          <a:fillRef idx="3">
            <a:schemeClr val="accent2"/>
          </a:fillRef>
          <a:effectRef idx="3">
            <a:schemeClr val="accent2"/>
          </a:effectRef>
          <a:fontRef idx="minor">
            <a:schemeClr val="lt1"/>
          </a:fontRef>
        </p:style>
        <p:txBody>
          <a:bodyPr>
            <a:noAutofit/>
          </a:bodyPr>
          <a:lstStyle/>
          <a:p>
            <a:pPr algn="ctr"/>
            <a:r>
              <a:rPr lang="en-GB" sz="3200" b="1" u="sng" dirty="0">
                <a:latin typeface="Arial" panose="020B0604020202020204" pitchFamily="34" charset="0"/>
                <a:cs typeface="Arial" panose="020B0604020202020204" pitchFamily="34" charset="0"/>
              </a:rPr>
              <a:t>Provide an Overview of your presentation. </a:t>
            </a:r>
            <a:endParaRPr lang="en-GB" sz="32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83A9624C-AA49-B5CA-9949-8EDC262D4AE8}"/>
              </a:ext>
            </a:extLst>
          </p:cNvPr>
          <p:cNvSpPr txBox="1"/>
          <p:nvPr/>
        </p:nvSpPr>
        <p:spPr>
          <a:xfrm>
            <a:off x="1385015" y="5606214"/>
            <a:ext cx="2240512" cy="276999"/>
          </a:xfrm>
          <a:prstGeom prst="rect">
            <a:avLst/>
          </a:prstGeom>
          <a:noFill/>
        </p:spPr>
        <p:txBody>
          <a:bodyPr wrap="square">
            <a:spAutoFit/>
          </a:bodyPr>
          <a:lstStyle/>
          <a:p>
            <a:pPr algn="ctr"/>
            <a:r>
              <a:rPr lang="en-GB" sz="1200" b="1" i="0" u="none" strike="noStrike" dirty="0">
                <a:effectLst/>
                <a:latin typeface="Times New Roman" panose="02020603050405020304" pitchFamily="18" charset="0"/>
              </a:rPr>
              <a:t>(Source: Eierle et al., 2022)</a:t>
            </a:r>
            <a:endParaRPr lang="en-GB" b="1" dirty="0"/>
          </a:p>
        </p:txBody>
      </p:sp>
      <p:sp>
        <p:nvSpPr>
          <p:cNvPr id="4" name="TextBox 3">
            <a:extLst>
              <a:ext uri="{FF2B5EF4-FFF2-40B4-BE49-F238E27FC236}">
                <a16:creationId xmlns:a16="http://schemas.microsoft.com/office/drawing/2014/main" id="{63246C5F-5BA7-35E9-AB7F-914C1610E213}"/>
              </a:ext>
            </a:extLst>
          </p:cNvPr>
          <p:cNvSpPr txBox="1"/>
          <p:nvPr/>
        </p:nvSpPr>
        <p:spPr>
          <a:xfrm>
            <a:off x="4671236" y="1293092"/>
            <a:ext cx="7181458" cy="5262979"/>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Good morning/afternoon, I am “ ”.</a:t>
            </a:r>
          </a:p>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In the following presentation, I will demonstrate problem-solving and decision-making abilities within a real-world business context.</a:t>
            </a:r>
          </a:p>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An overview of Basil’s Bakery will be provided, along with the type and scope of the company’s current challenges.</a:t>
            </a:r>
          </a:p>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The presentation will provide a critique of the PESTEL framework and the framework will be applied to the mentioned business venture. </a:t>
            </a:r>
          </a:p>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It will also discuss and critique the Cause-and-Effect model and apply it to Basil’s Bakery.</a:t>
            </a:r>
          </a:p>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The main findings from the critical evaluations will be summarised at the end of the presentation.</a:t>
            </a:r>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7000"/>
            <a:lum/>
          </a:blip>
          <a:srcRect/>
          <a:stretch>
            <a:fillRect/>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28ADAE0-B9C3-01E2-8AD1-EE474AF710D8}"/>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567127" y="1626650"/>
            <a:ext cx="4105469" cy="36047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892922" y="380265"/>
            <a:ext cx="10341135" cy="590119"/>
          </a:xfrm>
        </p:spPr>
        <p:style>
          <a:lnRef idx="0">
            <a:schemeClr val="accent2"/>
          </a:lnRef>
          <a:fillRef idx="3">
            <a:schemeClr val="accent2"/>
          </a:fillRef>
          <a:effectRef idx="3">
            <a:schemeClr val="accent2"/>
          </a:effectRef>
          <a:fontRef idx="minor">
            <a:schemeClr val="lt1"/>
          </a:fontRef>
        </p:style>
        <p:txBody>
          <a:bodyPr>
            <a:normAutofit/>
          </a:bodyPr>
          <a:lstStyle/>
          <a:p>
            <a:pPr algn="ctr"/>
            <a:r>
              <a:rPr lang="en-GB" sz="3200" b="1" u="sng" dirty="0">
                <a:latin typeface="Arial" panose="020B0604020202020204" pitchFamily="34" charset="0"/>
                <a:cs typeface="Arial" panose="020B0604020202020204" pitchFamily="34" charset="0"/>
              </a:rPr>
              <a:t>Provide an overview of Basil’s Bakery</a:t>
            </a:r>
            <a:endParaRPr lang="en-GB" sz="3200" dirty="0"/>
          </a:p>
        </p:txBody>
      </p:sp>
      <p:sp>
        <p:nvSpPr>
          <p:cNvPr id="9" name="TextBox 8">
            <a:extLst>
              <a:ext uri="{FF2B5EF4-FFF2-40B4-BE49-F238E27FC236}">
                <a16:creationId xmlns:a16="http://schemas.microsoft.com/office/drawing/2014/main" id="{E23139BF-41A1-51D5-E543-C665B7F3B47C}"/>
              </a:ext>
            </a:extLst>
          </p:cNvPr>
          <p:cNvSpPr txBox="1"/>
          <p:nvPr/>
        </p:nvSpPr>
        <p:spPr>
          <a:xfrm>
            <a:off x="8656476" y="5610617"/>
            <a:ext cx="2120382" cy="276999"/>
          </a:xfrm>
          <a:prstGeom prst="rect">
            <a:avLst/>
          </a:prstGeom>
          <a:noFill/>
        </p:spPr>
        <p:txBody>
          <a:bodyPr wrap="square">
            <a:spAutoFit/>
          </a:bodyPr>
          <a:lstStyle/>
          <a:p>
            <a:pPr algn="ctr"/>
            <a:r>
              <a:rPr lang="en-GB" sz="1200" b="1" i="0" u="none" strike="noStrike" dirty="0">
                <a:effectLst/>
                <a:latin typeface="Times New Roman" panose="02020603050405020304" pitchFamily="18" charset="0"/>
              </a:rPr>
              <a:t>(Source: Eierle et al., 2022)</a:t>
            </a:r>
            <a:endParaRPr lang="en-GB" b="1" dirty="0"/>
          </a:p>
        </p:txBody>
      </p:sp>
      <p:sp>
        <p:nvSpPr>
          <p:cNvPr id="4" name="TextBox 3">
            <a:extLst>
              <a:ext uri="{FF2B5EF4-FFF2-40B4-BE49-F238E27FC236}">
                <a16:creationId xmlns:a16="http://schemas.microsoft.com/office/drawing/2014/main" id="{BCCE0801-2689-EC72-644C-6E855C9D2848}"/>
              </a:ext>
            </a:extLst>
          </p:cNvPr>
          <p:cNvSpPr txBox="1"/>
          <p:nvPr/>
        </p:nvSpPr>
        <p:spPr>
          <a:xfrm>
            <a:off x="605118" y="1626650"/>
            <a:ext cx="6094206" cy="378565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Located in a shopping retail park in Coventry, UK, Basil’s Bakery currently operates as a small and independent business enterprise. </a:t>
            </a:r>
          </a:p>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The business venture was founded in 2015 by an artisan baker, Basil. </a:t>
            </a:r>
          </a:p>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High-quality, organically sourced ingredients are the key to Basil’s Bakery’s core flavourful breads, pastries and contemporary-style cakes. </a:t>
            </a: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A4D269BF-C042-41A7-3551-ADF72506DB9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88059" y="1954014"/>
            <a:ext cx="3340359" cy="3272953"/>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073207" cy="716261"/>
          </a:xfrm>
        </p:spPr>
        <p:style>
          <a:lnRef idx="0">
            <a:schemeClr val="accent2"/>
          </a:lnRef>
          <a:fillRef idx="3">
            <a:schemeClr val="accent2"/>
          </a:fillRef>
          <a:effectRef idx="3">
            <a:schemeClr val="accent2"/>
          </a:effectRef>
          <a:fontRef idx="minor">
            <a:schemeClr val="lt1"/>
          </a:fontRef>
        </p:style>
        <p:txBody>
          <a:bodyPr>
            <a:normAutofit/>
          </a:bodyPr>
          <a:lstStyle/>
          <a:p>
            <a:pPr algn="ctr"/>
            <a:r>
              <a:rPr lang="en-GB" sz="2900" b="1" u="sng" dirty="0">
                <a:latin typeface="Arial" panose="020B0604020202020204" pitchFamily="34" charset="0"/>
                <a:cs typeface="Arial" panose="020B0604020202020204" pitchFamily="34" charset="0"/>
              </a:rPr>
              <a:t>Problems Basil’s Bakery are facing</a:t>
            </a:r>
            <a:endParaRPr lang="en-GB" sz="2900" dirty="0"/>
          </a:p>
        </p:txBody>
      </p:sp>
      <p:sp>
        <p:nvSpPr>
          <p:cNvPr id="9" name="TextBox 8">
            <a:extLst>
              <a:ext uri="{FF2B5EF4-FFF2-40B4-BE49-F238E27FC236}">
                <a16:creationId xmlns:a16="http://schemas.microsoft.com/office/drawing/2014/main" id="{0CF4CBF1-1161-6452-EC87-1FE939D5C133}"/>
              </a:ext>
            </a:extLst>
          </p:cNvPr>
          <p:cNvSpPr txBox="1"/>
          <p:nvPr/>
        </p:nvSpPr>
        <p:spPr>
          <a:xfrm>
            <a:off x="1255487" y="5535915"/>
            <a:ext cx="2204356" cy="276999"/>
          </a:xfrm>
          <a:prstGeom prst="rect">
            <a:avLst/>
          </a:prstGeom>
          <a:noFill/>
        </p:spPr>
        <p:txBody>
          <a:bodyPr wrap="square">
            <a:spAutoFit/>
          </a:bodyPr>
          <a:lstStyle/>
          <a:p>
            <a:pPr algn="ctr"/>
            <a:r>
              <a:rPr lang="en-GB" sz="1200" b="1" i="0" u="none" strike="noStrike" dirty="0">
                <a:effectLst/>
                <a:latin typeface="Times New Roman" panose="02020603050405020304" pitchFamily="18" charset="0"/>
              </a:rPr>
              <a:t>(Source: </a:t>
            </a:r>
            <a:r>
              <a:rPr lang="en-GB" sz="1200" b="1" dirty="0">
                <a:latin typeface="Times New Roman" panose="02020603050405020304" pitchFamily="18" charset="0"/>
                <a:cs typeface="Times New Roman" panose="02020603050405020304" pitchFamily="18" charset="0"/>
              </a:rPr>
              <a:t>Casan et al., 2021)</a:t>
            </a:r>
            <a:endParaRPr lang="en-GB"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374265F2-FC95-F8D0-CB10-7814DCF8AFD1}"/>
              </a:ext>
            </a:extLst>
          </p:cNvPr>
          <p:cNvSpPr txBox="1"/>
          <p:nvPr/>
        </p:nvSpPr>
        <p:spPr>
          <a:xfrm>
            <a:off x="4334934" y="1237040"/>
            <a:ext cx="7676444" cy="5011949"/>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Basil’s Bakery is facing an issue in its financial condition due to a reduction in sales. </a:t>
            </a:r>
          </a:p>
          <a:p>
            <a:pPr marL="342900" indent="-342900" algn="just">
              <a:lnSpc>
                <a:spcPct val="150000"/>
              </a:lnSpc>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work-from-home facilities of the retail park workers affected the sales of the company. </a:t>
            </a:r>
          </a:p>
          <a:p>
            <a:pPr marL="342900" indent="-342900" algn="just">
              <a:lnSpc>
                <a:spcPct val="150000"/>
              </a:lnSpc>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It experienced a reduction in footfall as the retail park workers were the loyal consumers of the bakery.</a:t>
            </a:r>
          </a:p>
          <a:p>
            <a:pPr marL="342900" indent="-342900" algn="just">
              <a:lnSpc>
                <a:spcPct val="150000"/>
              </a:lnSpc>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4CCA759-C632-C7C6-907B-CEC1CFE87B2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320035" y="1625961"/>
            <a:ext cx="3641183" cy="3606078"/>
          </a:xfrm>
          <a:prstGeom prst="rect">
            <a:avLst/>
          </a:prstGeom>
          <a:ln w="88900" cap="sq" cmpd="thickThin">
            <a:solidFill>
              <a:srgbClr val="000000"/>
            </a:solidFill>
            <a:prstDash val="solid"/>
            <a:miter lim="800000"/>
          </a:ln>
          <a:effectLst>
            <a:innerShdw blurRad="76200">
              <a:srgbClr val="000000"/>
            </a:innerShdw>
          </a:effectLst>
        </p:spPr>
      </p:pic>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1575318" y="309670"/>
            <a:ext cx="9556102" cy="558078"/>
          </a:xfrm>
        </p:spPr>
        <p:style>
          <a:lnRef idx="0">
            <a:schemeClr val="accent2"/>
          </a:lnRef>
          <a:fillRef idx="3">
            <a:schemeClr val="accent2"/>
          </a:fillRef>
          <a:effectRef idx="3">
            <a:schemeClr val="accent2"/>
          </a:effectRef>
          <a:fontRef idx="minor">
            <a:schemeClr val="lt1"/>
          </a:fontRef>
        </p:style>
        <p:txBody>
          <a:bodyPr>
            <a:normAutofit/>
          </a:bodyPr>
          <a:lstStyle/>
          <a:p>
            <a:pPr algn="ctr"/>
            <a:r>
              <a:rPr lang="en-GB" sz="3200" b="1" u="sng" dirty="0">
                <a:latin typeface="Arial" panose="020B0604020202020204" pitchFamily="34" charset="0"/>
                <a:cs typeface="Arial" panose="020B0604020202020204" pitchFamily="34" charset="0"/>
              </a:rPr>
              <a:t>Critique of the PESTEL Framework </a:t>
            </a:r>
            <a:endParaRPr lang="en-GB" sz="32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DB4CB83C-6A50-7A87-3038-9FA5B1F30158}"/>
              </a:ext>
            </a:extLst>
          </p:cNvPr>
          <p:cNvSpPr txBox="1"/>
          <p:nvPr/>
        </p:nvSpPr>
        <p:spPr>
          <a:xfrm>
            <a:off x="8730808" y="5414519"/>
            <a:ext cx="3193401" cy="276999"/>
          </a:xfrm>
          <a:prstGeom prst="rect">
            <a:avLst/>
          </a:prstGeom>
          <a:noFill/>
        </p:spPr>
        <p:txBody>
          <a:bodyPr wrap="square">
            <a:spAutoFit/>
          </a:bodyPr>
          <a:lstStyle/>
          <a:p>
            <a:pPr algn="ctr"/>
            <a:r>
              <a:rPr lang="en-GB" sz="1200" b="1" i="0" u="none" strike="noStrike" dirty="0">
                <a:effectLst/>
                <a:latin typeface="Times New Roman" panose="02020603050405020304" pitchFamily="18" charset="0"/>
              </a:rPr>
              <a:t>(Source: Finsbury Food Group Limited, 2026)</a:t>
            </a:r>
            <a:endParaRPr lang="en-GB" b="1" dirty="0"/>
          </a:p>
        </p:txBody>
      </p:sp>
      <p:sp>
        <p:nvSpPr>
          <p:cNvPr id="4" name="TextBox 3">
            <a:extLst>
              <a:ext uri="{FF2B5EF4-FFF2-40B4-BE49-F238E27FC236}">
                <a16:creationId xmlns:a16="http://schemas.microsoft.com/office/drawing/2014/main" id="{4EFF60ED-235F-99D3-F0F8-0532FE8D84BE}"/>
              </a:ext>
            </a:extLst>
          </p:cNvPr>
          <p:cNvSpPr txBox="1"/>
          <p:nvPr/>
        </p:nvSpPr>
        <p:spPr>
          <a:xfrm>
            <a:off x="395110" y="1350348"/>
            <a:ext cx="7518401" cy="5011949"/>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PESTLE framework is a tool that is used to conduct an external analysis of a company (Eierle et al., 2022). </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It has 6 factors such as political, economic, social, technological, legal and environmental (Brock et al., 2022). </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framework is used for identifying potential threats to a business. </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It can help </a:t>
            </a:r>
            <a:r>
              <a:rPr lang="en-US" sz="2400" dirty="0" err="1">
                <a:latin typeface="Times New Roman" panose="02020603050405020304" pitchFamily="18" charset="0"/>
                <a:cs typeface="Times New Roman" panose="02020603050405020304" pitchFamily="18" charset="0"/>
              </a:rPr>
              <a:t>organisations</a:t>
            </a:r>
            <a:r>
              <a:rPr lang="en-US" sz="2400" dirty="0">
                <a:latin typeface="Times New Roman" panose="02020603050405020304" pitchFamily="18" charset="0"/>
                <a:cs typeface="Times New Roman" panose="02020603050405020304" pitchFamily="18" charset="0"/>
              </a:rPr>
              <a:t> to understand external trends and identify risks to the business.</a:t>
            </a:r>
          </a:p>
        </p:txBody>
      </p:sp>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8AC685-79CD-305B-B244-B4CDDD2E64E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31845" y="1619939"/>
            <a:ext cx="3785134" cy="377315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1841719" y="293174"/>
            <a:ext cx="8266922" cy="644504"/>
          </a:xfrm>
        </p:spPr>
        <p:style>
          <a:lnRef idx="0">
            <a:schemeClr val="accent2"/>
          </a:lnRef>
          <a:fillRef idx="3">
            <a:schemeClr val="accent2"/>
          </a:fillRef>
          <a:effectRef idx="3">
            <a:schemeClr val="accent2"/>
          </a:effectRef>
          <a:fontRef idx="minor">
            <a:schemeClr val="lt1"/>
          </a:fontRef>
        </p:style>
        <p:txBody>
          <a:bodyPr>
            <a:normAutofit/>
          </a:bodyPr>
          <a:lstStyle/>
          <a:p>
            <a:pPr algn="ctr"/>
            <a:r>
              <a:rPr lang="en-GB" sz="3200" b="1" dirty="0">
                <a:latin typeface="Arial" panose="020B0604020202020204" pitchFamily="34" charset="0"/>
                <a:cs typeface="Arial" panose="020B0604020202020204" pitchFamily="34" charset="0"/>
              </a:rPr>
              <a:t>Application PESTEL Framework </a:t>
            </a:r>
            <a:endParaRPr lang="en-GB" sz="3200" b="1" dirty="0">
              <a:effectLst/>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EA05B439-15E8-9516-5F13-852D3A9908F0}"/>
              </a:ext>
            </a:extLst>
          </p:cNvPr>
          <p:cNvSpPr txBox="1"/>
          <p:nvPr/>
        </p:nvSpPr>
        <p:spPr>
          <a:xfrm>
            <a:off x="1331564" y="5912020"/>
            <a:ext cx="2008795" cy="276999"/>
          </a:xfrm>
          <a:prstGeom prst="rect">
            <a:avLst/>
          </a:prstGeom>
          <a:noFill/>
        </p:spPr>
        <p:txBody>
          <a:bodyPr wrap="square">
            <a:spAutoFit/>
          </a:bodyPr>
          <a:lstStyle/>
          <a:p>
            <a:pPr algn="ctr"/>
            <a:r>
              <a:rPr lang="en-GB" sz="1200" b="1" i="0" u="none" strike="noStrike" dirty="0">
                <a:effectLst/>
                <a:latin typeface="Times New Roman" panose="02020603050405020304" pitchFamily="18" charset="0"/>
              </a:rPr>
              <a:t>(Source: </a:t>
            </a:r>
            <a:r>
              <a:rPr lang="en-GB" sz="1200" b="1" dirty="0">
                <a:latin typeface="Times New Roman" panose="02020603050405020304" pitchFamily="18" charset="0"/>
                <a:cs typeface="Times New Roman" panose="02020603050405020304" pitchFamily="18" charset="0"/>
              </a:rPr>
              <a:t>Casan et al., 2021)</a:t>
            </a:r>
            <a:endParaRPr lang="en-GB"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7149772-D11C-A542-09F2-3850A8DE766C}"/>
              </a:ext>
            </a:extLst>
          </p:cNvPr>
          <p:cNvSpPr txBox="1"/>
          <p:nvPr/>
        </p:nvSpPr>
        <p:spPr>
          <a:xfrm>
            <a:off x="4764436" y="1456604"/>
            <a:ext cx="7122764" cy="5011949"/>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Political </a:t>
            </a:r>
          </a:p>
          <a:p>
            <a:pPr algn="just">
              <a:lnSpc>
                <a:spcPct val="150000"/>
              </a:lnSpc>
            </a:pPr>
            <a:r>
              <a:rPr lang="en-US" sz="2400" dirty="0">
                <a:latin typeface="Times New Roman" panose="02020603050405020304" pitchFamily="18" charset="0"/>
                <a:cs typeface="Times New Roman" panose="02020603050405020304" pitchFamily="18" charset="0"/>
              </a:rPr>
              <a:t>The lockdown due to the pandemic situation in the country has affected the company and its sales negatively. </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Economic </a:t>
            </a:r>
          </a:p>
          <a:p>
            <a:pPr algn="just">
              <a:lnSpc>
                <a:spcPct val="150000"/>
              </a:lnSpc>
            </a:pPr>
            <a:r>
              <a:rPr lang="en-US" sz="2400" dirty="0">
                <a:latin typeface="Times New Roman" panose="02020603050405020304" pitchFamily="18" charset="0"/>
                <a:cs typeface="Times New Roman" panose="02020603050405020304" pitchFamily="18" charset="0"/>
              </a:rPr>
              <a:t>The sales of the business have fallen below the percentages attained in 2019. The restrictions of the lockdown have contributed to the slowdown in sales of the company. </a:t>
            </a:r>
          </a:p>
        </p:txBody>
      </p:sp>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6000"/>
            <a:lum/>
          </a:blip>
          <a:srcRect/>
          <a:stretch>
            <a:fillRect/>
          </a:stretch>
        </a:blip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1744824" y="218476"/>
            <a:ext cx="9608976" cy="835883"/>
          </a:xfrm>
        </p:spPr>
        <p:style>
          <a:lnRef idx="0">
            <a:schemeClr val="accent2"/>
          </a:lnRef>
          <a:fillRef idx="3">
            <a:schemeClr val="accent2"/>
          </a:fillRef>
          <a:effectRef idx="3">
            <a:schemeClr val="accent2"/>
          </a:effectRef>
          <a:fontRef idx="minor">
            <a:schemeClr val="lt1"/>
          </a:fontRef>
        </p:style>
        <p:txBody>
          <a:bodyPr>
            <a:normAutofit/>
          </a:bodyPr>
          <a:lstStyle/>
          <a:p>
            <a:pPr algn="ctr"/>
            <a:r>
              <a:rPr lang="en-GB" sz="3200" b="1" u="sng" dirty="0">
                <a:latin typeface="Arial" panose="020B0604020202020204" pitchFamily="34" charset="0"/>
                <a:cs typeface="Arial" panose="020B0604020202020204" pitchFamily="34" charset="0"/>
              </a:rPr>
              <a:t>Provide a critique of the Cause-and-Effect model</a:t>
            </a:r>
            <a:endParaRPr lang="en-GB" sz="32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E016DB05-93ED-157D-5AAE-26276D0A6C1C}"/>
              </a:ext>
            </a:extLst>
          </p:cNvPr>
          <p:cNvSpPr txBox="1"/>
          <p:nvPr/>
        </p:nvSpPr>
        <p:spPr>
          <a:xfrm>
            <a:off x="8201246" y="5667515"/>
            <a:ext cx="2388254" cy="276999"/>
          </a:xfrm>
          <a:prstGeom prst="rect">
            <a:avLst/>
          </a:prstGeom>
          <a:noFill/>
        </p:spPr>
        <p:txBody>
          <a:bodyPr wrap="square">
            <a:spAutoFit/>
          </a:bodyPr>
          <a:lstStyle/>
          <a:p>
            <a:pPr algn="ctr"/>
            <a:r>
              <a:rPr lang="en-GB" sz="1200" b="1" i="0" u="none" strike="noStrike" dirty="0">
                <a:effectLst/>
                <a:latin typeface="Times New Roman" panose="02020603050405020304" pitchFamily="18" charset="0"/>
              </a:rPr>
              <a:t>(Source: </a:t>
            </a:r>
            <a:r>
              <a:rPr lang="en-IN" sz="1200" b="1" dirty="0">
                <a:solidFill>
                  <a:srgbClr val="000000"/>
                </a:solidFill>
                <a:latin typeface="Times New Roman" panose="02020603050405020304" pitchFamily="18" charset="0"/>
              </a:rPr>
              <a:t>Fleiner et al., 2025)</a:t>
            </a:r>
            <a:endParaRPr lang="en-GB" b="1" dirty="0">
              <a:latin typeface="Times New Roman" panose="02020603050405020304" pitchFamily="18" charset="0"/>
              <a:cs typeface="Times New Roman" panose="02020603050405020304" pitchFamily="18" charset="0"/>
            </a:endParaRPr>
          </a:p>
        </p:txBody>
      </p:sp>
      <p:pic>
        <p:nvPicPr>
          <p:cNvPr id="13" name="Picture 12">
            <a:extLst>
              <a:ext uri="{FF2B5EF4-FFF2-40B4-BE49-F238E27FC236}">
                <a16:creationId xmlns:a16="http://schemas.microsoft.com/office/drawing/2014/main" id="{4D918A16-26C3-2FD6-D69D-E7BB2A6D77E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915612" y="1809515"/>
            <a:ext cx="4617025" cy="350893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4" name="TextBox 3">
            <a:extLst>
              <a:ext uri="{FF2B5EF4-FFF2-40B4-BE49-F238E27FC236}">
                <a16:creationId xmlns:a16="http://schemas.microsoft.com/office/drawing/2014/main" id="{594D170A-9D5D-242D-4871-7A91DEC91020}"/>
              </a:ext>
            </a:extLst>
          </p:cNvPr>
          <p:cNvSpPr txBox="1"/>
          <p:nvPr/>
        </p:nvSpPr>
        <p:spPr>
          <a:xfrm>
            <a:off x="346934" y="1809515"/>
            <a:ext cx="6094206" cy="378565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The Cause-and-Effect model is widely recognised as the Ishikawa or Fishbone Diagram (Fleiner et al., 2025).</a:t>
            </a:r>
          </a:p>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It is a structured brainstorming method used to visually outline the possible reasons for a particular problem to identify the root cause (Mikolo et al., 2024).</a:t>
            </a:r>
          </a:p>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Structured clarity is a major benefit that simplifies complex conditions into an organised diagram.</a:t>
            </a:r>
          </a:p>
        </p:txBody>
      </p:sp>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9525" cap="flat" cmpd="sng" algn="ctr">
            <a:no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no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no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no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p:cNvCxnSpPr>
          <p:nvPr/>
        </p:nvCxnSpPr>
        <p:spPr>
          <a:xfrm flipH="1" flipV="1">
            <a:off x="7481250" y="1976409"/>
            <a:ext cx="1524174" cy="1441161"/>
          </a:xfrm>
          <a:prstGeom prst="line">
            <a:avLst/>
          </a:prstGeom>
          <a:ln w="57150">
            <a:no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noFill/>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954107"/>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Provide an application and discuss the information provided in your Cause-and-Effect diagram</a:t>
            </a:r>
            <a:endParaRPr lang="en-GB" sz="28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3BABDC2-B654-F5BD-7199-CC2A5E0FF329}"/>
              </a:ext>
            </a:extLst>
          </p:cNvPr>
          <p:cNvSpPr txBox="1"/>
          <p:nvPr/>
        </p:nvSpPr>
        <p:spPr>
          <a:xfrm>
            <a:off x="5879706" y="1270358"/>
            <a:ext cx="6094206" cy="5262979"/>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285750" indent="-285750" algn="just" rtl="0" fontAlgn="base">
              <a:buFont typeface="Arial" panose="020B0604020202020204" pitchFamily="34" charset="0"/>
              <a:buChar char="•"/>
            </a:pPr>
            <a:r>
              <a:rPr lang="en-IN" sz="2400" b="1" i="0" u="none" strike="noStrike" dirty="0">
                <a:solidFill>
                  <a:srgbClr val="000000"/>
                </a:solidFill>
                <a:effectLst/>
                <a:latin typeface="Times New Roman" panose="02020603050405020304" pitchFamily="18" charset="0"/>
              </a:rPr>
              <a:t>Root problem:</a:t>
            </a:r>
            <a:r>
              <a:rPr lang="en-IN" sz="2400" b="0" i="0" u="none" strike="noStrike" dirty="0">
                <a:solidFill>
                  <a:srgbClr val="000000"/>
                </a:solidFill>
                <a:effectLst/>
                <a:latin typeface="Times New Roman" panose="02020603050405020304" pitchFamily="18" charset="0"/>
              </a:rPr>
              <a:t> Consistent stagnation in sales or revenue.</a:t>
            </a:r>
            <a:endParaRPr lang="en-IN" sz="2400" b="1" i="0" u="none" strike="noStrike" dirty="0">
              <a:solidFill>
                <a:srgbClr val="000000"/>
              </a:solidFill>
              <a:effectLst/>
              <a:latin typeface="Times New Roman" panose="02020603050405020304" pitchFamily="18" charset="0"/>
            </a:endParaRPr>
          </a:p>
          <a:p>
            <a:pPr marL="285750" indent="-285750" algn="just" rtl="0" fontAlgn="base">
              <a:buFont typeface="Arial" panose="020B0604020202020204" pitchFamily="34" charset="0"/>
              <a:buChar char="•"/>
            </a:pPr>
            <a:r>
              <a:rPr lang="en-IN" sz="2400" b="1" i="0" u="none" strike="noStrike" dirty="0">
                <a:solidFill>
                  <a:srgbClr val="000000"/>
                </a:solidFill>
                <a:effectLst/>
                <a:latin typeface="Times New Roman" panose="02020603050405020304" pitchFamily="18" charset="0"/>
              </a:rPr>
              <a:t>Environment: </a:t>
            </a:r>
            <a:r>
              <a:rPr lang="en-IN" sz="2400" b="0" i="0" u="none" strike="noStrike" dirty="0">
                <a:solidFill>
                  <a:srgbClr val="000000"/>
                </a:solidFill>
                <a:effectLst/>
                <a:latin typeface="Times New Roman" panose="02020603050405020304" pitchFamily="18" charset="0"/>
              </a:rPr>
              <a:t>A dying shopping retail park with reduced footfall.</a:t>
            </a:r>
            <a:endParaRPr lang="en-IN" sz="2400" b="1" i="0" u="none" strike="noStrike" dirty="0">
              <a:solidFill>
                <a:srgbClr val="000000"/>
              </a:solidFill>
              <a:effectLst/>
              <a:latin typeface="Times New Roman" panose="02020603050405020304" pitchFamily="18" charset="0"/>
            </a:endParaRPr>
          </a:p>
          <a:p>
            <a:pPr marL="285750" indent="-285750" algn="just" rtl="0" fontAlgn="base">
              <a:buFont typeface="Arial" panose="020B0604020202020204" pitchFamily="34" charset="0"/>
              <a:buChar char="•"/>
            </a:pPr>
            <a:r>
              <a:rPr lang="en-IN" sz="2400" b="1" i="0" u="none" strike="noStrike" dirty="0">
                <a:solidFill>
                  <a:srgbClr val="000000"/>
                </a:solidFill>
                <a:effectLst/>
                <a:latin typeface="Times New Roman" panose="02020603050405020304" pitchFamily="18" charset="0"/>
              </a:rPr>
              <a:t>Measurement: </a:t>
            </a:r>
            <a:r>
              <a:rPr lang="en-IN" sz="2400" b="0" i="0" u="none" strike="noStrike" dirty="0">
                <a:solidFill>
                  <a:srgbClr val="000000"/>
                </a:solidFill>
                <a:effectLst/>
                <a:latin typeface="Times New Roman" panose="02020603050405020304" pitchFamily="18" charset="0"/>
              </a:rPr>
              <a:t>25% stagnation in annual sales below 2019 levels.</a:t>
            </a:r>
            <a:endParaRPr lang="en-IN" sz="2400" b="1" i="0" u="none" strike="noStrike" dirty="0">
              <a:solidFill>
                <a:srgbClr val="000000"/>
              </a:solidFill>
              <a:effectLst/>
              <a:latin typeface="Times New Roman" panose="02020603050405020304" pitchFamily="18" charset="0"/>
            </a:endParaRPr>
          </a:p>
          <a:p>
            <a:pPr marL="285750" indent="-285750" algn="just" rtl="0" fontAlgn="base">
              <a:buFont typeface="Arial" panose="020B0604020202020204" pitchFamily="34" charset="0"/>
              <a:buChar char="•"/>
            </a:pPr>
            <a:r>
              <a:rPr lang="en-IN" sz="2400" b="1" i="0" u="none" strike="noStrike" dirty="0">
                <a:solidFill>
                  <a:srgbClr val="000000"/>
                </a:solidFill>
                <a:effectLst/>
                <a:latin typeface="Times New Roman" panose="02020603050405020304" pitchFamily="18" charset="0"/>
              </a:rPr>
              <a:t>Materials: </a:t>
            </a:r>
            <a:r>
              <a:rPr lang="en-IN" sz="2400" b="0" i="0" u="none" strike="noStrike" dirty="0">
                <a:solidFill>
                  <a:srgbClr val="000000"/>
                </a:solidFill>
                <a:effectLst/>
                <a:latin typeface="Times New Roman" panose="02020603050405020304" pitchFamily="18" charset="0"/>
              </a:rPr>
              <a:t>Strict organic ingredients for bakery items.</a:t>
            </a:r>
            <a:endParaRPr lang="en-IN" sz="2400" b="1" i="0" u="none" strike="noStrike" dirty="0">
              <a:solidFill>
                <a:srgbClr val="000000"/>
              </a:solidFill>
              <a:effectLst/>
              <a:latin typeface="Times New Roman" panose="02020603050405020304" pitchFamily="18" charset="0"/>
            </a:endParaRPr>
          </a:p>
          <a:p>
            <a:pPr marL="285750" indent="-285750" algn="just" rtl="0" fontAlgn="base">
              <a:buFont typeface="Arial" panose="020B0604020202020204" pitchFamily="34" charset="0"/>
              <a:buChar char="•"/>
            </a:pPr>
            <a:r>
              <a:rPr lang="en-IN" sz="2400" b="1" i="0" u="none" strike="noStrike" dirty="0">
                <a:solidFill>
                  <a:srgbClr val="000000"/>
                </a:solidFill>
                <a:effectLst/>
                <a:latin typeface="Times New Roman" panose="02020603050405020304" pitchFamily="18" charset="0"/>
              </a:rPr>
              <a:t>Methods: </a:t>
            </a:r>
            <a:r>
              <a:rPr lang="en-IN" sz="2400" b="0" i="0" u="none" strike="noStrike" dirty="0">
                <a:solidFill>
                  <a:srgbClr val="000000"/>
                </a:solidFill>
                <a:effectLst/>
                <a:latin typeface="Times New Roman" panose="02020603050405020304" pitchFamily="18" charset="0"/>
              </a:rPr>
              <a:t>A lack of a pre-ordering system and no advanced technology integration.</a:t>
            </a:r>
            <a:endParaRPr lang="en-IN" sz="2400" b="1" i="0" u="none" strike="noStrike" dirty="0">
              <a:solidFill>
                <a:srgbClr val="000000"/>
              </a:solidFill>
              <a:effectLst/>
              <a:latin typeface="Times New Roman" panose="02020603050405020304" pitchFamily="18" charset="0"/>
            </a:endParaRPr>
          </a:p>
          <a:p>
            <a:pPr marL="285750" indent="-285750" algn="just" rtl="0" fontAlgn="base">
              <a:buFont typeface="Arial" panose="020B0604020202020204" pitchFamily="34" charset="0"/>
              <a:buChar char="•"/>
            </a:pPr>
            <a:r>
              <a:rPr lang="en-IN" sz="2400" b="1" i="0" u="none" strike="noStrike" dirty="0">
                <a:solidFill>
                  <a:srgbClr val="000000"/>
                </a:solidFill>
                <a:effectLst/>
                <a:latin typeface="Times New Roman" panose="02020603050405020304" pitchFamily="18" charset="0"/>
              </a:rPr>
              <a:t>Machines: </a:t>
            </a:r>
            <a:r>
              <a:rPr lang="en-IN" sz="2400" b="0" i="0" u="none" strike="noStrike" dirty="0">
                <a:solidFill>
                  <a:srgbClr val="000000"/>
                </a:solidFill>
                <a:effectLst/>
                <a:latin typeface="Times New Roman" panose="02020603050405020304" pitchFamily="18" charset="0"/>
              </a:rPr>
              <a:t>Absence of self-service options like a smartphone app.</a:t>
            </a:r>
            <a:endParaRPr lang="en-IN" sz="2400" b="1" i="0" u="none" strike="noStrike" dirty="0">
              <a:solidFill>
                <a:srgbClr val="000000"/>
              </a:solidFill>
              <a:effectLst/>
              <a:latin typeface="Times New Roman" panose="02020603050405020304" pitchFamily="18" charset="0"/>
            </a:endParaRPr>
          </a:p>
          <a:p>
            <a:pPr marL="285750" indent="-285750" algn="just" rtl="0" fontAlgn="base">
              <a:buFont typeface="Arial" panose="020B0604020202020204" pitchFamily="34" charset="0"/>
              <a:buChar char="•"/>
            </a:pPr>
            <a:r>
              <a:rPr lang="en-IN" sz="2400" b="1" i="0" u="none" strike="noStrike" dirty="0">
                <a:solidFill>
                  <a:srgbClr val="000000"/>
                </a:solidFill>
                <a:effectLst/>
                <a:latin typeface="Times New Roman" panose="02020603050405020304" pitchFamily="18" charset="0"/>
              </a:rPr>
              <a:t>People: </a:t>
            </a:r>
            <a:r>
              <a:rPr lang="en-IN" sz="2400" b="0" i="0" u="none" strike="noStrike" dirty="0">
                <a:solidFill>
                  <a:srgbClr val="000000"/>
                </a:solidFill>
                <a:effectLst/>
                <a:latin typeface="Times New Roman" panose="02020603050405020304" pitchFamily="18" charset="0"/>
              </a:rPr>
              <a:t>Dismissal of loyal customers due to lower satisfaction.</a:t>
            </a:r>
            <a:endParaRPr lang="en-IN" sz="2400" b="1" i="0" u="none" strike="noStrike" dirty="0">
              <a:solidFill>
                <a:srgbClr val="000000"/>
              </a:solidFill>
              <a:effectLst/>
              <a:latin typeface="Times New Roman" panose="02020603050405020304" pitchFamily="18" charset="0"/>
            </a:endParaRPr>
          </a:p>
        </p:txBody>
      </p:sp>
      <p:pic>
        <p:nvPicPr>
          <p:cNvPr id="4" name="Picture 3">
            <a:extLst>
              <a:ext uri="{FF2B5EF4-FFF2-40B4-BE49-F238E27FC236}">
                <a16:creationId xmlns:a16="http://schemas.microsoft.com/office/drawing/2014/main" id="{12EE7ED5-462E-6CB4-582F-E0F895D4A00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88465" y="1506598"/>
            <a:ext cx="5291572" cy="35064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B54104B0-6B2A-1388-DABA-6955B0303592}"/>
              </a:ext>
            </a:extLst>
          </p:cNvPr>
          <p:cNvSpPr txBox="1"/>
          <p:nvPr/>
        </p:nvSpPr>
        <p:spPr>
          <a:xfrm>
            <a:off x="-29394" y="5192890"/>
            <a:ext cx="6094206" cy="738664"/>
          </a:xfrm>
          <a:prstGeom prst="rect">
            <a:avLst/>
          </a:prstGeom>
          <a:noFill/>
        </p:spPr>
        <p:txBody>
          <a:bodyPr wrap="square">
            <a:spAutoFit/>
          </a:bodyPr>
          <a:lstStyle/>
          <a:p>
            <a:pPr algn="ctr" rtl="0">
              <a:buNone/>
            </a:pPr>
            <a:r>
              <a:rPr lang="en-IN" sz="1400" b="1" i="1" u="none" strike="noStrike" dirty="0">
                <a:solidFill>
                  <a:srgbClr val="000000"/>
                </a:solidFill>
                <a:effectLst/>
                <a:latin typeface="Times New Roman" panose="02020603050405020304" pitchFamily="18" charset="0"/>
                <a:cs typeface="Times New Roman" panose="02020603050405020304" pitchFamily="18" charset="0"/>
              </a:rPr>
              <a:t>Figure: Cause-and-Effect analysis of Basil’s Bakery using the Fishbone Diagram</a:t>
            </a:r>
            <a:endParaRPr lang="en-IN" sz="1400" b="0" dirty="0">
              <a:effectLst/>
              <a:latin typeface="Times New Roman" panose="02020603050405020304" pitchFamily="18" charset="0"/>
              <a:cs typeface="Times New Roman" panose="02020603050405020304" pitchFamily="18" charset="0"/>
            </a:endParaRPr>
          </a:p>
          <a:p>
            <a:pPr algn="ctr" rtl="0">
              <a:buNone/>
            </a:pPr>
            <a:r>
              <a:rPr lang="en-IN" sz="1400" b="0" i="0" u="none" strike="noStrike" dirty="0">
                <a:solidFill>
                  <a:srgbClr val="000000"/>
                </a:solidFill>
                <a:effectLst/>
                <a:latin typeface="Times New Roman" panose="02020603050405020304" pitchFamily="18" charset="0"/>
                <a:cs typeface="Times New Roman" panose="02020603050405020304" pitchFamily="18" charset="0"/>
              </a:rPr>
              <a:t>Source: (Self-created)</a:t>
            </a:r>
            <a:endParaRPr lang="en-IN" sz="1400" b="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7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2108719" y="414244"/>
            <a:ext cx="9095792" cy="462834"/>
          </a:xfrm>
        </p:spPr>
        <p:style>
          <a:lnRef idx="0">
            <a:schemeClr val="accent2"/>
          </a:lnRef>
          <a:fillRef idx="3">
            <a:schemeClr val="accent2"/>
          </a:fillRef>
          <a:effectRef idx="3">
            <a:schemeClr val="accent2"/>
          </a:effectRef>
          <a:fontRef idx="minor">
            <a:schemeClr val="lt1"/>
          </a:fontRef>
        </p:style>
        <p:txBody>
          <a:bodyPr>
            <a:noAutofit/>
          </a:bodyPr>
          <a:lstStyle/>
          <a:p>
            <a:pPr algn="ctr"/>
            <a:r>
              <a:rPr lang="en-GB" sz="3200" b="1" u="sng" dirty="0">
                <a:latin typeface="Arial" panose="020B0604020202020204" pitchFamily="34" charset="0"/>
                <a:cs typeface="Arial" panose="020B0604020202020204" pitchFamily="34" charset="0"/>
              </a:rPr>
              <a:t>Provide a summary of your Key Findings </a:t>
            </a:r>
            <a:endParaRPr lang="en-GB" sz="32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665683B1-9CF3-494E-F260-FD17A42AB390}"/>
              </a:ext>
            </a:extLst>
          </p:cNvPr>
          <p:cNvPicPr>
            <a:picLocks noChangeAspect="1"/>
          </p:cNvPicPr>
          <p:nvPr/>
        </p:nvPicPr>
        <p:blipFill>
          <a:blip r:embed="rId4"/>
          <a:stretch>
            <a:fillRect/>
          </a:stretch>
        </p:blipFill>
        <p:spPr>
          <a:xfrm>
            <a:off x="7178128" y="1437644"/>
            <a:ext cx="4370626" cy="384421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9" name="TextBox 8">
            <a:extLst>
              <a:ext uri="{FF2B5EF4-FFF2-40B4-BE49-F238E27FC236}">
                <a16:creationId xmlns:a16="http://schemas.microsoft.com/office/drawing/2014/main" id="{D299EBD5-C6BF-B483-DBDB-3D2D20FBDECC}"/>
              </a:ext>
            </a:extLst>
          </p:cNvPr>
          <p:cNvSpPr txBox="1"/>
          <p:nvPr/>
        </p:nvSpPr>
        <p:spPr>
          <a:xfrm>
            <a:off x="7649319" y="5703922"/>
            <a:ext cx="3193401" cy="276999"/>
          </a:xfrm>
          <a:prstGeom prst="rect">
            <a:avLst/>
          </a:prstGeom>
          <a:noFill/>
        </p:spPr>
        <p:txBody>
          <a:bodyPr wrap="square">
            <a:spAutoFit/>
          </a:bodyPr>
          <a:lstStyle/>
          <a:p>
            <a:pPr algn="ctr"/>
            <a:r>
              <a:rPr lang="en-GB" sz="1200" b="1" i="0" u="none" strike="noStrike" dirty="0">
                <a:effectLst/>
                <a:latin typeface="Times New Roman" panose="02020603050405020304" pitchFamily="18" charset="0"/>
              </a:rPr>
              <a:t>(Source: Finsbury Food Group Limited, 2026)</a:t>
            </a:r>
            <a:endParaRPr lang="en-GB" b="1" dirty="0"/>
          </a:p>
        </p:txBody>
      </p:sp>
      <p:sp>
        <p:nvSpPr>
          <p:cNvPr id="4" name="TextBox 3">
            <a:extLst>
              <a:ext uri="{FF2B5EF4-FFF2-40B4-BE49-F238E27FC236}">
                <a16:creationId xmlns:a16="http://schemas.microsoft.com/office/drawing/2014/main" id="{9F737560-C15F-7403-01FA-933429B1696E}"/>
              </a:ext>
            </a:extLst>
          </p:cNvPr>
          <p:cNvSpPr txBox="1"/>
          <p:nvPr/>
        </p:nvSpPr>
        <p:spPr>
          <a:xfrm>
            <a:off x="643246" y="2081190"/>
            <a:ext cx="6094206" cy="3046988"/>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The findings from the presentation have highlighted that Basil’s Bakery has seen a persistent stagnation in annual sales due to several factors. </a:t>
            </a:r>
          </a:p>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The lockdown in 2020, reduced footfall in the shopping retail park, work-from-home schedules and no online ordering or delivery system have been identified as key reasons. </a:t>
            </a: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2564364" y="327802"/>
            <a:ext cx="7531359" cy="577267"/>
          </a:xfrm>
        </p:spPr>
        <p:style>
          <a:lnRef idx="0">
            <a:schemeClr val="accent2"/>
          </a:lnRef>
          <a:fillRef idx="3">
            <a:schemeClr val="accent2"/>
          </a:fillRef>
          <a:effectRef idx="3">
            <a:schemeClr val="accent2"/>
          </a:effectRef>
          <a:fontRef idx="minor">
            <a:schemeClr val="lt1"/>
          </a:fontRef>
        </p:style>
        <p:txBody>
          <a:bodyPr>
            <a:normAutofit fontScale="90000"/>
          </a:bodyPr>
          <a:lstStyle/>
          <a:p>
            <a:pPr algn="ctr"/>
            <a:r>
              <a:rPr lang="en-GB" b="1" dirty="0">
                <a:latin typeface="Arial" panose="020B0604020202020204" pitchFamily="34" charset="0"/>
                <a:cs typeface="Arial" panose="020B0604020202020204" pitchFamily="34" charset="0"/>
              </a:rPr>
              <a:t>Reference List:</a:t>
            </a:r>
            <a:endParaRPr lang="en-GB" dirty="0"/>
          </a:p>
        </p:txBody>
      </p:sp>
      <p:sp>
        <p:nvSpPr>
          <p:cNvPr id="4" name="TextBox 3">
            <a:extLst>
              <a:ext uri="{FF2B5EF4-FFF2-40B4-BE49-F238E27FC236}">
                <a16:creationId xmlns:a16="http://schemas.microsoft.com/office/drawing/2014/main" id="{DCE4E033-A9A6-C051-37B0-6AC8AE1897F9}"/>
              </a:ext>
            </a:extLst>
          </p:cNvPr>
          <p:cNvSpPr txBox="1"/>
          <p:nvPr/>
        </p:nvSpPr>
        <p:spPr>
          <a:xfrm>
            <a:off x="333022" y="1459301"/>
            <a:ext cx="11525955" cy="4708981"/>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2000" dirty="0">
                <a:latin typeface="Times New Roman" panose="02020603050405020304" pitchFamily="18" charset="0"/>
                <a:cs typeface="Times New Roman" panose="02020603050405020304" pitchFamily="18" charset="0"/>
              </a:rPr>
              <a:t>Brock, A., Kemp, S. and Williams, I.D., (2022). Personal carbon budgets: a pestle review. Sustainability, 14(15), p.9238. </a:t>
            </a:r>
          </a:p>
          <a:p>
            <a:r>
              <a:rPr lang="en-GB" sz="2000" dirty="0" err="1">
                <a:latin typeface="Times New Roman" panose="02020603050405020304" pitchFamily="18" charset="0"/>
                <a:cs typeface="Times New Roman" panose="02020603050405020304" pitchFamily="18" charset="0"/>
              </a:rPr>
              <a:t>Casañ</a:t>
            </a:r>
            <a:r>
              <a:rPr lang="en-GB" sz="2000" dirty="0">
                <a:latin typeface="Times New Roman" panose="02020603050405020304" pitchFamily="18" charset="0"/>
                <a:cs typeface="Times New Roman" panose="02020603050405020304" pitchFamily="18" charset="0"/>
              </a:rPr>
              <a:t>, M.J., Alier, M. and Llorens, A., (2021). A collaborative learning activity to </a:t>
            </a:r>
            <a:r>
              <a:rPr lang="en-GB" sz="2000" dirty="0" err="1">
                <a:latin typeface="Times New Roman" panose="02020603050405020304" pitchFamily="18" charset="0"/>
                <a:cs typeface="Times New Roman" panose="02020603050405020304" pitchFamily="18" charset="0"/>
              </a:rPr>
              <a:t>analyze</a:t>
            </a:r>
            <a:r>
              <a:rPr lang="en-GB" sz="2000" dirty="0">
                <a:latin typeface="Times New Roman" panose="02020603050405020304" pitchFamily="18" charset="0"/>
                <a:cs typeface="Times New Roman" panose="02020603050405020304" pitchFamily="18" charset="0"/>
              </a:rPr>
              <a:t> the sustainability of an innovation using PESTLE. Sustainability, 13(16), p.8756. </a:t>
            </a:r>
          </a:p>
          <a:p>
            <a:r>
              <a:rPr lang="en-GB" sz="2000" dirty="0">
                <a:latin typeface="Times New Roman" panose="02020603050405020304" pitchFamily="18" charset="0"/>
                <a:cs typeface="Times New Roman" panose="02020603050405020304" pitchFamily="18" charset="0"/>
              </a:rPr>
              <a:t>Eierle, B., Hartlieb, S., Hay, D.C., Niemi, L. and Ojala, H., (2022). External factors and the pricing of audit services: A systematic review of the archival literature using a PESTLE analysis. Auditing: A Journal of Practice &amp; Theory, 41(3), pp.95-119. </a:t>
            </a:r>
          </a:p>
          <a:p>
            <a:r>
              <a:rPr lang="en-GB" sz="2000" dirty="0">
                <a:latin typeface="Times New Roman" panose="02020603050405020304" pitchFamily="18" charset="0"/>
                <a:cs typeface="Times New Roman" panose="02020603050405020304" pitchFamily="18" charset="0"/>
              </a:rPr>
              <a:t>Finsbury Food Group Limited, (2026). Sustainable Bakeries: How Eco-Friendly Practices Are Shaping the Future of Baking. [Online] Available at: https://finsburyfoods.co.uk/sustainable-bakeries-how-eco-friendly-practices-are-shaping-the-future-of-baking/ [Accessed 09 07 2026].</a:t>
            </a:r>
          </a:p>
          <a:p>
            <a:r>
              <a:rPr lang="en-GB" sz="2000" dirty="0">
                <a:latin typeface="Times New Roman" panose="02020603050405020304" pitchFamily="18" charset="0"/>
                <a:cs typeface="Times New Roman" panose="02020603050405020304" pitchFamily="18" charset="0"/>
              </a:rPr>
              <a:t>Fleiner, C., Yang, D., Vandevelde, S. and </a:t>
            </a:r>
            <a:r>
              <a:rPr lang="en-GB" sz="2000" dirty="0" err="1">
                <a:latin typeface="Times New Roman" panose="02020603050405020304" pitchFamily="18" charset="0"/>
                <a:cs typeface="Times New Roman" panose="02020603050405020304" pitchFamily="18" charset="0"/>
              </a:rPr>
              <a:t>Vennekens</a:t>
            </a:r>
            <a:r>
              <a:rPr lang="en-GB" sz="2000" dirty="0">
                <a:latin typeface="Times New Roman" panose="02020603050405020304" pitchFamily="18" charset="0"/>
                <a:cs typeface="Times New Roman" panose="02020603050405020304" pitchFamily="18" charset="0"/>
              </a:rPr>
              <a:t>, J., (2025), October. A domain ontology for Ishikawa diagrams to enhance root cause analysis. In International Semantic Web Conference (pp. 258-275). Cham: Springer Nature Switzerland. </a:t>
            </a:r>
          </a:p>
          <a:p>
            <a:r>
              <a:rPr lang="en-GB" sz="2000" dirty="0" err="1">
                <a:latin typeface="Times New Roman" panose="02020603050405020304" pitchFamily="18" charset="0"/>
                <a:cs typeface="Times New Roman" panose="02020603050405020304" pitchFamily="18" charset="0"/>
              </a:rPr>
              <a:t>Mikolo</a:t>
            </a:r>
            <a:r>
              <a:rPr lang="en-GB" sz="2000" dirty="0">
                <a:latin typeface="Times New Roman" panose="02020603050405020304" pitchFamily="18" charset="0"/>
                <a:cs typeface="Times New Roman" panose="02020603050405020304" pitchFamily="18" charset="0"/>
              </a:rPr>
              <a:t>, B., Elenga, M. and </a:t>
            </a:r>
            <a:r>
              <a:rPr lang="en-GB" sz="2000" dirty="0" err="1">
                <a:latin typeface="Times New Roman" panose="02020603050405020304" pitchFamily="18" charset="0"/>
                <a:cs typeface="Times New Roman" panose="02020603050405020304" pitchFamily="18" charset="0"/>
              </a:rPr>
              <a:t>Tsoumou</a:t>
            </a:r>
            <a:r>
              <a:rPr lang="en-GB" sz="2000" dirty="0">
                <a:latin typeface="Times New Roman" panose="02020603050405020304" pitchFamily="18" charset="0"/>
                <a:cs typeface="Times New Roman" panose="02020603050405020304" pitchFamily="18" charset="0"/>
              </a:rPr>
              <a:t>, K., (2024). Causes of quality defects in cassava-based food production: An Ishikawa diagram analysis. World J. Adv. Res. Rev, 24, pp.750-758.</a:t>
            </a: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92788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4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32583018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2777</TotalTime>
  <Words>1624</Words>
  <Application>Microsoft Office PowerPoint</Application>
  <PresentationFormat>Widescreen</PresentationFormat>
  <Paragraphs>106</Paragraphs>
  <Slides>12</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PowerPoint Presentation</vt:lpstr>
      <vt:lpstr>Provide an Overview of your presentation. </vt:lpstr>
      <vt:lpstr>Provide an overview of Basil’s Bakery</vt:lpstr>
      <vt:lpstr>Problems Basil’s Bakery are facing</vt:lpstr>
      <vt:lpstr>Critique of the PESTEL Framework </vt:lpstr>
      <vt:lpstr>Application PESTEL Framework </vt:lpstr>
      <vt:lpstr>Provide a critique of the Cause-and-Effect model</vt:lpstr>
      <vt:lpstr>PowerPoint Presentation</vt:lpstr>
      <vt:lpstr>Provide a summary of your Key Findings </vt:lpstr>
      <vt:lpstr>Reference List:</vt:lpstr>
      <vt:lpstr>PowerPoint Presentation</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daniel cobzaru</dc:creator>
  <cp:lastModifiedBy>daniel cobzaru</cp:lastModifiedBy>
  <cp:revision>1</cp:revision>
  <dcterms:created xsi:type="dcterms:W3CDTF">2024-01-29T11:42:05Z</dcterms:created>
  <dcterms:modified xsi:type="dcterms:W3CDTF">2026-07-15T14:14:12Z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