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66" r:id="rId2"/>
  </p:sldMasterIdLst>
  <p:notesMasterIdLst>
    <p:notesMasterId r:id="rId26"/>
  </p:notesMasterIdLst>
  <p:sldIdLst>
    <p:sldId id="279" r:id="rId3"/>
    <p:sldId id="278" r:id="rId4"/>
    <p:sldId id="281" r:id="rId5"/>
    <p:sldId id="302" r:id="rId6"/>
    <p:sldId id="283" r:id="rId7"/>
    <p:sldId id="280" r:id="rId8"/>
    <p:sldId id="285" r:id="rId9"/>
    <p:sldId id="286" r:id="rId10"/>
    <p:sldId id="287" r:id="rId11"/>
    <p:sldId id="288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01" r:id="rId25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878" autoAdjust="0"/>
  </p:normalViewPr>
  <p:slideViewPr>
    <p:cSldViewPr snapToGrid="0" snapToObjects="1">
      <p:cViewPr varScale="1">
        <p:scale>
          <a:sx n="65" d="100"/>
          <a:sy n="65" d="100"/>
        </p:scale>
        <p:origin x="63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1543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321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7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5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649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105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47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68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7303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96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392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518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1904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4734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194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1785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3017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8745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7123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671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025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3581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1400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84D44640-002B-491C-8914-256040A6570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02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162" y="2125980"/>
            <a:ext cx="10360501" cy="676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324" y="3840480"/>
            <a:ext cx="8532178" cy="8306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303691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411328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441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7245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834573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152973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038647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162" y="2125980"/>
            <a:ext cx="10360501" cy="676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324" y="3840480"/>
            <a:ext cx="8532178" cy="8306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44002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214624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441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7245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889986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476891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11/28/2025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306770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1"/>
            <a:ext cx="12188824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90465" y="126301"/>
            <a:ext cx="10607896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161" y="1555497"/>
            <a:ext cx="10792824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4201" y="6377941"/>
            <a:ext cx="390042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441" y="6377941"/>
            <a:ext cx="280343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914126"/>
              <a:t>11/28/2025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285496" y="6430846"/>
            <a:ext cx="253934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 defTabSz="914126">
              <a:spcBef>
                <a:spcPts val="195"/>
              </a:spcBef>
            </a:pPr>
            <a:fld id="{81D60167-4931-47E6-BA6A-407CBD079E47}" type="slidenum">
              <a:rPr lang="en-GB" kern="0" spc="-50" smtClean="0"/>
              <a:pPr marL="119978" defTabSz="914126">
                <a:spcBef>
                  <a:spcPts val="195"/>
                </a:spcBef>
              </a:pPr>
              <a:t>‹#›</a:t>
            </a:fld>
            <a:endParaRPr lang="en-GB" kern="0" spc="-50" dirty="0"/>
          </a:p>
        </p:txBody>
      </p:sp>
    </p:spTree>
    <p:extLst>
      <p:ext uri="{BB962C8B-B14F-4D97-AF65-F5344CB8AC3E}">
        <p14:creationId xmlns:p14="http://schemas.microsoft.com/office/powerpoint/2010/main" val="3177963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1"/>
            <a:ext cx="12188824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90465" y="126301"/>
            <a:ext cx="10607896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161" y="1555497"/>
            <a:ext cx="10792824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4201" y="6377941"/>
            <a:ext cx="390042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441" y="6377941"/>
            <a:ext cx="280343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914126"/>
              <a:t>11/28/2025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285496" y="6430846"/>
            <a:ext cx="253934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 defTabSz="914126">
              <a:spcBef>
                <a:spcPts val="195"/>
              </a:spcBef>
            </a:pPr>
            <a:fld id="{81D60167-4931-47E6-BA6A-407CBD079E47}" type="slidenum">
              <a:rPr lang="en-GB" kern="0" spc="-50" smtClean="0"/>
              <a:pPr marL="119978" defTabSz="914126">
                <a:spcBef>
                  <a:spcPts val="195"/>
                </a:spcBef>
              </a:pPr>
              <a:t>‹#›</a:t>
            </a:fld>
            <a:endParaRPr lang="en-GB" kern="0" spc="-50" dirty="0"/>
          </a:p>
        </p:txBody>
      </p:sp>
    </p:spTree>
    <p:extLst>
      <p:ext uri="{BB962C8B-B14F-4D97-AF65-F5344CB8AC3E}">
        <p14:creationId xmlns:p14="http://schemas.microsoft.com/office/powerpoint/2010/main" val="4251934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-2" y="-227647"/>
            <a:ext cx="12188824" cy="685621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88874" y="1826114"/>
            <a:ext cx="2611075" cy="751292"/>
          </a:xfrm>
          <a:prstGeom prst="rect">
            <a:avLst/>
          </a:prstGeom>
        </p:spPr>
        <p:txBody>
          <a:bodyPr vert="horz" wrap="square" lIns="0" tIns="12697" rIns="0" bIns="0" rtlCol="0">
            <a:spAutoFit/>
          </a:bodyPr>
          <a:lstStyle/>
          <a:p>
            <a:pPr marL="12696">
              <a:spcBef>
                <a:spcPts val="100"/>
              </a:spcBef>
            </a:pPr>
            <a:r>
              <a:rPr lang="en-GB" sz="4799" spc="-10" dirty="0">
                <a:solidFill>
                  <a:srgbClr val="FFFFFF"/>
                </a:solidFill>
              </a:rPr>
              <a:t>ACCB6019</a:t>
            </a:r>
            <a:endParaRPr sz="4799" dirty="0"/>
          </a:p>
        </p:txBody>
      </p:sp>
      <p:sp>
        <p:nvSpPr>
          <p:cNvPr id="4" name="object 4"/>
          <p:cNvSpPr txBox="1"/>
          <p:nvPr/>
        </p:nvSpPr>
        <p:spPr>
          <a:xfrm>
            <a:off x="1828324" y="2806800"/>
            <a:ext cx="9453323" cy="2333164"/>
          </a:xfrm>
          <a:prstGeom prst="rect">
            <a:avLst/>
          </a:prstGeom>
        </p:spPr>
        <p:txBody>
          <a:bodyPr vert="horz" wrap="square" lIns="0" tIns="146647" rIns="0" bIns="0" rtlCol="0">
            <a:spAutoFit/>
          </a:bodyPr>
          <a:lstStyle/>
          <a:p>
            <a:pPr marR="1352779" algn="ctr" defTabSz="914126">
              <a:spcBef>
                <a:spcPts val="1155"/>
              </a:spcBef>
            </a:pPr>
            <a:r>
              <a:rPr lang="en-GB" sz="4399" b="1" kern="0" dirty="0">
                <a:solidFill>
                  <a:srgbClr val="FFFFFF"/>
                </a:solidFill>
                <a:cs typeface="Calibri"/>
              </a:rPr>
              <a:t>Emerging Trends</a:t>
            </a:r>
          </a:p>
          <a:p>
            <a:pPr marR="1352779" algn="ctr" defTabSz="914126">
              <a:spcBef>
                <a:spcPts val="1155"/>
              </a:spcBef>
            </a:pPr>
            <a:r>
              <a:rPr sz="4399" b="1" kern="0" dirty="0">
                <a:solidFill>
                  <a:srgbClr val="FFFFFF"/>
                </a:solidFill>
                <a:cs typeface="Calibri"/>
              </a:rPr>
              <a:t>Week</a:t>
            </a:r>
            <a:r>
              <a:rPr sz="4399" b="1" kern="0" spc="-90" dirty="0">
                <a:solidFill>
                  <a:srgbClr val="FFFFFF"/>
                </a:solidFill>
                <a:cs typeface="Calibri"/>
              </a:rPr>
              <a:t> </a:t>
            </a:r>
            <a:r>
              <a:rPr lang="en-GB" sz="4399" b="1" kern="0" dirty="0">
                <a:solidFill>
                  <a:srgbClr val="FFFFFF"/>
                </a:solidFill>
                <a:cs typeface="Calibri"/>
              </a:rPr>
              <a:t>9</a:t>
            </a:r>
            <a:r>
              <a:rPr sz="4399" b="1" kern="0" spc="-65" dirty="0" smtClean="0">
                <a:solidFill>
                  <a:srgbClr val="FFFFFF"/>
                </a:solidFill>
                <a:cs typeface="Calibri"/>
              </a:rPr>
              <a:t> </a:t>
            </a:r>
            <a:r>
              <a:rPr sz="4399" b="1" kern="0" dirty="0">
                <a:solidFill>
                  <a:srgbClr val="FFFFFF"/>
                </a:solidFill>
                <a:cs typeface="Calibri"/>
              </a:rPr>
              <a:t>:</a:t>
            </a:r>
            <a:r>
              <a:rPr sz="4399" b="1" kern="0" spc="-70" dirty="0">
                <a:solidFill>
                  <a:srgbClr val="FFFFFF"/>
                </a:solidFill>
                <a:cs typeface="Calibri"/>
              </a:rPr>
              <a:t> </a:t>
            </a:r>
            <a:r>
              <a:rPr lang="en-GB" sz="4400" b="1" dirty="0">
                <a:solidFill>
                  <a:schemeClr val="bg1"/>
                </a:solidFill>
              </a:rPr>
              <a:t>Software Defined Networking (SDN)</a:t>
            </a:r>
            <a:endParaRPr sz="3199" kern="0" dirty="0">
              <a:solidFill>
                <a:schemeClr val="bg1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0946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3653" y="462354"/>
            <a:ext cx="8962595" cy="696414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dirty="0"/>
              <a:t>Learning</a:t>
            </a:r>
            <a:r>
              <a:rPr spc="-85" dirty="0"/>
              <a:t> </a:t>
            </a:r>
            <a:r>
              <a:rPr dirty="0"/>
              <a:t>Objective(s)</a:t>
            </a:r>
            <a:r>
              <a:rPr spc="-95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dirty="0"/>
              <a:t>Key</a:t>
            </a:r>
            <a:r>
              <a:rPr spc="-105" dirty="0"/>
              <a:t> </a:t>
            </a:r>
            <a:r>
              <a:rPr spc="-10" dirty="0"/>
              <a:t>Concepts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859" y="2556615"/>
            <a:ext cx="6054212" cy="2306377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Separating </a:t>
            </a:r>
            <a:r>
              <a:rPr lang="en-US" sz="2400" dirty="0"/>
              <a:t>control and data planes.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Describe the role of an SDN controller.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Identify the main layers in SDN architecture.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Explain how flow rules guide traffic.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Recognise key benefits and challenges of SDN.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Apply basic SDN concepts to simple scenarios.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34981" y="2598137"/>
            <a:ext cx="5553843" cy="2228171"/>
          </a:xfrm>
          <a:prstGeom prst="rect">
            <a:avLst/>
          </a:prstGeom>
        </p:spPr>
        <p:txBody>
          <a:bodyPr vert="horz" wrap="square" lIns="0" tIns="12062" rIns="0" bIns="0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Centralised network </a:t>
            </a:r>
            <a:r>
              <a:rPr lang="en-GB" sz="2400" dirty="0" smtClean="0"/>
              <a:t>control.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Control </a:t>
            </a:r>
            <a:r>
              <a:rPr lang="en-GB" sz="2400" dirty="0"/>
              <a:t>plane vs data plane </a:t>
            </a:r>
            <a:r>
              <a:rPr lang="en-GB" sz="2400" dirty="0" smtClean="0"/>
              <a:t>separation.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SDN </a:t>
            </a:r>
            <a:r>
              <a:rPr lang="en-GB" sz="2400" dirty="0"/>
              <a:t>architecture </a:t>
            </a:r>
            <a:r>
              <a:rPr lang="en-GB" sz="2400" dirty="0" smtClean="0"/>
              <a:t>layers.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Flow </a:t>
            </a:r>
            <a:r>
              <a:rPr lang="en-GB" sz="2400" dirty="0"/>
              <a:t>tables and programmable </a:t>
            </a:r>
            <a:r>
              <a:rPr lang="en-GB" sz="2400" dirty="0" smtClean="0"/>
              <a:t>rules.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Southbound </a:t>
            </a:r>
            <a:r>
              <a:rPr lang="en-GB" sz="2400" dirty="0"/>
              <a:t>and northbound </a:t>
            </a:r>
            <a:r>
              <a:rPr lang="en-GB" sz="2400" dirty="0" smtClean="0"/>
              <a:t>interfaces.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SDN </a:t>
            </a:r>
            <a:r>
              <a:rPr lang="en-GB" sz="2400" dirty="0"/>
              <a:t>use cases and limitations.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0901" y="1815128"/>
            <a:ext cx="4854580" cy="566129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94894" rIns="0" bIns="0" rtlCol="0">
            <a:spAutoFit/>
          </a:bodyPr>
          <a:lstStyle/>
          <a:p>
            <a:pPr marL="91413" defTabSz="914126">
              <a:spcBef>
                <a:spcPts val="1535"/>
              </a:spcBef>
            </a:pPr>
            <a:r>
              <a:rPr sz="2400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Learning</a:t>
            </a:r>
            <a:r>
              <a:rPr sz="2400" b="1" kern="0" spc="-75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2400" b="1" kern="0" spc="-10" dirty="0">
                <a:solidFill>
                  <a:sysClr val="windowText" lastClr="000000"/>
                </a:solidFill>
                <a:latin typeface="Arial"/>
                <a:cs typeface="Arial"/>
              </a:rPr>
              <a:t>Objective(s)</a:t>
            </a:r>
            <a:endParaRPr sz="240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34982" y="1799965"/>
            <a:ext cx="4854580" cy="552027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80928" rIns="0" bIns="0" rtlCol="0">
            <a:spAutoFit/>
          </a:bodyPr>
          <a:lstStyle/>
          <a:p>
            <a:pPr marL="91413" defTabSz="914126">
              <a:spcBef>
                <a:spcPts val="1425"/>
              </a:spcBef>
            </a:pPr>
            <a:r>
              <a:rPr sz="2400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Key</a:t>
            </a:r>
            <a:r>
              <a:rPr sz="2400" b="1" kern="0" spc="-50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2400" b="1" kern="0" spc="-10" dirty="0">
                <a:solidFill>
                  <a:sysClr val="windowText" lastClr="000000"/>
                </a:solidFill>
                <a:latin typeface="Arial"/>
                <a:cs typeface="Arial"/>
              </a:rPr>
              <a:t>Concepts</a:t>
            </a:r>
            <a:endParaRPr sz="240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12756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59008" y="556408"/>
            <a:ext cx="407188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Why Study SDN?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85628" y="1918584"/>
            <a:ext cx="9018640" cy="2860375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Computer networks have become more complex than ever. Traditional networking struggles to keep up with rapid changes in cloud services, mobile devices, and automation.</a:t>
            </a:r>
            <a:br>
              <a:rPr lang="en-GB" sz="2400" dirty="0"/>
            </a:br>
            <a:r>
              <a:rPr lang="en-GB" sz="2400" dirty="0"/>
              <a:t>SDN offers a flexible and programmable way to manage networks, giving engineers more control and better visibility.</a:t>
            </a:r>
          </a:p>
        </p:txBody>
      </p:sp>
    </p:spTree>
    <p:extLst>
      <p:ext uri="{BB962C8B-B14F-4D97-AF65-F5344CB8AC3E}">
        <p14:creationId xmlns:p14="http://schemas.microsoft.com/office/powerpoint/2010/main" val="33388407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6461" y="692487"/>
            <a:ext cx="8236974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Traditional Networking Limitations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73310" y="1984952"/>
            <a:ext cx="8443275" cy="2860375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In conventional networks</a:t>
            </a:r>
            <a:r>
              <a:rPr lang="en-GB" sz="2400" dirty="0" smtClean="0"/>
              <a:t>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Each </a:t>
            </a:r>
            <a:r>
              <a:rPr lang="en-GB" sz="2400" dirty="0"/>
              <a:t>device (switch, router) must be configured </a:t>
            </a:r>
            <a:r>
              <a:rPr lang="en-GB" sz="2400" dirty="0" smtClean="0"/>
              <a:t>manually.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Control </a:t>
            </a:r>
            <a:r>
              <a:rPr lang="en-GB" sz="2400" dirty="0"/>
              <a:t>decisions are spread across many </a:t>
            </a:r>
            <a:r>
              <a:rPr lang="en-GB" sz="2400" dirty="0" smtClean="0"/>
              <a:t>devices.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Changes </a:t>
            </a:r>
            <a:r>
              <a:rPr lang="en-GB" sz="2400" dirty="0"/>
              <a:t>can be slow and error </a:t>
            </a:r>
            <a:r>
              <a:rPr lang="en-GB" sz="2400" dirty="0" smtClean="0"/>
              <a:t>prone.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Scaling </a:t>
            </a:r>
            <a:r>
              <a:rPr lang="en-GB" sz="2400" dirty="0"/>
              <a:t>a network can require expensive hardware upgrades.</a:t>
            </a:r>
          </a:p>
        </p:txBody>
      </p:sp>
    </p:spTree>
    <p:extLst>
      <p:ext uri="{BB962C8B-B14F-4D97-AF65-F5344CB8AC3E}">
        <p14:creationId xmlns:p14="http://schemas.microsoft.com/office/powerpoint/2010/main" val="21849971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35444" y="547666"/>
            <a:ext cx="3319007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What Is SDN?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11283" y="1722007"/>
            <a:ext cx="9367327" cy="2860375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SDN</a:t>
            </a:r>
            <a:r>
              <a:rPr lang="en-GB" sz="2400" dirty="0"/>
              <a:t> is a networking approach that separates the system that decides how traffic should flow from the system that actually forwards the traffic</a:t>
            </a:r>
            <a:r>
              <a:rPr lang="en-GB" sz="2400" dirty="0" smtClean="0"/>
              <a:t>.</a:t>
            </a: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This </a:t>
            </a:r>
            <a:r>
              <a:rPr lang="en-GB" sz="2400" dirty="0"/>
              <a:t>separation allows networks to be controlled through software, similar to how servers and storage are managed in cloud environments.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171130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60664" y="725593"/>
            <a:ext cx="9800303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Key Concept: Control Plane vs Data Plane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80992" y="2105577"/>
            <a:ext cx="8959645" cy="2306377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Control Plane</a:t>
            </a:r>
            <a:r>
              <a:rPr lang="en-GB" sz="2400" dirty="0"/>
              <a:t> decides where traffic should </a:t>
            </a:r>
            <a:r>
              <a:rPr lang="en-GB" sz="2400" dirty="0" smtClean="0"/>
              <a:t>go.</a:t>
            </a:r>
            <a:endParaRPr lang="en-GB" sz="2400" dirty="0"/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 smtClean="0"/>
              <a:t>Data </a:t>
            </a:r>
            <a:r>
              <a:rPr lang="en-GB" sz="2400" b="1" dirty="0"/>
              <a:t>Plane</a:t>
            </a:r>
            <a:r>
              <a:rPr lang="en-GB" sz="2400" dirty="0"/>
              <a:t> forwards traffic based on control plane </a:t>
            </a:r>
            <a:r>
              <a:rPr lang="en-GB" sz="2400" dirty="0" smtClean="0"/>
              <a:t>decisions.</a:t>
            </a:r>
          </a:p>
          <a:p>
            <a:pPr lvl="1">
              <a:lnSpc>
                <a:spcPct val="150000"/>
              </a:lnSpc>
            </a:pPr>
            <a:r>
              <a:rPr lang="en-GB" sz="2400" dirty="0" smtClean="0"/>
              <a:t>Traditional </a:t>
            </a:r>
            <a:r>
              <a:rPr lang="en-GB" sz="2400" dirty="0"/>
              <a:t>networks mix both inside each device.</a:t>
            </a:r>
            <a:br>
              <a:rPr lang="en-GB" sz="2400" dirty="0"/>
            </a:br>
            <a:r>
              <a:rPr lang="en-GB" sz="2400" dirty="0"/>
              <a:t>SDN separates them so decisions can be made centrally</a:t>
            </a:r>
          </a:p>
        </p:txBody>
      </p:sp>
    </p:spTree>
    <p:extLst>
      <p:ext uri="{BB962C8B-B14F-4D97-AF65-F5344CB8AC3E}">
        <p14:creationId xmlns:p14="http://schemas.microsoft.com/office/powerpoint/2010/main" val="6925893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4322" y="844464"/>
            <a:ext cx="6600077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SDN Architecture Overview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1049" y="2119519"/>
            <a:ext cx="10826622" cy="2306377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SDN has three layers: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b="1" dirty="0"/>
              <a:t>Application Layer</a:t>
            </a:r>
            <a:r>
              <a:rPr lang="en-GB" sz="2400" dirty="0"/>
              <a:t> where network applications ask for resources or behaviour.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b="1" dirty="0"/>
              <a:t>Control Layer</a:t>
            </a:r>
            <a:r>
              <a:rPr lang="en-GB" sz="2400" dirty="0"/>
              <a:t> which decides how the network should operate.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b="1" dirty="0"/>
              <a:t>Infrastructure Layer</a:t>
            </a:r>
            <a:r>
              <a:rPr lang="en-GB" sz="2400" dirty="0"/>
              <a:t> which contains switches and routers that forward traffic.</a:t>
            </a:r>
          </a:p>
        </p:txBody>
      </p:sp>
    </p:spTree>
    <p:extLst>
      <p:ext uri="{BB962C8B-B14F-4D97-AF65-F5344CB8AC3E}">
        <p14:creationId xmlns:p14="http://schemas.microsoft.com/office/powerpoint/2010/main" val="2774591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80816" y="696902"/>
            <a:ext cx="3908567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SDN Controllers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76024" y="1690679"/>
            <a:ext cx="6318152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controller acts as the network’s central brain</a:t>
            </a:r>
            <a:r>
              <a:rPr lang="en-GB" sz="2400" dirty="0" smtClean="0"/>
              <a:t>.</a:t>
            </a:r>
          </a:p>
          <a:p>
            <a:pPr lvl="1">
              <a:lnSpc>
                <a:spcPct val="150000"/>
              </a:lnSpc>
            </a:pPr>
            <a:r>
              <a:rPr lang="en-GB" sz="2400" dirty="0" smtClean="0"/>
              <a:t>It: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Collects </a:t>
            </a:r>
            <a:r>
              <a:rPr lang="en-GB" sz="2400" dirty="0"/>
              <a:t>data from network </a:t>
            </a:r>
            <a:r>
              <a:rPr lang="en-GB" sz="2400" dirty="0" smtClean="0"/>
              <a:t>devices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Makes </a:t>
            </a:r>
            <a:r>
              <a:rPr lang="en-GB" sz="2400" dirty="0"/>
              <a:t>decisions about </a:t>
            </a:r>
            <a:r>
              <a:rPr lang="en-GB" sz="2400" dirty="0" smtClean="0"/>
              <a:t>routing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Sends </a:t>
            </a:r>
            <a:r>
              <a:rPr lang="en-GB" sz="2400" dirty="0"/>
              <a:t>instructions to </a:t>
            </a:r>
            <a:r>
              <a:rPr lang="en-GB" sz="2400" dirty="0" smtClean="0"/>
              <a:t>switches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Examples </a:t>
            </a:r>
            <a:r>
              <a:rPr lang="en-GB" sz="2400" dirty="0"/>
              <a:t>include </a:t>
            </a:r>
            <a:r>
              <a:rPr lang="en-GB" sz="2400" dirty="0" err="1"/>
              <a:t>OpenDaylight</a:t>
            </a:r>
            <a:r>
              <a:rPr lang="en-GB" sz="2400" dirty="0"/>
              <a:t>, </a:t>
            </a:r>
            <a:r>
              <a:rPr lang="en-GB" sz="2400" dirty="0" err="1"/>
              <a:t>Ryu</a:t>
            </a:r>
            <a:r>
              <a:rPr lang="en-GB" sz="2400" dirty="0"/>
              <a:t>, ONOS.</a:t>
            </a:r>
          </a:p>
        </p:txBody>
      </p:sp>
    </p:spTree>
    <p:extLst>
      <p:ext uri="{BB962C8B-B14F-4D97-AF65-F5344CB8AC3E}">
        <p14:creationId xmlns:p14="http://schemas.microsoft.com/office/powerpoint/2010/main" val="40414279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1883" y="689751"/>
            <a:ext cx="968969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Southbound and Northbound Interfaces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3652" y="2281063"/>
            <a:ext cx="10886153" cy="1752380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Southbound Interface</a:t>
            </a:r>
            <a:r>
              <a:rPr lang="en-GB" sz="2400" dirty="0"/>
              <a:t>: Connects the controller to physical </a:t>
            </a:r>
            <a:r>
              <a:rPr lang="en-GB" sz="2400" dirty="0" smtClean="0"/>
              <a:t>switches.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 smtClean="0"/>
              <a:t>Northbound </a:t>
            </a:r>
            <a:r>
              <a:rPr lang="en-GB" sz="2400" b="1" dirty="0"/>
              <a:t>Interface</a:t>
            </a:r>
            <a:r>
              <a:rPr lang="en-GB" sz="2400" dirty="0"/>
              <a:t>: Allows applications to communicate with the controller</a:t>
            </a:r>
            <a:r>
              <a:rPr lang="en-GB" sz="24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These </a:t>
            </a:r>
            <a:r>
              <a:rPr lang="en-GB" sz="2400" dirty="0"/>
              <a:t>interfaces let different software and hardware systems work together.</a:t>
            </a:r>
          </a:p>
        </p:txBody>
      </p:sp>
    </p:spTree>
    <p:extLst>
      <p:ext uri="{BB962C8B-B14F-4D97-AF65-F5344CB8AC3E}">
        <p14:creationId xmlns:p14="http://schemas.microsoft.com/office/powerpoint/2010/main" val="5090668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43480" y="579484"/>
            <a:ext cx="467785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OpenFlow Protocol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09354" y="1868601"/>
            <a:ext cx="8146102" cy="2306377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OpenFlow is the most widely used southbound </a:t>
            </a:r>
            <a:r>
              <a:rPr lang="en-GB" sz="2400" dirty="0" smtClean="0"/>
              <a:t>protocol.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It </a:t>
            </a:r>
            <a:r>
              <a:rPr lang="en-GB" sz="2400" dirty="0"/>
              <a:t>lets the controller install rules into switches, telling them how to handle different types of </a:t>
            </a:r>
            <a:r>
              <a:rPr lang="en-GB" sz="2400" dirty="0" smtClean="0"/>
              <a:t>traffic.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It </a:t>
            </a:r>
            <a:r>
              <a:rPr lang="en-GB" sz="2400" dirty="0"/>
              <a:t>is often considered the foundation of SDN deployments.</a:t>
            </a:r>
          </a:p>
        </p:txBody>
      </p:sp>
    </p:spTree>
    <p:extLst>
      <p:ext uri="{BB962C8B-B14F-4D97-AF65-F5344CB8AC3E}">
        <p14:creationId xmlns:p14="http://schemas.microsoft.com/office/powerpoint/2010/main" val="39241302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22154" y="583781"/>
            <a:ext cx="672050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Flow Rules and Flow Tables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09354" y="1816981"/>
            <a:ext cx="8146102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SDN switches store instructions in flow tables.</a:t>
            </a:r>
            <a:br>
              <a:rPr lang="en-GB" sz="2400" dirty="0"/>
            </a:br>
            <a:r>
              <a:rPr lang="en-GB" sz="2400" dirty="0"/>
              <a:t>These rules might say</a:t>
            </a:r>
            <a:r>
              <a:rPr lang="en-GB" sz="2400" dirty="0" smtClean="0"/>
              <a:t>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Forward </a:t>
            </a:r>
            <a:r>
              <a:rPr lang="en-GB" sz="2400" dirty="0"/>
              <a:t>packets to a </a:t>
            </a:r>
            <a:r>
              <a:rPr lang="en-GB" sz="2400" dirty="0" smtClean="0"/>
              <a:t>port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Drop packets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Modify </a:t>
            </a:r>
            <a:r>
              <a:rPr lang="en-GB" sz="2400" dirty="0"/>
              <a:t>packet </a:t>
            </a:r>
            <a:r>
              <a:rPr lang="en-GB" sz="2400" dirty="0" smtClean="0"/>
              <a:t>headers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Flow </a:t>
            </a:r>
            <a:r>
              <a:rPr lang="en-GB" sz="2400" dirty="0"/>
              <a:t>table management gives SDN fine control over data paths.</a:t>
            </a:r>
          </a:p>
        </p:txBody>
      </p:sp>
    </p:spTree>
    <p:extLst>
      <p:ext uri="{BB962C8B-B14F-4D97-AF65-F5344CB8AC3E}">
        <p14:creationId xmlns:p14="http://schemas.microsoft.com/office/powerpoint/2010/main" val="12344431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4924" y="577627"/>
            <a:ext cx="835496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 smtClean="0">
                <a:solidFill>
                  <a:schemeClr val="accent1"/>
                </a:solidFill>
              </a:rPr>
              <a:t>How </a:t>
            </a:r>
            <a:r>
              <a:rPr lang="en-GB" b="1" dirty="0">
                <a:solidFill>
                  <a:schemeClr val="accent1"/>
                </a:solidFill>
              </a:rPr>
              <a:t>SDN Enables Programmability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27040" y="1477768"/>
            <a:ext cx="7510730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Network administrators can write software to shape traffic.</a:t>
            </a:r>
            <a:br>
              <a:rPr lang="en-GB" sz="2400" dirty="0"/>
            </a:br>
            <a:r>
              <a:rPr lang="en-GB" sz="2400" dirty="0"/>
              <a:t>Programmability allows</a:t>
            </a:r>
            <a:r>
              <a:rPr lang="en-GB" sz="2400" dirty="0" smtClean="0"/>
              <a:t>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Automatic failover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Dynamic </a:t>
            </a:r>
            <a:r>
              <a:rPr lang="en-GB" sz="2400" dirty="0"/>
              <a:t>load </a:t>
            </a:r>
            <a:r>
              <a:rPr lang="en-GB" sz="2400" dirty="0" smtClean="0"/>
              <a:t>balancing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Traffic engineering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Security </a:t>
            </a:r>
            <a:r>
              <a:rPr lang="en-GB" sz="2400" dirty="0"/>
              <a:t>control such as blocking suspicious </a:t>
            </a:r>
            <a:r>
              <a:rPr lang="en-GB" sz="2400" dirty="0" smtClean="0"/>
              <a:t>patterns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 smtClean="0"/>
              <a:t>This reduces manual configuration work.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971168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06864" y="577627"/>
            <a:ext cx="375108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Benefits of SDN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27040" y="1684246"/>
            <a:ext cx="7510730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Centralised management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Faster </a:t>
            </a:r>
            <a:r>
              <a:rPr lang="en-GB" sz="2400" dirty="0"/>
              <a:t>deployment of </a:t>
            </a:r>
            <a:r>
              <a:rPr lang="en-GB" sz="2400" dirty="0" smtClean="0"/>
              <a:t>changes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Lower </a:t>
            </a:r>
            <a:r>
              <a:rPr lang="en-GB" sz="2400" dirty="0"/>
              <a:t>hardware </a:t>
            </a:r>
            <a:r>
              <a:rPr lang="en-GB" sz="2400" dirty="0" smtClean="0"/>
              <a:t>costs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Better </a:t>
            </a:r>
            <a:r>
              <a:rPr lang="en-GB" sz="2400" dirty="0"/>
              <a:t>visibility and </a:t>
            </a:r>
            <a:r>
              <a:rPr lang="en-GB" sz="2400" dirty="0" smtClean="0"/>
              <a:t>monitoring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Stronger </a:t>
            </a:r>
            <a:r>
              <a:rPr lang="en-GB" sz="2400" dirty="0"/>
              <a:t>network </a:t>
            </a:r>
            <a:r>
              <a:rPr lang="en-GB" sz="2400" dirty="0" smtClean="0"/>
              <a:t>automation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SDN </a:t>
            </a:r>
            <a:r>
              <a:rPr lang="en-GB" sz="2400" dirty="0"/>
              <a:t>brings cloud-like agility to networking.</a:t>
            </a:r>
          </a:p>
        </p:txBody>
      </p:sp>
    </p:spTree>
    <p:extLst>
      <p:ext uri="{BB962C8B-B14F-4D97-AF65-F5344CB8AC3E}">
        <p14:creationId xmlns:p14="http://schemas.microsoft.com/office/powerpoint/2010/main" val="38602988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08671" y="577627"/>
            <a:ext cx="4949275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SDN in Data </a:t>
            </a:r>
            <a:r>
              <a:rPr lang="en-GB" b="1" dirty="0" smtClean="0">
                <a:solidFill>
                  <a:schemeClr val="accent1"/>
                </a:solidFill>
              </a:rPr>
              <a:t>Centres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31637" y="1684245"/>
            <a:ext cx="8303342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Large cloud providers use SDN </a:t>
            </a:r>
            <a:r>
              <a:rPr lang="en-GB" sz="2400" dirty="0" smtClean="0"/>
              <a:t>to: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Create </a:t>
            </a:r>
            <a:r>
              <a:rPr lang="en-GB" sz="2400" dirty="0"/>
              <a:t>virtual </a:t>
            </a:r>
            <a:r>
              <a:rPr lang="en-GB" sz="2400" dirty="0" smtClean="0"/>
              <a:t>networks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Manage </a:t>
            </a:r>
            <a:r>
              <a:rPr lang="en-GB" sz="2400" dirty="0"/>
              <a:t>traffic for thousands of </a:t>
            </a:r>
            <a:r>
              <a:rPr lang="en-GB" sz="2400" dirty="0" smtClean="0"/>
              <a:t>servers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Isolate customers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Support </a:t>
            </a:r>
            <a:r>
              <a:rPr lang="en-GB" sz="2400" dirty="0"/>
              <a:t>fast </a:t>
            </a:r>
            <a:r>
              <a:rPr lang="en-GB" sz="2400" dirty="0" smtClean="0"/>
              <a:t>scaling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Examples </a:t>
            </a:r>
            <a:r>
              <a:rPr lang="en-GB" sz="2400" dirty="0"/>
              <a:t>include Google’s B4 network and AWS virtual networks.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001873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08671" y="577627"/>
            <a:ext cx="6150077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SDN in Campus Networks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63227" y="1816980"/>
            <a:ext cx="8040963" cy="2860375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Universities and enterprises use SDN to</a:t>
            </a:r>
            <a:r>
              <a:rPr lang="en-GB" sz="2400" dirty="0" smtClean="0"/>
              <a:t>: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Simplify </a:t>
            </a:r>
            <a:r>
              <a:rPr lang="en-GB" sz="2400" dirty="0"/>
              <a:t>network </a:t>
            </a:r>
            <a:r>
              <a:rPr lang="en-GB" sz="2400" dirty="0" smtClean="0"/>
              <a:t>configuration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Provide </a:t>
            </a:r>
            <a:r>
              <a:rPr lang="en-GB" sz="2400" dirty="0"/>
              <a:t>role based network </a:t>
            </a:r>
            <a:r>
              <a:rPr lang="en-GB" sz="2400" dirty="0" smtClean="0"/>
              <a:t>access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Improve security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Automate </a:t>
            </a:r>
            <a:r>
              <a:rPr lang="en-GB" sz="2400" dirty="0"/>
              <a:t>policy changes during events or high user loads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114118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4769" y="577627"/>
            <a:ext cx="626069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SDN and Network Security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24563" y="1654748"/>
            <a:ext cx="7501102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SDN can</a:t>
            </a:r>
            <a:r>
              <a:rPr lang="en-GB" sz="2400" dirty="0" smtClean="0"/>
              <a:t>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Detect </a:t>
            </a:r>
            <a:r>
              <a:rPr lang="en-GB" sz="2400" dirty="0"/>
              <a:t>unusual traffic using a controller’s global </a:t>
            </a:r>
            <a:r>
              <a:rPr lang="en-GB" sz="2400" dirty="0" smtClean="0"/>
              <a:t>view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Apply </a:t>
            </a:r>
            <a:r>
              <a:rPr lang="en-GB" sz="2400" dirty="0"/>
              <a:t>security rules </a:t>
            </a:r>
            <a:r>
              <a:rPr lang="en-GB" sz="2400" dirty="0" smtClean="0"/>
              <a:t>instantly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Redirect </a:t>
            </a:r>
            <a:r>
              <a:rPr lang="en-GB" sz="2400" dirty="0"/>
              <a:t>suspicious flows for </a:t>
            </a:r>
            <a:r>
              <a:rPr lang="en-GB" sz="2400" dirty="0" smtClean="0"/>
              <a:t>inspection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Enforce </a:t>
            </a:r>
            <a:r>
              <a:rPr lang="en-GB" sz="2400" dirty="0"/>
              <a:t>consistent network wide </a:t>
            </a:r>
            <a:r>
              <a:rPr lang="en-GB" sz="2400" dirty="0" smtClean="0"/>
              <a:t>policies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 smtClean="0"/>
              <a:t>This </a:t>
            </a:r>
            <a:r>
              <a:rPr lang="en-GB" sz="2400" dirty="0"/>
              <a:t>improves response times and reduces human error.</a:t>
            </a:r>
          </a:p>
        </p:txBody>
      </p:sp>
    </p:spTree>
    <p:extLst>
      <p:ext uri="{BB962C8B-B14F-4D97-AF65-F5344CB8AC3E}">
        <p14:creationId xmlns:p14="http://schemas.microsoft.com/office/powerpoint/2010/main" val="42754358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8742" y="609564"/>
            <a:ext cx="8073969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Challenges and Limitations of SDN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71499" y="1901024"/>
            <a:ext cx="8828456" cy="2860375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Controller failures can affect the whole </a:t>
            </a:r>
            <a:r>
              <a:rPr lang="en-GB" sz="2400" dirty="0" smtClean="0"/>
              <a:t>network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Migration </a:t>
            </a:r>
            <a:r>
              <a:rPr lang="en-GB" sz="2400" dirty="0"/>
              <a:t>from legacy systems can be </a:t>
            </a:r>
            <a:r>
              <a:rPr lang="en-GB" sz="2400" dirty="0" smtClean="0"/>
              <a:t>complex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Requires </a:t>
            </a:r>
            <a:r>
              <a:rPr lang="en-GB" sz="2400" dirty="0"/>
              <a:t>new skills in programming and </a:t>
            </a:r>
            <a:r>
              <a:rPr lang="en-GB" sz="2400" dirty="0" smtClean="0"/>
              <a:t>automation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Standardization </a:t>
            </a:r>
            <a:r>
              <a:rPr lang="en-GB" sz="2400" dirty="0"/>
              <a:t>is still </a:t>
            </a:r>
            <a:r>
              <a:rPr lang="en-GB" sz="2400" dirty="0" smtClean="0"/>
              <a:t>evolving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Understanding </a:t>
            </a:r>
            <a:r>
              <a:rPr lang="en-GB" sz="2400" dirty="0"/>
              <a:t>these helps professionals design stable SDN systems.</a:t>
            </a:r>
          </a:p>
        </p:txBody>
      </p:sp>
    </p:spTree>
    <p:extLst>
      <p:ext uri="{BB962C8B-B14F-4D97-AF65-F5344CB8AC3E}">
        <p14:creationId xmlns:p14="http://schemas.microsoft.com/office/powerpoint/2010/main" val="19059665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8742" y="609564"/>
            <a:ext cx="8561826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SDN Variants and Related Concepts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15427" y="1805159"/>
            <a:ext cx="8828456" cy="3357114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Network Function Virtualization (NFV)</a:t>
            </a:r>
            <a:r>
              <a:rPr lang="en-GB" sz="2400" dirty="0"/>
              <a:t> moves firewalls, load balancers, and other functions into </a:t>
            </a:r>
            <a:r>
              <a:rPr lang="en-GB" sz="2400" dirty="0" smtClean="0"/>
              <a:t>software.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 smtClean="0"/>
              <a:t>Intent </a:t>
            </a:r>
            <a:r>
              <a:rPr lang="en-GB" sz="2400" b="1" dirty="0"/>
              <a:t>Based Networking (IBN)</a:t>
            </a:r>
            <a:r>
              <a:rPr lang="en-GB" sz="2400" dirty="0"/>
              <a:t> lets administrators describe desired outcomes and the system figures out the </a:t>
            </a:r>
            <a:r>
              <a:rPr lang="en-GB" sz="2400" dirty="0" smtClean="0"/>
              <a:t>configuration.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 smtClean="0"/>
              <a:t>Overlay </a:t>
            </a:r>
            <a:r>
              <a:rPr lang="en-GB" sz="2400" b="1" dirty="0"/>
              <a:t>Networks</a:t>
            </a:r>
            <a:r>
              <a:rPr lang="en-GB" sz="2400" dirty="0"/>
              <a:t> create virtual networks on top of physical ones, often using SDN controllers.</a:t>
            </a:r>
          </a:p>
        </p:txBody>
      </p:sp>
    </p:spTree>
    <p:extLst>
      <p:ext uri="{BB962C8B-B14F-4D97-AF65-F5344CB8AC3E}">
        <p14:creationId xmlns:p14="http://schemas.microsoft.com/office/powerpoint/2010/main" val="20936519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5268" y="636567"/>
            <a:ext cx="1013214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Real World Case Study: Google B4 Network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86603" y="1774144"/>
            <a:ext cx="9409471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Google built a private SDN powered WAN connecting data </a:t>
            </a:r>
            <a:r>
              <a:rPr lang="en-GB" sz="2400" dirty="0" smtClean="0"/>
              <a:t>centres </a:t>
            </a:r>
            <a:r>
              <a:rPr lang="en-GB" sz="2400" dirty="0"/>
              <a:t>globally.</a:t>
            </a:r>
            <a:br>
              <a:rPr lang="en-GB" sz="2400" dirty="0"/>
            </a:br>
            <a:r>
              <a:rPr lang="en-GB" sz="2400" dirty="0"/>
              <a:t>This achieved</a:t>
            </a:r>
            <a:r>
              <a:rPr lang="en-GB" sz="2400" dirty="0" smtClean="0"/>
              <a:t>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Nearly </a:t>
            </a:r>
            <a:r>
              <a:rPr lang="en-GB" sz="2400" dirty="0"/>
              <a:t>full utilization of </a:t>
            </a:r>
            <a:r>
              <a:rPr lang="en-GB" sz="2400" dirty="0" smtClean="0"/>
              <a:t>links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Automated </a:t>
            </a:r>
            <a:r>
              <a:rPr lang="en-GB" sz="2400" dirty="0"/>
              <a:t>traffic </a:t>
            </a:r>
            <a:r>
              <a:rPr lang="en-GB" sz="2400" dirty="0" smtClean="0"/>
              <a:t>engineering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Fast </a:t>
            </a:r>
            <a:r>
              <a:rPr lang="en-GB" sz="2400" dirty="0"/>
              <a:t>response to </a:t>
            </a:r>
            <a:r>
              <a:rPr lang="en-GB" sz="2400" dirty="0" smtClean="0"/>
              <a:t>failures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This </a:t>
            </a:r>
            <a:r>
              <a:rPr lang="en-GB" sz="2400" dirty="0"/>
              <a:t>example shows how SDN can deliver efficiency at scale.</a:t>
            </a:r>
          </a:p>
        </p:txBody>
      </p:sp>
    </p:spTree>
    <p:extLst>
      <p:ext uri="{BB962C8B-B14F-4D97-AF65-F5344CB8AC3E}">
        <p14:creationId xmlns:p14="http://schemas.microsoft.com/office/powerpoint/2010/main" val="28095045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82620" y="444838"/>
            <a:ext cx="5217435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Scenario for Students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69063" y="1382494"/>
            <a:ext cx="9844547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GB" sz="2400" dirty="0"/>
              <a:t>A company operates three branch offices. Each office has its own hardware and configurations.</a:t>
            </a:r>
            <a:br>
              <a:rPr lang="en-GB" sz="2400" dirty="0"/>
            </a:br>
            <a:r>
              <a:rPr lang="en-GB" sz="2400" dirty="0"/>
              <a:t>Problems </a:t>
            </a:r>
            <a:r>
              <a:rPr lang="en-GB" sz="2400" dirty="0" smtClean="0"/>
              <a:t>arise: Different </a:t>
            </a:r>
            <a:r>
              <a:rPr lang="en-GB" sz="2400" dirty="0"/>
              <a:t>teams manage different </a:t>
            </a:r>
            <a:r>
              <a:rPr lang="en-GB" sz="2400" dirty="0" smtClean="0"/>
              <a:t>sites, Security </a:t>
            </a:r>
            <a:r>
              <a:rPr lang="en-GB" sz="2400" dirty="0"/>
              <a:t>rules are </a:t>
            </a:r>
            <a:r>
              <a:rPr lang="en-GB" sz="2400" dirty="0" smtClean="0"/>
              <a:t>inconsistent, and Changes </a:t>
            </a:r>
            <a:r>
              <a:rPr lang="en-GB" sz="2400" dirty="0"/>
              <a:t>take too long</a:t>
            </a:r>
            <a:br>
              <a:rPr lang="en-GB" sz="2400" dirty="0"/>
            </a:br>
            <a:r>
              <a:rPr lang="en-GB" sz="2400" dirty="0"/>
              <a:t>The company wants to improve flexibility and security.</a:t>
            </a:r>
            <a:br>
              <a:rPr lang="en-GB" sz="2400" dirty="0"/>
            </a:br>
            <a:r>
              <a:rPr lang="en-GB" sz="2400" b="1" dirty="0"/>
              <a:t>Question for </a:t>
            </a:r>
            <a:r>
              <a:rPr lang="en-GB" sz="2400" b="1" dirty="0" smtClean="0"/>
              <a:t>students</a:t>
            </a:r>
            <a:r>
              <a:rPr lang="en-GB" sz="2400" dirty="0" smtClean="0"/>
              <a:t>: How </a:t>
            </a:r>
            <a:r>
              <a:rPr lang="en-GB" sz="2400" dirty="0"/>
              <a:t>could SDN help address these issues? Consider control centralization, automation, and policy consistency.</a:t>
            </a:r>
          </a:p>
        </p:txBody>
      </p:sp>
    </p:spTree>
    <p:extLst>
      <p:ext uri="{BB962C8B-B14F-4D97-AF65-F5344CB8AC3E}">
        <p14:creationId xmlns:p14="http://schemas.microsoft.com/office/powerpoint/2010/main" val="34285878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67746" y="562825"/>
            <a:ext cx="644718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Hands on Thinking Exercise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93429" y="1625841"/>
            <a:ext cx="9195814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Imagine you are designing an SDN solution.</a:t>
            </a:r>
            <a:br>
              <a:rPr lang="en-GB" sz="2400" dirty="0"/>
            </a:br>
            <a:r>
              <a:rPr lang="en-GB" sz="2400" dirty="0"/>
              <a:t>What rules would you install on switches to: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Prioritise voice traffic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Block traffic from a known malicious IP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Redirect web traffic through a monitoring </a:t>
            </a:r>
            <a:r>
              <a:rPr lang="en-GB" sz="2400" dirty="0" smtClean="0"/>
              <a:t>device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This </a:t>
            </a:r>
            <a:r>
              <a:rPr lang="en-GB" sz="2400" dirty="0"/>
              <a:t>exercise encourages thinking about flow rules and policy automation.</a:t>
            </a:r>
          </a:p>
        </p:txBody>
      </p:sp>
    </p:spTree>
    <p:extLst>
      <p:ext uri="{BB962C8B-B14F-4D97-AF65-F5344CB8AC3E}">
        <p14:creationId xmlns:p14="http://schemas.microsoft.com/office/powerpoint/2010/main" val="1664230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01315" y="557837"/>
            <a:ext cx="718004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Summary and Key Takeaways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38567" y="1692209"/>
            <a:ext cx="11105535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SDN separates control and data </a:t>
            </a:r>
            <a:r>
              <a:rPr lang="en-GB" sz="2400" dirty="0" smtClean="0"/>
              <a:t>planes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Controllers </a:t>
            </a:r>
            <a:r>
              <a:rPr lang="en-GB" sz="2400" dirty="0"/>
              <a:t>act as a network </a:t>
            </a:r>
            <a:r>
              <a:rPr lang="en-GB" sz="2400" dirty="0" smtClean="0"/>
              <a:t>brain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Programmability </a:t>
            </a:r>
            <a:r>
              <a:rPr lang="en-GB" sz="2400" dirty="0"/>
              <a:t>boosts automation and </a:t>
            </a:r>
            <a:r>
              <a:rPr lang="en-GB" sz="2400" dirty="0" smtClean="0"/>
              <a:t>security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SDN </a:t>
            </a:r>
            <a:r>
              <a:rPr lang="en-GB" sz="2400" dirty="0"/>
              <a:t>scales better than traditional </a:t>
            </a:r>
            <a:r>
              <a:rPr lang="en-GB" sz="2400" dirty="0" smtClean="0"/>
              <a:t>networks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Used </a:t>
            </a:r>
            <a:r>
              <a:rPr lang="en-GB" sz="2400" dirty="0"/>
              <a:t>in data </a:t>
            </a:r>
            <a:r>
              <a:rPr lang="en-GB" sz="2400" dirty="0" smtClean="0"/>
              <a:t>centres, </a:t>
            </a:r>
            <a:r>
              <a:rPr lang="en-GB" sz="2400" dirty="0"/>
              <a:t>enterprises, and research </a:t>
            </a:r>
            <a:r>
              <a:rPr lang="en-GB" sz="2400" dirty="0" smtClean="0"/>
              <a:t>networks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 smtClean="0"/>
              <a:t>You </a:t>
            </a:r>
            <a:r>
              <a:rPr lang="en-GB" sz="2400" dirty="0"/>
              <a:t>now understand the foundations needed to explore SDN implementation and design.</a:t>
            </a:r>
          </a:p>
        </p:txBody>
      </p:sp>
    </p:spTree>
    <p:extLst>
      <p:ext uri="{BB962C8B-B14F-4D97-AF65-F5344CB8AC3E}">
        <p14:creationId xmlns:p14="http://schemas.microsoft.com/office/powerpoint/2010/main" val="7944855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894"/>
            <a:ext cx="12188824" cy="6856213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109919" y="2807506"/>
            <a:ext cx="3968986" cy="756723"/>
          </a:xfrm>
          <a:prstGeom prst="rect">
            <a:avLst/>
          </a:prstGeom>
        </p:spPr>
        <p:txBody>
          <a:bodyPr vert="horz" wrap="square" lIns="0" tIns="12697" rIns="0" bIns="0" rtlCol="0">
            <a:spAutoFit/>
          </a:bodyPr>
          <a:lstStyle/>
          <a:p>
            <a:pPr marL="12696">
              <a:spcBef>
                <a:spcPts val="100"/>
              </a:spcBef>
            </a:pPr>
            <a:r>
              <a:rPr sz="4799" b="1" dirty="0">
                <a:solidFill>
                  <a:srgbClr val="FFFFFF"/>
                </a:solidFill>
              </a:rPr>
              <a:t>Any</a:t>
            </a:r>
            <a:r>
              <a:rPr sz="4799" b="1" spc="-170" dirty="0">
                <a:solidFill>
                  <a:srgbClr val="FFFFFF"/>
                </a:solidFill>
              </a:rPr>
              <a:t> </a:t>
            </a:r>
            <a:r>
              <a:rPr sz="4799" b="1" spc="-10" dirty="0">
                <a:solidFill>
                  <a:srgbClr val="FFFFFF"/>
                </a:solidFill>
              </a:rPr>
              <a:t>Questions?</a:t>
            </a:r>
            <a:endParaRPr sz="4799" dirty="0"/>
          </a:p>
        </p:txBody>
      </p:sp>
    </p:spTree>
    <p:extLst>
      <p:ext uri="{BB962C8B-B14F-4D97-AF65-F5344CB8AC3E}">
        <p14:creationId xmlns:p14="http://schemas.microsoft.com/office/powerpoint/2010/main" val="141996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789</Words>
  <PresentationFormat>Custom</PresentationFormat>
  <Paragraphs>149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Segoe UI</vt:lpstr>
      <vt:lpstr>1_Office Theme</vt:lpstr>
      <vt:lpstr>2_Office Theme</vt:lpstr>
      <vt:lpstr>ACCB6019</vt:lpstr>
      <vt:lpstr>Learning Objective(s) and Key Concepts</vt:lpstr>
      <vt:lpstr>Why Study SDN?</vt:lpstr>
      <vt:lpstr>Traditional Networking Limitations</vt:lpstr>
      <vt:lpstr>What Is SDN?</vt:lpstr>
      <vt:lpstr>Key Concept: Control Plane vs Data Plane</vt:lpstr>
      <vt:lpstr>SDN Architecture Overview</vt:lpstr>
      <vt:lpstr>SDN Controllers</vt:lpstr>
      <vt:lpstr>Southbound and Northbound Interfaces</vt:lpstr>
      <vt:lpstr>OpenFlow Protocol</vt:lpstr>
      <vt:lpstr>Flow Rules and Flow Tables</vt:lpstr>
      <vt:lpstr>How SDN Enables Programmability</vt:lpstr>
      <vt:lpstr>Benefits of SDN</vt:lpstr>
      <vt:lpstr>SDN in Data Centres</vt:lpstr>
      <vt:lpstr>SDN in Campus Networks</vt:lpstr>
      <vt:lpstr>SDN and Network Security</vt:lpstr>
      <vt:lpstr>Challenges and Limitations of SDN</vt:lpstr>
      <vt:lpstr>SDN Variants and Related Concepts</vt:lpstr>
      <vt:lpstr>Real World Case Study: Google B4 Network</vt:lpstr>
      <vt:lpstr>Scenario for Students</vt:lpstr>
      <vt:lpstr>Hands on Thinking Exercise</vt:lpstr>
      <vt:lpstr>Summary and Key Takeaways</vt:lpstr>
      <vt:lpstr>Any Questions?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subject/>
  <dc:creator/>
  <cp:keywords/>
  <dcterms:created xsi:type="dcterms:W3CDTF">2013-01-27T09:14:16Z</dcterms:created>
  <dcterms:modified xsi:type="dcterms:W3CDTF">2025-11-28T19:55:19Z</dcterms:modified>
  <cp:category/>
</cp:coreProperties>
</file>