
<file path=[Content_Types].xml><?xml version="1.0" encoding="utf-8"?>
<Types xmlns="http://schemas.openxmlformats.org/package/2006/content-types">
  <Default Extension="png" ContentType="image/png"/>
  <Default Extension="mp3" ContentType="audio/unknown"/>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85"/>
  </p:notesMasterIdLst>
  <p:sldIdLst>
    <p:sldId id="356" r:id="rId2"/>
    <p:sldId id="408" r:id="rId3"/>
    <p:sldId id="429" r:id="rId4"/>
    <p:sldId id="505" r:id="rId5"/>
    <p:sldId id="438" r:id="rId6"/>
    <p:sldId id="439" r:id="rId7"/>
    <p:sldId id="506" r:id="rId8"/>
    <p:sldId id="446" r:id="rId9"/>
    <p:sldId id="507" r:id="rId10"/>
    <p:sldId id="508" r:id="rId11"/>
    <p:sldId id="440" r:id="rId12"/>
    <p:sldId id="509" r:id="rId13"/>
    <p:sldId id="510" r:id="rId14"/>
    <p:sldId id="511" r:id="rId15"/>
    <p:sldId id="512" r:id="rId16"/>
    <p:sldId id="513" r:id="rId17"/>
    <p:sldId id="514" r:id="rId18"/>
    <p:sldId id="515" r:id="rId19"/>
    <p:sldId id="516" r:id="rId20"/>
    <p:sldId id="518" r:id="rId21"/>
    <p:sldId id="517" r:id="rId22"/>
    <p:sldId id="540" r:id="rId23"/>
    <p:sldId id="519" r:id="rId24"/>
    <p:sldId id="520" r:id="rId25"/>
    <p:sldId id="521" r:id="rId26"/>
    <p:sldId id="522" r:id="rId27"/>
    <p:sldId id="441" r:id="rId28"/>
    <p:sldId id="523" r:id="rId29"/>
    <p:sldId id="530" r:id="rId30"/>
    <p:sldId id="531" r:id="rId31"/>
    <p:sldId id="532" r:id="rId32"/>
    <p:sldId id="533" r:id="rId33"/>
    <p:sldId id="534" r:id="rId34"/>
    <p:sldId id="535" r:id="rId35"/>
    <p:sldId id="536" r:id="rId36"/>
    <p:sldId id="537" r:id="rId37"/>
    <p:sldId id="524" r:id="rId38"/>
    <p:sldId id="539" r:id="rId39"/>
    <p:sldId id="538" r:id="rId40"/>
    <p:sldId id="525" r:id="rId41"/>
    <p:sldId id="526" r:id="rId42"/>
    <p:sldId id="527" r:id="rId43"/>
    <p:sldId id="528" r:id="rId44"/>
    <p:sldId id="541" r:id="rId45"/>
    <p:sldId id="542" r:id="rId46"/>
    <p:sldId id="543" r:id="rId47"/>
    <p:sldId id="544" r:id="rId48"/>
    <p:sldId id="545" r:id="rId49"/>
    <p:sldId id="546" r:id="rId50"/>
    <p:sldId id="547" r:id="rId51"/>
    <p:sldId id="552" r:id="rId52"/>
    <p:sldId id="553" r:id="rId53"/>
    <p:sldId id="560" r:id="rId54"/>
    <p:sldId id="558" r:id="rId55"/>
    <p:sldId id="561" r:id="rId56"/>
    <p:sldId id="559" r:id="rId57"/>
    <p:sldId id="562" r:id="rId58"/>
    <p:sldId id="563" r:id="rId59"/>
    <p:sldId id="564" r:id="rId60"/>
    <p:sldId id="565" r:id="rId61"/>
    <p:sldId id="570" r:id="rId62"/>
    <p:sldId id="548" r:id="rId63"/>
    <p:sldId id="555" r:id="rId64"/>
    <p:sldId id="551" r:id="rId65"/>
    <p:sldId id="556" r:id="rId66"/>
    <p:sldId id="557" r:id="rId67"/>
    <p:sldId id="584" r:id="rId68"/>
    <p:sldId id="585" r:id="rId69"/>
    <p:sldId id="566" r:id="rId70"/>
    <p:sldId id="567" r:id="rId71"/>
    <p:sldId id="569" r:id="rId72"/>
    <p:sldId id="571" r:id="rId73"/>
    <p:sldId id="572" r:id="rId74"/>
    <p:sldId id="578" r:id="rId75"/>
    <p:sldId id="574" r:id="rId76"/>
    <p:sldId id="575" r:id="rId77"/>
    <p:sldId id="576" r:id="rId78"/>
    <p:sldId id="577" r:id="rId79"/>
    <p:sldId id="579" r:id="rId80"/>
    <p:sldId id="580" r:id="rId81"/>
    <p:sldId id="581" r:id="rId82"/>
    <p:sldId id="582" r:id="rId83"/>
    <p:sldId id="594" r:id="rId8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99242" autoAdjust="0"/>
  </p:normalViewPr>
  <p:slideViewPr>
    <p:cSldViewPr>
      <p:cViewPr>
        <p:scale>
          <a:sx n="70" d="100"/>
          <a:sy n="70" d="100"/>
        </p:scale>
        <p:origin x="-78"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22/04/2021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mi.eng.cam.ac.uk/~cipolla/archive/Presentations/MakingPresentations.pdf"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oro.open.ac.uk/41291/8/AssessingOralPresentations.pdf" TargetMode="External"/><Relationship Id="rId4" Type="http://schemas.openxmlformats.org/officeDocument/2006/relationships/hyperlink" Target="https://www.ed.ac.uk/files/atoms/files/presentation_skills_checklists_independent_study_version.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http://mi.eng.cam.ac.uk/~cipolla/archive/Presentations/MakingPresentations.pdf</a:t>
            </a:r>
            <a:endParaRPr lang="en-GB" dirty="0" smtClean="0"/>
          </a:p>
          <a:p>
            <a:endParaRPr lang="en-GB" dirty="0" smtClean="0"/>
          </a:p>
          <a:p>
            <a:r>
              <a:rPr lang="en-GB" dirty="0" smtClean="0">
                <a:hlinkClick r:id="rId4"/>
              </a:rPr>
              <a:t>https://www.ed.ac.uk/files/atoms/files//presentation_skills_checklists_independent_study_version.pdf</a:t>
            </a:r>
            <a:endParaRPr lang="en-GB" dirty="0" smtClean="0"/>
          </a:p>
          <a:p>
            <a:endParaRPr lang="en-GB" dirty="0" smtClean="0"/>
          </a:p>
          <a:p>
            <a:r>
              <a:rPr lang="en-GB" dirty="0" smtClean="0">
                <a:hlinkClick r:id="rId5"/>
              </a:rPr>
              <a:t>https://oro.open.ac.uk/41291/8/AssessingOralPresentations.pdf</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a:t>
            </a:fld>
            <a:endParaRPr lang="en-GB"/>
          </a:p>
        </p:txBody>
      </p:sp>
    </p:spTree>
    <p:extLst>
      <p:ext uri="{BB962C8B-B14F-4D97-AF65-F5344CB8AC3E}">
        <p14:creationId xmlns:p14="http://schemas.microsoft.com/office/powerpoint/2010/main" val="425234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83</a:t>
            </a:fld>
            <a:endParaRPr lang="en-GB"/>
          </a:p>
        </p:txBody>
      </p:sp>
    </p:spTree>
    <p:extLst>
      <p:ext uri="{BB962C8B-B14F-4D97-AF65-F5344CB8AC3E}">
        <p14:creationId xmlns:p14="http://schemas.microsoft.com/office/powerpoint/2010/main" val="1704419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167FE8-E400-4346-AE5A-F82786457F01}" type="datetime1">
              <a:rPr lang="en-GB" smtClean="0"/>
              <a:t>22/04/2021</a:t>
            </a:fld>
            <a:endParaRPr lang="en-GB"/>
          </a:p>
        </p:txBody>
      </p:sp>
      <p:sp>
        <p:nvSpPr>
          <p:cNvPr id="8" name="Slide Number Placeholder 7"/>
          <p:cNvSpPr>
            <a:spLocks noGrp="1"/>
          </p:cNvSpPr>
          <p:nvPr>
            <p:ph type="sldNum" sz="quarter" idx="11"/>
          </p:nvPr>
        </p:nvSpPr>
        <p:spPr/>
        <p:txBody>
          <a:bodyPr/>
          <a:lstStyle/>
          <a:p>
            <a:fld id="{EDAE5854-CF7E-4F72-930B-736FE12129E8}"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58195F42-CCE6-4826-BB97-8441EE944217}" type="datetime1">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59C23B-1D71-4D51-B9F7-C19C5F2639A7}" type="datetime1">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5C96AC80-5846-40A8-8158-D8EF562D548F}" type="datetime1">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CC2FC8B-AA84-4008-8239-EE938337E59C}" type="datetime1">
              <a:rPr lang="en-GB" smtClean="0"/>
              <a:t>22/04/2021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D4C8064-4982-4484-8DC8-A0CE67E123C8}" type="datetime1">
              <a:rPr lang="en-GB" smtClean="0"/>
              <a:t>22/04/2021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301D3-1F5E-47CB-B6AA-5FC520F13BE0}" type="datetime1">
              <a:rPr lang="en-GB" smtClean="0"/>
              <a:t>22/04/2021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110403-A5B0-40EA-816C-114F893D5892}" type="datetime1">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279B75-8525-41DD-84D6-9A25A1A404D7}" type="datetime1">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F031DC-7EFE-4737-AA1D-C9F9573BA600}" type="datetime1">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3B399-3E54-4084-994A-87B596FF7481}" type="datetime1">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9B5C677-9E6A-4560-8648-A83F428A91A2}" type="datetime1">
              <a:rPr lang="en-GB" smtClean="0"/>
              <a:t>22/04/2021</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DAE5854-CF7E-4F72-930B-736FE12129E8}"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276871"/>
            <a:ext cx="7776864" cy="646331"/>
          </a:xfrm>
          <a:prstGeom prst="rect">
            <a:avLst/>
          </a:prstGeom>
          <a:noFill/>
        </p:spPr>
        <p:txBody>
          <a:bodyPr wrap="square" rtlCol="0">
            <a:spAutoFit/>
          </a:bodyPr>
          <a:lstStyle/>
          <a:p>
            <a:pPr algn="ctr"/>
            <a:r>
              <a:rPr lang="en-GB" sz="3600" b="1" dirty="0" err="1">
                <a:latin typeface="Georgia" panose="02040502050405020303" pitchFamily="18" charset="0"/>
                <a:cs typeface="Arial" panose="020B0604020202020204" pitchFamily="34" charset="0"/>
              </a:rPr>
              <a:t>Sinological</a:t>
            </a:r>
            <a:r>
              <a:rPr lang="en-GB" sz="3600" b="1" dirty="0">
                <a:latin typeface="Georgia" panose="02040502050405020303" pitchFamily="18" charset="0"/>
                <a:cs typeface="Arial" panose="020B0604020202020204" pitchFamily="34" charset="0"/>
              </a:rPr>
              <a:t> English </a:t>
            </a:r>
            <a:r>
              <a:rPr lang="en-GB" sz="3600" b="1" dirty="0" smtClean="0">
                <a:latin typeface="Georgia" panose="02040502050405020303" pitchFamily="18" charset="0"/>
                <a:cs typeface="Arial" panose="020B0604020202020204" pitchFamily="34" charset="0"/>
              </a:rPr>
              <a:t>III </a:t>
            </a:r>
            <a:endParaRPr lang="en-GB" sz="3600" b="1" dirty="0">
              <a:latin typeface="Georgia" panose="02040502050405020303" pitchFamily="18" charset="0"/>
              <a:cs typeface="Arial" panose="020B0604020202020204" pitchFamily="34" charset="0"/>
            </a:endParaRPr>
          </a:p>
        </p:txBody>
      </p:sp>
      <p:pic>
        <p:nvPicPr>
          <p:cNvPr id="1026"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09957" y="4221088"/>
            <a:ext cx="4770355" cy="1631216"/>
          </a:xfrm>
          <a:prstGeom prst="rect">
            <a:avLst/>
          </a:prstGeom>
          <a:noFill/>
        </p:spPr>
        <p:txBody>
          <a:bodyPr wrap="square" rtlCol="0">
            <a:spAutoFit/>
          </a:bodyPr>
          <a:lstStyle/>
          <a:p>
            <a:r>
              <a:rPr lang="en-GB" sz="2000" dirty="0">
                <a:latin typeface="Georgia" panose="02040502050405020303" pitchFamily="18" charset="0"/>
              </a:rPr>
              <a:t>Module code: </a:t>
            </a:r>
            <a:r>
              <a:rPr lang="en-GB" sz="2000" dirty="0" smtClean="0">
                <a:latin typeface="Georgia" panose="02040502050405020303" pitchFamily="18" charset="0"/>
              </a:rPr>
              <a:t>SICH6011</a:t>
            </a:r>
            <a:endParaRPr lang="en-GB" sz="2000" dirty="0">
              <a:latin typeface="Georgia" panose="02040502050405020303" pitchFamily="18" charset="0"/>
            </a:endParaRPr>
          </a:p>
          <a:p>
            <a:r>
              <a:rPr lang="en-GB" sz="2000" dirty="0">
                <a:latin typeface="Georgia" panose="02040502050405020303" pitchFamily="18" charset="0"/>
              </a:rPr>
              <a:t>Module tutor: </a:t>
            </a:r>
            <a:r>
              <a:rPr lang="en-GB" sz="2000" dirty="0" err="1">
                <a:latin typeface="Georgia" panose="02040502050405020303" pitchFamily="18" charset="0"/>
              </a:rPr>
              <a:t>Jie</a:t>
            </a:r>
            <a:r>
              <a:rPr lang="en-GB" sz="2000" dirty="0">
                <a:latin typeface="Georgia" panose="02040502050405020303" pitchFamily="18" charset="0"/>
              </a:rPr>
              <a:t> Deng</a:t>
            </a:r>
          </a:p>
          <a:p>
            <a:r>
              <a:rPr lang="en-GB" sz="2000" dirty="0">
                <a:latin typeface="Georgia" panose="02040502050405020303" pitchFamily="18" charset="0"/>
              </a:rPr>
              <a:t>Date: </a:t>
            </a:r>
            <a:r>
              <a:rPr lang="en-GB" sz="2000" dirty="0" smtClean="0">
                <a:latin typeface="Georgia" panose="02040502050405020303" pitchFamily="18" charset="0"/>
              </a:rPr>
              <a:t>22 April 2021</a:t>
            </a:r>
            <a:endParaRPr lang="en-GB" sz="2000" dirty="0">
              <a:latin typeface="Georgia" panose="02040502050405020303" pitchFamily="18" charset="0"/>
            </a:endParaRPr>
          </a:p>
          <a:p>
            <a:r>
              <a:rPr lang="en-GB" sz="2000" dirty="0">
                <a:latin typeface="Georgia" panose="02040502050405020303" pitchFamily="18" charset="0"/>
              </a:rPr>
              <a:t>Location: </a:t>
            </a:r>
            <a:r>
              <a:rPr lang="en-GB" sz="2000" dirty="0" smtClean="0">
                <a:latin typeface="Georgia" panose="02040502050405020303" pitchFamily="18" charset="0"/>
              </a:rPr>
              <a:t>Academy of Sinology UWTSD,  </a:t>
            </a:r>
          </a:p>
          <a:p>
            <a:r>
              <a:rPr lang="en-GB" sz="2000" dirty="0" smtClean="0">
                <a:latin typeface="Georgia" panose="02040502050405020303" pitchFamily="18" charset="0"/>
              </a:rPr>
              <a:t>                  </a:t>
            </a:r>
            <a:r>
              <a:rPr lang="en-GB" sz="2000" dirty="0" err="1" smtClean="0">
                <a:latin typeface="Georgia" panose="02040502050405020303" pitchFamily="18" charset="0"/>
              </a:rPr>
              <a:t>Lampeter</a:t>
            </a:r>
            <a:r>
              <a:rPr lang="en-GB" sz="2000" dirty="0" smtClean="0">
                <a:latin typeface="Georgia" panose="02040502050405020303" pitchFamily="18" charset="0"/>
              </a:rPr>
              <a:t> campus</a:t>
            </a:r>
            <a:endParaRPr lang="en-GB" sz="2000"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EDAE5854-CF7E-4F72-930B-736FE12129E8}" type="slidenum">
              <a:rPr lang="en-GB" smtClean="0"/>
              <a:t>1</a:t>
            </a:fld>
            <a:endParaRPr lang="en-GB"/>
          </a:p>
        </p:txBody>
      </p:sp>
    </p:spTree>
    <p:extLst>
      <p:ext uri="{BB962C8B-B14F-4D97-AF65-F5344CB8AC3E}">
        <p14:creationId xmlns:p14="http://schemas.microsoft.com/office/powerpoint/2010/main" val="1729115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a:t>
            </a:fld>
            <a:endParaRPr lang="en-GB"/>
          </a:p>
        </p:txBody>
      </p:sp>
      <p:pic>
        <p:nvPicPr>
          <p:cNvPr id="1026" name="Picture 2" descr="F:\Xiaocong孝聰_PostcardPhoto\For Professor Yao\_MG_5007_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966329"/>
            <a:ext cx="8135210" cy="5431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969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a:t>
            </a:fld>
            <a:endParaRPr lang="en-GB"/>
          </a:p>
        </p:txBody>
      </p:sp>
      <p:sp>
        <p:nvSpPr>
          <p:cNvPr id="5" name="TextBox 4"/>
          <p:cNvSpPr txBox="1"/>
          <p:nvPr/>
        </p:nvSpPr>
        <p:spPr>
          <a:xfrm>
            <a:off x="683568" y="3068960"/>
            <a:ext cx="7776864" cy="707886"/>
          </a:xfrm>
          <a:prstGeom prst="rect">
            <a:avLst/>
          </a:prstGeom>
          <a:noFill/>
        </p:spPr>
        <p:txBody>
          <a:bodyPr wrap="square" rtlCol="0">
            <a:spAutoFit/>
          </a:bodyPr>
          <a:lstStyle/>
          <a:p>
            <a:pPr algn="ctr"/>
            <a:r>
              <a:rPr lang="en-GB" sz="4000" dirty="0" smtClean="0">
                <a:latin typeface="Georgia" panose="02040502050405020303" pitchFamily="18" charset="0"/>
                <a:cs typeface="Arial" panose="020B0604020202020204" pitchFamily="34" charset="0"/>
              </a:rPr>
              <a:t>Chinese </a:t>
            </a:r>
            <a:r>
              <a:rPr lang="en-GB" sz="4000" i="1" dirty="0" smtClean="0">
                <a:latin typeface="Georgia" panose="02040502050405020303" pitchFamily="18" charset="0"/>
                <a:cs typeface="Arial" panose="020B0604020202020204" pitchFamily="34" charset="0"/>
              </a:rPr>
              <a:t>Shi</a:t>
            </a:r>
            <a:r>
              <a:rPr lang="en-GB" sz="4000" dirty="0" smtClean="0">
                <a:latin typeface="Georgia" panose="02040502050405020303" pitchFamily="18" charset="0"/>
                <a:cs typeface="Arial" panose="020B0604020202020204" pitchFamily="34" charset="0"/>
              </a:rPr>
              <a:t>-Poetry Translation</a:t>
            </a:r>
            <a:endParaRPr lang="en-GB" sz="40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35334059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a:t>
            </a:fld>
            <a:endParaRPr lang="en-GB"/>
          </a:p>
        </p:txBody>
      </p:sp>
      <p:sp>
        <p:nvSpPr>
          <p:cNvPr id="5" name="TextBox 4"/>
          <p:cNvSpPr txBox="1"/>
          <p:nvPr/>
        </p:nvSpPr>
        <p:spPr>
          <a:xfrm>
            <a:off x="395536" y="1484784"/>
            <a:ext cx="8280920" cy="3754874"/>
          </a:xfrm>
          <a:prstGeom prst="rect">
            <a:avLst/>
          </a:prstGeom>
          <a:noFill/>
        </p:spPr>
        <p:txBody>
          <a:bodyPr wrap="square" rtlCol="0">
            <a:spAutoFit/>
          </a:bodyPr>
          <a:lstStyle/>
          <a:p>
            <a:r>
              <a:rPr lang="en-GB" sz="2800" dirty="0" smtClean="0">
                <a:latin typeface="Georgia" panose="02040502050405020303" pitchFamily="18" charset="0"/>
                <a:cs typeface="Arial" panose="020B0604020202020204" pitchFamily="34" charset="0"/>
              </a:rPr>
              <a:t>‘</a:t>
            </a:r>
            <a:r>
              <a:rPr lang="en-GB" sz="2800" dirty="0">
                <a:latin typeface="Georgia" panose="02040502050405020303" pitchFamily="18" charset="0"/>
                <a:cs typeface="Arial" panose="020B0604020202020204" pitchFamily="34" charset="0"/>
              </a:rPr>
              <a:t>The best way of knowing a nation is to read their poetry… The amount of poetry that the Chinese nation has composed surpasses the total </a:t>
            </a:r>
            <a:r>
              <a:rPr lang="en-GB" sz="2800" dirty="0" smtClean="0">
                <a:latin typeface="Georgia" panose="02040502050405020303" pitchFamily="18" charset="0"/>
                <a:cs typeface="Arial" panose="020B0604020202020204" pitchFamily="34" charset="0"/>
              </a:rPr>
              <a:t>number of </a:t>
            </a:r>
            <a:r>
              <a:rPr lang="en-GB" sz="2800" dirty="0">
                <a:latin typeface="Georgia" panose="02040502050405020303" pitchFamily="18" charset="0"/>
                <a:cs typeface="Arial" panose="020B0604020202020204" pitchFamily="34" charset="0"/>
              </a:rPr>
              <a:t>poetry </a:t>
            </a:r>
            <a:r>
              <a:rPr lang="en-GB" sz="2800" dirty="0" smtClean="0">
                <a:latin typeface="Georgia" panose="02040502050405020303" pitchFamily="18" charset="0"/>
                <a:cs typeface="Arial" panose="020B0604020202020204" pitchFamily="34" charset="0"/>
              </a:rPr>
              <a:t>created by </a:t>
            </a:r>
            <a:r>
              <a:rPr lang="en-GB" sz="2800" dirty="0">
                <a:latin typeface="Georgia" panose="02040502050405020303" pitchFamily="18" charset="0"/>
                <a:cs typeface="Arial" panose="020B0604020202020204" pitchFamily="34" charset="0"/>
              </a:rPr>
              <a:t>all other nations</a:t>
            </a:r>
            <a:r>
              <a:rPr lang="en-GB" sz="2800" dirty="0" smtClean="0">
                <a:latin typeface="Georgia" panose="02040502050405020303" pitchFamily="18" charset="0"/>
                <a:cs typeface="Arial" panose="020B0604020202020204" pitchFamily="34" charset="0"/>
              </a:rPr>
              <a:t>.’</a:t>
            </a:r>
          </a:p>
          <a:p>
            <a:pPr algn="r"/>
            <a:r>
              <a:rPr lang="en-GB" sz="2400" dirty="0" smtClean="0">
                <a:latin typeface="Georgia" panose="02040502050405020303" pitchFamily="18" charset="0"/>
                <a:cs typeface="Arial" panose="020B0604020202020204" pitchFamily="34" charset="0"/>
              </a:rPr>
              <a:t>--- </a:t>
            </a:r>
            <a:r>
              <a:rPr lang="en-GB" sz="2400" i="1" dirty="0" smtClean="0">
                <a:latin typeface="Georgia" panose="02040502050405020303" pitchFamily="18" charset="0"/>
                <a:cs typeface="Arial" panose="020B0604020202020204" pitchFamily="34" charset="0"/>
              </a:rPr>
              <a:t>The White Pony</a:t>
            </a:r>
            <a:r>
              <a:rPr lang="en-GB" sz="2400" dirty="0" smtClean="0">
                <a:latin typeface="Georgia" panose="02040502050405020303" pitchFamily="18" charset="0"/>
                <a:cs typeface="Arial" panose="020B0604020202020204" pitchFamily="34" charset="0"/>
              </a:rPr>
              <a:t>, Robert Penn (1947)</a:t>
            </a:r>
          </a:p>
          <a:p>
            <a:pPr algn="ctr"/>
            <a:endParaRPr lang="en-GB" sz="2400" dirty="0">
              <a:latin typeface="Georgia" panose="02040502050405020303" pitchFamily="18" charset="0"/>
              <a:cs typeface="Arial" panose="020B0604020202020204" pitchFamily="34" charset="0"/>
            </a:endParaRPr>
          </a:p>
          <a:p>
            <a:pPr algn="ctr"/>
            <a:r>
              <a:rPr lang="en-GB" sz="2600" dirty="0" smtClean="0">
                <a:latin typeface="Georgia" panose="02040502050405020303" pitchFamily="18" charset="0"/>
                <a:cs typeface="Arial" panose="020B0604020202020204" pitchFamily="34" charset="0"/>
              </a:rPr>
              <a:t>James </a:t>
            </a:r>
            <a:r>
              <a:rPr lang="en-GB" sz="2600" dirty="0" err="1" smtClean="0">
                <a:latin typeface="Georgia" panose="02040502050405020303" pitchFamily="18" charset="0"/>
                <a:cs typeface="Arial" panose="020B0604020202020204" pitchFamily="34" charset="0"/>
              </a:rPr>
              <a:t>Legge</a:t>
            </a:r>
            <a:r>
              <a:rPr lang="en-GB" sz="2600" dirty="0" smtClean="0">
                <a:latin typeface="Georgia" panose="02040502050405020303" pitchFamily="18" charset="0"/>
                <a:cs typeface="Arial" panose="020B0604020202020204" pitchFamily="34" charset="0"/>
              </a:rPr>
              <a:t>: </a:t>
            </a:r>
            <a:r>
              <a:rPr lang="en-GB" sz="2600" i="1" dirty="0" smtClean="0">
                <a:latin typeface="Georgia" panose="02040502050405020303" pitchFamily="18" charset="0"/>
                <a:cs typeface="Arial" panose="020B0604020202020204" pitchFamily="34" charset="0"/>
              </a:rPr>
              <a:t>The Chinese Classics</a:t>
            </a:r>
          </a:p>
          <a:p>
            <a:pPr algn="ctr"/>
            <a:endParaRPr lang="en-GB" sz="2600" dirty="0" smtClean="0">
              <a:latin typeface="Georgia" panose="02040502050405020303" pitchFamily="18" charset="0"/>
              <a:cs typeface="Arial" panose="020B0604020202020204" pitchFamily="34" charset="0"/>
            </a:endParaRPr>
          </a:p>
          <a:p>
            <a:pPr algn="ctr"/>
            <a:r>
              <a:rPr lang="en-GB" sz="2600" dirty="0" smtClean="0">
                <a:latin typeface="Georgia" panose="02040502050405020303" pitchFamily="18" charset="0"/>
                <a:cs typeface="Arial" panose="020B0604020202020204" pitchFamily="34" charset="0"/>
              </a:rPr>
              <a:t>Arthur </a:t>
            </a:r>
            <a:r>
              <a:rPr lang="en-GB" sz="2600" dirty="0" err="1" smtClean="0">
                <a:latin typeface="Georgia" panose="02040502050405020303" pitchFamily="18" charset="0"/>
                <a:cs typeface="Arial" panose="020B0604020202020204" pitchFamily="34" charset="0"/>
              </a:rPr>
              <a:t>Waley</a:t>
            </a:r>
            <a:r>
              <a:rPr lang="en-GB" sz="2600" dirty="0">
                <a:latin typeface="Georgia" panose="02040502050405020303" pitchFamily="18" charset="0"/>
                <a:cs typeface="Arial" panose="020B0604020202020204" pitchFamily="34" charset="0"/>
              </a:rPr>
              <a:t>: </a:t>
            </a:r>
            <a:r>
              <a:rPr lang="en-GB" sz="2600" i="1" dirty="0">
                <a:latin typeface="Georgia" panose="02040502050405020303" pitchFamily="18" charset="0"/>
                <a:cs typeface="Arial" panose="020B0604020202020204" pitchFamily="34" charset="0"/>
              </a:rPr>
              <a:t>A Hundred and Seventy Chinese Poems</a:t>
            </a:r>
            <a:endParaRPr lang="en-US" sz="2600" i="1"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9411033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a:t>
            </a:fld>
            <a:endParaRPr lang="en-GB"/>
          </a:p>
        </p:txBody>
      </p:sp>
      <p:sp>
        <p:nvSpPr>
          <p:cNvPr id="5" name="TextBox 4"/>
          <p:cNvSpPr txBox="1"/>
          <p:nvPr/>
        </p:nvSpPr>
        <p:spPr>
          <a:xfrm>
            <a:off x="471831" y="2927497"/>
            <a:ext cx="8001731" cy="646331"/>
          </a:xfrm>
          <a:prstGeom prst="rect">
            <a:avLst/>
          </a:prstGeom>
          <a:noFill/>
        </p:spPr>
        <p:txBody>
          <a:bodyPr wrap="square" rtlCol="0">
            <a:spAutoFit/>
          </a:bodyPr>
          <a:lstStyle/>
          <a:p>
            <a:pPr algn="ctr"/>
            <a:r>
              <a:rPr lang="en-GB" sz="3600" dirty="0" smtClean="0">
                <a:latin typeface="Georgia" panose="02040502050405020303" pitchFamily="18" charset="0"/>
                <a:cs typeface="Arial" panose="020B0604020202020204" pitchFamily="34" charset="0"/>
              </a:rPr>
              <a:t>Principles of </a:t>
            </a:r>
            <a:r>
              <a:rPr lang="en-GB" sz="3600" i="1" dirty="0" err="1" smtClean="0">
                <a:latin typeface="Georgia" panose="02040502050405020303" pitchFamily="18" charset="0"/>
                <a:cs typeface="Arial" panose="020B0604020202020204" pitchFamily="34" charset="0"/>
              </a:rPr>
              <a:t>shi</a:t>
            </a:r>
            <a:r>
              <a:rPr lang="en-GB" sz="3600" dirty="0" smtClean="0">
                <a:latin typeface="Georgia" panose="02040502050405020303" pitchFamily="18" charset="0"/>
                <a:cs typeface="Arial" panose="020B0604020202020204" pitchFamily="34" charset="0"/>
              </a:rPr>
              <a:t>-poetry translation </a:t>
            </a:r>
            <a:endParaRPr lang="en-US" sz="36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4576701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a:t>
            </a:fld>
            <a:endParaRPr lang="en-GB"/>
          </a:p>
        </p:txBody>
      </p:sp>
      <p:sp>
        <p:nvSpPr>
          <p:cNvPr id="6" name="TextBox 5"/>
          <p:cNvSpPr txBox="1"/>
          <p:nvPr/>
        </p:nvSpPr>
        <p:spPr>
          <a:xfrm>
            <a:off x="6876256" y="980729"/>
            <a:ext cx="1615827" cy="5256581"/>
          </a:xfrm>
          <a:prstGeom prst="rect">
            <a:avLst/>
          </a:prstGeom>
          <a:noFill/>
          <a:ln w="12700">
            <a:solidFill>
              <a:schemeClr val="tx1"/>
            </a:solidFill>
          </a:ln>
        </p:spPr>
        <p:txBody>
          <a:bodyPr vert="eaVert" wrap="square" rtlCol="0">
            <a:spAutoFit/>
          </a:bodyPr>
          <a:lstStyle/>
          <a:p>
            <a:pPr algn="ctr"/>
            <a:r>
              <a:rPr lang="zh-CN" altLang="en-US" sz="2600" b="1" dirty="0" smtClean="0">
                <a:solidFill>
                  <a:srgbClr val="0070C0"/>
                </a:solidFill>
                <a:latin typeface="FangSong" panose="02010609060101010101" pitchFamily="49" charset="-122"/>
                <a:ea typeface="FangSong" panose="02010609060101010101" pitchFamily="49" charset="-122"/>
              </a:rPr>
              <a:t>吳</a:t>
            </a:r>
            <a:r>
              <a:rPr lang="zh-CN" altLang="en-US" sz="2600" b="1" dirty="0">
                <a:solidFill>
                  <a:srgbClr val="0070C0"/>
                </a:solidFill>
                <a:latin typeface="FangSong" panose="02010609060101010101" pitchFamily="49" charset="-122"/>
                <a:ea typeface="FangSong" panose="02010609060101010101" pitchFamily="49" charset="-122"/>
              </a:rPr>
              <a:t>鈞陶</a:t>
            </a:r>
            <a:endParaRPr lang="en-US" altLang="zh-CN" sz="2600" b="1" dirty="0" smtClean="0">
              <a:solidFill>
                <a:srgbClr val="0070C0"/>
              </a:solidFill>
              <a:latin typeface="FangSong" panose="02010609060101010101" pitchFamily="49" charset="-122"/>
              <a:ea typeface="FangSong" panose="02010609060101010101" pitchFamily="49" charset="-122"/>
            </a:endParaRPr>
          </a:p>
          <a:p>
            <a:endParaRPr lang="zh-TW" altLang="en-US" sz="1500" b="1" dirty="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必須盡最大努力結晶原著</a:t>
            </a:r>
            <a:r>
              <a:rPr lang="zh-TW" altLang="en-US" sz="2600" b="1" dirty="0" smtClean="0">
                <a:latin typeface="FangSong" panose="02010609060101010101" pitchFamily="49" charset="-122"/>
                <a:ea typeface="FangSong" panose="02010609060101010101" pitchFamily="49" charset="-122"/>
              </a:rPr>
              <a:t>的</a:t>
            </a:r>
            <a:endParaRPr lang="en-GB"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精</a:t>
            </a:r>
            <a:r>
              <a:rPr lang="zh-TW" altLang="en-US" sz="2600" b="1" dirty="0">
                <a:latin typeface="FangSong" panose="02010609060101010101" pitchFamily="49" charset="-122"/>
                <a:ea typeface="FangSong" panose="02010609060101010101" pitchFamily="49" charset="-122"/>
              </a:rPr>
              <a:t>神和面貌。</a:t>
            </a: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 </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4067944" y="980729"/>
            <a:ext cx="2416046" cy="5244972"/>
          </a:xfrm>
          <a:prstGeom prst="rect">
            <a:avLst/>
          </a:prstGeom>
          <a:noFill/>
          <a:ln w="12700">
            <a:solidFill>
              <a:schemeClr val="tx1"/>
            </a:solidFill>
          </a:ln>
        </p:spPr>
        <p:txBody>
          <a:bodyPr vert="eaVert" wrap="square" rtlCol="0">
            <a:spAutoFit/>
          </a:bodyPr>
          <a:lstStyle/>
          <a:p>
            <a:pPr algn="ctr"/>
            <a:r>
              <a:rPr lang="zh-CN" altLang="en-US" sz="2600" b="1" dirty="0">
                <a:solidFill>
                  <a:srgbClr val="0070C0"/>
                </a:solidFill>
                <a:latin typeface="FangSong" panose="02010609060101010101" pitchFamily="49" charset="-122"/>
                <a:ea typeface="FangSong" panose="02010609060101010101" pitchFamily="49" charset="-122"/>
              </a:rPr>
              <a:t>翁顯</a:t>
            </a:r>
            <a:r>
              <a:rPr lang="zh-CN" altLang="en-US" sz="2600" b="1" dirty="0" smtClean="0">
                <a:solidFill>
                  <a:srgbClr val="0070C0"/>
                </a:solidFill>
                <a:latin typeface="FangSong" panose="02010609060101010101" pitchFamily="49" charset="-122"/>
                <a:ea typeface="FangSong" panose="02010609060101010101" pitchFamily="49" charset="-122"/>
              </a:rPr>
              <a:t>良</a:t>
            </a:r>
            <a:endParaRPr lang="en-GB"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譯詩不是臨</a:t>
            </a:r>
            <a:r>
              <a:rPr lang="zh-TW" altLang="en-US" sz="2600" b="1" dirty="0" smtClean="0">
                <a:latin typeface="FangSong" panose="02010609060101010101" pitchFamily="49" charset="-122"/>
                <a:ea typeface="FangSong" panose="02010609060101010101" pitchFamily="49" charset="-122"/>
              </a:rPr>
              <a:t>摹 似</a:t>
            </a:r>
            <a:r>
              <a:rPr lang="zh-TW" altLang="en-US" sz="2600" b="1" dirty="0">
                <a:latin typeface="FangSong" panose="02010609060101010101" pitchFamily="49" charset="-122"/>
                <a:ea typeface="FangSong" panose="02010609060101010101" pitchFamily="49" charset="-122"/>
              </a:rPr>
              <a:t>或不</a:t>
            </a:r>
            <a:r>
              <a:rPr lang="zh-TW" altLang="en-US" sz="2600" b="1" dirty="0" smtClean="0">
                <a:latin typeface="FangSong" panose="02010609060101010101" pitchFamily="49" charset="-122"/>
                <a:ea typeface="FangSong" panose="02010609060101010101" pitchFamily="49" charset="-122"/>
              </a:rPr>
              <a:t>似 在</a:t>
            </a:r>
            <a:r>
              <a:rPr lang="zh-TW" altLang="en-US" sz="2600" b="1" dirty="0">
                <a:latin typeface="FangSong" panose="02010609060101010101" pitchFamily="49" charset="-122"/>
                <a:ea typeface="FangSong" panose="02010609060101010101" pitchFamily="49" charset="-122"/>
              </a:rPr>
              <a:t>神不在貌。更不必受傳統形式的束</a:t>
            </a:r>
            <a:r>
              <a:rPr lang="zh-TW" altLang="en-US" sz="2600" b="1" dirty="0" smtClean="0">
                <a:latin typeface="FangSong" panose="02010609060101010101" pitchFamily="49" charset="-122"/>
                <a:ea typeface="FangSong" panose="02010609060101010101" pitchFamily="49" charset="-122"/>
              </a:rPr>
              <a:t>縛 押</a:t>
            </a:r>
            <a:r>
              <a:rPr lang="zh-TW" altLang="en-US" sz="2600" b="1" dirty="0">
                <a:latin typeface="FangSong" panose="02010609060101010101" pitchFamily="49" charset="-122"/>
                <a:ea typeface="FangSong" panose="02010609060101010101" pitchFamily="49" charset="-122"/>
              </a:rPr>
              <a:t>韻不押</a:t>
            </a:r>
            <a:r>
              <a:rPr lang="zh-TW" altLang="en-US" sz="2600" b="1" dirty="0" smtClean="0">
                <a:latin typeface="FangSong" panose="02010609060101010101" pitchFamily="49" charset="-122"/>
                <a:ea typeface="FangSong" panose="02010609060101010101" pitchFamily="49" charset="-122"/>
              </a:rPr>
              <a:t>韻 分</a:t>
            </a:r>
            <a:r>
              <a:rPr lang="zh-TW" altLang="en-US" sz="2600" b="1" dirty="0">
                <a:latin typeface="FangSong" panose="02010609060101010101" pitchFamily="49" charset="-122"/>
                <a:ea typeface="FangSong" panose="02010609060101010101" pitchFamily="49" charset="-122"/>
              </a:rPr>
              <a:t>行不分</a:t>
            </a:r>
            <a:r>
              <a:rPr lang="zh-TW" altLang="en-US" sz="2600" b="1" dirty="0" smtClean="0">
                <a:latin typeface="FangSong" panose="02010609060101010101" pitchFamily="49" charset="-122"/>
                <a:ea typeface="FangSong" panose="02010609060101010101" pitchFamily="49" charset="-122"/>
              </a:rPr>
              <a:t>行 一</a:t>
            </a:r>
            <a:r>
              <a:rPr lang="zh-TW" altLang="en-US" sz="2600" b="1" dirty="0">
                <a:latin typeface="FangSong" panose="02010609060101010101" pitchFamily="49" charset="-122"/>
                <a:ea typeface="FangSong" panose="02010609060101010101" pitchFamily="49" charset="-122"/>
              </a:rPr>
              <a:t>概無所</a:t>
            </a:r>
            <a:r>
              <a:rPr lang="zh-TW" altLang="en-US" sz="2600" b="1" dirty="0" smtClean="0">
                <a:latin typeface="FangSong" panose="02010609060101010101" pitchFamily="49" charset="-122"/>
                <a:ea typeface="FangSong" panose="02010609060101010101" pitchFamily="49" charset="-122"/>
              </a:rPr>
              <a:t>謂 豈</a:t>
            </a:r>
            <a:r>
              <a:rPr lang="zh-TW" altLang="en-US" sz="2600" b="1" dirty="0">
                <a:latin typeface="FangSong" panose="02010609060101010101" pitchFamily="49" charset="-122"/>
                <a:ea typeface="FangSong" panose="02010609060101010101" pitchFamily="49" charset="-122"/>
              </a:rPr>
              <a:t>不自由得很？</a:t>
            </a: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 </a:t>
            </a:r>
            <a:endParaRPr lang="zh-TW" altLang="en-US" sz="2600" b="1" dirty="0">
              <a:latin typeface="FangSong" panose="02010609060101010101" pitchFamily="49" charset="-122"/>
              <a:ea typeface="FangSong" panose="02010609060101010101" pitchFamily="49" charset="-122"/>
            </a:endParaRPr>
          </a:p>
        </p:txBody>
      </p:sp>
      <p:sp>
        <p:nvSpPr>
          <p:cNvPr id="8" name="TextBox 7"/>
          <p:cNvSpPr txBox="1"/>
          <p:nvPr/>
        </p:nvSpPr>
        <p:spPr>
          <a:xfrm>
            <a:off x="539552" y="980730"/>
            <a:ext cx="3216265" cy="5268960"/>
          </a:xfrm>
          <a:prstGeom prst="rect">
            <a:avLst/>
          </a:prstGeom>
          <a:noFill/>
          <a:ln w="12700">
            <a:solidFill>
              <a:schemeClr val="tx1"/>
            </a:solidFill>
          </a:ln>
        </p:spPr>
        <p:txBody>
          <a:bodyPr vert="eaVert" wrap="square" rtlCol="0">
            <a:spAutoFit/>
          </a:bodyPr>
          <a:lstStyle/>
          <a:p>
            <a:pPr algn="ctr"/>
            <a:r>
              <a:rPr lang="zh-CN" altLang="en-US" sz="2600" b="1" dirty="0">
                <a:solidFill>
                  <a:srgbClr val="0070C0"/>
                </a:solidFill>
                <a:latin typeface="FangSong" panose="02010609060101010101" pitchFamily="49" charset="-122"/>
                <a:ea typeface="FangSong" panose="02010609060101010101" pitchFamily="49" charset="-122"/>
              </a:rPr>
              <a:t>柳無</a:t>
            </a:r>
            <a:r>
              <a:rPr lang="zh-CN" altLang="en-US" sz="2600" b="1" dirty="0" smtClean="0">
                <a:solidFill>
                  <a:srgbClr val="0070C0"/>
                </a:solidFill>
                <a:latin typeface="FangSong" panose="02010609060101010101" pitchFamily="49" charset="-122"/>
                <a:ea typeface="FangSong" panose="02010609060101010101" pitchFamily="49" charset="-122"/>
              </a:rPr>
              <a:t>忌 </a:t>
            </a:r>
            <a:r>
              <a:rPr lang="zh-TW" altLang="en-US" sz="2400" b="1" dirty="0" smtClean="0">
                <a:solidFill>
                  <a:srgbClr val="0070C0"/>
                </a:solidFill>
                <a:latin typeface="FangSong" panose="02010609060101010101" pitchFamily="49" charset="-122"/>
                <a:ea typeface="FangSong" panose="02010609060101010101" pitchFamily="49" charset="-122"/>
              </a:rPr>
              <a:t>及</a:t>
            </a:r>
            <a:r>
              <a:rPr lang="zh-TW" altLang="en-US" sz="2400" b="1" dirty="0">
                <a:solidFill>
                  <a:srgbClr val="0070C0"/>
                </a:solidFill>
                <a:latin typeface="FangSong" panose="02010609060101010101" pitchFamily="49" charset="-122"/>
                <a:ea typeface="FangSong" panose="02010609060101010101" pitchFamily="49" charset="-122"/>
              </a:rPr>
              <a:t>其他一些美籍華人</a:t>
            </a:r>
            <a:endParaRPr lang="en-GB" altLang="zh-CN" sz="24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旨在以符合習慣的英文來保存原文的特</a:t>
            </a:r>
            <a:r>
              <a:rPr lang="zh-TW" altLang="en-US" sz="2600" b="1" dirty="0" smtClean="0">
                <a:latin typeface="FangSong" panose="02010609060101010101" pitchFamily="49" charset="-122"/>
                <a:ea typeface="FangSong" panose="02010609060101010101" pitchFamily="49" charset="-122"/>
              </a:rPr>
              <a:t>色 包</a:t>
            </a:r>
            <a:r>
              <a:rPr lang="zh-TW" altLang="en-US" sz="2600" b="1" dirty="0">
                <a:latin typeface="FangSong" panose="02010609060101010101" pitchFamily="49" charset="-122"/>
                <a:ea typeface="FangSong" panose="02010609060101010101" pitchFamily="49" charset="-122"/>
              </a:rPr>
              <a:t>括大部分語法和風格特點（詞</a:t>
            </a:r>
            <a:r>
              <a:rPr lang="zh-TW" altLang="en-US" sz="2600" b="1" dirty="0" smtClean="0">
                <a:latin typeface="FangSong" panose="02010609060101010101" pitchFamily="49" charset="-122"/>
                <a:ea typeface="FangSong" panose="02010609060101010101" pitchFamily="49" charset="-122"/>
              </a:rPr>
              <a:t>類 詞序 詩</a:t>
            </a:r>
            <a:r>
              <a:rPr lang="zh-TW" altLang="en-US" sz="2600" b="1" dirty="0">
                <a:latin typeface="FangSong" panose="02010609060101010101" pitchFamily="49" charset="-122"/>
                <a:ea typeface="FangSong" panose="02010609060101010101" pitchFamily="49" charset="-122"/>
              </a:rPr>
              <a:t>行長度及其跨行連</a:t>
            </a:r>
            <a:r>
              <a:rPr lang="zh-TW" altLang="en-US" sz="2600" b="1" dirty="0" smtClean="0">
                <a:latin typeface="FangSong" panose="02010609060101010101" pitchFamily="49" charset="-122"/>
                <a:ea typeface="FangSong" panose="02010609060101010101" pitchFamily="49" charset="-122"/>
              </a:rPr>
              <a:t>續 平</a:t>
            </a:r>
            <a:r>
              <a:rPr lang="zh-TW" altLang="en-US" sz="2600" b="1" dirty="0">
                <a:latin typeface="FangSong" panose="02010609060101010101" pitchFamily="49" charset="-122"/>
                <a:ea typeface="FangSong" panose="02010609060101010101" pitchFamily="49" charset="-122"/>
              </a:rPr>
              <a:t>行結構的運</a:t>
            </a:r>
            <a:r>
              <a:rPr lang="zh-TW" altLang="en-US" sz="2600" b="1" dirty="0" smtClean="0">
                <a:latin typeface="FangSong" panose="02010609060101010101" pitchFamily="49" charset="-122"/>
                <a:ea typeface="FangSong" panose="02010609060101010101" pitchFamily="49" charset="-122"/>
              </a:rPr>
              <a:t>用 甚</a:t>
            </a:r>
            <a:r>
              <a:rPr lang="zh-TW" altLang="en-US" sz="2600" b="1" dirty="0">
                <a:latin typeface="FangSong" panose="02010609060101010101" pitchFamily="49" charset="-122"/>
                <a:ea typeface="FangSong" panose="02010609060101010101" pitchFamily="49" charset="-122"/>
              </a:rPr>
              <a:t>至聽覺上的設計</a:t>
            </a:r>
            <a:r>
              <a:rPr lang="zh-TW" altLang="en-US" sz="2600" b="1" dirty="0" smtClean="0">
                <a:latin typeface="FangSong" panose="02010609060101010101" pitchFamily="49" charset="-122"/>
                <a:ea typeface="FangSong" panose="02010609060101010101" pitchFamily="49" charset="-122"/>
              </a:rPr>
              <a:t>）</a:t>
            </a:r>
            <a:r>
              <a:rPr lang="en-US" altLang="zh-CN"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除</a:t>
            </a:r>
            <a:r>
              <a:rPr lang="zh-TW" altLang="en-US" sz="2600" b="1" dirty="0">
                <a:latin typeface="FangSong" panose="02010609060101010101" pitchFamily="49" charset="-122"/>
                <a:ea typeface="FangSong" panose="02010609060101010101" pitchFamily="49" charset="-122"/>
              </a:rPr>
              <a:t>極少情</a:t>
            </a:r>
            <a:r>
              <a:rPr lang="zh-TW" altLang="en-US" sz="2600" b="1" dirty="0" smtClean="0">
                <a:latin typeface="FangSong" panose="02010609060101010101" pitchFamily="49" charset="-122"/>
                <a:ea typeface="FangSong" panose="02010609060101010101" pitchFamily="49" charset="-122"/>
              </a:rPr>
              <a:t>況 未</a:t>
            </a:r>
            <a:r>
              <a:rPr lang="zh-TW" altLang="en-US" sz="2600" b="1" dirty="0">
                <a:latin typeface="FangSong" panose="02010609060101010101" pitchFamily="49" charset="-122"/>
                <a:ea typeface="FangSong" panose="02010609060101010101" pitchFamily="49" charset="-122"/>
              </a:rPr>
              <a:t>曾試圖重現原詩的韻</a:t>
            </a:r>
            <a:r>
              <a:rPr lang="zh-TW" altLang="en-US" sz="2600" b="1" dirty="0" smtClean="0">
                <a:latin typeface="FangSong" panose="02010609060101010101" pitchFamily="49" charset="-122"/>
                <a:ea typeface="FangSong" panose="02010609060101010101" pitchFamily="49" charset="-122"/>
              </a:rPr>
              <a:t>式</a:t>
            </a: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 </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3876207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a:t>
            </a:fld>
            <a:endParaRPr lang="en-GB"/>
          </a:p>
        </p:txBody>
      </p:sp>
      <p:sp>
        <p:nvSpPr>
          <p:cNvPr id="6" name="TextBox 5"/>
          <p:cNvSpPr txBox="1"/>
          <p:nvPr/>
        </p:nvSpPr>
        <p:spPr>
          <a:xfrm>
            <a:off x="6076037" y="1124743"/>
            <a:ext cx="2416046" cy="5112567"/>
          </a:xfrm>
          <a:prstGeom prst="rect">
            <a:avLst/>
          </a:prstGeom>
          <a:noFill/>
          <a:ln w="12700">
            <a:solidFill>
              <a:schemeClr val="tx1"/>
            </a:solidFill>
          </a:ln>
        </p:spPr>
        <p:txBody>
          <a:bodyPr vert="eaVert" wrap="square" rtlCol="0">
            <a:spAutoFit/>
          </a:bodyPr>
          <a:lstStyle/>
          <a:p>
            <a:pPr algn="ctr"/>
            <a:r>
              <a:rPr lang="zh-CN" altLang="en-US" sz="2600" b="1" dirty="0">
                <a:solidFill>
                  <a:srgbClr val="0070C0"/>
                </a:solidFill>
                <a:latin typeface="FangSong" panose="02010609060101010101" pitchFamily="49" charset="-122"/>
                <a:ea typeface="FangSong" panose="02010609060101010101" pitchFamily="49" charset="-122"/>
              </a:rPr>
              <a:t>劉重</a:t>
            </a:r>
            <a:r>
              <a:rPr lang="zh-CN" altLang="en-US" sz="2600" b="1" dirty="0" smtClean="0">
                <a:solidFill>
                  <a:srgbClr val="0070C0"/>
                </a:solidFill>
                <a:latin typeface="FangSong" panose="02010609060101010101" pitchFamily="49" charset="-122"/>
                <a:ea typeface="FangSong" panose="02010609060101010101" pitchFamily="49" charset="-122"/>
              </a:rPr>
              <a:t>德</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譯詩也必須是一件形神兼備的藝術</a:t>
            </a:r>
            <a:r>
              <a:rPr lang="zh-TW" altLang="en-US" sz="2600" b="1" dirty="0" smtClean="0">
                <a:latin typeface="FangSong" panose="02010609060101010101" pitchFamily="49" charset="-122"/>
                <a:ea typeface="FangSong" panose="02010609060101010101" pitchFamily="49" charset="-122"/>
              </a:rPr>
              <a:t>品 保</a:t>
            </a:r>
            <a:r>
              <a:rPr lang="zh-TW" altLang="en-US" sz="2600" b="1" dirty="0">
                <a:latin typeface="FangSong" panose="02010609060101010101" pitchFamily="49" charset="-122"/>
                <a:ea typeface="FangSong" panose="02010609060101010101" pitchFamily="49" charset="-122"/>
              </a:rPr>
              <a:t>存詩的藝術</a:t>
            </a:r>
            <a:r>
              <a:rPr lang="zh-TW" altLang="en-US" sz="2600" b="1" dirty="0" smtClean="0">
                <a:latin typeface="FangSong" panose="02010609060101010101" pitchFamily="49" charset="-122"/>
                <a:ea typeface="FangSong" panose="02010609060101010101" pitchFamily="49" charset="-122"/>
              </a:rPr>
              <a:t>性 形</a:t>
            </a:r>
            <a:r>
              <a:rPr lang="zh-TW" altLang="en-US" sz="2600" b="1" dirty="0">
                <a:latin typeface="FangSong" panose="02010609060101010101" pitchFamily="49" charset="-122"/>
                <a:ea typeface="FangSong" panose="02010609060101010101" pitchFamily="49" charset="-122"/>
              </a:rPr>
              <a:t>音義三美均須追</a:t>
            </a:r>
            <a:r>
              <a:rPr lang="zh-TW" altLang="en-US" sz="2600" b="1" dirty="0" smtClean="0">
                <a:latin typeface="FangSong" panose="02010609060101010101" pitchFamily="49" charset="-122"/>
                <a:ea typeface="FangSong" panose="02010609060101010101" pitchFamily="49" charset="-122"/>
              </a:rPr>
              <a:t>求</a:t>
            </a:r>
            <a:r>
              <a:rPr lang="en-US" altLang="zh-TW"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必</a:t>
            </a:r>
            <a:r>
              <a:rPr lang="zh-TW" altLang="en-US" sz="2600" b="1" dirty="0">
                <a:latin typeface="FangSong" panose="02010609060101010101" pitchFamily="49" charset="-122"/>
                <a:ea typeface="FangSong" panose="02010609060101010101" pitchFamily="49" charset="-122"/>
              </a:rPr>
              <a:t>須堅</a:t>
            </a:r>
            <a:r>
              <a:rPr lang="zh-TW" altLang="en-US" sz="2600" b="1" dirty="0" smtClean="0">
                <a:latin typeface="FangSong" panose="02010609060101010101" pitchFamily="49" charset="-122"/>
                <a:ea typeface="FangSong" panose="02010609060101010101" pitchFamily="49" charset="-122"/>
              </a:rPr>
              <a:t>持</a:t>
            </a: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信</a:t>
            </a:r>
            <a:r>
              <a:rPr lang="zh-TW" altLang="en-US" sz="2600" b="1" dirty="0">
                <a:latin typeface="FangSong" panose="02010609060101010101" pitchFamily="49" charset="-122"/>
                <a:ea typeface="FangSong" panose="02010609060101010101" pitchFamily="49" charset="-122"/>
              </a:rPr>
              <a:t>達</a:t>
            </a:r>
            <a:r>
              <a:rPr lang="zh-TW" altLang="en-US" sz="2600" b="1" dirty="0" smtClean="0">
                <a:latin typeface="FangSong" panose="02010609060101010101" pitchFamily="49" charset="-122"/>
                <a:ea typeface="FangSong" panose="02010609060101010101" pitchFamily="49" charset="-122"/>
              </a:rPr>
              <a:t>切</a:t>
            </a:r>
            <a:r>
              <a:rPr lang="zh-CN" altLang="en-US"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三</a:t>
            </a:r>
            <a:r>
              <a:rPr lang="zh-TW" altLang="en-US" sz="2600" b="1" dirty="0">
                <a:latin typeface="FangSong" panose="02010609060101010101" pitchFamily="49" charset="-122"/>
                <a:ea typeface="FangSong" panose="02010609060101010101" pitchFamily="49" charset="-122"/>
              </a:rPr>
              <a:t>字原</a:t>
            </a:r>
            <a:r>
              <a:rPr lang="zh-TW" altLang="en-US" sz="2600" b="1" dirty="0" smtClean="0">
                <a:latin typeface="FangSong" panose="02010609060101010101" pitchFamily="49" charset="-122"/>
                <a:ea typeface="FangSong" panose="02010609060101010101" pitchFamily="49" charset="-122"/>
              </a:rPr>
              <a:t>則</a:t>
            </a: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  </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3347864" y="1124743"/>
            <a:ext cx="2015936" cy="5112567"/>
          </a:xfrm>
          <a:prstGeom prst="rect">
            <a:avLst/>
          </a:prstGeom>
          <a:noFill/>
          <a:ln w="12700">
            <a:solidFill>
              <a:schemeClr val="tx1"/>
            </a:solidFill>
          </a:ln>
        </p:spPr>
        <p:txBody>
          <a:bodyPr vert="eaVert" wrap="square" rtlCol="0">
            <a:spAutoFit/>
          </a:bodyPr>
          <a:lstStyle/>
          <a:p>
            <a:pPr algn="ctr"/>
            <a:r>
              <a:rPr lang="zh-CN" altLang="en-US" sz="2600" b="1" dirty="0">
                <a:solidFill>
                  <a:srgbClr val="0070C0"/>
                </a:solidFill>
                <a:latin typeface="FangSong" panose="02010609060101010101" pitchFamily="49" charset="-122"/>
                <a:ea typeface="FangSong" panose="02010609060101010101" pitchFamily="49" charset="-122"/>
              </a:rPr>
              <a:t>許淵</a:t>
            </a:r>
            <a:r>
              <a:rPr lang="zh-CN" altLang="en-US" sz="2600" b="1" dirty="0" smtClean="0">
                <a:solidFill>
                  <a:srgbClr val="0070C0"/>
                </a:solidFill>
                <a:latin typeface="FangSong" panose="02010609060101010101" pitchFamily="49" charset="-122"/>
                <a:ea typeface="FangSong" panose="02010609060101010101" pitchFamily="49" charset="-122"/>
              </a:rPr>
              <a:t>衝</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優勢 競賽 超越</a:t>
            </a:r>
            <a:r>
              <a:rPr lang="zh-CN" altLang="en-US" sz="2600" b="1" dirty="0" smtClean="0">
                <a:latin typeface="FangSong" panose="02010609060101010101" pitchFamily="49" charset="-122"/>
                <a:ea typeface="FangSong" panose="02010609060101010101" pitchFamily="49" charset="-122"/>
              </a:rPr>
              <a:t>」</a:t>
            </a:r>
            <a:endParaRPr lang="en-US" altLang="zh-CN" sz="2600" b="1" dirty="0" smtClean="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意美 音美 形</a:t>
            </a:r>
            <a:r>
              <a:rPr lang="zh-TW" altLang="en-US" sz="2600" b="1" dirty="0">
                <a:latin typeface="FangSong" panose="02010609060101010101" pitchFamily="49" charset="-122"/>
                <a:ea typeface="FangSong" panose="02010609060101010101" pitchFamily="49" charset="-122"/>
              </a:rPr>
              <a:t>美</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HK" altLang="en-US" sz="2600" b="1" dirty="0">
                <a:latin typeface="FangSong" panose="02010609060101010101" pitchFamily="49" charset="-122"/>
                <a:ea typeface="FangSong" panose="02010609060101010101" pitchFamily="49" charset="-122"/>
              </a:rPr>
              <a:t>意</a:t>
            </a:r>
            <a:r>
              <a:rPr lang="zh-HK" altLang="en-US" sz="2600" b="1" dirty="0" smtClean="0">
                <a:latin typeface="FangSong" panose="02010609060101010101" pitchFamily="49" charset="-122"/>
                <a:ea typeface="FangSong" panose="02010609060101010101" pitchFamily="49" charset="-122"/>
              </a:rPr>
              <a:t>似 音似 形</a:t>
            </a:r>
            <a:r>
              <a:rPr lang="zh-HK" altLang="en-US" sz="2600" b="1" dirty="0">
                <a:latin typeface="FangSong" panose="02010609060101010101" pitchFamily="49" charset="-122"/>
                <a:ea typeface="FangSong" panose="02010609060101010101" pitchFamily="49" charset="-122"/>
              </a:rPr>
              <a:t>似</a:t>
            </a:r>
            <a:r>
              <a:rPr lang="en-US" altLang="zh-TW"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9" name="TextBox 8"/>
          <p:cNvSpPr txBox="1"/>
          <p:nvPr/>
        </p:nvSpPr>
        <p:spPr>
          <a:xfrm>
            <a:off x="1043608" y="1151288"/>
            <a:ext cx="1615827" cy="5112567"/>
          </a:xfrm>
          <a:prstGeom prst="rect">
            <a:avLst/>
          </a:prstGeom>
          <a:noFill/>
          <a:ln w="12700">
            <a:solidFill>
              <a:schemeClr val="tx1"/>
            </a:solidFill>
          </a:ln>
        </p:spPr>
        <p:txBody>
          <a:bodyPr vert="eaVert" wrap="square" rtlCol="0">
            <a:spAutoFit/>
          </a:bodyPr>
          <a:lstStyle/>
          <a:p>
            <a:pPr algn="ctr"/>
            <a:r>
              <a:rPr lang="zh-CN" altLang="en-US" sz="2600" b="1" dirty="0">
                <a:solidFill>
                  <a:srgbClr val="0070C0"/>
                </a:solidFill>
                <a:latin typeface="FangSong" panose="02010609060101010101" pitchFamily="49" charset="-122"/>
                <a:ea typeface="FangSong" panose="02010609060101010101" pitchFamily="49" charset="-122"/>
              </a:rPr>
              <a:t>汪榕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endParaRPr lang="en-US" altLang="zh-CN" sz="2600" b="1" dirty="0" smtClean="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傳神地達意</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2890295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a:t>
            </a:fld>
            <a:endParaRPr lang="en-GB"/>
          </a:p>
        </p:txBody>
      </p:sp>
      <p:sp>
        <p:nvSpPr>
          <p:cNvPr id="5" name="TextBox 4"/>
          <p:cNvSpPr txBox="1"/>
          <p:nvPr/>
        </p:nvSpPr>
        <p:spPr>
          <a:xfrm>
            <a:off x="377209" y="2722567"/>
            <a:ext cx="5130895" cy="1323439"/>
          </a:xfrm>
          <a:prstGeom prst="rect">
            <a:avLst/>
          </a:prstGeom>
          <a:noFill/>
        </p:spPr>
        <p:txBody>
          <a:bodyPr wrap="square" rtlCol="0">
            <a:spAutoFit/>
          </a:bodyPr>
          <a:lstStyle/>
          <a:p>
            <a:pPr algn="ctr"/>
            <a:r>
              <a:rPr lang="en-GB" sz="2600" dirty="0" smtClean="0">
                <a:latin typeface="Georgia" panose="02040502050405020303" pitchFamily="18" charset="0"/>
                <a:cs typeface="Arial" panose="020B0604020202020204" pitchFamily="34" charset="0"/>
              </a:rPr>
              <a:t>Different levels</a:t>
            </a:r>
          </a:p>
          <a:p>
            <a:pPr algn="ctr"/>
            <a:endParaRPr lang="en-GB" sz="2600" dirty="0" smtClean="0">
              <a:latin typeface="Georgia" panose="02040502050405020303" pitchFamily="18" charset="0"/>
              <a:cs typeface="Arial" panose="020B0604020202020204" pitchFamily="34" charset="0"/>
            </a:endParaRPr>
          </a:p>
          <a:p>
            <a:pPr algn="ctr"/>
            <a:r>
              <a:rPr lang="zh-CN" altLang="en-US" sz="2600" b="1" dirty="0">
                <a:latin typeface="FangSong" panose="02010609060101010101" pitchFamily="49" charset="-122"/>
                <a:ea typeface="FangSong" panose="02010609060101010101" pitchFamily="49" charset="-122"/>
                <a:cs typeface="Arial" panose="020B0604020202020204" pitchFamily="34" charset="0"/>
              </a:rPr>
              <a:t>今</a:t>
            </a:r>
            <a:r>
              <a:rPr lang="zh-CN" altLang="en-US" sz="2600" b="1" dirty="0" smtClean="0">
                <a:latin typeface="FangSong" panose="02010609060101010101" pitchFamily="49" charset="-122"/>
                <a:ea typeface="FangSong" panose="02010609060101010101" pitchFamily="49" charset="-122"/>
                <a:cs typeface="Arial" panose="020B0604020202020204" pitchFamily="34" charset="0"/>
              </a:rPr>
              <a:t>義 </a:t>
            </a:r>
            <a:r>
              <a:rPr lang="en-US" altLang="zh-CN" sz="2600" dirty="0" smtClean="0">
                <a:latin typeface="Georgia" panose="02040502050405020303" pitchFamily="18" charset="0"/>
                <a:ea typeface="FangSong" panose="02010609060101010101" pitchFamily="49" charset="-122"/>
                <a:cs typeface="Arial" panose="020B0604020202020204" pitchFamily="34" charset="0"/>
              </a:rPr>
              <a:t>or</a:t>
            </a:r>
            <a:r>
              <a:rPr lang="en-US" altLang="zh-CN" sz="2600" dirty="0" smtClean="0">
                <a:latin typeface="FangSong" panose="02010609060101010101" pitchFamily="49" charset="-122"/>
                <a:ea typeface="FangSong" panose="02010609060101010101" pitchFamily="49" charset="-122"/>
                <a:cs typeface="Arial" panose="020B0604020202020204" pitchFamily="34" charset="0"/>
              </a:rPr>
              <a:t> </a:t>
            </a:r>
            <a:r>
              <a:rPr lang="zh-CN" altLang="en-US" sz="2600" b="1" dirty="0" smtClean="0">
                <a:latin typeface="FangSong" panose="02010609060101010101" pitchFamily="49" charset="-122"/>
                <a:ea typeface="FangSong" panose="02010609060101010101" pitchFamily="49" charset="-122"/>
                <a:cs typeface="Arial" panose="020B0604020202020204" pitchFamily="34" charset="0"/>
              </a:rPr>
              <a:t>古義</a:t>
            </a:r>
            <a:endParaRPr lang="en-US" sz="2600" b="1" dirty="0">
              <a:latin typeface="FangSong" panose="02010609060101010101" pitchFamily="49" charset="-122"/>
              <a:ea typeface="FangSong" panose="02010609060101010101" pitchFamily="49" charset="-122"/>
              <a:cs typeface="Arial" panose="020B0604020202020204" pitchFamily="34" charset="0"/>
            </a:endParaRPr>
          </a:p>
        </p:txBody>
      </p:sp>
      <p:sp>
        <p:nvSpPr>
          <p:cNvPr id="6" name="TextBox 5"/>
          <p:cNvSpPr txBox="1"/>
          <p:nvPr/>
        </p:nvSpPr>
        <p:spPr>
          <a:xfrm>
            <a:off x="7204358" y="1151287"/>
            <a:ext cx="1215717" cy="5112567"/>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達</a:t>
            </a:r>
            <a:r>
              <a:rPr lang="zh-TW" altLang="en-US" sz="2600" b="1" dirty="0">
                <a:latin typeface="FangSong" panose="02010609060101010101" pitchFamily="49" charset="-122"/>
                <a:ea typeface="FangSong" panose="02010609060101010101" pitchFamily="49" charset="-122"/>
              </a:rPr>
              <a:t>意</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p:txBody>
      </p:sp>
      <p:sp>
        <p:nvSpPr>
          <p:cNvPr id="7" name="TextBox 6"/>
          <p:cNvSpPr txBox="1"/>
          <p:nvPr/>
        </p:nvSpPr>
        <p:spPr>
          <a:xfrm>
            <a:off x="5508104" y="1151287"/>
            <a:ext cx="1215717" cy="5112567"/>
          </a:xfrm>
          <a:prstGeom prst="rect">
            <a:avLst/>
          </a:prstGeom>
          <a:noFill/>
          <a:ln w="12700">
            <a:solidFill>
              <a:schemeClr val="tx1"/>
            </a:solidFill>
          </a:ln>
        </p:spPr>
        <p:txBody>
          <a:bodyPr vert="eaVert" wrap="square" rtlCol="0">
            <a:spAutoFit/>
          </a:bodyPr>
          <a:lstStyle/>
          <a:p>
            <a:pPr algn="ctr"/>
            <a:r>
              <a:rPr lang="en-US" altLang="zh-CN"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春秋繁露</a:t>
            </a:r>
            <a:r>
              <a:rPr lang="en-US" altLang="zh-CN"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董仲舒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詩無達詁。</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9456026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a:t>
            </a:fld>
            <a:endParaRPr lang="en-GB"/>
          </a:p>
        </p:txBody>
      </p:sp>
      <p:sp>
        <p:nvSpPr>
          <p:cNvPr id="5" name="TextBox 4"/>
          <p:cNvSpPr txBox="1"/>
          <p:nvPr/>
        </p:nvSpPr>
        <p:spPr>
          <a:xfrm>
            <a:off x="683568" y="1399128"/>
            <a:ext cx="6192688" cy="4062651"/>
          </a:xfrm>
          <a:prstGeom prst="rect">
            <a:avLst/>
          </a:prstGeom>
          <a:noFill/>
        </p:spPr>
        <p:txBody>
          <a:bodyPr wrap="square" rtlCol="0">
            <a:spAutoFit/>
          </a:bodyPr>
          <a:lstStyle/>
          <a:p>
            <a:r>
              <a:rPr lang="en-GB" sz="2600" dirty="0">
                <a:latin typeface="Georgia" panose="02040502050405020303" pitchFamily="18" charset="0"/>
                <a:cs typeface="Arial" panose="020B0604020202020204" pitchFamily="34" charset="0"/>
              </a:rPr>
              <a:t>‘People represent and portray objects by using colours and shapes to make visible images of them; some do this by skill, and others by practice. Others again make use of the voice. In like manner, all the literary genres mentioned make use of rhythm, language and melody, whether separately or in combination.’ </a:t>
            </a:r>
            <a:endParaRPr lang="en-GB" sz="2600" dirty="0" smtClean="0">
              <a:latin typeface="Georgia" panose="02040502050405020303" pitchFamily="18" charset="0"/>
              <a:cs typeface="Arial" panose="020B0604020202020204" pitchFamily="34" charset="0"/>
            </a:endParaRPr>
          </a:p>
          <a:p>
            <a:endParaRPr lang="en-GB" sz="2600" dirty="0" smtClean="0">
              <a:latin typeface="Georgia" panose="02040502050405020303" pitchFamily="18" charset="0"/>
              <a:cs typeface="Arial" panose="020B0604020202020204" pitchFamily="34" charset="0"/>
            </a:endParaRPr>
          </a:p>
          <a:p>
            <a:pPr algn="r"/>
            <a:r>
              <a:rPr lang="en-US" altLang="zh-CN" sz="2400" dirty="0" smtClean="0">
                <a:latin typeface="Georgia" panose="02040502050405020303" pitchFamily="18" charset="0"/>
                <a:ea typeface="FangSong" panose="02010609060101010101" pitchFamily="49" charset="-122"/>
                <a:cs typeface="Arial" panose="020B0604020202020204" pitchFamily="34" charset="0"/>
              </a:rPr>
              <a:t>--- </a:t>
            </a:r>
            <a:r>
              <a:rPr lang="en-US" altLang="zh-CN" sz="2400" i="1" dirty="0" smtClean="0">
                <a:latin typeface="Georgia" panose="02040502050405020303" pitchFamily="18" charset="0"/>
                <a:ea typeface="FangSong" panose="02010609060101010101" pitchFamily="49" charset="-122"/>
                <a:cs typeface="Arial" panose="020B0604020202020204" pitchFamily="34" charset="0"/>
              </a:rPr>
              <a:t>Poetics</a:t>
            </a:r>
            <a:r>
              <a:rPr lang="en-US" altLang="zh-CN" sz="2400" dirty="0" smtClean="0">
                <a:latin typeface="Georgia" panose="02040502050405020303" pitchFamily="18" charset="0"/>
                <a:ea typeface="FangSong" panose="02010609060101010101" pitchFamily="49" charset="-122"/>
                <a:cs typeface="Arial" panose="020B0604020202020204" pitchFamily="34" charset="0"/>
              </a:rPr>
              <a:t>, Aristotle</a:t>
            </a:r>
            <a:endParaRPr lang="en-US" sz="2400" dirty="0">
              <a:latin typeface="Georgia" panose="02040502050405020303" pitchFamily="18" charset="0"/>
              <a:ea typeface="FangSong" panose="02010609060101010101" pitchFamily="49" charset="-122"/>
              <a:cs typeface="Arial" panose="020B0604020202020204" pitchFamily="34" charset="0"/>
            </a:endParaRPr>
          </a:p>
        </p:txBody>
      </p:sp>
      <p:sp>
        <p:nvSpPr>
          <p:cNvPr id="6" name="TextBox 5"/>
          <p:cNvSpPr txBox="1"/>
          <p:nvPr/>
        </p:nvSpPr>
        <p:spPr>
          <a:xfrm>
            <a:off x="7204358" y="1151287"/>
            <a:ext cx="1215717" cy="5112567"/>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傳神</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0645525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a:t>
            </a:fld>
            <a:endParaRPr lang="en-GB"/>
          </a:p>
        </p:txBody>
      </p:sp>
      <p:sp>
        <p:nvSpPr>
          <p:cNvPr id="6" name="TextBox 5"/>
          <p:cNvSpPr txBox="1"/>
          <p:nvPr/>
        </p:nvSpPr>
        <p:spPr>
          <a:xfrm>
            <a:off x="5364088" y="944786"/>
            <a:ext cx="2108269" cy="5283126"/>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傳神</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a:latin typeface="FangSong" panose="02010609060101010101" pitchFamily="49" charset="-122"/>
                <a:ea typeface="FangSong" panose="02010609060101010101" pitchFamily="49" charset="-122"/>
              </a:rPr>
              <a:t>形</a:t>
            </a:r>
            <a:r>
              <a:rPr lang="zh-CN" altLang="en-US" sz="3200" b="1" dirty="0" smtClean="0">
                <a:latin typeface="FangSong" panose="02010609060101010101" pitchFamily="49" charset="-122"/>
                <a:ea typeface="FangSong" panose="02010609060101010101" pitchFamily="49" charset="-122"/>
              </a:rPr>
              <a:t>似</a:t>
            </a:r>
            <a:endParaRPr lang="en-US" altLang="zh-CN" sz="3200" b="1" dirty="0" smtClean="0">
              <a:latin typeface="FangSong" panose="02010609060101010101" pitchFamily="49" charset="-122"/>
              <a:ea typeface="FangSong" panose="02010609060101010101" pitchFamily="49" charset="-122"/>
            </a:endParaRPr>
          </a:p>
        </p:txBody>
      </p:sp>
      <p:sp>
        <p:nvSpPr>
          <p:cNvPr id="7" name="TextBox 6"/>
          <p:cNvSpPr txBox="1"/>
          <p:nvPr/>
        </p:nvSpPr>
        <p:spPr>
          <a:xfrm>
            <a:off x="2555776" y="944786"/>
            <a:ext cx="2015936" cy="5283126"/>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國風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螽斯</a:t>
            </a:r>
            <a:r>
              <a:rPr lang="en-US" altLang="zh-TW" sz="2600" b="1" dirty="0" smtClean="0">
                <a:latin typeface="FangSong" panose="02010609060101010101" pitchFamily="49" charset="-122"/>
                <a:ea typeface="FangSong" panose="02010609060101010101" pitchFamily="49" charset="-122"/>
              </a:rPr>
              <a:t>》</a:t>
            </a:r>
          </a:p>
          <a:p>
            <a:pPr algn="ctr"/>
            <a:endParaRPr lang="en-US" altLang="zh-TW" sz="1500" b="1" dirty="0">
              <a:latin typeface="FangSong" panose="02010609060101010101" pitchFamily="49" charset="-122"/>
              <a:ea typeface="FangSong" panose="02010609060101010101" pitchFamily="49" charset="-122"/>
            </a:endParaRPr>
          </a:p>
          <a:p>
            <a:pPr algn="ctr"/>
            <a:r>
              <a:rPr lang="zh-CN" altLang="en-US"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螽</a:t>
            </a:r>
            <a:r>
              <a:rPr lang="zh-TW" altLang="en-US" sz="2600" b="1" dirty="0">
                <a:latin typeface="FangSong" panose="02010609060101010101" pitchFamily="49" charset="-122"/>
                <a:ea typeface="FangSong" panose="02010609060101010101" pitchFamily="49" charset="-122"/>
              </a:rPr>
              <a:t>斯</a:t>
            </a:r>
            <a:r>
              <a:rPr lang="zh-TW" altLang="en-US" sz="2600" b="1" dirty="0" smtClean="0">
                <a:latin typeface="FangSong" panose="02010609060101010101" pitchFamily="49" charset="-122"/>
                <a:ea typeface="FangSong" panose="02010609060101010101" pitchFamily="49" charset="-122"/>
              </a:rPr>
              <a:t>羽</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詵</a:t>
            </a:r>
            <a:r>
              <a:rPr lang="zh-TW" altLang="en-US" sz="2600" b="1" dirty="0">
                <a:latin typeface="FangSong" panose="02010609060101010101" pitchFamily="49" charset="-122"/>
                <a:ea typeface="FangSong" panose="02010609060101010101" pitchFamily="49" charset="-122"/>
              </a:rPr>
              <a:t>詵</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宜</a:t>
            </a:r>
            <a:r>
              <a:rPr lang="zh-TW" altLang="en-US" sz="2600" b="1" dirty="0">
                <a:latin typeface="FangSong" panose="02010609060101010101" pitchFamily="49" charset="-122"/>
                <a:ea typeface="FangSong" panose="02010609060101010101" pitchFamily="49" charset="-122"/>
              </a:rPr>
              <a:t>爾子</a:t>
            </a:r>
            <a:r>
              <a:rPr lang="zh-TW" altLang="en-US" sz="2600" b="1" dirty="0" smtClean="0">
                <a:latin typeface="FangSong" panose="02010609060101010101" pitchFamily="49" charset="-122"/>
                <a:ea typeface="FangSong" panose="02010609060101010101" pitchFamily="49" charset="-122"/>
              </a:rPr>
              <a:t>孫 振</a:t>
            </a:r>
            <a:r>
              <a:rPr lang="zh-TW" altLang="en-US" sz="2600" b="1" dirty="0">
                <a:latin typeface="FangSong" panose="02010609060101010101" pitchFamily="49" charset="-122"/>
                <a:ea typeface="FangSong" panose="02010609060101010101" pitchFamily="49" charset="-122"/>
              </a:rPr>
              <a:t>振兮。</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薨</a:t>
            </a:r>
            <a:r>
              <a:rPr lang="zh-TW" altLang="en-US" sz="2600" b="1" dirty="0">
                <a:latin typeface="FangSong" panose="02010609060101010101" pitchFamily="49" charset="-122"/>
                <a:ea typeface="FangSong" panose="02010609060101010101" pitchFamily="49" charset="-122"/>
              </a:rPr>
              <a:t>薨</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宜</a:t>
            </a:r>
            <a:r>
              <a:rPr lang="zh-TW" altLang="en-US" sz="2600" b="1" dirty="0">
                <a:latin typeface="FangSong" panose="02010609060101010101" pitchFamily="49" charset="-122"/>
                <a:ea typeface="FangSong" panose="02010609060101010101" pitchFamily="49" charset="-122"/>
              </a:rPr>
              <a:t>爾子</a:t>
            </a:r>
            <a:r>
              <a:rPr lang="zh-TW" altLang="en-US" sz="2600" b="1" dirty="0" smtClean="0">
                <a:latin typeface="FangSong" panose="02010609060101010101" pitchFamily="49" charset="-122"/>
                <a:ea typeface="FangSong" panose="02010609060101010101" pitchFamily="49" charset="-122"/>
              </a:rPr>
              <a:t>孫 繩</a:t>
            </a:r>
            <a:r>
              <a:rPr lang="zh-TW" altLang="en-US" sz="2600" b="1" dirty="0">
                <a:latin typeface="FangSong" panose="02010609060101010101" pitchFamily="49" charset="-122"/>
                <a:ea typeface="FangSong" panose="02010609060101010101" pitchFamily="49" charset="-122"/>
              </a:rPr>
              <a:t>繩兮。</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揖</a:t>
            </a:r>
            <a:r>
              <a:rPr lang="zh-TW" altLang="en-US" sz="2600" b="1" dirty="0">
                <a:latin typeface="FangSong" panose="02010609060101010101" pitchFamily="49" charset="-122"/>
                <a:ea typeface="FangSong" panose="02010609060101010101" pitchFamily="49" charset="-122"/>
              </a:rPr>
              <a:t>揖</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宜</a:t>
            </a:r>
            <a:r>
              <a:rPr lang="zh-TW" altLang="en-US" sz="2600" b="1" dirty="0">
                <a:latin typeface="FangSong" panose="02010609060101010101" pitchFamily="49" charset="-122"/>
                <a:ea typeface="FangSong" panose="02010609060101010101" pitchFamily="49" charset="-122"/>
              </a:rPr>
              <a:t>爾子</a:t>
            </a:r>
            <a:r>
              <a:rPr lang="zh-TW" altLang="en-US" sz="2600" b="1" dirty="0" smtClean="0">
                <a:latin typeface="FangSong" panose="02010609060101010101" pitchFamily="49" charset="-122"/>
                <a:ea typeface="FangSong" panose="02010609060101010101" pitchFamily="49" charset="-122"/>
              </a:rPr>
              <a:t>孫 蟄</a:t>
            </a:r>
            <a:r>
              <a:rPr lang="zh-TW" altLang="en-US" sz="2600" b="1" dirty="0">
                <a:latin typeface="FangSong" panose="02010609060101010101" pitchFamily="49" charset="-122"/>
                <a:ea typeface="FangSong" panose="02010609060101010101" pitchFamily="49" charset="-122"/>
              </a:rPr>
              <a:t>蟄兮</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899588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a:t>
            </a:fld>
            <a:endParaRPr lang="en-GB"/>
          </a:p>
        </p:txBody>
      </p:sp>
      <p:sp>
        <p:nvSpPr>
          <p:cNvPr id="7" name="TextBox 6"/>
          <p:cNvSpPr txBox="1"/>
          <p:nvPr/>
        </p:nvSpPr>
        <p:spPr>
          <a:xfrm>
            <a:off x="0" y="1412776"/>
            <a:ext cx="4716016" cy="5047536"/>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J</a:t>
            </a:r>
            <a:r>
              <a:rPr lang="en-US" altLang="zh-CN" sz="2600" dirty="0" smtClean="0">
                <a:latin typeface="Georgia" panose="02040502050405020303" pitchFamily="18" charset="0"/>
                <a:cs typeface="Arial" panose="020B0604020202020204" pitchFamily="34" charset="0"/>
              </a:rPr>
              <a:t>ames </a:t>
            </a:r>
            <a:r>
              <a:rPr lang="en-US" altLang="zh-CN" sz="2600" dirty="0" err="1" smtClean="0">
                <a:latin typeface="Georgia" panose="02040502050405020303" pitchFamily="18" charset="0"/>
                <a:cs typeface="Arial" panose="020B0604020202020204" pitchFamily="34" charset="0"/>
              </a:rPr>
              <a:t>Legge</a:t>
            </a:r>
            <a:endParaRPr lang="en-US" altLang="zh-CN" sz="2600" dirty="0" smtClean="0">
              <a:latin typeface="Georgia" panose="02040502050405020303" pitchFamily="18" charset="0"/>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smtClean="0">
                <a:latin typeface="Georgia" panose="02040502050405020303" pitchFamily="18" charset="0"/>
                <a:cs typeface="Arial" panose="020B0604020202020204" pitchFamily="34" charset="0"/>
              </a:rPr>
              <a:t>Ye </a:t>
            </a:r>
            <a:r>
              <a:rPr lang="en-GB" sz="2000" dirty="0">
                <a:latin typeface="Georgia" panose="02040502050405020303" pitchFamily="18" charset="0"/>
                <a:cs typeface="Arial" panose="020B0604020202020204" pitchFamily="34" charset="0"/>
              </a:rPr>
              <a:t>locusts, winged tribes. </a:t>
            </a:r>
          </a:p>
          <a:p>
            <a:r>
              <a:rPr lang="en-GB" sz="2000" dirty="0">
                <a:latin typeface="Georgia" panose="02040502050405020303" pitchFamily="18" charset="0"/>
                <a:cs typeface="Arial" panose="020B0604020202020204" pitchFamily="34" charset="0"/>
              </a:rPr>
              <a:t>How harmoniously you collect together!</a:t>
            </a:r>
          </a:p>
          <a:p>
            <a:r>
              <a:rPr lang="en-GB" sz="2000" dirty="0">
                <a:latin typeface="Georgia" panose="02040502050405020303" pitchFamily="18" charset="0"/>
                <a:cs typeface="Arial" panose="020B0604020202020204" pitchFamily="34" charset="0"/>
              </a:rPr>
              <a:t>Right is it that your descendants </a:t>
            </a:r>
          </a:p>
          <a:p>
            <a:r>
              <a:rPr lang="en-GB" sz="2000" dirty="0">
                <a:latin typeface="Georgia" panose="02040502050405020303" pitchFamily="18" charset="0"/>
                <a:cs typeface="Arial" panose="020B0604020202020204" pitchFamily="34" charset="0"/>
              </a:rPr>
              <a:t>Should be multitudinous</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Ye locusts, winged tribes. </a:t>
            </a:r>
          </a:p>
          <a:p>
            <a:r>
              <a:rPr lang="en-GB" sz="2000" dirty="0">
                <a:latin typeface="Georgia" panose="02040502050405020303" pitchFamily="18" charset="0"/>
                <a:cs typeface="Arial" panose="020B0604020202020204" pitchFamily="34" charset="0"/>
              </a:rPr>
              <a:t>How sound your wings in flight!</a:t>
            </a:r>
          </a:p>
          <a:p>
            <a:r>
              <a:rPr lang="en-GB" sz="2000" dirty="0">
                <a:latin typeface="Georgia" panose="02040502050405020303" pitchFamily="18" charset="0"/>
                <a:cs typeface="Arial" panose="020B0604020202020204" pitchFamily="34" charset="0"/>
              </a:rPr>
              <a:t>Right is it that your descendants</a:t>
            </a:r>
          </a:p>
          <a:p>
            <a:r>
              <a:rPr lang="en-GB" sz="2000" dirty="0">
                <a:latin typeface="Georgia" panose="02040502050405020303" pitchFamily="18" charset="0"/>
                <a:cs typeface="Arial" panose="020B0604020202020204" pitchFamily="34" charset="0"/>
              </a:rPr>
              <a:t>Should be as in unbroken strings</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Ye locusts, winged tribes. </a:t>
            </a:r>
          </a:p>
          <a:p>
            <a:r>
              <a:rPr lang="en-GB" sz="2000" dirty="0">
                <a:latin typeface="Georgia" panose="02040502050405020303" pitchFamily="18" charset="0"/>
                <a:cs typeface="Arial" panose="020B0604020202020204" pitchFamily="34" charset="0"/>
              </a:rPr>
              <a:t>How you cluster together!</a:t>
            </a:r>
          </a:p>
          <a:p>
            <a:r>
              <a:rPr lang="en-GB" sz="2000" dirty="0">
                <a:latin typeface="Georgia" panose="02040502050405020303" pitchFamily="18" charset="0"/>
                <a:cs typeface="Arial" panose="020B0604020202020204" pitchFamily="34" charset="0"/>
              </a:rPr>
              <a:t>Right is it that your descendants</a:t>
            </a:r>
          </a:p>
          <a:p>
            <a:r>
              <a:rPr lang="en-GB" sz="2000" dirty="0">
                <a:latin typeface="Georgia" panose="02040502050405020303" pitchFamily="18" charset="0"/>
                <a:cs typeface="Arial" panose="020B0604020202020204" pitchFamily="34" charset="0"/>
              </a:rPr>
              <a:t>Should be in swarms!</a:t>
            </a:r>
          </a:p>
        </p:txBody>
      </p:sp>
      <p:sp>
        <p:nvSpPr>
          <p:cNvPr id="8" name="TextBox 7"/>
          <p:cNvSpPr txBox="1"/>
          <p:nvPr/>
        </p:nvSpPr>
        <p:spPr>
          <a:xfrm>
            <a:off x="4716016" y="1406650"/>
            <a:ext cx="4204928" cy="4431983"/>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Ezra Pound</a:t>
            </a:r>
            <a:endParaRPr lang="en-US" altLang="zh-CN" sz="2600" dirty="0" smtClean="0">
              <a:latin typeface="Georgia" panose="02040502050405020303" pitchFamily="18" charset="0"/>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smtClean="0">
                <a:latin typeface="Georgia" panose="02040502050405020303" pitchFamily="18" charset="0"/>
                <a:cs typeface="Arial" panose="020B0604020202020204" pitchFamily="34" charset="0"/>
              </a:rPr>
              <a:t>Locusts </a:t>
            </a:r>
            <a:r>
              <a:rPr lang="en-GB" sz="2000" dirty="0">
                <a:latin typeface="Georgia" panose="02040502050405020303" pitchFamily="18" charset="0"/>
                <a:cs typeface="Arial" panose="020B0604020202020204" pitchFamily="34" charset="0"/>
              </a:rPr>
              <a:t>a-wing, multiply.</a:t>
            </a:r>
          </a:p>
          <a:p>
            <a:r>
              <a:rPr lang="en-GB" sz="2000" dirty="0">
                <a:latin typeface="Georgia" panose="02040502050405020303" pitchFamily="18" charset="0"/>
                <a:cs typeface="Arial" panose="020B0604020202020204" pitchFamily="34" charset="0"/>
              </a:rPr>
              <a:t>Thick be thy</a:t>
            </a:r>
          </a:p>
          <a:p>
            <a:r>
              <a:rPr lang="en-GB" sz="2000" dirty="0">
                <a:latin typeface="Georgia" panose="02040502050405020303" pitchFamily="18" charset="0"/>
                <a:cs typeface="Arial" panose="020B0604020202020204" pitchFamily="34" charset="0"/>
              </a:rPr>
              <a:t>posterity. </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Locusts a-wing with heavy sound; </a:t>
            </a:r>
          </a:p>
          <a:p>
            <a:r>
              <a:rPr lang="en-GB" sz="2000" dirty="0">
                <a:latin typeface="Georgia" panose="02040502050405020303" pitchFamily="18" charset="0"/>
                <a:cs typeface="Arial" panose="020B0604020202020204" pitchFamily="34" charset="0"/>
              </a:rPr>
              <a:t>strong as great rope may thy line abound</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err="1">
                <a:latin typeface="Georgia" panose="02040502050405020303" pitchFamily="18" charset="0"/>
                <a:cs typeface="Arial" panose="020B0604020202020204" pitchFamily="34" charset="0"/>
              </a:rPr>
              <a:t>Wing’d</a:t>
            </a:r>
            <a:r>
              <a:rPr lang="en-GB" sz="2000" dirty="0">
                <a:latin typeface="Georgia" panose="02040502050405020303" pitchFamily="18" charset="0"/>
                <a:cs typeface="Arial" panose="020B0604020202020204" pitchFamily="34" charset="0"/>
              </a:rPr>
              <a:t> locusts, that seem to cease, </a:t>
            </a:r>
          </a:p>
          <a:p>
            <a:r>
              <a:rPr lang="en-GB" sz="2000" dirty="0">
                <a:latin typeface="Georgia" panose="02040502050405020303" pitchFamily="18" charset="0"/>
                <a:cs typeface="Arial" panose="020B0604020202020204" pitchFamily="34" charset="0"/>
              </a:rPr>
              <a:t>in great companies hibernate,</a:t>
            </a:r>
          </a:p>
          <a:p>
            <a:r>
              <a:rPr lang="en-GB" sz="2000" dirty="0">
                <a:latin typeface="Georgia" panose="02040502050405020303" pitchFamily="18" charset="0"/>
                <a:cs typeface="Arial" panose="020B0604020202020204" pitchFamily="34" charset="0"/>
              </a:rPr>
              <a:t>So may they line last and be great</a:t>
            </a:r>
          </a:p>
          <a:p>
            <a:r>
              <a:rPr lang="en-GB" sz="2000" dirty="0">
                <a:latin typeface="Georgia" panose="02040502050405020303" pitchFamily="18" charset="0"/>
                <a:cs typeface="Arial" panose="020B0604020202020204" pitchFamily="34" charset="0"/>
              </a:rPr>
              <a:t>in hidden ease.</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國風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螽斯</a:t>
            </a:r>
            <a:r>
              <a:rPr lang="en-US" altLang="zh-TW" sz="26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29080494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12</a:t>
            </a:fld>
            <a:endParaRPr lang="en-GB"/>
          </a:p>
        </p:txBody>
      </p:sp>
      <p:sp>
        <p:nvSpPr>
          <p:cNvPr id="7" name="TextBox 6"/>
          <p:cNvSpPr txBox="1"/>
          <p:nvPr/>
        </p:nvSpPr>
        <p:spPr>
          <a:xfrm>
            <a:off x="17292" y="1617828"/>
            <a:ext cx="4716016" cy="4124206"/>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Arthur </a:t>
            </a:r>
            <a:r>
              <a:rPr lang="en-US" sz="2600" dirty="0" err="1" smtClean="0">
                <a:latin typeface="Georgia" panose="02040502050405020303" pitchFamily="18" charset="0"/>
                <a:cs typeface="Arial" panose="020B0604020202020204" pitchFamily="34" charset="0"/>
              </a:rPr>
              <a:t>Waley</a:t>
            </a:r>
            <a:endParaRPr lang="en-US" altLang="zh-CN" sz="2600" dirty="0" smtClean="0">
              <a:latin typeface="Georgia" panose="02040502050405020303" pitchFamily="18" charset="0"/>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smtClean="0">
                <a:latin typeface="Georgia" panose="02040502050405020303" pitchFamily="18" charset="0"/>
                <a:cs typeface="Arial" panose="020B0604020202020204" pitchFamily="34" charset="0"/>
              </a:rPr>
              <a:t>The </a:t>
            </a:r>
            <a:r>
              <a:rPr lang="en-GB" sz="2000" dirty="0">
                <a:latin typeface="Georgia" panose="02040502050405020303" pitchFamily="18" charset="0"/>
                <a:cs typeface="Arial" panose="020B0604020202020204" pitchFamily="34" charset="0"/>
              </a:rPr>
              <a:t>locusts’ wings say ‘throng, throng’;</a:t>
            </a:r>
          </a:p>
          <a:p>
            <a:r>
              <a:rPr lang="en-GB" sz="2000" dirty="0">
                <a:latin typeface="Georgia" panose="02040502050405020303" pitchFamily="18" charset="0"/>
                <a:cs typeface="Arial" panose="020B0604020202020204" pitchFamily="34" charset="0"/>
              </a:rPr>
              <a:t>Well may your sons and grandsons</a:t>
            </a:r>
          </a:p>
          <a:p>
            <a:r>
              <a:rPr lang="en-GB" sz="2000" dirty="0">
                <a:latin typeface="Georgia" panose="02040502050405020303" pitchFamily="18" charset="0"/>
                <a:cs typeface="Arial" panose="020B0604020202020204" pitchFamily="34" charset="0"/>
              </a:rPr>
              <a:t>Be a host innumerable</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The locusts’ wings say ‘bind, bind’; </a:t>
            </a:r>
          </a:p>
          <a:p>
            <a:r>
              <a:rPr lang="en-GB" sz="2000" dirty="0">
                <a:latin typeface="Georgia" panose="02040502050405020303" pitchFamily="18" charset="0"/>
                <a:cs typeface="Arial" panose="020B0604020202020204" pitchFamily="34" charset="0"/>
              </a:rPr>
              <a:t>Well may your sons and grandsons</a:t>
            </a:r>
          </a:p>
          <a:p>
            <a:r>
              <a:rPr lang="en-GB" sz="2000" dirty="0">
                <a:latin typeface="Georgia" panose="02040502050405020303" pitchFamily="18" charset="0"/>
                <a:cs typeface="Arial" panose="020B0604020202020204" pitchFamily="34" charset="0"/>
              </a:rPr>
              <a:t>Continue in an endless line</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The locusts’ wings say ‘join, join’; </a:t>
            </a:r>
          </a:p>
          <a:p>
            <a:r>
              <a:rPr lang="en-GB" sz="2000" dirty="0">
                <a:latin typeface="Georgia" panose="02040502050405020303" pitchFamily="18" charset="0"/>
                <a:cs typeface="Arial" panose="020B0604020202020204" pitchFamily="34" charset="0"/>
              </a:rPr>
              <a:t>Well may your sons and grandsons</a:t>
            </a:r>
          </a:p>
          <a:p>
            <a:r>
              <a:rPr lang="en-GB" sz="2000" dirty="0">
                <a:latin typeface="Georgia" panose="02040502050405020303" pitchFamily="18" charset="0"/>
                <a:cs typeface="Arial" panose="020B0604020202020204" pitchFamily="34" charset="0"/>
              </a:rPr>
              <a:t>Be forever at one. </a:t>
            </a:r>
          </a:p>
        </p:txBody>
      </p:sp>
      <p:sp>
        <p:nvSpPr>
          <p:cNvPr id="8" name="TextBox 7"/>
          <p:cNvSpPr txBox="1"/>
          <p:nvPr/>
        </p:nvSpPr>
        <p:spPr>
          <a:xfrm>
            <a:off x="4715622" y="1578278"/>
            <a:ext cx="4428378" cy="5201424"/>
          </a:xfrm>
          <a:prstGeom prst="rect">
            <a:avLst/>
          </a:prstGeom>
          <a:noFill/>
        </p:spPr>
        <p:txBody>
          <a:bodyPr wrap="square" rtlCol="0">
            <a:spAutoFit/>
          </a:bodyPr>
          <a:lstStyle/>
          <a:p>
            <a:pPr algn="ctr"/>
            <a:r>
              <a:rPr lang="zh-CN" altLang="en-US" sz="2800" b="1" dirty="0" smtClean="0">
                <a:latin typeface="FangSong" panose="02010609060101010101" pitchFamily="49" charset="-122"/>
                <a:ea typeface="FangSong" panose="02010609060101010101" pitchFamily="49" charset="-122"/>
                <a:cs typeface="Arial" panose="020B0604020202020204" pitchFamily="34" charset="0"/>
              </a:rPr>
              <a:t>汪榕培</a:t>
            </a:r>
            <a:endParaRPr lang="en-US"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r>
              <a:rPr lang="en-GB" sz="2000" dirty="0" smtClean="0">
                <a:latin typeface="Georgia" panose="02040502050405020303" pitchFamily="18" charset="0"/>
                <a:cs typeface="Arial" panose="020B0604020202020204" pitchFamily="34" charset="0"/>
              </a:rPr>
              <a:t>The </a:t>
            </a:r>
            <a:r>
              <a:rPr lang="en-GB" sz="2000" dirty="0">
                <a:latin typeface="Georgia" panose="02040502050405020303" pitchFamily="18" charset="0"/>
                <a:cs typeface="Arial" panose="020B0604020202020204" pitchFamily="34" charset="0"/>
              </a:rPr>
              <a:t>locust music fills the air, </a:t>
            </a:r>
          </a:p>
          <a:p>
            <a:r>
              <a:rPr lang="en-GB" sz="2000" dirty="0">
                <a:latin typeface="Georgia" panose="02040502050405020303" pitchFamily="18" charset="0"/>
                <a:cs typeface="Arial" panose="020B0604020202020204" pitchFamily="34" charset="0"/>
              </a:rPr>
              <a:t>Hum, hum, hum;</a:t>
            </a:r>
          </a:p>
          <a:p>
            <a:r>
              <a:rPr lang="en-GB" sz="2000" dirty="0">
                <a:latin typeface="Georgia" panose="02040502050405020303" pitchFamily="18" charset="0"/>
                <a:cs typeface="Arial" panose="020B0604020202020204" pitchFamily="34" charset="0"/>
              </a:rPr>
              <a:t>May you sons and daughters bear, </a:t>
            </a:r>
          </a:p>
          <a:p>
            <a:r>
              <a:rPr lang="en-GB" sz="2000" dirty="0">
                <a:latin typeface="Georgia" panose="02040502050405020303" pitchFamily="18" charset="0"/>
                <a:cs typeface="Arial" panose="020B0604020202020204" pitchFamily="34" charset="0"/>
              </a:rPr>
              <a:t>Delighted and handsome</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The locust music fills the air, </a:t>
            </a:r>
          </a:p>
          <a:p>
            <a:r>
              <a:rPr lang="en-GB" sz="2000" dirty="0">
                <a:latin typeface="Georgia" panose="02040502050405020303" pitchFamily="18" charset="0"/>
                <a:cs typeface="Arial" panose="020B0604020202020204" pitchFamily="34" charset="0"/>
              </a:rPr>
              <a:t>Drone, drone, drone;</a:t>
            </a:r>
          </a:p>
          <a:p>
            <a:r>
              <a:rPr lang="en-GB" sz="2000" dirty="0">
                <a:latin typeface="Georgia" panose="02040502050405020303" pitchFamily="18" charset="0"/>
                <a:cs typeface="Arial" panose="020B0604020202020204" pitchFamily="34" charset="0"/>
              </a:rPr>
              <a:t>May you sons and daughters bear, </a:t>
            </a:r>
          </a:p>
          <a:p>
            <a:r>
              <a:rPr lang="en-GB" sz="2000" dirty="0">
                <a:latin typeface="Georgia" panose="02040502050405020303" pitchFamily="18" charset="0"/>
                <a:cs typeface="Arial" panose="020B0604020202020204" pitchFamily="34" charset="0"/>
              </a:rPr>
              <a:t>With children of their own</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The locust music fills the air, </a:t>
            </a:r>
          </a:p>
          <a:p>
            <a:r>
              <a:rPr lang="en-GB" sz="2000" dirty="0">
                <a:latin typeface="Georgia" panose="02040502050405020303" pitchFamily="18" charset="0"/>
                <a:cs typeface="Arial" panose="020B0604020202020204" pitchFamily="34" charset="0"/>
              </a:rPr>
              <a:t>Boom, boom, boom;</a:t>
            </a:r>
          </a:p>
          <a:p>
            <a:r>
              <a:rPr lang="en-GB" sz="2000" dirty="0">
                <a:latin typeface="Georgia" panose="02040502050405020303" pitchFamily="18" charset="0"/>
                <a:cs typeface="Arial" panose="020B0604020202020204" pitchFamily="34" charset="0"/>
              </a:rPr>
              <a:t>May you sons and daughters bear, </a:t>
            </a:r>
          </a:p>
          <a:p>
            <a:r>
              <a:rPr lang="en-GB" sz="2000" dirty="0">
                <a:latin typeface="Georgia" panose="02040502050405020303" pitchFamily="18" charset="0"/>
                <a:cs typeface="Arial" panose="020B0604020202020204" pitchFamily="34" charset="0"/>
              </a:rPr>
              <a:t>With life in fullest bloom.</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國風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螽斯</a:t>
            </a:r>
            <a:r>
              <a:rPr lang="en-US" altLang="zh-TW" sz="26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18603000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13</a:t>
            </a:fld>
            <a:endParaRPr lang="en-GB"/>
          </a:p>
        </p:txBody>
      </p:sp>
      <p:sp>
        <p:nvSpPr>
          <p:cNvPr id="6" name="TextBox 5"/>
          <p:cNvSpPr txBox="1"/>
          <p:nvPr/>
        </p:nvSpPr>
        <p:spPr>
          <a:xfrm>
            <a:off x="5364088" y="944786"/>
            <a:ext cx="2108269" cy="5508550"/>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傳神</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神似</a:t>
            </a:r>
            <a:endParaRPr lang="en-US" altLang="zh-CN" sz="3200" b="1" dirty="0" smtClean="0">
              <a:latin typeface="FangSong" panose="02010609060101010101" pitchFamily="49" charset="-122"/>
              <a:ea typeface="FangSong" panose="02010609060101010101" pitchFamily="49" charset="-122"/>
            </a:endParaRPr>
          </a:p>
        </p:txBody>
      </p:sp>
      <p:sp>
        <p:nvSpPr>
          <p:cNvPr id="7" name="TextBox 6"/>
          <p:cNvSpPr txBox="1"/>
          <p:nvPr/>
        </p:nvSpPr>
        <p:spPr>
          <a:xfrm>
            <a:off x="2555776" y="944786"/>
            <a:ext cx="2015936" cy="5508550"/>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國風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螽斯</a:t>
            </a:r>
            <a:r>
              <a:rPr lang="en-US" altLang="zh-TW" sz="2600" b="1" dirty="0" smtClean="0">
                <a:latin typeface="FangSong" panose="02010609060101010101" pitchFamily="49" charset="-122"/>
                <a:ea typeface="FangSong" panose="02010609060101010101" pitchFamily="49" charset="-122"/>
              </a:rPr>
              <a:t>》</a:t>
            </a:r>
          </a:p>
          <a:p>
            <a:pPr algn="ctr"/>
            <a:endParaRPr lang="en-US" altLang="zh-TW" sz="1500" b="1" dirty="0">
              <a:latin typeface="FangSong" panose="02010609060101010101" pitchFamily="49" charset="-122"/>
              <a:ea typeface="FangSong" panose="02010609060101010101" pitchFamily="49" charset="-122"/>
            </a:endParaRPr>
          </a:p>
          <a:p>
            <a:pPr algn="ctr"/>
            <a:r>
              <a:rPr lang="zh-CN" altLang="en-US"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螽</a:t>
            </a:r>
            <a:r>
              <a:rPr lang="zh-TW" altLang="en-US" sz="2600" b="1" dirty="0">
                <a:latin typeface="FangSong" panose="02010609060101010101" pitchFamily="49" charset="-122"/>
                <a:ea typeface="FangSong" panose="02010609060101010101" pitchFamily="49" charset="-122"/>
              </a:rPr>
              <a:t>斯</a:t>
            </a:r>
            <a:r>
              <a:rPr lang="zh-TW" altLang="en-US" sz="2600" b="1" dirty="0" smtClean="0">
                <a:latin typeface="FangSong" panose="02010609060101010101" pitchFamily="49" charset="-122"/>
                <a:ea typeface="FangSong" panose="02010609060101010101" pitchFamily="49" charset="-122"/>
              </a:rPr>
              <a:t>羽</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詵</a:t>
            </a:r>
            <a:r>
              <a:rPr lang="zh-TW" altLang="en-US" sz="2600" b="1" dirty="0">
                <a:latin typeface="FangSong" panose="02010609060101010101" pitchFamily="49" charset="-122"/>
                <a:ea typeface="FangSong" panose="02010609060101010101" pitchFamily="49" charset="-122"/>
              </a:rPr>
              <a:t>詵</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宜</a:t>
            </a:r>
            <a:r>
              <a:rPr lang="zh-TW" altLang="en-US" sz="2600" b="1" dirty="0">
                <a:latin typeface="FangSong" panose="02010609060101010101" pitchFamily="49" charset="-122"/>
                <a:ea typeface="FangSong" panose="02010609060101010101" pitchFamily="49" charset="-122"/>
              </a:rPr>
              <a:t>爾子</a:t>
            </a:r>
            <a:r>
              <a:rPr lang="zh-TW" altLang="en-US" sz="2600" b="1" dirty="0" smtClean="0">
                <a:latin typeface="FangSong" panose="02010609060101010101" pitchFamily="49" charset="-122"/>
                <a:ea typeface="FangSong" panose="02010609060101010101" pitchFamily="49" charset="-122"/>
              </a:rPr>
              <a:t>孫 振</a:t>
            </a:r>
            <a:r>
              <a:rPr lang="zh-TW" altLang="en-US" sz="2600" b="1" dirty="0">
                <a:latin typeface="FangSong" panose="02010609060101010101" pitchFamily="49" charset="-122"/>
                <a:ea typeface="FangSong" panose="02010609060101010101" pitchFamily="49" charset="-122"/>
              </a:rPr>
              <a:t>振兮。</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薨</a:t>
            </a:r>
            <a:r>
              <a:rPr lang="zh-TW" altLang="en-US" sz="2600" b="1" dirty="0">
                <a:latin typeface="FangSong" panose="02010609060101010101" pitchFamily="49" charset="-122"/>
                <a:ea typeface="FangSong" panose="02010609060101010101" pitchFamily="49" charset="-122"/>
              </a:rPr>
              <a:t>薨</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宜</a:t>
            </a:r>
            <a:r>
              <a:rPr lang="zh-TW" altLang="en-US" sz="2600" b="1" dirty="0">
                <a:latin typeface="FangSong" panose="02010609060101010101" pitchFamily="49" charset="-122"/>
                <a:ea typeface="FangSong" panose="02010609060101010101" pitchFamily="49" charset="-122"/>
              </a:rPr>
              <a:t>爾子</a:t>
            </a:r>
            <a:r>
              <a:rPr lang="zh-TW" altLang="en-US" sz="2600" b="1" dirty="0" smtClean="0">
                <a:latin typeface="FangSong" panose="02010609060101010101" pitchFamily="49" charset="-122"/>
                <a:ea typeface="FangSong" panose="02010609060101010101" pitchFamily="49" charset="-122"/>
              </a:rPr>
              <a:t>孫 繩</a:t>
            </a:r>
            <a:r>
              <a:rPr lang="zh-TW" altLang="en-US" sz="2600" b="1" dirty="0">
                <a:latin typeface="FangSong" panose="02010609060101010101" pitchFamily="49" charset="-122"/>
                <a:ea typeface="FangSong" panose="02010609060101010101" pitchFamily="49" charset="-122"/>
              </a:rPr>
              <a:t>繩兮。</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揖</a:t>
            </a:r>
            <a:r>
              <a:rPr lang="zh-TW" altLang="en-US" sz="2600" b="1" dirty="0">
                <a:latin typeface="FangSong" panose="02010609060101010101" pitchFamily="49" charset="-122"/>
                <a:ea typeface="FangSong" panose="02010609060101010101" pitchFamily="49" charset="-122"/>
              </a:rPr>
              <a:t>揖</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宜</a:t>
            </a:r>
            <a:r>
              <a:rPr lang="zh-TW" altLang="en-US" sz="2600" b="1" dirty="0">
                <a:latin typeface="FangSong" panose="02010609060101010101" pitchFamily="49" charset="-122"/>
                <a:ea typeface="FangSong" panose="02010609060101010101" pitchFamily="49" charset="-122"/>
              </a:rPr>
              <a:t>爾子</a:t>
            </a:r>
            <a:r>
              <a:rPr lang="zh-TW" altLang="en-US" sz="2600" b="1" dirty="0" smtClean="0">
                <a:latin typeface="FangSong" panose="02010609060101010101" pitchFamily="49" charset="-122"/>
                <a:ea typeface="FangSong" panose="02010609060101010101" pitchFamily="49" charset="-122"/>
              </a:rPr>
              <a:t>孫 蟄</a:t>
            </a:r>
            <a:r>
              <a:rPr lang="zh-TW" altLang="en-US" sz="2600" b="1" dirty="0">
                <a:latin typeface="FangSong" panose="02010609060101010101" pitchFamily="49" charset="-122"/>
                <a:ea typeface="FangSong" panose="02010609060101010101" pitchFamily="49" charset="-122"/>
              </a:rPr>
              <a:t>蟄兮</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9853409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14</a:t>
            </a:fld>
            <a:endParaRPr lang="en-GB"/>
          </a:p>
        </p:txBody>
      </p:sp>
      <p:sp>
        <p:nvSpPr>
          <p:cNvPr id="6" name="TextBox 5"/>
          <p:cNvSpPr txBox="1"/>
          <p:nvPr/>
        </p:nvSpPr>
        <p:spPr>
          <a:xfrm>
            <a:off x="5364088" y="944786"/>
            <a:ext cx="2108269"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傳神</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神似</a:t>
            </a:r>
            <a:endParaRPr lang="en-US" altLang="zh-CN" sz="3200" b="1" dirty="0" smtClean="0">
              <a:latin typeface="FangSong" panose="02010609060101010101" pitchFamily="49" charset="-122"/>
              <a:ea typeface="FangSong" panose="02010609060101010101" pitchFamily="49" charset="-122"/>
            </a:endParaRPr>
          </a:p>
        </p:txBody>
      </p:sp>
      <p:sp>
        <p:nvSpPr>
          <p:cNvPr id="7" name="TextBox 6"/>
          <p:cNvSpPr txBox="1"/>
          <p:nvPr/>
        </p:nvSpPr>
        <p:spPr>
          <a:xfrm>
            <a:off x="2555776" y="944786"/>
            <a:ext cx="2015936"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國風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螽斯</a:t>
            </a:r>
            <a:r>
              <a:rPr lang="en-US" altLang="zh-TW" sz="2600" b="1" dirty="0" smtClean="0">
                <a:latin typeface="FangSong" panose="02010609060101010101" pitchFamily="49" charset="-122"/>
                <a:ea typeface="FangSong" panose="02010609060101010101" pitchFamily="49" charset="-122"/>
              </a:rPr>
              <a:t>》</a:t>
            </a:r>
          </a:p>
          <a:p>
            <a:pPr algn="ctr"/>
            <a:endParaRPr lang="en-US" altLang="zh-TW" sz="1500" b="1" dirty="0">
              <a:latin typeface="FangSong" panose="02010609060101010101" pitchFamily="49" charset="-122"/>
              <a:ea typeface="FangSong" panose="02010609060101010101" pitchFamily="49" charset="-122"/>
            </a:endParaRPr>
          </a:p>
          <a:p>
            <a:pPr algn="ctr"/>
            <a:r>
              <a:rPr lang="zh-CN" altLang="en-US"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螽</a:t>
            </a:r>
            <a:r>
              <a:rPr lang="zh-TW" altLang="en-US" sz="2600" b="1" dirty="0">
                <a:latin typeface="FangSong" panose="02010609060101010101" pitchFamily="49" charset="-122"/>
                <a:ea typeface="FangSong" panose="02010609060101010101" pitchFamily="49" charset="-122"/>
              </a:rPr>
              <a:t>斯</a:t>
            </a:r>
            <a:r>
              <a:rPr lang="zh-TW" altLang="en-US" sz="2600" b="1" dirty="0" smtClean="0">
                <a:latin typeface="FangSong" panose="02010609060101010101" pitchFamily="49" charset="-122"/>
                <a:ea typeface="FangSong" panose="02010609060101010101" pitchFamily="49" charset="-122"/>
              </a:rPr>
              <a:t>羽</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詵</a:t>
            </a:r>
            <a:r>
              <a:rPr lang="zh-TW" altLang="en-US" sz="2600" b="1" dirty="0">
                <a:latin typeface="FangSong" panose="02010609060101010101" pitchFamily="49" charset="-122"/>
                <a:ea typeface="FangSong" panose="02010609060101010101" pitchFamily="49" charset="-122"/>
              </a:rPr>
              <a:t>詵</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solidFill>
                  <a:srgbClr val="0070C0"/>
                </a:solidFill>
                <a:latin typeface="FangSong" panose="02010609060101010101" pitchFamily="49" charset="-122"/>
                <a:ea typeface="FangSong" panose="02010609060101010101" pitchFamily="49" charset="-122"/>
              </a:rPr>
              <a:t>宜</a:t>
            </a:r>
            <a:r>
              <a:rPr lang="zh-TW" altLang="en-US" sz="2600" b="1" dirty="0">
                <a:solidFill>
                  <a:srgbClr val="0070C0"/>
                </a:solidFill>
                <a:latin typeface="FangSong" panose="02010609060101010101" pitchFamily="49" charset="-122"/>
                <a:ea typeface="FangSong" panose="02010609060101010101" pitchFamily="49" charset="-122"/>
              </a:rPr>
              <a:t>爾子</a:t>
            </a:r>
            <a:r>
              <a:rPr lang="zh-TW" altLang="en-US" sz="2600" b="1" dirty="0" smtClean="0">
                <a:solidFill>
                  <a:srgbClr val="0070C0"/>
                </a:solidFill>
                <a:latin typeface="FangSong" panose="02010609060101010101" pitchFamily="49" charset="-122"/>
                <a:ea typeface="FangSong" panose="02010609060101010101" pitchFamily="49" charset="-122"/>
              </a:rPr>
              <a:t>孫 振</a:t>
            </a:r>
            <a:r>
              <a:rPr lang="zh-TW" altLang="en-US" sz="2600" b="1" dirty="0">
                <a:solidFill>
                  <a:srgbClr val="0070C0"/>
                </a:solidFill>
                <a:latin typeface="FangSong" panose="02010609060101010101" pitchFamily="49" charset="-122"/>
                <a:ea typeface="FangSong" panose="02010609060101010101" pitchFamily="49" charset="-122"/>
              </a:rPr>
              <a:t>振兮</a:t>
            </a:r>
            <a:r>
              <a:rPr lang="zh-TW" altLang="en-US" sz="2600" b="1" dirty="0">
                <a:latin typeface="FangSong" panose="02010609060101010101" pitchFamily="49" charset="-122"/>
                <a:ea typeface="FangSong" panose="02010609060101010101" pitchFamily="49" charset="-122"/>
              </a:rPr>
              <a:t>。</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薨</a:t>
            </a:r>
            <a:r>
              <a:rPr lang="zh-TW" altLang="en-US" sz="2600" b="1" dirty="0">
                <a:latin typeface="FangSong" panose="02010609060101010101" pitchFamily="49" charset="-122"/>
                <a:ea typeface="FangSong" panose="02010609060101010101" pitchFamily="49" charset="-122"/>
              </a:rPr>
              <a:t>薨</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solidFill>
                  <a:srgbClr val="0070C0"/>
                </a:solidFill>
                <a:latin typeface="FangSong" panose="02010609060101010101" pitchFamily="49" charset="-122"/>
                <a:ea typeface="FangSong" panose="02010609060101010101" pitchFamily="49" charset="-122"/>
              </a:rPr>
              <a:t>宜</a:t>
            </a:r>
            <a:r>
              <a:rPr lang="zh-TW" altLang="en-US" sz="2600" b="1" dirty="0">
                <a:solidFill>
                  <a:srgbClr val="0070C0"/>
                </a:solidFill>
                <a:latin typeface="FangSong" panose="02010609060101010101" pitchFamily="49" charset="-122"/>
                <a:ea typeface="FangSong" panose="02010609060101010101" pitchFamily="49" charset="-122"/>
              </a:rPr>
              <a:t>爾子</a:t>
            </a:r>
            <a:r>
              <a:rPr lang="zh-TW" altLang="en-US" sz="2600" b="1" dirty="0" smtClean="0">
                <a:solidFill>
                  <a:srgbClr val="0070C0"/>
                </a:solidFill>
                <a:latin typeface="FangSong" panose="02010609060101010101" pitchFamily="49" charset="-122"/>
                <a:ea typeface="FangSong" panose="02010609060101010101" pitchFamily="49" charset="-122"/>
              </a:rPr>
              <a:t>孫 繩</a:t>
            </a:r>
            <a:r>
              <a:rPr lang="zh-TW" altLang="en-US" sz="2600" b="1" dirty="0">
                <a:solidFill>
                  <a:srgbClr val="0070C0"/>
                </a:solidFill>
                <a:latin typeface="FangSong" panose="02010609060101010101" pitchFamily="49" charset="-122"/>
                <a:ea typeface="FangSong" panose="02010609060101010101" pitchFamily="49" charset="-122"/>
              </a:rPr>
              <a:t>繩兮</a:t>
            </a:r>
            <a:r>
              <a:rPr lang="zh-TW" altLang="en-US" sz="2600" b="1" dirty="0">
                <a:latin typeface="FangSong" panose="02010609060101010101" pitchFamily="49" charset="-122"/>
                <a:ea typeface="FangSong" panose="02010609060101010101" pitchFamily="49" charset="-122"/>
              </a:rPr>
              <a:t>。</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揖</a:t>
            </a:r>
            <a:r>
              <a:rPr lang="zh-TW" altLang="en-US" sz="2600" b="1" dirty="0">
                <a:latin typeface="FangSong" panose="02010609060101010101" pitchFamily="49" charset="-122"/>
                <a:ea typeface="FangSong" panose="02010609060101010101" pitchFamily="49" charset="-122"/>
              </a:rPr>
              <a:t>揖</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solidFill>
                  <a:srgbClr val="0070C0"/>
                </a:solidFill>
                <a:latin typeface="FangSong" panose="02010609060101010101" pitchFamily="49" charset="-122"/>
                <a:ea typeface="FangSong" panose="02010609060101010101" pitchFamily="49" charset="-122"/>
              </a:rPr>
              <a:t>宜</a:t>
            </a:r>
            <a:r>
              <a:rPr lang="zh-TW" altLang="en-US" sz="2600" b="1" dirty="0">
                <a:solidFill>
                  <a:srgbClr val="0070C0"/>
                </a:solidFill>
                <a:latin typeface="FangSong" panose="02010609060101010101" pitchFamily="49" charset="-122"/>
                <a:ea typeface="FangSong" panose="02010609060101010101" pitchFamily="49" charset="-122"/>
              </a:rPr>
              <a:t>爾子</a:t>
            </a:r>
            <a:r>
              <a:rPr lang="zh-TW" altLang="en-US" sz="2600" b="1" dirty="0" smtClean="0">
                <a:solidFill>
                  <a:srgbClr val="0070C0"/>
                </a:solidFill>
                <a:latin typeface="FangSong" panose="02010609060101010101" pitchFamily="49" charset="-122"/>
                <a:ea typeface="FangSong" panose="02010609060101010101" pitchFamily="49" charset="-122"/>
              </a:rPr>
              <a:t>孫 蟄</a:t>
            </a:r>
            <a:r>
              <a:rPr lang="zh-TW" altLang="en-US" sz="2600" b="1" dirty="0">
                <a:solidFill>
                  <a:srgbClr val="0070C0"/>
                </a:solidFill>
                <a:latin typeface="FangSong" panose="02010609060101010101" pitchFamily="49" charset="-122"/>
                <a:ea typeface="FangSong" panose="02010609060101010101" pitchFamily="49" charset="-122"/>
              </a:rPr>
              <a:t>蟄兮</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2711456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15</a:t>
            </a:fld>
            <a:endParaRPr lang="en-GB"/>
          </a:p>
        </p:txBody>
      </p:sp>
      <p:sp>
        <p:nvSpPr>
          <p:cNvPr id="7" name="TextBox 6"/>
          <p:cNvSpPr txBox="1"/>
          <p:nvPr/>
        </p:nvSpPr>
        <p:spPr>
          <a:xfrm>
            <a:off x="0" y="1412776"/>
            <a:ext cx="4716016" cy="5047536"/>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J</a:t>
            </a:r>
            <a:r>
              <a:rPr lang="en-US" altLang="zh-CN" sz="2600" dirty="0" smtClean="0">
                <a:latin typeface="Georgia" panose="02040502050405020303" pitchFamily="18" charset="0"/>
                <a:cs typeface="Arial" panose="020B0604020202020204" pitchFamily="34" charset="0"/>
              </a:rPr>
              <a:t>ames </a:t>
            </a:r>
            <a:r>
              <a:rPr lang="en-US" altLang="zh-CN" sz="2600" dirty="0" err="1" smtClean="0">
                <a:latin typeface="Georgia" panose="02040502050405020303" pitchFamily="18" charset="0"/>
                <a:cs typeface="Arial" panose="020B0604020202020204" pitchFamily="34" charset="0"/>
              </a:rPr>
              <a:t>Legge</a:t>
            </a:r>
            <a:endParaRPr lang="en-US" altLang="zh-CN" sz="2600" dirty="0" smtClean="0">
              <a:latin typeface="Georgia" panose="02040502050405020303" pitchFamily="18" charset="0"/>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smtClean="0">
                <a:latin typeface="Georgia" panose="02040502050405020303" pitchFamily="18" charset="0"/>
                <a:cs typeface="Arial" panose="020B0604020202020204" pitchFamily="34" charset="0"/>
              </a:rPr>
              <a:t>Ye </a:t>
            </a:r>
            <a:r>
              <a:rPr lang="en-GB" sz="2000" dirty="0">
                <a:latin typeface="Georgia" panose="02040502050405020303" pitchFamily="18" charset="0"/>
                <a:cs typeface="Arial" panose="020B0604020202020204" pitchFamily="34" charset="0"/>
              </a:rPr>
              <a:t>locusts, winged tribes. </a:t>
            </a:r>
          </a:p>
          <a:p>
            <a:r>
              <a:rPr lang="en-GB" sz="2000" dirty="0">
                <a:latin typeface="Georgia" panose="02040502050405020303" pitchFamily="18" charset="0"/>
                <a:cs typeface="Arial" panose="020B0604020202020204" pitchFamily="34" charset="0"/>
              </a:rPr>
              <a:t>How harmoniously you collect together!</a:t>
            </a:r>
          </a:p>
          <a:p>
            <a:r>
              <a:rPr lang="en-GB" sz="2000" dirty="0">
                <a:solidFill>
                  <a:srgbClr val="0070C0"/>
                </a:solidFill>
                <a:latin typeface="Georgia" panose="02040502050405020303" pitchFamily="18" charset="0"/>
                <a:cs typeface="Arial" panose="020B0604020202020204" pitchFamily="34" charset="0"/>
              </a:rPr>
              <a:t>Right is it </a:t>
            </a:r>
            <a:r>
              <a:rPr lang="en-GB" sz="2000" dirty="0">
                <a:latin typeface="Georgia" panose="02040502050405020303" pitchFamily="18" charset="0"/>
                <a:cs typeface="Arial" panose="020B0604020202020204" pitchFamily="34" charset="0"/>
              </a:rPr>
              <a:t>that your descendants </a:t>
            </a:r>
          </a:p>
          <a:p>
            <a:r>
              <a:rPr lang="en-GB" sz="2000" dirty="0">
                <a:latin typeface="Georgia" panose="02040502050405020303" pitchFamily="18" charset="0"/>
                <a:cs typeface="Arial" panose="020B0604020202020204" pitchFamily="34" charset="0"/>
              </a:rPr>
              <a:t>Should be multitudinous</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Ye locusts, winged tribes. </a:t>
            </a:r>
          </a:p>
          <a:p>
            <a:r>
              <a:rPr lang="en-GB" sz="2000" dirty="0">
                <a:solidFill>
                  <a:srgbClr val="0070C0"/>
                </a:solidFill>
                <a:latin typeface="Georgia" panose="02040502050405020303" pitchFamily="18" charset="0"/>
                <a:cs typeface="Arial" panose="020B0604020202020204" pitchFamily="34" charset="0"/>
              </a:rPr>
              <a:t>How sound your wings in flight!</a:t>
            </a:r>
          </a:p>
          <a:p>
            <a:r>
              <a:rPr lang="en-GB" sz="2000" dirty="0">
                <a:solidFill>
                  <a:srgbClr val="0070C0"/>
                </a:solidFill>
                <a:latin typeface="Georgia" panose="02040502050405020303" pitchFamily="18" charset="0"/>
                <a:cs typeface="Arial" panose="020B0604020202020204" pitchFamily="34" charset="0"/>
              </a:rPr>
              <a:t>Right is it </a:t>
            </a:r>
            <a:r>
              <a:rPr lang="en-GB" sz="2000" dirty="0">
                <a:latin typeface="Georgia" panose="02040502050405020303" pitchFamily="18" charset="0"/>
                <a:cs typeface="Arial" panose="020B0604020202020204" pitchFamily="34" charset="0"/>
              </a:rPr>
              <a:t>that your descendants</a:t>
            </a:r>
          </a:p>
          <a:p>
            <a:r>
              <a:rPr lang="en-GB" sz="2000" dirty="0">
                <a:latin typeface="Georgia" panose="02040502050405020303" pitchFamily="18" charset="0"/>
                <a:cs typeface="Arial" panose="020B0604020202020204" pitchFamily="34" charset="0"/>
              </a:rPr>
              <a:t>Should be as in unbroken strings</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Ye locusts, winged tribes. </a:t>
            </a:r>
          </a:p>
          <a:p>
            <a:r>
              <a:rPr lang="en-GB" sz="2000" dirty="0">
                <a:latin typeface="Georgia" panose="02040502050405020303" pitchFamily="18" charset="0"/>
                <a:cs typeface="Arial" panose="020B0604020202020204" pitchFamily="34" charset="0"/>
              </a:rPr>
              <a:t>How you cluster together!</a:t>
            </a:r>
          </a:p>
          <a:p>
            <a:r>
              <a:rPr lang="en-GB" sz="2000" dirty="0">
                <a:solidFill>
                  <a:srgbClr val="0070C0"/>
                </a:solidFill>
                <a:latin typeface="Georgia" panose="02040502050405020303" pitchFamily="18" charset="0"/>
                <a:cs typeface="Arial" panose="020B0604020202020204" pitchFamily="34" charset="0"/>
              </a:rPr>
              <a:t>Right is it </a:t>
            </a:r>
            <a:r>
              <a:rPr lang="en-GB" sz="2000" dirty="0">
                <a:latin typeface="Georgia" panose="02040502050405020303" pitchFamily="18" charset="0"/>
                <a:cs typeface="Arial" panose="020B0604020202020204" pitchFamily="34" charset="0"/>
              </a:rPr>
              <a:t>that your descendants</a:t>
            </a:r>
          </a:p>
          <a:p>
            <a:r>
              <a:rPr lang="en-GB" sz="2000" dirty="0">
                <a:latin typeface="Georgia" panose="02040502050405020303" pitchFamily="18" charset="0"/>
                <a:cs typeface="Arial" panose="020B0604020202020204" pitchFamily="34" charset="0"/>
              </a:rPr>
              <a:t>Should be in swarms!</a:t>
            </a:r>
          </a:p>
        </p:txBody>
      </p:sp>
      <p:sp>
        <p:nvSpPr>
          <p:cNvPr id="8" name="TextBox 7"/>
          <p:cNvSpPr txBox="1"/>
          <p:nvPr/>
        </p:nvSpPr>
        <p:spPr>
          <a:xfrm>
            <a:off x="4716016" y="1406650"/>
            <a:ext cx="4204928" cy="4431983"/>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Ezra Pound</a:t>
            </a:r>
            <a:endParaRPr lang="en-US" altLang="zh-CN" sz="2600" dirty="0" smtClean="0">
              <a:latin typeface="Georgia" panose="02040502050405020303" pitchFamily="18" charset="0"/>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smtClean="0">
                <a:latin typeface="Georgia" panose="02040502050405020303" pitchFamily="18" charset="0"/>
                <a:cs typeface="Arial" panose="020B0604020202020204" pitchFamily="34" charset="0"/>
              </a:rPr>
              <a:t>Locusts </a:t>
            </a:r>
            <a:r>
              <a:rPr lang="en-GB" sz="2000" dirty="0">
                <a:latin typeface="Georgia" panose="02040502050405020303" pitchFamily="18" charset="0"/>
                <a:cs typeface="Arial" panose="020B0604020202020204" pitchFamily="34" charset="0"/>
              </a:rPr>
              <a:t>a-wing, multiply.</a:t>
            </a:r>
          </a:p>
          <a:p>
            <a:r>
              <a:rPr lang="en-GB" sz="2000" dirty="0">
                <a:latin typeface="Georgia" panose="02040502050405020303" pitchFamily="18" charset="0"/>
                <a:cs typeface="Arial" panose="020B0604020202020204" pitchFamily="34" charset="0"/>
              </a:rPr>
              <a:t>Thick be thy</a:t>
            </a:r>
          </a:p>
          <a:p>
            <a:r>
              <a:rPr lang="en-GB" sz="2000" dirty="0">
                <a:latin typeface="Georgia" panose="02040502050405020303" pitchFamily="18" charset="0"/>
                <a:cs typeface="Arial" panose="020B0604020202020204" pitchFamily="34" charset="0"/>
              </a:rPr>
              <a:t>posterity. </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Locusts a-wing with heavy sound; </a:t>
            </a:r>
          </a:p>
          <a:p>
            <a:r>
              <a:rPr lang="en-GB" sz="2000" dirty="0">
                <a:latin typeface="Georgia" panose="02040502050405020303" pitchFamily="18" charset="0"/>
                <a:cs typeface="Arial" panose="020B0604020202020204" pitchFamily="34" charset="0"/>
              </a:rPr>
              <a:t>strong as great rope </a:t>
            </a:r>
            <a:r>
              <a:rPr lang="en-GB" sz="2000" dirty="0">
                <a:solidFill>
                  <a:srgbClr val="0070C0"/>
                </a:solidFill>
                <a:latin typeface="Georgia" panose="02040502050405020303" pitchFamily="18" charset="0"/>
                <a:cs typeface="Arial" panose="020B0604020202020204" pitchFamily="34" charset="0"/>
              </a:rPr>
              <a:t>may</a:t>
            </a:r>
            <a:r>
              <a:rPr lang="en-GB" sz="2000" dirty="0">
                <a:latin typeface="Georgia" panose="02040502050405020303" pitchFamily="18" charset="0"/>
                <a:cs typeface="Arial" panose="020B0604020202020204" pitchFamily="34" charset="0"/>
              </a:rPr>
              <a:t> thy line abound</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err="1">
                <a:latin typeface="Georgia" panose="02040502050405020303" pitchFamily="18" charset="0"/>
                <a:cs typeface="Arial" panose="020B0604020202020204" pitchFamily="34" charset="0"/>
              </a:rPr>
              <a:t>Wing’d</a:t>
            </a:r>
            <a:r>
              <a:rPr lang="en-GB" sz="2000" dirty="0">
                <a:latin typeface="Georgia" panose="02040502050405020303" pitchFamily="18" charset="0"/>
                <a:cs typeface="Arial" panose="020B0604020202020204" pitchFamily="34" charset="0"/>
              </a:rPr>
              <a:t> locusts, that seem to cease, </a:t>
            </a:r>
          </a:p>
          <a:p>
            <a:r>
              <a:rPr lang="en-GB" sz="2000" dirty="0">
                <a:latin typeface="Georgia" panose="02040502050405020303" pitchFamily="18" charset="0"/>
                <a:cs typeface="Arial" panose="020B0604020202020204" pitchFamily="34" charset="0"/>
              </a:rPr>
              <a:t>in great companies hibernate,</a:t>
            </a:r>
          </a:p>
          <a:p>
            <a:r>
              <a:rPr lang="en-GB" sz="2000" dirty="0">
                <a:latin typeface="Georgia" panose="02040502050405020303" pitchFamily="18" charset="0"/>
                <a:cs typeface="Arial" panose="020B0604020202020204" pitchFamily="34" charset="0"/>
              </a:rPr>
              <a:t>So </a:t>
            </a:r>
            <a:r>
              <a:rPr lang="en-GB" sz="2000" dirty="0">
                <a:solidFill>
                  <a:srgbClr val="0070C0"/>
                </a:solidFill>
                <a:latin typeface="Georgia" panose="02040502050405020303" pitchFamily="18" charset="0"/>
                <a:cs typeface="Arial" panose="020B0604020202020204" pitchFamily="34" charset="0"/>
              </a:rPr>
              <a:t>may</a:t>
            </a:r>
            <a:r>
              <a:rPr lang="en-GB" sz="2000" dirty="0">
                <a:latin typeface="Georgia" panose="02040502050405020303" pitchFamily="18" charset="0"/>
                <a:cs typeface="Arial" panose="020B0604020202020204" pitchFamily="34" charset="0"/>
              </a:rPr>
              <a:t> they line last and be great</a:t>
            </a:r>
          </a:p>
          <a:p>
            <a:r>
              <a:rPr lang="en-GB" sz="2000" dirty="0">
                <a:latin typeface="Georgia" panose="02040502050405020303" pitchFamily="18" charset="0"/>
                <a:cs typeface="Arial" panose="020B0604020202020204" pitchFamily="34" charset="0"/>
              </a:rPr>
              <a:t>in hidden ease.</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國風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螽斯</a:t>
            </a:r>
            <a:r>
              <a:rPr lang="en-US" altLang="zh-TW" sz="26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47643023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16</a:t>
            </a:fld>
            <a:endParaRPr lang="en-GB"/>
          </a:p>
        </p:txBody>
      </p:sp>
      <p:sp>
        <p:nvSpPr>
          <p:cNvPr id="7" name="TextBox 6"/>
          <p:cNvSpPr txBox="1"/>
          <p:nvPr/>
        </p:nvSpPr>
        <p:spPr>
          <a:xfrm>
            <a:off x="17292" y="1617828"/>
            <a:ext cx="4716016" cy="4124206"/>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Arthur </a:t>
            </a:r>
            <a:r>
              <a:rPr lang="en-US" sz="2600" dirty="0" err="1" smtClean="0">
                <a:latin typeface="Georgia" panose="02040502050405020303" pitchFamily="18" charset="0"/>
                <a:cs typeface="Arial" panose="020B0604020202020204" pitchFamily="34" charset="0"/>
              </a:rPr>
              <a:t>Waley</a:t>
            </a:r>
            <a:endParaRPr lang="en-US" altLang="zh-CN" sz="2600" dirty="0" smtClean="0">
              <a:latin typeface="Georgia" panose="02040502050405020303" pitchFamily="18" charset="0"/>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smtClean="0">
                <a:latin typeface="Georgia" panose="02040502050405020303" pitchFamily="18" charset="0"/>
                <a:cs typeface="Arial" panose="020B0604020202020204" pitchFamily="34" charset="0"/>
              </a:rPr>
              <a:t>The </a:t>
            </a:r>
            <a:r>
              <a:rPr lang="en-GB" sz="2000" dirty="0">
                <a:latin typeface="Georgia" panose="02040502050405020303" pitchFamily="18" charset="0"/>
                <a:cs typeface="Arial" panose="020B0604020202020204" pitchFamily="34" charset="0"/>
              </a:rPr>
              <a:t>locusts’ wings say ‘throng, throng’;</a:t>
            </a:r>
          </a:p>
          <a:p>
            <a:r>
              <a:rPr lang="en-GB" sz="2000" dirty="0">
                <a:solidFill>
                  <a:srgbClr val="0070C0"/>
                </a:solidFill>
                <a:latin typeface="Georgia" panose="02040502050405020303" pitchFamily="18" charset="0"/>
                <a:cs typeface="Arial" panose="020B0604020202020204" pitchFamily="34" charset="0"/>
              </a:rPr>
              <a:t>Well may </a:t>
            </a:r>
            <a:r>
              <a:rPr lang="en-GB" sz="2000" dirty="0">
                <a:latin typeface="Georgia" panose="02040502050405020303" pitchFamily="18" charset="0"/>
                <a:cs typeface="Arial" panose="020B0604020202020204" pitchFamily="34" charset="0"/>
              </a:rPr>
              <a:t>your sons and grandsons</a:t>
            </a:r>
          </a:p>
          <a:p>
            <a:r>
              <a:rPr lang="en-GB" sz="2000" dirty="0">
                <a:latin typeface="Georgia" panose="02040502050405020303" pitchFamily="18" charset="0"/>
                <a:cs typeface="Arial" panose="020B0604020202020204" pitchFamily="34" charset="0"/>
              </a:rPr>
              <a:t>Be a host innumerable</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The locusts’ wings say ‘bind, bind’; </a:t>
            </a:r>
          </a:p>
          <a:p>
            <a:r>
              <a:rPr lang="en-GB" sz="2000" dirty="0">
                <a:solidFill>
                  <a:srgbClr val="0070C0"/>
                </a:solidFill>
                <a:latin typeface="Georgia" panose="02040502050405020303" pitchFamily="18" charset="0"/>
                <a:cs typeface="Arial" panose="020B0604020202020204" pitchFamily="34" charset="0"/>
              </a:rPr>
              <a:t>Well may </a:t>
            </a:r>
            <a:r>
              <a:rPr lang="en-GB" sz="2000" dirty="0">
                <a:latin typeface="Georgia" panose="02040502050405020303" pitchFamily="18" charset="0"/>
                <a:cs typeface="Arial" panose="020B0604020202020204" pitchFamily="34" charset="0"/>
              </a:rPr>
              <a:t>your sons and grandsons</a:t>
            </a:r>
          </a:p>
          <a:p>
            <a:r>
              <a:rPr lang="en-GB" sz="2000" dirty="0">
                <a:latin typeface="Georgia" panose="02040502050405020303" pitchFamily="18" charset="0"/>
                <a:cs typeface="Arial" panose="020B0604020202020204" pitchFamily="34" charset="0"/>
              </a:rPr>
              <a:t>Continue in an endless line</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The locusts’ wings say ‘join, join’; </a:t>
            </a:r>
          </a:p>
          <a:p>
            <a:r>
              <a:rPr lang="en-GB" sz="2000" dirty="0">
                <a:solidFill>
                  <a:srgbClr val="0070C0"/>
                </a:solidFill>
                <a:latin typeface="Georgia" panose="02040502050405020303" pitchFamily="18" charset="0"/>
                <a:cs typeface="Arial" panose="020B0604020202020204" pitchFamily="34" charset="0"/>
              </a:rPr>
              <a:t>Well may </a:t>
            </a:r>
            <a:r>
              <a:rPr lang="en-GB" sz="2000" dirty="0">
                <a:latin typeface="Georgia" panose="02040502050405020303" pitchFamily="18" charset="0"/>
                <a:cs typeface="Arial" panose="020B0604020202020204" pitchFamily="34" charset="0"/>
              </a:rPr>
              <a:t>your sons and grandsons</a:t>
            </a:r>
          </a:p>
          <a:p>
            <a:r>
              <a:rPr lang="en-GB" sz="2000" dirty="0">
                <a:latin typeface="Georgia" panose="02040502050405020303" pitchFamily="18" charset="0"/>
                <a:cs typeface="Arial" panose="020B0604020202020204" pitchFamily="34" charset="0"/>
              </a:rPr>
              <a:t>Be forever at one. </a:t>
            </a:r>
          </a:p>
        </p:txBody>
      </p:sp>
      <p:sp>
        <p:nvSpPr>
          <p:cNvPr id="8" name="TextBox 7"/>
          <p:cNvSpPr txBox="1"/>
          <p:nvPr/>
        </p:nvSpPr>
        <p:spPr>
          <a:xfrm>
            <a:off x="4715622" y="1578278"/>
            <a:ext cx="4428378" cy="5201424"/>
          </a:xfrm>
          <a:prstGeom prst="rect">
            <a:avLst/>
          </a:prstGeom>
          <a:noFill/>
        </p:spPr>
        <p:txBody>
          <a:bodyPr wrap="square" rtlCol="0">
            <a:spAutoFit/>
          </a:bodyPr>
          <a:lstStyle/>
          <a:p>
            <a:pPr algn="ctr"/>
            <a:r>
              <a:rPr lang="zh-CN" altLang="en-US" sz="2800" b="1" dirty="0" smtClean="0">
                <a:latin typeface="FangSong" panose="02010609060101010101" pitchFamily="49" charset="-122"/>
                <a:ea typeface="FangSong" panose="02010609060101010101" pitchFamily="49" charset="-122"/>
                <a:cs typeface="Arial" panose="020B0604020202020204" pitchFamily="34" charset="0"/>
              </a:rPr>
              <a:t>汪榕培</a:t>
            </a:r>
            <a:endParaRPr lang="en-US"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r>
              <a:rPr lang="en-GB" sz="2000" dirty="0" smtClean="0">
                <a:latin typeface="Georgia" panose="02040502050405020303" pitchFamily="18" charset="0"/>
                <a:cs typeface="Arial" panose="020B0604020202020204" pitchFamily="34" charset="0"/>
              </a:rPr>
              <a:t>The </a:t>
            </a:r>
            <a:r>
              <a:rPr lang="en-GB" sz="2000" dirty="0">
                <a:latin typeface="Georgia" panose="02040502050405020303" pitchFamily="18" charset="0"/>
                <a:cs typeface="Arial" panose="020B0604020202020204" pitchFamily="34" charset="0"/>
              </a:rPr>
              <a:t>locust music fills the air, </a:t>
            </a:r>
          </a:p>
          <a:p>
            <a:r>
              <a:rPr lang="en-GB" sz="2000" dirty="0">
                <a:latin typeface="Georgia" panose="02040502050405020303" pitchFamily="18" charset="0"/>
                <a:cs typeface="Arial" panose="020B0604020202020204" pitchFamily="34" charset="0"/>
              </a:rPr>
              <a:t>Hum, hum, hum;</a:t>
            </a:r>
          </a:p>
          <a:p>
            <a:r>
              <a:rPr lang="en-GB" sz="2000" dirty="0">
                <a:latin typeface="Georgia" panose="02040502050405020303" pitchFamily="18" charset="0"/>
                <a:cs typeface="Arial" panose="020B0604020202020204" pitchFamily="34" charset="0"/>
              </a:rPr>
              <a:t>May you sons and daughters bear, </a:t>
            </a:r>
          </a:p>
          <a:p>
            <a:r>
              <a:rPr lang="en-GB" sz="2000" dirty="0">
                <a:latin typeface="Georgia" panose="02040502050405020303" pitchFamily="18" charset="0"/>
                <a:cs typeface="Arial" panose="020B0604020202020204" pitchFamily="34" charset="0"/>
              </a:rPr>
              <a:t>Delighted and handsome</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The locust music fills the air, </a:t>
            </a:r>
          </a:p>
          <a:p>
            <a:r>
              <a:rPr lang="en-GB" sz="2000" dirty="0">
                <a:latin typeface="Georgia" panose="02040502050405020303" pitchFamily="18" charset="0"/>
                <a:cs typeface="Arial" panose="020B0604020202020204" pitchFamily="34" charset="0"/>
              </a:rPr>
              <a:t>Drone, drone, drone;</a:t>
            </a:r>
          </a:p>
          <a:p>
            <a:r>
              <a:rPr lang="en-GB" sz="2000" dirty="0">
                <a:latin typeface="Georgia" panose="02040502050405020303" pitchFamily="18" charset="0"/>
                <a:cs typeface="Arial" panose="020B0604020202020204" pitchFamily="34" charset="0"/>
              </a:rPr>
              <a:t>May you sons and daughters bear, </a:t>
            </a:r>
          </a:p>
          <a:p>
            <a:r>
              <a:rPr lang="en-GB" sz="2000" dirty="0">
                <a:latin typeface="Georgia" panose="02040502050405020303" pitchFamily="18" charset="0"/>
                <a:cs typeface="Arial" panose="020B0604020202020204" pitchFamily="34" charset="0"/>
              </a:rPr>
              <a:t>With children of their own</a:t>
            </a:r>
            <a:r>
              <a:rPr lang="en-GB" sz="2000" dirty="0" smtClean="0">
                <a:latin typeface="Georgia" panose="02040502050405020303" pitchFamily="18" charset="0"/>
                <a:cs typeface="Arial" panose="020B0604020202020204" pitchFamily="34" charset="0"/>
              </a:rPr>
              <a:t>.</a:t>
            </a:r>
          </a:p>
          <a:p>
            <a:endParaRPr lang="en-GB" sz="2000" dirty="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The locust music fills the air, </a:t>
            </a:r>
          </a:p>
          <a:p>
            <a:r>
              <a:rPr lang="en-GB" sz="2000" dirty="0">
                <a:latin typeface="Georgia" panose="02040502050405020303" pitchFamily="18" charset="0"/>
                <a:cs typeface="Arial" panose="020B0604020202020204" pitchFamily="34" charset="0"/>
              </a:rPr>
              <a:t>Boom, boom, boom;</a:t>
            </a:r>
          </a:p>
          <a:p>
            <a:r>
              <a:rPr lang="en-GB" sz="2000" dirty="0">
                <a:latin typeface="Georgia" panose="02040502050405020303" pitchFamily="18" charset="0"/>
                <a:cs typeface="Arial" panose="020B0604020202020204" pitchFamily="34" charset="0"/>
              </a:rPr>
              <a:t>May you sons and daughters bear, </a:t>
            </a:r>
          </a:p>
          <a:p>
            <a:r>
              <a:rPr lang="en-GB" sz="2000" dirty="0">
                <a:latin typeface="Georgia" panose="02040502050405020303" pitchFamily="18" charset="0"/>
                <a:cs typeface="Arial" panose="020B0604020202020204" pitchFamily="34" charset="0"/>
              </a:rPr>
              <a:t>With life in fullest bloom.</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國風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螽斯</a:t>
            </a:r>
            <a:r>
              <a:rPr lang="en-US" altLang="zh-TW" sz="2600" b="1" dirty="0">
                <a:latin typeface="FangSong" panose="02010609060101010101" pitchFamily="49" charset="-122"/>
                <a:ea typeface="FangSong" panose="02010609060101010101" pitchFamily="49" charset="-122"/>
              </a:rPr>
              <a:t>》</a:t>
            </a:r>
          </a:p>
        </p:txBody>
      </p:sp>
    </p:spTree>
    <p:extLst>
      <p:ext uri="{BB962C8B-B14F-4D97-AF65-F5344CB8AC3E}">
        <p14:creationId xmlns:p14="http://schemas.microsoft.com/office/powerpoint/2010/main" val="21279722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17</a:t>
            </a:fld>
            <a:endParaRPr lang="en-GB"/>
          </a:p>
        </p:txBody>
      </p:sp>
      <p:sp>
        <p:nvSpPr>
          <p:cNvPr id="6" name="TextBox 5"/>
          <p:cNvSpPr txBox="1"/>
          <p:nvPr/>
        </p:nvSpPr>
        <p:spPr>
          <a:xfrm>
            <a:off x="5364088" y="944786"/>
            <a:ext cx="2108269"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達意</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a:latin typeface="FangSong" panose="02010609060101010101" pitchFamily="49" charset="-122"/>
                <a:ea typeface="FangSong" panose="02010609060101010101" pitchFamily="49" charset="-122"/>
              </a:rPr>
              <a:t>字詞達意</a:t>
            </a:r>
            <a:endParaRPr lang="en-US" altLang="zh-CN" sz="3200" b="1" dirty="0" smtClean="0">
              <a:latin typeface="FangSong" panose="02010609060101010101" pitchFamily="49" charset="-122"/>
              <a:ea typeface="FangSong" panose="02010609060101010101" pitchFamily="49" charset="-122"/>
            </a:endParaRPr>
          </a:p>
        </p:txBody>
      </p:sp>
      <p:sp>
        <p:nvSpPr>
          <p:cNvPr id="7" name="TextBox 6"/>
          <p:cNvSpPr txBox="1"/>
          <p:nvPr/>
        </p:nvSpPr>
        <p:spPr>
          <a:xfrm>
            <a:off x="2555776" y="944786"/>
            <a:ext cx="2015936"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國風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solidFill>
                  <a:srgbClr val="0070C0"/>
                </a:solidFill>
                <a:latin typeface="FangSong" panose="02010609060101010101" pitchFamily="49" charset="-122"/>
                <a:ea typeface="FangSong" panose="02010609060101010101" pitchFamily="49" charset="-122"/>
              </a:rPr>
              <a:t>螽斯</a:t>
            </a:r>
            <a:r>
              <a:rPr lang="en-US" altLang="zh-TW" sz="2600" b="1" dirty="0" smtClean="0">
                <a:latin typeface="FangSong" panose="02010609060101010101" pitchFamily="49" charset="-122"/>
                <a:ea typeface="FangSong" panose="02010609060101010101" pitchFamily="49" charset="-122"/>
              </a:rPr>
              <a:t>》</a:t>
            </a:r>
          </a:p>
          <a:p>
            <a:pPr algn="ctr"/>
            <a:endParaRPr lang="en-US" altLang="zh-TW" sz="1500" b="1" dirty="0">
              <a:latin typeface="FangSong" panose="02010609060101010101" pitchFamily="49" charset="-122"/>
              <a:ea typeface="FangSong" panose="02010609060101010101" pitchFamily="49" charset="-122"/>
            </a:endParaRPr>
          </a:p>
          <a:p>
            <a:pPr algn="ctr"/>
            <a:r>
              <a:rPr lang="zh-CN" altLang="en-US"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螽</a:t>
            </a:r>
            <a:r>
              <a:rPr lang="zh-TW" altLang="en-US" sz="2600" b="1" dirty="0">
                <a:latin typeface="FangSong" panose="02010609060101010101" pitchFamily="49" charset="-122"/>
                <a:ea typeface="FangSong" panose="02010609060101010101" pitchFamily="49" charset="-122"/>
              </a:rPr>
              <a:t>斯</a:t>
            </a:r>
            <a:r>
              <a:rPr lang="zh-TW" altLang="en-US" sz="2600" b="1" dirty="0" smtClean="0">
                <a:latin typeface="FangSong" panose="02010609060101010101" pitchFamily="49" charset="-122"/>
                <a:ea typeface="FangSong" panose="02010609060101010101" pitchFamily="49" charset="-122"/>
              </a:rPr>
              <a:t>羽</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solidFill>
                  <a:srgbClr val="0070C0"/>
                </a:solidFill>
                <a:latin typeface="FangSong" panose="02010609060101010101" pitchFamily="49" charset="-122"/>
                <a:ea typeface="FangSong" panose="02010609060101010101" pitchFamily="49" charset="-122"/>
              </a:rPr>
              <a:t>詵</a:t>
            </a:r>
            <a:r>
              <a:rPr lang="zh-TW" altLang="en-US" sz="2600" b="1" dirty="0">
                <a:solidFill>
                  <a:srgbClr val="0070C0"/>
                </a:solidFill>
                <a:latin typeface="FangSong" panose="02010609060101010101" pitchFamily="49" charset="-122"/>
                <a:ea typeface="FangSong" panose="02010609060101010101" pitchFamily="49" charset="-122"/>
              </a:rPr>
              <a:t>詵</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solidFill>
                  <a:srgbClr val="7030A0"/>
                </a:solidFill>
                <a:latin typeface="FangSong" panose="02010609060101010101" pitchFamily="49" charset="-122"/>
                <a:ea typeface="FangSong" panose="02010609060101010101" pitchFamily="49" charset="-122"/>
              </a:rPr>
              <a:t>宜</a:t>
            </a:r>
            <a:r>
              <a:rPr lang="zh-TW" altLang="en-US" sz="2600" b="1" dirty="0">
                <a:solidFill>
                  <a:srgbClr val="7030A0"/>
                </a:solidFill>
                <a:latin typeface="FangSong" panose="02010609060101010101" pitchFamily="49" charset="-122"/>
                <a:ea typeface="FangSong" panose="02010609060101010101" pitchFamily="49" charset="-122"/>
              </a:rPr>
              <a:t>爾</a:t>
            </a:r>
            <a:r>
              <a:rPr lang="zh-TW" altLang="en-US" sz="2600" b="1" dirty="0">
                <a:latin typeface="FangSong" panose="02010609060101010101" pitchFamily="49" charset="-122"/>
                <a:ea typeface="FangSong" panose="02010609060101010101" pitchFamily="49" charset="-122"/>
              </a:rPr>
              <a:t>子</a:t>
            </a:r>
            <a:r>
              <a:rPr lang="zh-TW" altLang="en-US" sz="2600" b="1" dirty="0" smtClean="0">
                <a:latin typeface="FangSong" panose="02010609060101010101" pitchFamily="49" charset="-122"/>
                <a:ea typeface="FangSong" panose="02010609060101010101" pitchFamily="49" charset="-122"/>
              </a:rPr>
              <a:t>孫 </a:t>
            </a:r>
            <a:r>
              <a:rPr lang="zh-TW" altLang="en-US" sz="2600" b="1" dirty="0" smtClean="0">
                <a:solidFill>
                  <a:srgbClr val="0070C0"/>
                </a:solidFill>
                <a:latin typeface="FangSong" panose="02010609060101010101" pitchFamily="49" charset="-122"/>
                <a:ea typeface="FangSong" panose="02010609060101010101" pitchFamily="49" charset="-122"/>
              </a:rPr>
              <a:t>振</a:t>
            </a:r>
            <a:r>
              <a:rPr lang="zh-TW" altLang="en-US" sz="2600" b="1" dirty="0">
                <a:solidFill>
                  <a:srgbClr val="0070C0"/>
                </a:solidFill>
                <a:latin typeface="FangSong" panose="02010609060101010101" pitchFamily="49" charset="-122"/>
                <a:ea typeface="FangSong" panose="02010609060101010101" pitchFamily="49" charset="-122"/>
              </a:rPr>
              <a:t>振</a:t>
            </a:r>
            <a:r>
              <a:rPr lang="zh-TW" altLang="en-US" sz="2600" b="1" dirty="0">
                <a:latin typeface="FangSong" panose="02010609060101010101" pitchFamily="49" charset="-122"/>
                <a:ea typeface="FangSong" panose="02010609060101010101" pitchFamily="49" charset="-122"/>
              </a:rPr>
              <a:t>兮。</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a:t>
            </a:r>
            <a:r>
              <a:rPr lang="zh-TW" altLang="en-US" sz="2600" b="1" dirty="0" smtClean="0">
                <a:solidFill>
                  <a:srgbClr val="0070C0"/>
                </a:solidFill>
                <a:latin typeface="FangSong" panose="02010609060101010101" pitchFamily="49" charset="-122"/>
                <a:ea typeface="FangSong" panose="02010609060101010101" pitchFamily="49" charset="-122"/>
              </a:rPr>
              <a:t>薨</a:t>
            </a:r>
            <a:r>
              <a:rPr lang="zh-TW" altLang="en-US" sz="2600" b="1" dirty="0">
                <a:solidFill>
                  <a:srgbClr val="0070C0"/>
                </a:solidFill>
                <a:latin typeface="FangSong" panose="02010609060101010101" pitchFamily="49" charset="-122"/>
                <a:ea typeface="FangSong" panose="02010609060101010101" pitchFamily="49" charset="-122"/>
              </a:rPr>
              <a:t>薨</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solidFill>
                  <a:srgbClr val="7030A0"/>
                </a:solidFill>
                <a:latin typeface="FangSong" panose="02010609060101010101" pitchFamily="49" charset="-122"/>
                <a:ea typeface="FangSong" panose="02010609060101010101" pitchFamily="49" charset="-122"/>
              </a:rPr>
              <a:t>宜</a:t>
            </a:r>
            <a:r>
              <a:rPr lang="zh-TW" altLang="en-US" sz="2600" b="1" dirty="0">
                <a:solidFill>
                  <a:srgbClr val="7030A0"/>
                </a:solidFill>
                <a:latin typeface="FangSong" panose="02010609060101010101" pitchFamily="49" charset="-122"/>
                <a:ea typeface="FangSong" panose="02010609060101010101" pitchFamily="49" charset="-122"/>
              </a:rPr>
              <a:t>爾</a:t>
            </a:r>
            <a:r>
              <a:rPr lang="zh-TW" altLang="en-US" sz="2600" b="1" dirty="0">
                <a:latin typeface="FangSong" panose="02010609060101010101" pitchFamily="49" charset="-122"/>
                <a:ea typeface="FangSong" panose="02010609060101010101" pitchFamily="49" charset="-122"/>
              </a:rPr>
              <a:t>子</a:t>
            </a:r>
            <a:r>
              <a:rPr lang="zh-TW" altLang="en-US" sz="2600" b="1" dirty="0" smtClean="0">
                <a:latin typeface="FangSong" panose="02010609060101010101" pitchFamily="49" charset="-122"/>
                <a:ea typeface="FangSong" panose="02010609060101010101" pitchFamily="49" charset="-122"/>
              </a:rPr>
              <a:t>孫 </a:t>
            </a:r>
            <a:r>
              <a:rPr lang="zh-TW" altLang="en-US" sz="2600" b="1" dirty="0" smtClean="0">
                <a:solidFill>
                  <a:srgbClr val="0070C0"/>
                </a:solidFill>
                <a:latin typeface="FangSong" panose="02010609060101010101" pitchFamily="49" charset="-122"/>
                <a:ea typeface="FangSong" panose="02010609060101010101" pitchFamily="49" charset="-122"/>
              </a:rPr>
              <a:t>繩</a:t>
            </a:r>
            <a:r>
              <a:rPr lang="zh-TW" altLang="en-US" sz="2600" b="1" dirty="0">
                <a:solidFill>
                  <a:srgbClr val="0070C0"/>
                </a:solidFill>
                <a:latin typeface="FangSong" panose="02010609060101010101" pitchFamily="49" charset="-122"/>
                <a:ea typeface="FangSong" panose="02010609060101010101" pitchFamily="49" charset="-122"/>
              </a:rPr>
              <a:t>繩</a:t>
            </a:r>
            <a:r>
              <a:rPr lang="zh-TW" altLang="en-US" sz="2600" b="1" dirty="0">
                <a:latin typeface="FangSong" panose="02010609060101010101" pitchFamily="49" charset="-122"/>
                <a:ea typeface="FangSong" panose="02010609060101010101" pitchFamily="49" charset="-122"/>
              </a:rPr>
              <a:t>兮。</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a:t>
            </a:r>
            <a:r>
              <a:rPr lang="zh-TW" altLang="en-US" sz="2600" b="1" dirty="0" smtClean="0">
                <a:solidFill>
                  <a:srgbClr val="0070C0"/>
                </a:solidFill>
                <a:latin typeface="FangSong" panose="02010609060101010101" pitchFamily="49" charset="-122"/>
                <a:ea typeface="FangSong" panose="02010609060101010101" pitchFamily="49" charset="-122"/>
              </a:rPr>
              <a:t>揖</a:t>
            </a:r>
            <a:r>
              <a:rPr lang="zh-TW" altLang="en-US" sz="2600" b="1" dirty="0">
                <a:solidFill>
                  <a:srgbClr val="0070C0"/>
                </a:solidFill>
                <a:latin typeface="FangSong" panose="02010609060101010101" pitchFamily="49" charset="-122"/>
                <a:ea typeface="FangSong" panose="02010609060101010101" pitchFamily="49" charset="-122"/>
              </a:rPr>
              <a:t>揖</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solidFill>
                  <a:srgbClr val="7030A0"/>
                </a:solidFill>
                <a:latin typeface="FangSong" panose="02010609060101010101" pitchFamily="49" charset="-122"/>
                <a:ea typeface="FangSong" panose="02010609060101010101" pitchFamily="49" charset="-122"/>
              </a:rPr>
              <a:t>宜</a:t>
            </a:r>
            <a:r>
              <a:rPr lang="zh-TW" altLang="en-US" sz="2600" b="1" dirty="0">
                <a:solidFill>
                  <a:srgbClr val="7030A0"/>
                </a:solidFill>
                <a:latin typeface="FangSong" panose="02010609060101010101" pitchFamily="49" charset="-122"/>
                <a:ea typeface="FangSong" panose="02010609060101010101" pitchFamily="49" charset="-122"/>
              </a:rPr>
              <a:t>爾</a:t>
            </a:r>
            <a:r>
              <a:rPr lang="zh-TW" altLang="en-US" sz="2600" b="1" dirty="0">
                <a:latin typeface="FangSong" panose="02010609060101010101" pitchFamily="49" charset="-122"/>
                <a:ea typeface="FangSong" panose="02010609060101010101" pitchFamily="49" charset="-122"/>
              </a:rPr>
              <a:t>子</a:t>
            </a:r>
            <a:r>
              <a:rPr lang="zh-TW" altLang="en-US" sz="2600" b="1" dirty="0" smtClean="0">
                <a:latin typeface="FangSong" panose="02010609060101010101" pitchFamily="49" charset="-122"/>
                <a:ea typeface="FangSong" panose="02010609060101010101" pitchFamily="49" charset="-122"/>
              </a:rPr>
              <a:t>孫 </a:t>
            </a:r>
            <a:r>
              <a:rPr lang="zh-TW" altLang="en-US" sz="2600" b="1" dirty="0" smtClean="0">
                <a:solidFill>
                  <a:srgbClr val="0070C0"/>
                </a:solidFill>
                <a:latin typeface="FangSong" panose="02010609060101010101" pitchFamily="49" charset="-122"/>
                <a:ea typeface="FangSong" panose="02010609060101010101" pitchFamily="49" charset="-122"/>
              </a:rPr>
              <a:t>蟄</a:t>
            </a:r>
            <a:r>
              <a:rPr lang="zh-TW" altLang="en-US" sz="2600" b="1" dirty="0">
                <a:solidFill>
                  <a:srgbClr val="0070C0"/>
                </a:solidFill>
                <a:latin typeface="FangSong" panose="02010609060101010101" pitchFamily="49" charset="-122"/>
                <a:ea typeface="FangSong" panose="02010609060101010101" pitchFamily="49" charset="-122"/>
              </a:rPr>
              <a:t>蟄</a:t>
            </a:r>
            <a:r>
              <a:rPr lang="zh-TW" altLang="en-US" sz="2600" b="1" dirty="0">
                <a:latin typeface="FangSong" panose="02010609060101010101" pitchFamily="49" charset="-122"/>
                <a:ea typeface="FangSong" panose="02010609060101010101" pitchFamily="49" charset="-122"/>
              </a:rPr>
              <a:t>兮</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3835113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18</a:t>
            </a:fld>
            <a:endParaRPr lang="en-GB"/>
          </a:p>
        </p:txBody>
      </p:sp>
      <p:sp>
        <p:nvSpPr>
          <p:cNvPr id="6" name="TextBox 5"/>
          <p:cNvSpPr txBox="1"/>
          <p:nvPr/>
        </p:nvSpPr>
        <p:spPr>
          <a:xfrm>
            <a:off x="5364088" y="944786"/>
            <a:ext cx="2108269"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達意</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比喻達</a:t>
            </a:r>
            <a:r>
              <a:rPr lang="zh-CN" altLang="en-US" sz="3200" b="1" dirty="0">
                <a:latin typeface="FangSong" panose="02010609060101010101" pitchFamily="49" charset="-122"/>
                <a:ea typeface="FangSong" panose="02010609060101010101" pitchFamily="49" charset="-122"/>
              </a:rPr>
              <a:t>意</a:t>
            </a:r>
            <a:endParaRPr lang="en-US" altLang="zh-CN" sz="3200" b="1" dirty="0" smtClean="0">
              <a:latin typeface="FangSong" panose="02010609060101010101" pitchFamily="49" charset="-122"/>
              <a:ea typeface="FangSong" panose="02010609060101010101" pitchFamily="49" charset="-122"/>
            </a:endParaRPr>
          </a:p>
        </p:txBody>
      </p:sp>
      <p:sp>
        <p:nvSpPr>
          <p:cNvPr id="7" name="TextBox 6"/>
          <p:cNvSpPr txBox="1"/>
          <p:nvPr/>
        </p:nvSpPr>
        <p:spPr>
          <a:xfrm>
            <a:off x="2555776" y="944786"/>
            <a:ext cx="2015936"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國風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螽斯</a:t>
            </a:r>
            <a:r>
              <a:rPr lang="en-US" altLang="zh-TW" sz="2600" b="1" dirty="0" smtClean="0">
                <a:latin typeface="FangSong" panose="02010609060101010101" pitchFamily="49" charset="-122"/>
                <a:ea typeface="FangSong" panose="02010609060101010101" pitchFamily="49" charset="-122"/>
              </a:rPr>
              <a:t>》</a:t>
            </a:r>
          </a:p>
          <a:p>
            <a:pPr algn="ctr"/>
            <a:endParaRPr lang="en-US" altLang="zh-TW" sz="1500" b="1" dirty="0">
              <a:latin typeface="FangSong" panose="02010609060101010101" pitchFamily="49" charset="-122"/>
              <a:ea typeface="FangSong" panose="02010609060101010101" pitchFamily="49" charset="-122"/>
            </a:endParaRPr>
          </a:p>
          <a:p>
            <a:pPr algn="ctr"/>
            <a:r>
              <a:rPr lang="zh-CN" altLang="en-US"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螽</a:t>
            </a:r>
            <a:r>
              <a:rPr lang="zh-TW" altLang="en-US" sz="2600" b="1" dirty="0">
                <a:latin typeface="FangSong" panose="02010609060101010101" pitchFamily="49" charset="-122"/>
                <a:ea typeface="FangSong" panose="02010609060101010101" pitchFamily="49" charset="-122"/>
              </a:rPr>
              <a:t>斯</a:t>
            </a:r>
            <a:r>
              <a:rPr lang="zh-TW" altLang="en-US" sz="2600" b="1" dirty="0" smtClean="0">
                <a:latin typeface="FangSong" panose="02010609060101010101" pitchFamily="49" charset="-122"/>
                <a:ea typeface="FangSong" panose="02010609060101010101" pitchFamily="49" charset="-122"/>
              </a:rPr>
              <a:t>羽</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詵</a:t>
            </a:r>
            <a:r>
              <a:rPr lang="zh-TW" altLang="en-US" sz="2600" b="1" dirty="0">
                <a:latin typeface="FangSong" panose="02010609060101010101" pitchFamily="49" charset="-122"/>
                <a:ea typeface="FangSong" panose="02010609060101010101" pitchFamily="49" charset="-122"/>
              </a:rPr>
              <a:t>詵</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宜</a:t>
            </a:r>
            <a:r>
              <a:rPr lang="zh-TW" altLang="en-US" sz="2600" b="1" dirty="0">
                <a:latin typeface="FangSong" panose="02010609060101010101" pitchFamily="49" charset="-122"/>
                <a:ea typeface="FangSong" panose="02010609060101010101" pitchFamily="49" charset="-122"/>
              </a:rPr>
              <a:t>爾子</a:t>
            </a:r>
            <a:r>
              <a:rPr lang="zh-TW" altLang="en-US" sz="2600" b="1" dirty="0" smtClean="0">
                <a:latin typeface="FangSong" panose="02010609060101010101" pitchFamily="49" charset="-122"/>
                <a:ea typeface="FangSong" panose="02010609060101010101" pitchFamily="49" charset="-122"/>
              </a:rPr>
              <a:t>孫 振</a:t>
            </a:r>
            <a:r>
              <a:rPr lang="zh-TW" altLang="en-US" sz="2600" b="1" dirty="0">
                <a:latin typeface="FangSong" panose="02010609060101010101" pitchFamily="49" charset="-122"/>
                <a:ea typeface="FangSong" panose="02010609060101010101" pitchFamily="49" charset="-122"/>
              </a:rPr>
              <a:t>振兮。</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薨</a:t>
            </a:r>
            <a:r>
              <a:rPr lang="zh-TW" altLang="en-US" sz="2600" b="1" dirty="0">
                <a:latin typeface="FangSong" panose="02010609060101010101" pitchFamily="49" charset="-122"/>
                <a:ea typeface="FangSong" panose="02010609060101010101" pitchFamily="49" charset="-122"/>
              </a:rPr>
              <a:t>薨</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宜</a:t>
            </a:r>
            <a:r>
              <a:rPr lang="zh-TW" altLang="en-US" sz="2600" b="1" dirty="0">
                <a:latin typeface="FangSong" panose="02010609060101010101" pitchFamily="49" charset="-122"/>
                <a:ea typeface="FangSong" panose="02010609060101010101" pitchFamily="49" charset="-122"/>
              </a:rPr>
              <a:t>爾子</a:t>
            </a:r>
            <a:r>
              <a:rPr lang="zh-TW" altLang="en-US" sz="2600" b="1" dirty="0" smtClean="0">
                <a:latin typeface="FangSong" panose="02010609060101010101" pitchFamily="49" charset="-122"/>
                <a:ea typeface="FangSong" panose="02010609060101010101" pitchFamily="49" charset="-122"/>
              </a:rPr>
              <a:t>孫 繩</a:t>
            </a:r>
            <a:r>
              <a:rPr lang="zh-TW" altLang="en-US" sz="2600" b="1" dirty="0">
                <a:latin typeface="FangSong" panose="02010609060101010101" pitchFamily="49" charset="-122"/>
                <a:ea typeface="FangSong" panose="02010609060101010101" pitchFamily="49" charset="-122"/>
              </a:rPr>
              <a:t>繩兮。</a:t>
            </a:r>
          </a:p>
          <a:p>
            <a:pPr algn="ctr"/>
            <a:r>
              <a:rPr lang="zh-TW" altLang="en-US" sz="2600" b="1" dirty="0">
                <a:latin typeface="FangSong" panose="02010609060101010101" pitchFamily="49" charset="-122"/>
                <a:ea typeface="FangSong" panose="02010609060101010101" pitchFamily="49" charset="-122"/>
              </a:rPr>
              <a:t>螽斯</a:t>
            </a:r>
            <a:r>
              <a:rPr lang="zh-TW" altLang="en-US" sz="2600" b="1" dirty="0" smtClean="0">
                <a:latin typeface="FangSong" panose="02010609060101010101" pitchFamily="49" charset="-122"/>
                <a:ea typeface="FangSong" panose="02010609060101010101" pitchFamily="49" charset="-122"/>
              </a:rPr>
              <a:t>羽 揖</a:t>
            </a:r>
            <a:r>
              <a:rPr lang="zh-TW" altLang="en-US" sz="2600" b="1" dirty="0">
                <a:latin typeface="FangSong" panose="02010609060101010101" pitchFamily="49" charset="-122"/>
                <a:ea typeface="FangSong" panose="02010609060101010101" pitchFamily="49" charset="-122"/>
              </a:rPr>
              <a:t>揖</a:t>
            </a:r>
            <a:r>
              <a:rPr lang="zh-TW" altLang="en-US" sz="2600" b="1" dirty="0" smtClean="0">
                <a:latin typeface="FangSong" panose="02010609060101010101" pitchFamily="49" charset="-122"/>
                <a:ea typeface="FangSong" panose="02010609060101010101" pitchFamily="49" charset="-122"/>
              </a:rPr>
              <a:t>兮</a:t>
            </a:r>
            <a:r>
              <a:rPr lang="en-US" altLang="zh-TW" sz="2600" b="1" dirty="0" smtClean="0">
                <a:latin typeface="FangSong" panose="02010609060101010101" pitchFamily="49" charset="-122"/>
                <a:ea typeface="FangSong" panose="02010609060101010101" pitchFamily="49" charset="-122"/>
              </a:rPr>
              <a:t> </a:t>
            </a:r>
            <a:r>
              <a:rPr lang="zh-TW" altLang="en-US" sz="2600" b="1" dirty="0" smtClean="0">
                <a:latin typeface="FangSong" panose="02010609060101010101" pitchFamily="49" charset="-122"/>
                <a:ea typeface="FangSong" panose="02010609060101010101" pitchFamily="49" charset="-122"/>
              </a:rPr>
              <a:t>宜</a:t>
            </a:r>
            <a:r>
              <a:rPr lang="zh-TW" altLang="en-US" sz="2600" b="1" dirty="0">
                <a:latin typeface="FangSong" panose="02010609060101010101" pitchFamily="49" charset="-122"/>
                <a:ea typeface="FangSong" panose="02010609060101010101" pitchFamily="49" charset="-122"/>
              </a:rPr>
              <a:t>爾子</a:t>
            </a:r>
            <a:r>
              <a:rPr lang="zh-TW" altLang="en-US" sz="2600" b="1" dirty="0" smtClean="0">
                <a:latin typeface="FangSong" panose="02010609060101010101" pitchFamily="49" charset="-122"/>
                <a:ea typeface="FangSong" panose="02010609060101010101" pitchFamily="49" charset="-122"/>
              </a:rPr>
              <a:t>孫 蟄</a:t>
            </a:r>
            <a:r>
              <a:rPr lang="zh-TW" altLang="en-US" sz="2600" b="1" dirty="0">
                <a:latin typeface="FangSong" panose="02010609060101010101" pitchFamily="49" charset="-122"/>
                <a:ea typeface="FangSong" panose="02010609060101010101" pitchFamily="49" charset="-122"/>
              </a:rPr>
              <a:t>蟄兮</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2776768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19</a:t>
            </a:fld>
            <a:endParaRPr lang="en-GB"/>
          </a:p>
        </p:txBody>
      </p:sp>
      <p:sp>
        <p:nvSpPr>
          <p:cNvPr id="6" name="TextBox 5"/>
          <p:cNvSpPr txBox="1"/>
          <p:nvPr/>
        </p:nvSpPr>
        <p:spPr>
          <a:xfrm>
            <a:off x="5364088" y="944786"/>
            <a:ext cx="2108269"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zh-TW" altLang="en-US" sz="1500" b="1" dirty="0">
              <a:latin typeface="FangSong" panose="02010609060101010101" pitchFamily="49" charset="-122"/>
              <a:ea typeface="FangSong" panose="02010609060101010101" pitchFamily="49" charset="-122"/>
            </a:endParaRPr>
          </a:p>
          <a:p>
            <a:pPr algn="ct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達意</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比喻達</a:t>
            </a:r>
            <a:r>
              <a:rPr lang="zh-CN" altLang="en-US" sz="3200" b="1" dirty="0">
                <a:latin typeface="FangSong" panose="02010609060101010101" pitchFamily="49" charset="-122"/>
                <a:ea typeface="FangSong" panose="02010609060101010101" pitchFamily="49" charset="-122"/>
              </a:rPr>
              <a:t>意</a:t>
            </a:r>
            <a:endParaRPr lang="en-US" altLang="zh-CN" sz="3200" b="1" dirty="0" smtClean="0">
              <a:latin typeface="FangSong" panose="02010609060101010101" pitchFamily="49" charset="-122"/>
              <a:ea typeface="FangSong" panose="02010609060101010101" pitchFamily="49" charset="-122"/>
            </a:endParaRPr>
          </a:p>
        </p:txBody>
      </p:sp>
      <p:sp>
        <p:nvSpPr>
          <p:cNvPr id="7" name="TextBox 6"/>
          <p:cNvSpPr txBox="1"/>
          <p:nvPr/>
        </p:nvSpPr>
        <p:spPr>
          <a:xfrm>
            <a:off x="1986389" y="944786"/>
            <a:ext cx="2585323" cy="5436542"/>
          </a:xfrm>
          <a:prstGeom prst="rect">
            <a:avLst/>
          </a:prstGeom>
          <a:noFill/>
          <a:ln w="12700">
            <a:solidFill>
              <a:schemeClr val="tx1"/>
            </a:solidFill>
          </a:ln>
        </p:spPr>
        <p:txBody>
          <a:bodyPr vert="eaVert" wrap="square" rtlCol="0">
            <a:spAutoFit/>
          </a:bodyPr>
          <a:lstStyle/>
          <a:p>
            <a:pPr algn="ct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小雅</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采薇</a:t>
            </a:r>
            <a:r>
              <a:rPr lang="en-US" altLang="zh-TW" sz="2600" b="1" dirty="0">
                <a:latin typeface="FangSong" panose="02010609060101010101" pitchFamily="49" charset="-122"/>
                <a:ea typeface="FangSong" panose="02010609060101010101" pitchFamily="49" charset="-122"/>
              </a:rPr>
              <a:t>》</a:t>
            </a:r>
            <a:endParaRPr lang="en-US" altLang="zh-TW" sz="1500" b="1" dirty="0">
              <a:latin typeface="FangSong" panose="02010609060101010101" pitchFamily="49" charset="-122"/>
              <a:ea typeface="FangSong" panose="02010609060101010101" pitchFamily="49" charset="-122"/>
            </a:endParaRPr>
          </a:p>
          <a:p>
            <a:pPr algn="ctr"/>
            <a:endParaRPr lang="en-US" altLang="zh-CN" sz="2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昔</a:t>
            </a:r>
            <a:r>
              <a:rPr lang="zh-TW" altLang="en-US" sz="2600" b="1" dirty="0">
                <a:latin typeface="FangSong" panose="02010609060101010101" pitchFamily="49" charset="-122"/>
                <a:ea typeface="FangSong" panose="02010609060101010101" pitchFamily="49" charset="-122"/>
              </a:rPr>
              <a:t>我往</a:t>
            </a:r>
            <a:r>
              <a:rPr lang="zh-TW" altLang="en-US" sz="2600" b="1" dirty="0" smtClean="0">
                <a:latin typeface="FangSong" panose="02010609060101010101" pitchFamily="49" charset="-122"/>
                <a:ea typeface="FangSong" panose="02010609060101010101" pitchFamily="49" charset="-122"/>
              </a:rPr>
              <a:t>矣 楊</a:t>
            </a:r>
            <a:r>
              <a:rPr lang="zh-TW" altLang="en-US" sz="2600" b="1" dirty="0">
                <a:latin typeface="FangSong" panose="02010609060101010101" pitchFamily="49" charset="-122"/>
                <a:ea typeface="FangSong" panose="02010609060101010101" pitchFamily="49" charset="-122"/>
              </a:rPr>
              <a:t>柳依依</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今</a:t>
            </a:r>
            <a:r>
              <a:rPr lang="zh-TW" altLang="en-US" sz="2600" b="1" dirty="0">
                <a:latin typeface="FangSong" panose="02010609060101010101" pitchFamily="49" charset="-122"/>
                <a:ea typeface="FangSong" panose="02010609060101010101" pitchFamily="49" charset="-122"/>
              </a:rPr>
              <a:t>我來</a:t>
            </a:r>
            <a:r>
              <a:rPr lang="zh-TW" altLang="en-US" sz="2600" b="1" dirty="0" smtClean="0">
                <a:latin typeface="FangSong" panose="02010609060101010101" pitchFamily="49" charset="-122"/>
                <a:ea typeface="FangSong" panose="02010609060101010101" pitchFamily="49" charset="-122"/>
              </a:rPr>
              <a:t>思 雨</a:t>
            </a:r>
            <a:r>
              <a:rPr lang="zh-TW" altLang="en-US" sz="2600" b="1" dirty="0">
                <a:latin typeface="FangSong" panose="02010609060101010101" pitchFamily="49" charset="-122"/>
                <a:ea typeface="FangSong" panose="02010609060101010101" pitchFamily="49" charset="-122"/>
              </a:rPr>
              <a:t>雪霏霏</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行</a:t>
            </a:r>
            <a:r>
              <a:rPr lang="zh-TW" altLang="en-US" sz="2600" b="1" dirty="0">
                <a:latin typeface="FangSong" panose="02010609060101010101" pitchFamily="49" charset="-122"/>
                <a:ea typeface="FangSong" panose="02010609060101010101" pitchFamily="49" charset="-122"/>
              </a:rPr>
              <a:t>道遲</a:t>
            </a:r>
            <a:r>
              <a:rPr lang="zh-TW" altLang="en-US" sz="2600" b="1" dirty="0" smtClean="0">
                <a:latin typeface="FangSong" panose="02010609060101010101" pitchFamily="49" charset="-122"/>
                <a:ea typeface="FangSong" panose="02010609060101010101" pitchFamily="49" charset="-122"/>
              </a:rPr>
              <a:t>遲 載</a:t>
            </a:r>
            <a:r>
              <a:rPr lang="zh-TW" altLang="en-US" sz="2600" b="1" dirty="0">
                <a:latin typeface="FangSong" panose="02010609060101010101" pitchFamily="49" charset="-122"/>
                <a:ea typeface="FangSong" panose="02010609060101010101" pitchFamily="49" charset="-122"/>
              </a:rPr>
              <a:t>飢載渴</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我</a:t>
            </a:r>
            <a:r>
              <a:rPr lang="zh-TW" altLang="en-US" sz="2600" b="1" dirty="0">
                <a:latin typeface="FangSong" panose="02010609060101010101" pitchFamily="49" charset="-122"/>
                <a:ea typeface="FangSong" panose="02010609060101010101" pitchFamily="49" charset="-122"/>
              </a:rPr>
              <a:t>心傷</a:t>
            </a:r>
            <a:r>
              <a:rPr lang="zh-TW" altLang="en-US" sz="2600" b="1" dirty="0" smtClean="0">
                <a:latin typeface="FangSong" panose="02010609060101010101" pitchFamily="49" charset="-122"/>
                <a:ea typeface="FangSong" panose="02010609060101010101" pitchFamily="49" charset="-122"/>
              </a:rPr>
              <a:t>悲 莫</a:t>
            </a:r>
            <a:r>
              <a:rPr lang="zh-TW" altLang="en-US" sz="2600" b="1" dirty="0">
                <a:latin typeface="FangSong" panose="02010609060101010101" pitchFamily="49" charset="-122"/>
                <a:ea typeface="FangSong" panose="02010609060101010101" pitchFamily="49" charset="-122"/>
              </a:rPr>
              <a:t>知我哀</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1446315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20</a:t>
            </a:fld>
            <a:endParaRPr lang="en-GB"/>
          </a:p>
        </p:txBody>
      </p:sp>
      <p:sp>
        <p:nvSpPr>
          <p:cNvPr id="7" name="TextBox 6"/>
          <p:cNvSpPr txBox="1"/>
          <p:nvPr/>
        </p:nvSpPr>
        <p:spPr>
          <a:xfrm>
            <a:off x="0" y="1348800"/>
            <a:ext cx="4716016" cy="3570208"/>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James </a:t>
            </a:r>
            <a:r>
              <a:rPr lang="en-US" sz="2600" dirty="0" err="1" smtClean="0">
                <a:latin typeface="Georgia" panose="02040502050405020303" pitchFamily="18" charset="0"/>
                <a:cs typeface="Arial" panose="020B0604020202020204" pitchFamily="34" charset="0"/>
              </a:rPr>
              <a:t>Legge</a:t>
            </a:r>
            <a:r>
              <a:rPr lang="en-US" sz="2600" dirty="0" smtClean="0">
                <a:latin typeface="Georgia" panose="02040502050405020303" pitchFamily="18" charset="0"/>
                <a:cs typeface="Arial" panose="020B0604020202020204" pitchFamily="34" charset="0"/>
              </a:rPr>
              <a:t> </a:t>
            </a:r>
          </a:p>
          <a:p>
            <a:pPr algn="ctr"/>
            <a:r>
              <a:rPr lang="en-US" sz="2400" dirty="0" smtClean="0">
                <a:latin typeface="Georgia" panose="02040502050405020303" pitchFamily="18" charset="0"/>
                <a:cs typeface="Arial" panose="020B0604020202020204" pitchFamily="34" charset="0"/>
              </a:rPr>
              <a:t>(in prose)</a:t>
            </a:r>
            <a:endParaRPr lang="en-US" altLang="zh-CN" sz="2400" dirty="0" smtClean="0">
              <a:latin typeface="Georgia" panose="02040502050405020303" pitchFamily="18" charset="0"/>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a:latin typeface="Georgia" panose="02040502050405020303" pitchFamily="18" charset="0"/>
              </a:rPr>
              <a:t>At first, when we set out,</a:t>
            </a:r>
          </a:p>
          <a:p>
            <a:r>
              <a:rPr lang="en-GB" sz="2000" dirty="0">
                <a:latin typeface="Georgia" panose="02040502050405020303" pitchFamily="18" charset="0"/>
              </a:rPr>
              <a:t>The willows were fresh and green;</a:t>
            </a:r>
          </a:p>
          <a:p>
            <a:r>
              <a:rPr lang="en-GB" sz="2000" dirty="0">
                <a:latin typeface="Georgia" panose="02040502050405020303" pitchFamily="18" charset="0"/>
              </a:rPr>
              <a:t>Now, when we shall be returning,</a:t>
            </a:r>
          </a:p>
          <a:p>
            <a:r>
              <a:rPr lang="en-GB" sz="2000" dirty="0">
                <a:latin typeface="Georgia" panose="02040502050405020303" pitchFamily="18" charset="0"/>
              </a:rPr>
              <a:t>The snow will be falling clouds.</a:t>
            </a:r>
          </a:p>
          <a:p>
            <a:r>
              <a:rPr lang="en-GB" sz="2000" dirty="0">
                <a:latin typeface="Georgia" panose="02040502050405020303" pitchFamily="18" charset="0"/>
              </a:rPr>
              <a:t>Long and tedious will be our marching;</a:t>
            </a:r>
          </a:p>
          <a:p>
            <a:r>
              <a:rPr lang="en-GB" sz="2000" dirty="0">
                <a:latin typeface="Georgia" panose="02040502050405020303" pitchFamily="18" charset="0"/>
              </a:rPr>
              <a:t>We shall hunger; we shall thirst.</a:t>
            </a:r>
          </a:p>
          <a:p>
            <a:r>
              <a:rPr lang="en-GB" sz="2000" dirty="0">
                <a:latin typeface="Georgia" panose="02040502050405020303" pitchFamily="18" charset="0"/>
              </a:rPr>
              <a:t>Our hearts are wounded with grief,</a:t>
            </a:r>
          </a:p>
          <a:p>
            <a:r>
              <a:rPr lang="en-GB" sz="2000" dirty="0">
                <a:latin typeface="Georgia" panose="02040502050405020303" pitchFamily="18" charset="0"/>
              </a:rPr>
              <a:t>And no one knows our sadness.</a:t>
            </a:r>
            <a:endParaRPr lang="en-GB" sz="2000" dirty="0">
              <a:latin typeface="Georgia" panose="02040502050405020303" pitchFamily="18" charset="0"/>
              <a:cs typeface="Arial" panose="020B0604020202020204" pitchFamily="34" charset="0"/>
            </a:endParaRPr>
          </a:p>
        </p:txBody>
      </p:sp>
      <p:sp>
        <p:nvSpPr>
          <p:cNvPr id="8" name="TextBox 7"/>
          <p:cNvSpPr txBox="1"/>
          <p:nvPr/>
        </p:nvSpPr>
        <p:spPr>
          <a:xfrm>
            <a:off x="4716016" y="1348800"/>
            <a:ext cx="4445670" cy="5509200"/>
          </a:xfrm>
          <a:prstGeom prst="rect">
            <a:avLst/>
          </a:prstGeom>
          <a:noFill/>
        </p:spPr>
        <p:txBody>
          <a:bodyPr wrap="square" rtlCol="0">
            <a:spAutoFit/>
          </a:bodyPr>
          <a:lstStyle/>
          <a:p>
            <a:pPr algn="ctr"/>
            <a:r>
              <a:rPr lang="en-US" sz="2800" dirty="0">
                <a:latin typeface="Georgia" panose="02040502050405020303" pitchFamily="18" charset="0"/>
                <a:cs typeface="Arial" panose="020B0604020202020204" pitchFamily="34" charset="0"/>
              </a:rPr>
              <a:t>James </a:t>
            </a:r>
            <a:r>
              <a:rPr lang="en-US" sz="2800" dirty="0" err="1">
                <a:latin typeface="Georgia" panose="02040502050405020303" pitchFamily="18" charset="0"/>
                <a:cs typeface="Arial" panose="020B0604020202020204" pitchFamily="34" charset="0"/>
              </a:rPr>
              <a:t>Legge</a:t>
            </a:r>
            <a:r>
              <a:rPr lang="en-US" sz="2800" dirty="0">
                <a:latin typeface="Georgia" panose="02040502050405020303" pitchFamily="18" charset="0"/>
                <a:cs typeface="Arial" panose="020B0604020202020204" pitchFamily="34" charset="0"/>
              </a:rPr>
              <a:t> </a:t>
            </a:r>
            <a:endParaRPr lang="en-US" sz="2800" dirty="0" smtClean="0">
              <a:latin typeface="Georgia" panose="02040502050405020303" pitchFamily="18" charset="0"/>
              <a:cs typeface="Arial" panose="020B0604020202020204" pitchFamily="34" charset="0"/>
            </a:endParaRPr>
          </a:p>
          <a:p>
            <a:pPr algn="ctr"/>
            <a:r>
              <a:rPr lang="en-US" sz="2400" dirty="0" smtClean="0">
                <a:latin typeface="Georgia" panose="02040502050405020303" pitchFamily="18" charset="0"/>
                <a:cs typeface="Arial" panose="020B0604020202020204" pitchFamily="34" charset="0"/>
              </a:rPr>
              <a:t>(</a:t>
            </a:r>
            <a:r>
              <a:rPr lang="en-US" sz="2400" dirty="0">
                <a:latin typeface="Georgia" panose="02040502050405020303" pitchFamily="18" charset="0"/>
                <a:cs typeface="Arial" panose="020B0604020202020204" pitchFamily="34" charset="0"/>
              </a:rPr>
              <a:t>in </a:t>
            </a:r>
            <a:r>
              <a:rPr lang="en-US" sz="2400" dirty="0" smtClean="0">
                <a:latin typeface="Georgia" panose="02040502050405020303" pitchFamily="18" charset="0"/>
                <a:cs typeface="Arial" panose="020B0604020202020204" pitchFamily="34" charset="0"/>
              </a:rPr>
              <a:t>rhyme poem)</a:t>
            </a:r>
            <a:endParaRPr lang="en-US" altLang="zh-CN" sz="2400" dirty="0">
              <a:latin typeface="Georgia" panose="02040502050405020303" pitchFamily="18" charset="0"/>
              <a:cs typeface="Arial" panose="020B0604020202020204" pitchFamily="34" charset="0"/>
            </a:endParaRP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r>
              <a:rPr lang="en-GB" sz="2000" dirty="0">
                <a:latin typeface="Georgia" panose="02040502050405020303" pitchFamily="18" charset="0"/>
                <a:cs typeface="Arial" panose="020B0604020202020204" pitchFamily="34" charset="0"/>
              </a:rPr>
              <a:t>When first we took the field, and northward went,</a:t>
            </a:r>
          </a:p>
          <a:p>
            <a:r>
              <a:rPr lang="en-GB" sz="2000" dirty="0">
                <a:latin typeface="Georgia" panose="02040502050405020303" pitchFamily="18" charset="0"/>
                <a:cs typeface="Arial" panose="020B0604020202020204" pitchFamily="34" charset="0"/>
              </a:rPr>
              <a:t>The millet was in flower; -- a prospect sweet.</a:t>
            </a:r>
          </a:p>
          <a:p>
            <a:r>
              <a:rPr lang="en-GB" sz="2000" dirty="0">
                <a:latin typeface="Georgia" panose="02040502050405020303" pitchFamily="18" charset="0"/>
                <a:cs typeface="Arial" panose="020B0604020202020204" pitchFamily="34" charset="0"/>
              </a:rPr>
              <a:t>Now when our weary steps are homeward bent,</a:t>
            </a:r>
          </a:p>
          <a:p>
            <a:r>
              <a:rPr lang="en-GB" sz="2000" dirty="0">
                <a:latin typeface="Georgia" panose="02040502050405020303" pitchFamily="18" charset="0"/>
                <a:cs typeface="Arial" panose="020B0604020202020204" pitchFamily="34" charset="0"/>
              </a:rPr>
              <a:t>The snow falls fast, the mire impedes our feet. </a:t>
            </a:r>
          </a:p>
          <a:p>
            <a:r>
              <a:rPr lang="en-GB" sz="2000" dirty="0">
                <a:latin typeface="Georgia" panose="02040502050405020303" pitchFamily="18" charset="0"/>
                <a:cs typeface="Arial" panose="020B0604020202020204" pitchFamily="34" charset="0"/>
              </a:rPr>
              <a:t>Many the hardships we were called to greet</a:t>
            </a:r>
          </a:p>
          <a:p>
            <a:r>
              <a:rPr lang="en-GB" sz="2000" dirty="0">
                <a:latin typeface="Georgia" panose="02040502050405020303" pitchFamily="18" charset="0"/>
                <a:cs typeface="Arial" panose="020B0604020202020204" pitchFamily="34" charset="0"/>
              </a:rPr>
              <a:t>The longing came; but vain regrets we stilled;</a:t>
            </a:r>
          </a:p>
          <a:p>
            <a:r>
              <a:rPr lang="en-GB" sz="2000" dirty="0">
                <a:latin typeface="Georgia" panose="02040502050405020303" pitchFamily="18" charset="0"/>
                <a:cs typeface="Arial" panose="020B0604020202020204" pitchFamily="34" charset="0"/>
              </a:rPr>
              <a:t>By tablets stern our hearts with fresh resolve were thrilled.</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詩</a:t>
            </a:r>
            <a:r>
              <a:rPr lang="zh-TW" altLang="en-US" sz="2600" b="1" dirty="0">
                <a:latin typeface="FangSong" panose="02010609060101010101" pitchFamily="49" charset="-122"/>
                <a:ea typeface="FangSong" panose="02010609060101010101" pitchFamily="49" charset="-122"/>
              </a:rPr>
              <a:t>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小雅</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采</a:t>
            </a:r>
            <a:r>
              <a:rPr lang="zh-TW" altLang="en-US" sz="2600" b="1" dirty="0" smtClean="0">
                <a:latin typeface="FangSong" panose="02010609060101010101" pitchFamily="49" charset="-122"/>
                <a:ea typeface="FangSong" panose="02010609060101010101" pitchFamily="49" charset="-122"/>
              </a:rPr>
              <a:t>薇</a:t>
            </a:r>
            <a:r>
              <a:rPr lang="en-US" altLang="zh-TW" sz="2600" b="1" dirty="0" smtClean="0">
                <a:latin typeface="FangSong" panose="02010609060101010101" pitchFamily="49" charset="-122"/>
                <a:ea typeface="FangSong" panose="02010609060101010101" pitchFamily="49" charset="-122"/>
              </a:rPr>
              <a:t>》</a:t>
            </a:r>
            <a:endParaRPr lang="en-US" altLang="zh-TW"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8629288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21</a:t>
            </a:fld>
            <a:endParaRPr lang="en-GB"/>
          </a:p>
        </p:txBody>
      </p:sp>
      <p:sp>
        <p:nvSpPr>
          <p:cNvPr id="7" name="TextBox 6"/>
          <p:cNvSpPr txBox="1"/>
          <p:nvPr/>
        </p:nvSpPr>
        <p:spPr>
          <a:xfrm>
            <a:off x="17292" y="1617828"/>
            <a:ext cx="4716016" cy="2277547"/>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E</a:t>
            </a:r>
            <a:r>
              <a:rPr lang="en-US" altLang="zh-CN" sz="2600" dirty="0" smtClean="0">
                <a:latin typeface="Georgia" panose="02040502050405020303" pitchFamily="18" charset="0"/>
                <a:cs typeface="Arial" panose="020B0604020202020204" pitchFamily="34" charset="0"/>
              </a:rPr>
              <a:t>zra Pound</a:t>
            </a:r>
          </a:p>
          <a:p>
            <a:pPr algn="ctr"/>
            <a:endParaRPr lang="en-US" sz="1600" dirty="0" smtClean="0">
              <a:latin typeface="Georgia" panose="02040502050405020303" pitchFamily="18" charset="0"/>
              <a:cs typeface="Arial" panose="020B0604020202020204" pitchFamily="34" charset="0"/>
            </a:endParaRPr>
          </a:p>
          <a:p>
            <a:r>
              <a:rPr lang="en-GB" sz="2000" dirty="0">
                <a:latin typeface="Georgia" panose="02040502050405020303" pitchFamily="18" charset="0"/>
                <a:cs typeface="Arial" panose="020B0604020202020204" pitchFamily="34" charset="0"/>
              </a:rPr>
              <a:t>Willows were green when we set out, </a:t>
            </a:r>
          </a:p>
          <a:p>
            <a:r>
              <a:rPr lang="en-GB" sz="2000" dirty="0">
                <a:latin typeface="Georgia" panose="02040502050405020303" pitchFamily="18" charset="0"/>
                <a:cs typeface="Arial" panose="020B0604020202020204" pitchFamily="34" charset="0"/>
              </a:rPr>
              <a:t>it’s </a:t>
            </a:r>
            <a:r>
              <a:rPr lang="en-GB" sz="2000" dirty="0" err="1">
                <a:latin typeface="Georgia" panose="02040502050405020303" pitchFamily="18" charset="0"/>
                <a:cs typeface="Arial" panose="020B0604020202020204" pitchFamily="34" charset="0"/>
              </a:rPr>
              <a:t>blowin</a:t>
            </a:r>
            <a:r>
              <a:rPr lang="en-GB" sz="2000" dirty="0">
                <a:latin typeface="Georgia" panose="02040502050405020303" pitchFamily="18" charset="0"/>
                <a:cs typeface="Arial" panose="020B0604020202020204" pitchFamily="34" charset="0"/>
              </a:rPr>
              <a:t>’ and’ </a:t>
            </a:r>
            <a:r>
              <a:rPr lang="en-GB" sz="2000" dirty="0" err="1">
                <a:latin typeface="Georgia" panose="02040502050405020303" pitchFamily="18" charset="0"/>
                <a:cs typeface="Arial" panose="020B0604020202020204" pitchFamily="34" charset="0"/>
              </a:rPr>
              <a:t>snowin</a:t>
            </a:r>
            <a:r>
              <a:rPr lang="en-GB" sz="2000" dirty="0">
                <a:latin typeface="Georgia" panose="02040502050405020303" pitchFamily="18" charset="0"/>
                <a:cs typeface="Arial" panose="020B0604020202020204" pitchFamily="34" charset="0"/>
              </a:rPr>
              <a:t>’ as we go</a:t>
            </a:r>
          </a:p>
          <a:p>
            <a:r>
              <a:rPr lang="en-GB" sz="2000" dirty="0">
                <a:latin typeface="Georgia" panose="02040502050405020303" pitchFamily="18" charset="0"/>
                <a:cs typeface="Arial" panose="020B0604020202020204" pitchFamily="34" charset="0"/>
              </a:rPr>
              <a:t>down this road, muddy and slow,</a:t>
            </a:r>
          </a:p>
          <a:p>
            <a:r>
              <a:rPr lang="en-GB" sz="2000" dirty="0">
                <a:latin typeface="Georgia" panose="02040502050405020303" pitchFamily="18" charset="0"/>
                <a:cs typeface="Arial" panose="020B0604020202020204" pitchFamily="34" charset="0"/>
              </a:rPr>
              <a:t>hungry and thirsty and blue a doubt</a:t>
            </a:r>
          </a:p>
          <a:p>
            <a:r>
              <a:rPr lang="en-GB" sz="2000" dirty="0">
                <a:latin typeface="Georgia" panose="02040502050405020303" pitchFamily="18" charset="0"/>
                <a:cs typeface="Arial" panose="020B0604020202020204" pitchFamily="34" charset="0"/>
              </a:rPr>
              <a:t>no one feels half of what we know</a:t>
            </a:r>
            <a:r>
              <a:rPr lang="en-GB" sz="2000" dirty="0" smtClean="0">
                <a:latin typeface="Georgia" panose="02040502050405020303" pitchFamily="18" charset="0"/>
                <a:cs typeface="Arial" panose="020B0604020202020204" pitchFamily="34" charset="0"/>
              </a:rPr>
              <a:t>.</a:t>
            </a:r>
            <a:endParaRPr lang="en-GB" sz="2000" dirty="0">
              <a:latin typeface="Georgia" panose="02040502050405020303" pitchFamily="18" charset="0"/>
              <a:cs typeface="Arial" panose="020B0604020202020204" pitchFamily="34" charset="0"/>
            </a:endParaRPr>
          </a:p>
        </p:txBody>
      </p:sp>
      <p:sp>
        <p:nvSpPr>
          <p:cNvPr id="8" name="TextBox 7"/>
          <p:cNvSpPr txBox="1"/>
          <p:nvPr/>
        </p:nvSpPr>
        <p:spPr>
          <a:xfrm>
            <a:off x="4715622" y="1578278"/>
            <a:ext cx="4428378" cy="3231654"/>
          </a:xfrm>
          <a:prstGeom prst="rect">
            <a:avLst/>
          </a:prstGeom>
          <a:noFill/>
        </p:spPr>
        <p:txBody>
          <a:bodyPr wrap="square" rtlCol="0">
            <a:spAutoFit/>
          </a:bodyPr>
          <a:lstStyle/>
          <a:p>
            <a:pPr algn="ctr"/>
            <a:r>
              <a:rPr lang="zh-CN" altLang="en-US" sz="2800" b="1" dirty="0" smtClean="0">
                <a:latin typeface="FangSong" panose="02010609060101010101" pitchFamily="49" charset="-122"/>
                <a:ea typeface="FangSong" panose="02010609060101010101" pitchFamily="49" charset="-122"/>
                <a:cs typeface="Arial" panose="020B0604020202020204" pitchFamily="34" charset="0"/>
              </a:rPr>
              <a:t>汪榕培</a:t>
            </a:r>
            <a:endParaRPr lang="en-US"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r>
              <a:rPr lang="en-GB" sz="2000" dirty="0">
                <a:latin typeface="Georgia" panose="02040502050405020303" pitchFamily="18" charset="0"/>
                <a:cs typeface="Arial" panose="020B0604020202020204" pitchFamily="34" charset="0"/>
              </a:rPr>
              <a:t>When I set out so long ago,</a:t>
            </a:r>
          </a:p>
          <a:p>
            <a:r>
              <a:rPr lang="en-GB" sz="2000" dirty="0">
                <a:latin typeface="Georgia" panose="02040502050405020303" pitchFamily="18" charset="0"/>
                <a:cs typeface="Arial" panose="020B0604020202020204" pitchFamily="34" charset="0"/>
              </a:rPr>
              <a:t>Fresh and green was the willow.</a:t>
            </a:r>
          </a:p>
          <a:p>
            <a:r>
              <a:rPr lang="en-GB" sz="2000" dirty="0">
                <a:latin typeface="Georgia" panose="02040502050405020303" pitchFamily="18" charset="0"/>
                <a:cs typeface="Arial" panose="020B0604020202020204" pitchFamily="34" charset="0"/>
              </a:rPr>
              <a:t>When now homeward I go,</a:t>
            </a:r>
          </a:p>
          <a:p>
            <a:r>
              <a:rPr lang="en-GB" sz="2000" dirty="0">
                <a:latin typeface="Georgia" panose="02040502050405020303" pitchFamily="18" charset="0"/>
                <a:cs typeface="Arial" panose="020B0604020202020204" pitchFamily="34" charset="0"/>
              </a:rPr>
              <a:t>There is a heavy snow.</a:t>
            </a:r>
          </a:p>
          <a:p>
            <a:r>
              <a:rPr lang="en-GB" sz="2000" dirty="0">
                <a:latin typeface="Georgia" panose="02040502050405020303" pitchFamily="18" charset="0"/>
                <a:cs typeface="Arial" panose="020B0604020202020204" pitchFamily="34" charset="0"/>
              </a:rPr>
              <a:t>The homeward march is slow;</a:t>
            </a:r>
          </a:p>
          <a:p>
            <a:r>
              <a:rPr lang="en-GB" sz="2000" dirty="0">
                <a:latin typeface="Georgia" panose="02040502050405020303" pitchFamily="18" charset="0"/>
                <a:cs typeface="Arial" panose="020B0604020202020204" pitchFamily="34" charset="0"/>
              </a:rPr>
              <a:t>My hunger and thirst grow.</a:t>
            </a:r>
          </a:p>
          <a:p>
            <a:r>
              <a:rPr lang="en-GB" sz="2000" dirty="0">
                <a:latin typeface="Georgia" panose="02040502050405020303" pitchFamily="18" charset="0"/>
                <a:cs typeface="Arial" panose="020B0604020202020204" pitchFamily="34" charset="0"/>
              </a:rPr>
              <a:t>My heart is filled with sorrow;</a:t>
            </a:r>
          </a:p>
          <a:p>
            <a:r>
              <a:rPr lang="en-GB" sz="2000" dirty="0">
                <a:latin typeface="Georgia" panose="02040502050405020303" pitchFamily="18" charset="0"/>
                <a:cs typeface="Arial" panose="020B0604020202020204" pitchFamily="34" charset="0"/>
              </a:rPr>
              <a:t>Who on earth will ever know!</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詩</a:t>
            </a:r>
            <a:r>
              <a:rPr lang="zh-TW" altLang="en-US" sz="2600" b="1" dirty="0">
                <a:latin typeface="FangSong" panose="02010609060101010101" pitchFamily="49" charset="-122"/>
                <a:ea typeface="FangSong" panose="02010609060101010101" pitchFamily="49" charset="-122"/>
              </a:rPr>
              <a:t>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小雅</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采</a:t>
            </a:r>
            <a:r>
              <a:rPr lang="zh-TW" altLang="en-US" sz="2600" b="1" dirty="0" smtClean="0">
                <a:latin typeface="FangSong" panose="02010609060101010101" pitchFamily="49" charset="-122"/>
                <a:ea typeface="FangSong" panose="02010609060101010101" pitchFamily="49" charset="-122"/>
              </a:rPr>
              <a:t>薇</a:t>
            </a:r>
            <a:r>
              <a:rPr lang="en-US" altLang="zh-TW" sz="2600" b="1" dirty="0" smtClean="0">
                <a:latin typeface="FangSong" panose="02010609060101010101" pitchFamily="49" charset="-122"/>
                <a:ea typeface="FangSong" panose="02010609060101010101" pitchFamily="49" charset="-122"/>
              </a:rPr>
              <a:t>》</a:t>
            </a:r>
            <a:endParaRPr lang="en-US" altLang="zh-TW"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41833533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22</a:t>
            </a:fld>
            <a:endParaRPr lang="en-GB"/>
          </a:p>
        </p:txBody>
      </p:sp>
      <p:sp>
        <p:nvSpPr>
          <p:cNvPr id="6" name="TextBox 5"/>
          <p:cNvSpPr txBox="1"/>
          <p:nvPr/>
        </p:nvSpPr>
        <p:spPr>
          <a:xfrm>
            <a:off x="0" y="260648"/>
            <a:ext cx="4483610" cy="6440225"/>
          </a:xfrm>
          <a:prstGeom prst="rect">
            <a:avLst/>
          </a:prstGeom>
          <a:noFill/>
        </p:spPr>
        <p:txBody>
          <a:bodyPr wrap="square" rtlCol="0">
            <a:spAutoFit/>
          </a:bodyPr>
          <a:lstStyle/>
          <a:p>
            <a:r>
              <a:rPr lang="en-GB" sz="1650" dirty="0">
                <a:latin typeface="Georgia" panose="02040502050405020303" pitchFamily="18" charset="0"/>
                <a:cs typeface="Arial" panose="020B0604020202020204" pitchFamily="34" charset="0"/>
              </a:rPr>
              <a:t>If you can keep your head when all about you   </a:t>
            </a:r>
          </a:p>
          <a:p>
            <a:r>
              <a:rPr lang="en-GB" sz="1650" dirty="0">
                <a:latin typeface="Georgia" panose="02040502050405020303" pitchFamily="18" charset="0"/>
                <a:cs typeface="Arial" panose="020B0604020202020204" pitchFamily="34" charset="0"/>
              </a:rPr>
              <a:t>    Are losing theirs and blaming it on you,   </a:t>
            </a:r>
          </a:p>
          <a:p>
            <a:r>
              <a:rPr lang="en-GB" sz="1650" dirty="0">
                <a:latin typeface="Georgia" panose="02040502050405020303" pitchFamily="18" charset="0"/>
                <a:cs typeface="Arial" panose="020B0604020202020204" pitchFamily="34" charset="0"/>
              </a:rPr>
              <a:t>If you can trust yourself when all men doubt you,</a:t>
            </a:r>
          </a:p>
          <a:p>
            <a:r>
              <a:rPr lang="en-GB" sz="1650" dirty="0">
                <a:latin typeface="Georgia" panose="02040502050405020303" pitchFamily="18" charset="0"/>
                <a:cs typeface="Arial" panose="020B0604020202020204" pitchFamily="34" charset="0"/>
              </a:rPr>
              <a:t>    But make allowance for their doubting too;   </a:t>
            </a:r>
          </a:p>
          <a:p>
            <a:r>
              <a:rPr lang="en-GB" sz="1650" dirty="0">
                <a:latin typeface="Georgia" panose="02040502050405020303" pitchFamily="18" charset="0"/>
                <a:cs typeface="Arial" panose="020B0604020202020204" pitchFamily="34" charset="0"/>
              </a:rPr>
              <a:t>If you can wait and not be tired by waiting,</a:t>
            </a:r>
          </a:p>
          <a:p>
            <a:r>
              <a:rPr lang="en-GB" sz="1650" dirty="0">
                <a:latin typeface="Georgia" panose="02040502050405020303" pitchFamily="18" charset="0"/>
                <a:cs typeface="Arial" panose="020B0604020202020204" pitchFamily="34" charset="0"/>
              </a:rPr>
              <a:t>    Or being lied about, don’t deal in lies,</a:t>
            </a:r>
          </a:p>
          <a:p>
            <a:r>
              <a:rPr lang="en-GB" sz="1650" dirty="0">
                <a:latin typeface="Georgia" panose="02040502050405020303" pitchFamily="18" charset="0"/>
                <a:cs typeface="Arial" panose="020B0604020202020204" pitchFamily="34" charset="0"/>
              </a:rPr>
              <a:t>Or being hated, don’t give way to hating,</a:t>
            </a:r>
          </a:p>
          <a:p>
            <a:r>
              <a:rPr lang="en-GB" sz="1650" dirty="0">
                <a:latin typeface="Georgia" panose="02040502050405020303" pitchFamily="18" charset="0"/>
                <a:cs typeface="Arial" panose="020B0604020202020204" pitchFamily="34" charset="0"/>
              </a:rPr>
              <a:t>    And yet don’t look too good, nor talk too wise:</a:t>
            </a:r>
          </a:p>
          <a:p>
            <a:endParaRPr lang="en-GB" sz="1650" dirty="0">
              <a:latin typeface="Georgia" panose="02040502050405020303" pitchFamily="18" charset="0"/>
              <a:cs typeface="Arial" panose="020B0604020202020204" pitchFamily="34" charset="0"/>
            </a:endParaRPr>
          </a:p>
          <a:p>
            <a:r>
              <a:rPr lang="en-GB" sz="1650" dirty="0">
                <a:latin typeface="Georgia" panose="02040502050405020303" pitchFamily="18" charset="0"/>
                <a:cs typeface="Arial" panose="020B0604020202020204" pitchFamily="34" charset="0"/>
              </a:rPr>
              <a:t>If you can dream—and not make dreams your master;   </a:t>
            </a:r>
          </a:p>
          <a:p>
            <a:r>
              <a:rPr lang="en-GB" sz="1650" dirty="0">
                <a:latin typeface="Georgia" panose="02040502050405020303" pitchFamily="18" charset="0"/>
                <a:cs typeface="Arial" panose="020B0604020202020204" pitchFamily="34" charset="0"/>
              </a:rPr>
              <a:t>    If you can think—and not make thoughts your aim;   </a:t>
            </a:r>
          </a:p>
          <a:p>
            <a:r>
              <a:rPr lang="en-GB" sz="1650" dirty="0">
                <a:latin typeface="Georgia" panose="02040502050405020303" pitchFamily="18" charset="0"/>
                <a:cs typeface="Arial" panose="020B0604020202020204" pitchFamily="34" charset="0"/>
              </a:rPr>
              <a:t>If you can meet with Triumph and Disaster</a:t>
            </a:r>
          </a:p>
          <a:p>
            <a:r>
              <a:rPr lang="en-GB" sz="1650" dirty="0">
                <a:latin typeface="Georgia" panose="02040502050405020303" pitchFamily="18" charset="0"/>
                <a:cs typeface="Arial" panose="020B0604020202020204" pitchFamily="34" charset="0"/>
              </a:rPr>
              <a:t>    And treat those two impostors just the same;   </a:t>
            </a:r>
          </a:p>
          <a:p>
            <a:r>
              <a:rPr lang="en-GB" sz="1650" dirty="0">
                <a:latin typeface="Georgia" panose="02040502050405020303" pitchFamily="18" charset="0"/>
                <a:cs typeface="Arial" panose="020B0604020202020204" pitchFamily="34" charset="0"/>
              </a:rPr>
              <a:t>If you can bear to hear the truth you’ve spoken</a:t>
            </a:r>
          </a:p>
          <a:p>
            <a:r>
              <a:rPr lang="en-GB" sz="1650" dirty="0">
                <a:latin typeface="Georgia" panose="02040502050405020303" pitchFamily="18" charset="0"/>
                <a:cs typeface="Arial" panose="020B0604020202020204" pitchFamily="34" charset="0"/>
              </a:rPr>
              <a:t>    Twisted by knaves to make a trap for fools,</a:t>
            </a:r>
          </a:p>
          <a:p>
            <a:r>
              <a:rPr lang="en-GB" sz="1650" dirty="0">
                <a:latin typeface="Georgia" panose="02040502050405020303" pitchFamily="18" charset="0"/>
                <a:cs typeface="Arial" panose="020B0604020202020204" pitchFamily="34" charset="0"/>
              </a:rPr>
              <a:t>Or watch the things you gave your life to, broken,</a:t>
            </a:r>
          </a:p>
          <a:p>
            <a:r>
              <a:rPr lang="en-GB" sz="1650" dirty="0">
                <a:latin typeface="Georgia" panose="02040502050405020303" pitchFamily="18" charset="0"/>
                <a:cs typeface="Arial" panose="020B0604020202020204" pitchFamily="34" charset="0"/>
              </a:rPr>
              <a:t>    And stoop and build ’</a:t>
            </a:r>
            <a:r>
              <a:rPr lang="en-GB" sz="1650" dirty="0" err="1">
                <a:latin typeface="Georgia" panose="02040502050405020303" pitchFamily="18" charset="0"/>
                <a:cs typeface="Arial" panose="020B0604020202020204" pitchFamily="34" charset="0"/>
              </a:rPr>
              <a:t>em</a:t>
            </a:r>
            <a:r>
              <a:rPr lang="en-GB" sz="1650" dirty="0">
                <a:latin typeface="Georgia" panose="02040502050405020303" pitchFamily="18" charset="0"/>
                <a:cs typeface="Arial" panose="020B0604020202020204" pitchFamily="34" charset="0"/>
              </a:rPr>
              <a:t> up with worn-out tools</a:t>
            </a:r>
            <a:r>
              <a:rPr lang="en-GB" sz="1650" dirty="0" smtClean="0">
                <a:latin typeface="Georgia" panose="02040502050405020303" pitchFamily="18" charset="0"/>
                <a:cs typeface="Arial" panose="020B0604020202020204" pitchFamily="34" charset="0"/>
              </a:rPr>
              <a:t>:</a:t>
            </a:r>
          </a:p>
        </p:txBody>
      </p:sp>
      <p:sp>
        <p:nvSpPr>
          <p:cNvPr id="7" name="TextBox 6"/>
          <p:cNvSpPr txBox="1"/>
          <p:nvPr/>
        </p:nvSpPr>
        <p:spPr>
          <a:xfrm>
            <a:off x="4384439" y="1052736"/>
            <a:ext cx="4752529" cy="5170646"/>
          </a:xfrm>
          <a:prstGeom prst="rect">
            <a:avLst/>
          </a:prstGeom>
          <a:noFill/>
        </p:spPr>
        <p:txBody>
          <a:bodyPr wrap="square" rtlCol="0">
            <a:spAutoFit/>
          </a:bodyPr>
          <a:lstStyle/>
          <a:p>
            <a:r>
              <a:rPr lang="en-GB" sz="1650" dirty="0">
                <a:latin typeface="Georgia" panose="02040502050405020303" pitchFamily="18" charset="0"/>
                <a:cs typeface="Arial" panose="020B0604020202020204" pitchFamily="34" charset="0"/>
              </a:rPr>
              <a:t>If you can make one heap of all your winnings</a:t>
            </a:r>
          </a:p>
          <a:p>
            <a:r>
              <a:rPr lang="en-GB" sz="1650" dirty="0">
                <a:latin typeface="Georgia" panose="02040502050405020303" pitchFamily="18" charset="0"/>
                <a:cs typeface="Arial" panose="020B0604020202020204" pitchFamily="34" charset="0"/>
              </a:rPr>
              <a:t>    And risk it on one turn of pitch-and-toss,</a:t>
            </a:r>
          </a:p>
          <a:p>
            <a:r>
              <a:rPr lang="en-GB" sz="1650" dirty="0">
                <a:latin typeface="Georgia" panose="02040502050405020303" pitchFamily="18" charset="0"/>
                <a:cs typeface="Arial" panose="020B0604020202020204" pitchFamily="34" charset="0"/>
              </a:rPr>
              <a:t>And lose, and start again at your beginnings</a:t>
            </a:r>
          </a:p>
          <a:p>
            <a:r>
              <a:rPr lang="en-GB" sz="1650" dirty="0">
                <a:latin typeface="Georgia" panose="02040502050405020303" pitchFamily="18" charset="0"/>
                <a:cs typeface="Arial" panose="020B0604020202020204" pitchFamily="34" charset="0"/>
              </a:rPr>
              <a:t>    And never breathe a word about your loss;</a:t>
            </a:r>
          </a:p>
          <a:p>
            <a:r>
              <a:rPr lang="en-GB" sz="1650" dirty="0">
                <a:latin typeface="Georgia" panose="02040502050405020303" pitchFamily="18" charset="0"/>
                <a:cs typeface="Arial" panose="020B0604020202020204" pitchFamily="34" charset="0"/>
              </a:rPr>
              <a:t>If you can force your heart and nerve and sinew</a:t>
            </a:r>
          </a:p>
          <a:p>
            <a:r>
              <a:rPr lang="en-GB" sz="1650" dirty="0">
                <a:latin typeface="Georgia" panose="02040502050405020303" pitchFamily="18" charset="0"/>
                <a:cs typeface="Arial" panose="020B0604020202020204" pitchFamily="34" charset="0"/>
              </a:rPr>
              <a:t>    To serve your turn long after they are gone,   </a:t>
            </a:r>
          </a:p>
          <a:p>
            <a:r>
              <a:rPr lang="en-GB" sz="1650" dirty="0">
                <a:latin typeface="Georgia" panose="02040502050405020303" pitchFamily="18" charset="0"/>
                <a:cs typeface="Arial" panose="020B0604020202020204" pitchFamily="34" charset="0"/>
              </a:rPr>
              <a:t>And so hold on when there is nothing in you</a:t>
            </a:r>
          </a:p>
          <a:p>
            <a:r>
              <a:rPr lang="en-GB" sz="1650" dirty="0">
                <a:latin typeface="Georgia" panose="02040502050405020303" pitchFamily="18" charset="0"/>
                <a:cs typeface="Arial" panose="020B0604020202020204" pitchFamily="34" charset="0"/>
              </a:rPr>
              <a:t>    Except the Will which says to them: ‘Hold on!’</a:t>
            </a:r>
          </a:p>
          <a:p>
            <a:endParaRPr lang="en-GB" sz="1650" dirty="0">
              <a:latin typeface="Georgia" panose="02040502050405020303" pitchFamily="18" charset="0"/>
              <a:cs typeface="Arial" panose="020B0604020202020204" pitchFamily="34" charset="0"/>
            </a:endParaRPr>
          </a:p>
          <a:p>
            <a:r>
              <a:rPr lang="en-GB" sz="1650" dirty="0">
                <a:latin typeface="Georgia" panose="02040502050405020303" pitchFamily="18" charset="0"/>
                <a:cs typeface="Arial" panose="020B0604020202020204" pitchFamily="34" charset="0"/>
              </a:rPr>
              <a:t>If you can talk with crowds and keep your virtue,   </a:t>
            </a:r>
          </a:p>
          <a:p>
            <a:r>
              <a:rPr lang="en-GB" sz="1650" dirty="0">
                <a:latin typeface="Georgia" panose="02040502050405020303" pitchFamily="18" charset="0"/>
                <a:cs typeface="Arial" panose="020B0604020202020204" pitchFamily="34" charset="0"/>
              </a:rPr>
              <a:t>    Or walk with Kings—nor lose the common touch,</a:t>
            </a:r>
          </a:p>
          <a:p>
            <a:r>
              <a:rPr lang="en-GB" sz="1650" dirty="0">
                <a:latin typeface="Georgia" panose="02040502050405020303" pitchFamily="18" charset="0"/>
                <a:cs typeface="Arial" panose="020B0604020202020204" pitchFamily="34" charset="0"/>
              </a:rPr>
              <a:t>If neither foes nor loving friends can hurt you,</a:t>
            </a:r>
          </a:p>
          <a:p>
            <a:r>
              <a:rPr lang="en-GB" sz="1650" dirty="0">
                <a:latin typeface="Georgia" panose="02040502050405020303" pitchFamily="18" charset="0"/>
                <a:cs typeface="Arial" panose="020B0604020202020204" pitchFamily="34" charset="0"/>
              </a:rPr>
              <a:t>    If all men count with you, but none too much;</a:t>
            </a:r>
          </a:p>
          <a:p>
            <a:r>
              <a:rPr lang="en-GB" sz="1650" dirty="0">
                <a:latin typeface="Georgia" panose="02040502050405020303" pitchFamily="18" charset="0"/>
                <a:cs typeface="Arial" panose="020B0604020202020204" pitchFamily="34" charset="0"/>
              </a:rPr>
              <a:t>If you can fill the unforgiving minute</a:t>
            </a:r>
          </a:p>
          <a:p>
            <a:r>
              <a:rPr lang="en-GB" sz="1650" dirty="0">
                <a:latin typeface="Georgia" panose="02040502050405020303" pitchFamily="18" charset="0"/>
                <a:cs typeface="Arial" panose="020B0604020202020204" pitchFamily="34" charset="0"/>
              </a:rPr>
              <a:t>    With sixty seconds’ worth of distance run,   </a:t>
            </a:r>
          </a:p>
          <a:p>
            <a:r>
              <a:rPr lang="en-GB" sz="1650" dirty="0">
                <a:latin typeface="Georgia" panose="02040502050405020303" pitchFamily="18" charset="0"/>
                <a:cs typeface="Arial" panose="020B0604020202020204" pitchFamily="34" charset="0"/>
              </a:rPr>
              <a:t>Yours is the Earth and everything that’s in it,   </a:t>
            </a:r>
          </a:p>
          <a:p>
            <a:r>
              <a:rPr lang="en-GB" sz="1650" dirty="0">
                <a:latin typeface="Georgia" panose="02040502050405020303" pitchFamily="18" charset="0"/>
                <a:cs typeface="Arial" panose="020B0604020202020204" pitchFamily="34" charset="0"/>
              </a:rPr>
              <a:t>    And—which is more—you’ll be a Man, my son</a:t>
            </a:r>
            <a:r>
              <a:rPr lang="en-GB" sz="1650" dirty="0" smtClean="0">
                <a:latin typeface="Georgia" panose="02040502050405020303" pitchFamily="18" charset="0"/>
                <a:cs typeface="Arial" panose="020B0604020202020204" pitchFamily="34" charset="0"/>
              </a:rPr>
              <a:t>!</a:t>
            </a:r>
          </a:p>
          <a:p>
            <a:endParaRPr lang="en-GB" sz="1650" dirty="0" smtClean="0">
              <a:latin typeface="Georgia" panose="02040502050405020303" pitchFamily="18" charset="0"/>
              <a:cs typeface="Arial" panose="020B0604020202020204" pitchFamily="34" charset="0"/>
            </a:endParaRPr>
          </a:p>
          <a:p>
            <a:pPr algn="r"/>
            <a:r>
              <a:rPr lang="en-US" sz="1650" i="1" dirty="0" smtClean="0">
                <a:latin typeface="Georgia" panose="02040502050405020303" pitchFamily="18" charset="0"/>
                <a:cs typeface="Arial" panose="020B0604020202020204" pitchFamily="34" charset="0"/>
              </a:rPr>
              <a:t>If </a:t>
            </a:r>
            <a:r>
              <a:rPr lang="en-US" sz="1650" dirty="0" smtClean="0">
                <a:latin typeface="Georgia" panose="02040502050405020303" pitchFamily="18" charset="0"/>
                <a:cs typeface="Arial" panose="020B0604020202020204" pitchFamily="34" charset="0"/>
              </a:rPr>
              <a:t>by Rudyard Kipling</a:t>
            </a:r>
            <a:endParaRPr lang="en-GB" sz="1650" dirty="0">
              <a:latin typeface="Georgia" panose="02040502050405020303" pitchFamily="18" charset="0"/>
              <a:cs typeface="Arial" panose="020B0604020202020204" pitchFamily="34" charset="0"/>
            </a:endParaRPr>
          </a:p>
        </p:txBody>
      </p:sp>
      <p:pic>
        <p:nvPicPr>
          <p:cNvPr id="3" name="If_RudyardKipling.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52864" y="5749728"/>
            <a:ext cx="609600" cy="609600"/>
          </a:xfrm>
          <a:prstGeom prst="rect">
            <a:avLst/>
          </a:prstGeom>
        </p:spPr>
      </p:pic>
    </p:spTree>
    <p:extLst>
      <p:ext uri="{BB962C8B-B14F-4D97-AF65-F5344CB8AC3E}">
        <p14:creationId xmlns:p14="http://schemas.microsoft.com/office/powerpoint/2010/main" val="19732970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2489"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23</a:t>
            </a:fld>
            <a:endParaRPr lang="en-GB"/>
          </a:p>
        </p:txBody>
      </p:sp>
      <p:sp>
        <p:nvSpPr>
          <p:cNvPr id="6" name="TextBox 5"/>
          <p:cNvSpPr txBox="1"/>
          <p:nvPr/>
        </p:nvSpPr>
        <p:spPr>
          <a:xfrm>
            <a:off x="1467808" y="1004058"/>
            <a:ext cx="6278642"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TW" altLang="en-US" sz="3200" b="1" dirty="0">
                <a:latin typeface="FangSong" panose="02010609060101010101" pitchFamily="49" charset="-122"/>
                <a:ea typeface="FangSong" panose="02010609060101010101" pitchFamily="49" charset="-122"/>
              </a:rPr>
              <a:t>準確傳譯原詩含</a:t>
            </a:r>
            <a:r>
              <a:rPr lang="zh-TW" altLang="en-US" sz="3200" b="1" dirty="0" smtClean="0">
                <a:latin typeface="FangSong" panose="02010609060101010101" pitchFamily="49" charset="-122"/>
                <a:ea typeface="FangSong" panose="02010609060101010101" pitchFamily="49" charset="-122"/>
              </a:rPr>
              <a:t>義</a:t>
            </a:r>
            <a:endParaRPr lang="en-US" altLang="zh-TW" sz="3200" b="1" dirty="0" smtClean="0">
              <a:latin typeface="FangSong" panose="02010609060101010101" pitchFamily="49" charset="-122"/>
              <a:ea typeface="FangSong" panose="02010609060101010101" pitchFamily="49" charset="-122"/>
            </a:endParaRPr>
          </a:p>
          <a:p>
            <a:pPr algn="ctr"/>
            <a:endParaRPr lang="en-US" altLang="zh-CN" sz="3200" b="1" dirty="0">
              <a:latin typeface="FangSong" panose="02010609060101010101" pitchFamily="49" charset="-122"/>
              <a:ea typeface="FangSong" panose="02010609060101010101" pitchFamily="49" charset="-122"/>
            </a:endParaRPr>
          </a:p>
          <a:p>
            <a:pPr algn="ctr"/>
            <a:r>
              <a:rPr lang="zh-CN" altLang="en-US" sz="2800" b="1" dirty="0">
                <a:latin typeface="FangSong" panose="02010609060101010101" pitchFamily="49" charset="-122"/>
                <a:ea typeface="FangSong" panose="02010609060101010101" pitchFamily="49" charset="-122"/>
              </a:rPr>
              <a:t>中國古詩</a:t>
            </a:r>
            <a:endParaRPr lang="en-US" altLang="zh-CN" sz="2800" b="1" dirty="0">
              <a:latin typeface="FangSong" panose="02010609060101010101" pitchFamily="49" charset="-122"/>
              <a:ea typeface="FangSong" panose="02010609060101010101" pitchFamily="49" charset="-122"/>
            </a:endParaRPr>
          </a:p>
          <a:p>
            <a:pPr algn="ctr"/>
            <a:endParaRPr lang="en-US" altLang="zh-CN" sz="2800" b="1" dirty="0">
              <a:latin typeface="FangSong" panose="02010609060101010101" pitchFamily="49" charset="-122"/>
              <a:ea typeface="FangSong" panose="02010609060101010101" pitchFamily="49" charset="-122"/>
            </a:endParaRPr>
          </a:p>
          <a:p>
            <a:pPr algn="ctr"/>
            <a:r>
              <a:rPr lang="zh-CN" altLang="en-US" sz="2800" b="1" dirty="0">
                <a:latin typeface="FangSong" panose="02010609060101010101" pitchFamily="49" charset="-122"/>
                <a:ea typeface="FangSong" panose="02010609060101010101" pitchFamily="49" charset="-122"/>
              </a:rPr>
              <a:t>語言精練</a:t>
            </a:r>
            <a:endParaRPr lang="en-US" altLang="zh-CN" sz="2800" b="1" dirty="0">
              <a:latin typeface="FangSong" panose="02010609060101010101" pitchFamily="49" charset="-122"/>
              <a:ea typeface="FangSong" panose="02010609060101010101" pitchFamily="49" charset="-122"/>
            </a:endParaRPr>
          </a:p>
          <a:p>
            <a:pPr algn="ctr"/>
            <a:r>
              <a:rPr lang="zh-CN" altLang="en-US" sz="2800" b="1" dirty="0">
                <a:latin typeface="FangSong" panose="02010609060101010101" pitchFamily="49" charset="-122"/>
                <a:ea typeface="FangSong" panose="02010609060101010101" pitchFamily="49" charset="-122"/>
              </a:rPr>
              <a:t>蘊籍含蓄</a:t>
            </a:r>
            <a:endParaRPr lang="en-US" altLang="zh-CN" sz="2800" b="1" dirty="0">
              <a:latin typeface="FangSong" panose="02010609060101010101" pitchFamily="49" charset="-122"/>
              <a:ea typeface="FangSong" panose="02010609060101010101" pitchFamily="49" charset="-122"/>
            </a:endParaRPr>
          </a:p>
          <a:p>
            <a:pPr algn="ctr"/>
            <a:r>
              <a:rPr lang="zh-CN" altLang="en-US" sz="2800" b="1" dirty="0">
                <a:latin typeface="FangSong" panose="02010609060101010101" pitchFamily="49" charset="-122"/>
                <a:ea typeface="FangSong" panose="02010609060101010101" pitchFamily="49" charset="-122"/>
              </a:rPr>
              <a:t>意在言外</a:t>
            </a:r>
            <a:endParaRPr lang="en-US" altLang="zh-CN" sz="2800" b="1" dirty="0">
              <a:latin typeface="FangSong" panose="02010609060101010101" pitchFamily="49" charset="-122"/>
              <a:ea typeface="FangSong" panose="02010609060101010101" pitchFamily="49" charset="-122"/>
            </a:endParaRPr>
          </a:p>
          <a:p>
            <a:pPr algn="ctr"/>
            <a:r>
              <a:rPr lang="zh-CN" altLang="en-US" sz="2800" b="1" dirty="0">
                <a:latin typeface="FangSong" panose="02010609060101010101" pitchFamily="49" charset="-122"/>
                <a:ea typeface="FangSong" panose="02010609060101010101" pitchFamily="49" charset="-122"/>
              </a:rPr>
              <a:t>引喻用典</a:t>
            </a:r>
            <a:endParaRPr lang="en-US" altLang="zh-CN" sz="2800" b="1" dirty="0">
              <a:latin typeface="FangSong" panose="02010609060101010101" pitchFamily="49" charset="-122"/>
              <a:ea typeface="FangSong" panose="02010609060101010101" pitchFamily="49" charset="-122"/>
            </a:endParaRPr>
          </a:p>
          <a:p>
            <a:pPr algn="ctr"/>
            <a:r>
              <a:rPr lang="zh-CN" altLang="en-US" sz="2800" b="1" dirty="0">
                <a:latin typeface="FangSong" panose="02010609060101010101" pitchFamily="49" charset="-122"/>
                <a:ea typeface="FangSong" panose="02010609060101010101" pitchFamily="49" charset="-122"/>
              </a:rPr>
              <a:t>多省主語</a:t>
            </a:r>
            <a:endParaRPr lang="en-US" altLang="zh-CN" sz="2800" b="1" dirty="0">
              <a:latin typeface="FangSong" panose="02010609060101010101" pitchFamily="49" charset="-122"/>
              <a:ea typeface="FangSong" panose="02010609060101010101" pitchFamily="49" charset="-122"/>
            </a:endParaRPr>
          </a:p>
          <a:p>
            <a:pPr algn="ctr"/>
            <a:r>
              <a:rPr lang="zh-CN" altLang="en-US" sz="2800" b="1" dirty="0">
                <a:latin typeface="FangSong" panose="02010609060101010101" pitchFamily="49" charset="-122"/>
                <a:ea typeface="FangSong" panose="02010609060101010101" pitchFamily="49" charset="-122"/>
              </a:rPr>
              <a:t>關聯字少</a:t>
            </a:r>
            <a:endParaRPr lang="en-US" altLang="zh-CN" sz="2800" b="1" dirty="0">
              <a:latin typeface="FangSong" panose="02010609060101010101" pitchFamily="49" charset="-122"/>
              <a:ea typeface="FangSong" panose="02010609060101010101" pitchFamily="49" charset="-122"/>
            </a:endParaRPr>
          </a:p>
          <a:p>
            <a:pPr algn="ctr"/>
            <a:r>
              <a:rPr lang="zh-CN" altLang="en-US" sz="2800" b="1" dirty="0">
                <a:latin typeface="FangSong" panose="02010609060101010101" pitchFamily="49" charset="-122"/>
                <a:ea typeface="FangSong" panose="02010609060101010101" pitchFamily="49" charset="-122"/>
              </a:rPr>
              <a:t>邏輯性強</a:t>
            </a:r>
            <a:endParaRPr lang="en-US" altLang="zh-CN" sz="2800" b="1" dirty="0">
              <a:latin typeface="FangSong" panose="02010609060101010101" pitchFamily="49" charset="-122"/>
              <a:ea typeface="FangSong" panose="02010609060101010101" pitchFamily="49" charset="-122"/>
            </a:endParaRPr>
          </a:p>
          <a:p>
            <a:pPr algn="ctr"/>
            <a:r>
              <a:rPr lang="zh-CN" altLang="en-US" sz="2800" b="1" dirty="0">
                <a:latin typeface="FangSong" panose="02010609060101010101" pitchFamily="49" charset="-122"/>
                <a:ea typeface="FangSong" panose="02010609060101010101" pitchFamily="49" charset="-122"/>
              </a:rPr>
              <a:t>常由跳</a:t>
            </a:r>
            <a:r>
              <a:rPr lang="zh-CN" altLang="en-US" sz="2800" b="1" dirty="0" smtClean="0">
                <a:latin typeface="FangSong" panose="02010609060101010101" pitchFamily="49" charset="-122"/>
                <a:ea typeface="FangSong" panose="02010609060101010101" pitchFamily="49" charset="-122"/>
              </a:rPr>
              <a:t>躍</a:t>
            </a:r>
            <a:endParaRPr lang="zh-TW" altLang="en-US" sz="28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5064058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24</a:t>
            </a:fld>
            <a:endParaRPr lang="en-GB"/>
          </a:p>
        </p:txBody>
      </p:sp>
      <p:sp>
        <p:nvSpPr>
          <p:cNvPr id="6" name="TextBox 5"/>
          <p:cNvSpPr txBox="1"/>
          <p:nvPr/>
        </p:nvSpPr>
        <p:spPr>
          <a:xfrm>
            <a:off x="6621371" y="1024172"/>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TW" altLang="en-US" sz="3200" b="1" dirty="0">
                <a:latin typeface="FangSong" panose="02010609060101010101" pitchFamily="49" charset="-122"/>
                <a:ea typeface="FangSong" panose="02010609060101010101" pitchFamily="49" charset="-122"/>
              </a:rPr>
              <a:t>準確傳譯原詩含</a:t>
            </a:r>
            <a:r>
              <a:rPr lang="zh-TW" altLang="en-US" sz="3200" b="1" dirty="0" smtClean="0">
                <a:latin typeface="FangSong" panose="02010609060101010101" pitchFamily="49" charset="-122"/>
                <a:ea typeface="FangSong" panose="02010609060101010101" pitchFamily="49" charset="-122"/>
              </a:rPr>
              <a:t>義</a:t>
            </a:r>
            <a:endParaRPr lang="en-US" altLang="zh-TW" sz="3200" b="1" dirty="0" smtClean="0">
              <a:latin typeface="FangSong" panose="02010609060101010101" pitchFamily="49" charset="-122"/>
              <a:ea typeface="FangSong" panose="02010609060101010101" pitchFamily="49" charset="-122"/>
            </a:endParaRPr>
          </a:p>
        </p:txBody>
      </p:sp>
      <p:sp>
        <p:nvSpPr>
          <p:cNvPr id="5" name="TextBox 4"/>
          <p:cNvSpPr txBox="1"/>
          <p:nvPr/>
        </p:nvSpPr>
        <p:spPr>
          <a:xfrm>
            <a:off x="3131840" y="1014454"/>
            <a:ext cx="1785104"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衛風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氓</a:t>
            </a:r>
            <a:r>
              <a:rPr lang="en-US" altLang="zh-TW" sz="2600" b="1" dirty="0" smtClean="0">
                <a:latin typeface="FangSong" panose="02010609060101010101" pitchFamily="49" charset="-122"/>
                <a:ea typeface="FangSong" panose="02010609060101010101" pitchFamily="49" charset="-122"/>
              </a:rPr>
              <a:t>》</a:t>
            </a:r>
            <a:endParaRPr lang="en-US" altLang="zh-TW" sz="1500" b="1" dirty="0">
              <a:latin typeface="FangSong" panose="02010609060101010101" pitchFamily="49" charset="-122"/>
              <a:ea typeface="FangSong" panose="02010609060101010101" pitchFamily="49" charset="-122"/>
            </a:endParaRPr>
          </a:p>
          <a:p>
            <a:pPr algn="ctr"/>
            <a:endParaRPr lang="en-US" altLang="zh-CN" sz="2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士</a:t>
            </a:r>
            <a:r>
              <a:rPr lang="zh-TW" altLang="en-US" sz="2600" b="1" dirty="0">
                <a:latin typeface="FangSong" panose="02010609060101010101" pitchFamily="49" charset="-122"/>
                <a:ea typeface="FangSong" panose="02010609060101010101" pitchFamily="49" charset="-122"/>
              </a:rPr>
              <a:t>之耽</a:t>
            </a:r>
            <a:r>
              <a:rPr lang="zh-TW" altLang="en-US" sz="2600" b="1" dirty="0" smtClean="0">
                <a:latin typeface="FangSong" panose="02010609060101010101" pitchFamily="49" charset="-122"/>
                <a:ea typeface="FangSong" panose="02010609060101010101" pitchFamily="49" charset="-122"/>
              </a:rPr>
              <a:t>兮 猶</a:t>
            </a:r>
            <a:r>
              <a:rPr lang="zh-TW" altLang="en-US" sz="2600" b="1" dirty="0">
                <a:latin typeface="FangSong" panose="02010609060101010101" pitchFamily="49" charset="-122"/>
                <a:ea typeface="FangSong" panose="02010609060101010101" pitchFamily="49" charset="-122"/>
              </a:rPr>
              <a:t>可說也</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女</a:t>
            </a:r>
            <a:r>
              <a:rPr lang="zh-TW" altLang="en-US" sz="2600" b="1" dirty="0">
                <a:latin typeface="FangSong" panose="02010609060101010101" pitchFamily="49" charset="-122"/>
                <a:ea typeface="FangSong" panose="02010609060101010101" pitchFamily="49" charset="-122"/>
              </a:rPr>
              <a:t>之耽</a:t>
            </a:r>
            <a:r>
              <a:rPr lang="zh-TW" altLang="en-US" sz="2600" b="1" dirty="0" smtClean="0">
                <a:latin typeface="FangSong" panose="02010609060101010101" pitchFamily="49" charset="-122"/>
                <a:ea typeface="FangSong" panose="02010609060101010101" pitchFamily="49" charset="-122"/>
              </a:rPr>
              <a:t>兮 不</a:t>
            </a:r>
            <a:r>
              <a:rPr lang="zh-TW" altLang="en-US" sz="2600" b="1" dirty="0">
                <a:latin typeface="FangSong" panose="02010609060101010101" pitchFamily="49" charset="-122"/>
                <a:ea typeface="FangSong" panose="02010609060101010101" pitchFamily="49" charset="-122"/>
              </a:rPr>
              <a:t>可說也</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49732858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25</a:t>
            </a:fld>
            <a:endParaRPr lang="en-GB"/>
          </a:p>
        </p:txBody>
      </p:sp>
      <p:sp>
        <p:nvSpPr>
          <p:cNvPr id="7" name="TextBox 6"/>
          <p:cNvSpPr txBox="1"/>
          <p:nvPr/>
        </p:nvSpPr>
        <p:spPr>
          <a:xfrm>
            <a:off x="17292" y="1617828"/>
            <a:ext cx="4716016" cy="2000548"/>
          </a:xfrm>
          <a:prstGeom prst="rect">
            <a:avLst/>
          </a:prstGeom>
          <a:noFill/>
        </p:spPr>
        <p:txBody>
          <a:bodyPr wrap="square" rtlCol="0">
            <a:spAutoFit/>
          </a:bodyPr>
          <a:lstStyle/>
          <a:p>
            <a:pPr algn="ctr"/>
            <a:r>
              <a:rPr lang="zh-CN" altLang="en-US" sz="2800" b="1" dirty="0">
                <a:latin typeface="FangSong" panose="02010609060101010101" pitchFamily="49" charset="-122"/>
                <a:ea typeface="FangSong" panose="02010609060101010101" pitchFamily="49" charset="-122"/>
                <a:cs typeface="Arial" panose="020B0604020202020204" pitchFamily="34" charset="0"/>
              </a:rPr>
              <a:t>汪榕培</a:t>
            </a:r>
            <a:endParaRPr lang="en-US" altLang="zh-CN" sz="2800" b="1" dirty="0">
              <a:latin typeface="FangSong" panose="02010609060101010101" pitchFamily="49" charset="-122"/>
              <a:ea typeface="FangSong" panose="02010609060101010101" pitchFamily="49" charset="-122"/>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pPr lvl="1"/>
            <a:r>
              <a:rPr lang="en-GB" sz="2000" dirty="0">
                <a:latin typeface="Georgia" panose="02040502050405020303" pitchFamily="18" charset="0"/>
                <a:cs typeface="Arial" panose="020B0604020202020204" pitchFamily="34" charset="0"/>
              </a:rPr>
              <a:t>A man in deep affection</a:t>
            </a:r>
          </a:p>
          <a:p>
            <a:pPr lvl="1"/>
            <a:r>
              <a:rPr lang="en-GB" sz="2000" dirty="0">
                <a:latin typeface="Georgia" panose="02040502050405020303" pitchFamily="18" charset="0"/>
                <a:cs typeface="Arial" panose="020B0604020202020204" pitchFamily="34" charset="0"/>
              </a:rPr>
              <a:t>Is able to find solution;</a:t>
            </a:r>
          </a:p>
          <a:p>
            <a:pPr lvl="1"/>
            <a:r>
              <a:rPr lang="en-GB" sz="2000" dirty="0">
                <a:latin typeface="Georgia" panose="02040502050405020303" pitchFamily="18" charset="0"/>
                <a:cs typeface="Arial" panose="020B0604020202020204" pitchFamily="34" charset="0"/>
              </a:rPr>
              <a:t>For a maid in deep affection,</a:t>
            </a:r>
          </a:p>
          <a:p>
            <a:pPr lvl="1"/>
            <a:r>
              <a:rPr lang="en-GB" sz="2000" dirty="0">
                <a:latin typeface="Georgia" panose="02040502050405020303" pitchFamily="18" charset="0"/>
                <a:cs typeface="Arial" panose="020B0604020202020204" pitchFamily="34" charset="0"/>
              </a:rPr>
              <a:t>It’s hard to find solution.</a:t>
            </a:r>
          </a:p>
        </p:txBody>
      </p:sp>
      <p:sp>
        <p:nvSpPr>
          <p:cNvPr id="8" name="TextBox 7"/>
          <p:cNvSpPr txBox="1"/>
          <p:nvPr/>
        </p:nvSpPr>
        <p:spPr>
          <a:xfrm>
            <a:off x="4715622" y="1578278"/>
            <a:ext cx="4428378" cy="2000548"/>
          </a:xfrm>
          <a:prstGeom prst="rect">
            <a:avLst/>
          </a:prstGeom>
          <a:noFill/>
        </p:spPr>
        <p:txBody>
          <a:bodyPr wrap="square" rtlCol="0">
            <a:spAutoFit/>
          </a:bodyPr>
          <a:lstStyle/>
          <a:p>
            <a:pPr algn="ctr"/>
            <a:r>
              <a:rPr lang="en-US" sz="2800" b="1" dirty="0" smtClean="0">
                <a:latin typeface="FangSong" panose="02010609060101010101" pitchFamily="49" charset="-122"/>
                <a:ea typeface="FangSong" panose="02010609060101010101" pitchFamily="49" charset="-122"/>
                <a:cs typeface="Arial" panose="020B0604020202020204" pitchFamily="34" charset="0"/>
              </a:rPr>
              <a:t>Herbert </a:t>
            </a:r>
            <a:r>
              <a:rPr lang="en-US" sz="2800" b="1" dirty="0">
                <a:latin typeface="FangSong" panose="02010609060101010101" pitchFamily="49" charset="-122"/>
                <a:ea typeface="FangSong" panose="02010609060101010101" pitchFamily="49" charset="-122"/>
                <a:cs typeface="Arial" panose="020B0604020202020204" pitchFamily="34" charset="0"/>
              </a:rPr>
              <a:t>Allen </a:t>
            </a:r>
            <a:r>
              <a:rPr lang="en-US" sz="2800" b="1" dirty="0" smtClean="0">
                <a:latin typeface="FangSong" panose="02010609060101010101" pitchFamily="49" charset="-122"/>
                <a:ea typeface="FangSong" panose="02010609060101010101" pitchFamily="49" charset="-122"/>
                <a:cs typeface="Arial" panose="020B0604020202020204" pitchFamily="34" charset="0"/>
              </a:rPr>
              <a:t>Giles</a:t>
            </a: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r>
              <a:rPr lang="en-GB" sz="2000" dirty="0">
                <a:latin typeface="Georgia" panose="02040502050405020303" pitchFamily="18" charset="0"/>
                <a:cs typeface="Arial" panose="020B0604020202020204" pitchFamily="34" charset="0"/>
              </a:rPr>
              <a:t>A man may do this wrong, and time</a:t>
            </a:r>
          </a:p>
          <a:p>
            <a:r>
              <a:rPr lang="en-GB" sz="2000" dirty="0">
                <a:latin typeface="Georgia" panose="02040502050405020303" pitchFamily="18" charset="0"/>
                <a:cs typeface="Arial" panose="020B0604020202020204" pitchFamily="34" charset="0"/>
              </a:rPr>
              <a:t>Will fling its cloak o’er his crime;</a:t>
            </a:r>
          </a:p>
          <a:p>
            <a:r>
              <a:rPr lang="en-GB" sz="2000" dirty="0">
                <a:latin typeface="Georgia" panose="02040502050405020303" pitchFamily="18" charset="0"/>
                <a:cs typeface="Arial" panose="020B0604020202020204" pitchFamily="34" charset="0"/>
              </a:rPr>
              <a:t>A woman who has lost her name</a:t>
            </a:r>
          </a:p>
          <a:p>
            <a:r>
              <a:rPr lang="en-GB" sz="2000" dirty="0">
                <a:latin typeface="Georgia" panose="02040502050405020303" pitchFamily="18" charset="0"/>
                <a:cs typeface="Arial" panose="020B0604020202020204" pitchFamily="34" charset="0"/>
              </a:rPr>
              <a:t>Is doomed to everlasting shame.</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衛風</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氓</a:t>
            </a:r>
            <a:r>
              <a:rPr lang="en-US" altLang="zh-TW" sz="2600" b="1" dirty="0" smtClean="0">
                <a:latin typeface="FangSong" panose="02010609060101010101" pitchFamily="49" charset="-122"/>
                <a:ea typeface="FangSong" panose="02010609060101010101" pitchFamily="49" charset="-122"/>
              </a:rPr>
              <a:t>》</a:t>
            </a:r>
            <a:endParaRPr lang="en-US" altLang="zh-TW" sz="2600" b="1" dirty="0">
              <a:latin typeface="FangSong" panose="02010609060101010101" pitchFamily="49" charset="-122"/>
              <a:ea typeface="FangSong" panose="02010609060101010101" pitchFamily="49" charset="-122"/>
            </a:endParaRPr>
          </a:p>
        </p:txBody>
      </p:sp>
      <p:sp>
        <p:nvSpPr>
          <p:cNvPr id="10" name="TextBox 9"/>
          <p:cNvSpPr txBox="1"/>
          <p:nvPr/>
        </p:nvSpPr>
        <p:spPr>
          <a:xfrm>
            <a:off x="3746568" y="3861048"/>
            <a:ext cx="1785104" cy="2762952"/>
          </a:xfrm>
          <a:prstGeom prst="rect">
            <a:avLst/>
          </a:prstGeom>
          <a:noFill/>
          <a:ln w="12700">
            <a:solidFill>
              <a:schemeClr val="tx1"/>
            </a:solidFill>
          </a:ln>
        </p:spPr>
        <p:txBody>
          <a:bodyPr vert="eaVert" wrap="square" rtlCol="0">
            <a:spAutoFit/>
          </a:bodyPr>
          <a:lstStyle/>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士</a:t>
            </a:r>
            <a:r>
              <a:rPr lang="zh-TW" altLang="en-US" sz="2600" b="1" dirty="0">
                <a:latin typeface="FangSong" panose="02010609060101010101" pitchFamily="49" charset="-122"/>
                <a:ea typeface="FangSong" panose="02010609060101010101" pitchFamily="49" charset="-122"/>
              </a:rPr>
              <a:t>之耽</a:t>
            </a:r>
            <a:r>
              <a:rPr lang="zh-TW" altLang="en-US" sz="2600" b="1" dirty="0" smtClean="0">
                <a:latin typeface="FangSong" panose="02010609060101010101" pitchFamily="49" charset="-122"/>
                <a:ea typeface="FangSong" panose="02010609060101010101" pitchFamily="49" charset="-122"/>
              </a:rPr>
              <a:t>兮 </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猶</a:t>
            </a:r>
            <a:r>
              <a:rPr lang="zh-TW" altLang="en-US" sz="2600" b="1" dirty="0">
                <a:latin typeface="FangSong" panose="02010609060101010101" pitchFamily="49" charset="-122"/>
                <a:ea typeface="FangSong" panose="02010609060101010101" pitchFamily="49" charset="-122"/>
              </a:rPr>
              <a:t>可說也</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女</a:t>
            </a:r>
            <a:r>
              <a:rPr lang="zh-TW" altLang="en-US" sz="2600" b="1" dirty="0">
                <a:latin typeface="FangSong" panose="02010609060101010101" pitchFamily="49" charset="-122"/>
                <a:ea typeface="FangSong" panose="02010609060101010101" pitchFamily="49" charset="-122"/>
              </a:rPr>
              <a:t>之耽</a:t>
            </a:r>
            <a:r>
              <a:rPr lang="zh-TW" altLang="en-US" sz="2600" b="1" dirty="0" smtClean="0">
                <a:latin typeface="FangSong" panose="02010609060101010101" pitchFamily="49" charset="-122"/>
                <a:ea typeface="FangSong" panose="02010609060101010101" pitchFamily="49" charset="-122"/>
              </a:rPr>
              <a:t>兮 </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不</a:t>
            </a:r>
            <a:r>
              <a:rPr lang="zh-TW" altLang="en-US" sz="2600" b="1" dirty="0">
                <a:latin typeface="FangSong" panose="02010609060101010101" pitchFamily="49" charset="-122"/>
                <a:ea typeface="FangSong" panose="02010609060101010101" pitchFamily="49" charset="-122"/>
              </a:rPr>
              <a:t>可說也</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5430598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26</a:t>
            </a:fld>
            <a:endParaRPr lang="en-GB"/>
          </a:p>
        </p:txBody>
      </p:sp>
      <p:sp>
        <p:nvSpPr>
          <p:cNvPr id="6" name="TextBox 5"/>
          <p:cNvSpPr txBox="1"/>
          <p:nvPr/>
        </p:nvSpPr>
        <p:spPr>
          <a:xfrm>
            <a:off x="6602913"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TW" altLang="en-US" sz="3200" b="1" dirty="0">
                <a:latin typeface="FangSong" panose="02010609060101010101" pitchFamily="49" charset="-122"/>
                <a:ea typeface="FangSong" panose="02010609060101010101" pitchFamily="49" charset="-122"/>
              </a:rPr>
              <a:t>準確傳譯原詩含</a:t>
            </a:r>
            <a:r>
              <a:rPr lang="zh-TW" altLang="en-US" sz="3200" b="1" dirty="0" smtClean="0">
                <a:latin typeface="FangSong" panose="02010609060101010101" pitchFamily="49" charset="-122"/>
                <a:ea typeface="FangSong" panose="02010609060101010101" pitchFamily="49" charset="-122"/>
              </a:rPr>
              <a:t>義</a:t>
            </a:r>
            <a:endParaRPr lang="en-US" altLang="zh-TW" sz="3200" b="1" dirty="0" smtClean="0">
              <a:latin typeface="FangSong" panose="02010609060101010101" pitchFamily="49" charset="-122"/>
              <a:ea typeface="FangSong" panose="02010609060101010101" pitchFamily="49" charset="-122"/>
            </a:endParaRPr>
          </a:p>
        </p:txBody>
      </p:sp>
      <p:sp>
        <p:nvSpPr>
          <p:cNvPr id="5" name="TextBox 4"/>
          <p:cNvSpPr txBox="1"/>
          <p:nvPr/>
        </p:nvSpPr>
        <p:spPr>
          <a:xfrm>
            <a:off x="3707904" y="944947"/>
            <a:ext cx="1231106"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TW" altLang="en-US" sz="2600" b="1" dirty="0">
                <a:latin typeface="FangSong" panose="02010609060101010101" pitchFamily="49" charset="-122"/>
                <a:ea typeface="FangSong" panose="02010609060101010101" pitchFamily="49" charset="-122"/>
              </a:rPr>
              <a:t>歸園田居</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其一</a:t>
            </a:r>
            <a:r>
              <a:rPr lang="en-US" altLang="zh-TW" sz="2600" b="1" dirty="0" smtClean="0">
                <a:latin typeface="FangSong" panose="02010609060101010101" pitchFamily="49" charset="-122"/>
                <a:ea typeface="FangSong" panose="02010609060101010101" pitchFamily="49" charset="-122"/>
              </a:rPr>
              <a:t>&gt;</a:t>
            </a:r>
            <a:r>
              <a:rPr lang="zh-CN" altLang="en-US" sz="2600" b="1" dirty="0">
                <a:solidFill>
                  <a:srgbClr val="0070C0"/>
                </a:solidFill>
                <a:latin typeface="FangSong" panose="02010609060101010101" pitchFamily="49" charset="-122"/>
                <a:ea typeface="FangSong" panose="02010609060101010101" pitchFamily="49" charset="-122"/>
              </a:rPr>
              <a:t> </a:t>
            </a:r>
            <a:r>
              <a:rPr lang="zh-CN" altLang="en-US" sz="2600" b="1" dirty="0" smtClean="0">
                <a:solidFill>
                  <a:srgbClr val="0070C0"/>
                </a:solidFill>
                <a:latin typeface="FangSong" panose="02010609060101010101" pitchFamily="49" charset="-122"/>
                <a:ea typeface="FangSong" panose="02010609060101010101" pitchFamily="49" charset="-122"/>
              </a:rPr>
              <a:t>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開荒南野</a:t>
            </a:r>
            <a:r>
              <a:rPr lang="zh-TW" altLang="en-US" sz="2600" b="1" dirty="0" smtClean="0">
                <a:latin typeface="FangSong" panose="02010609060101010101" pitchFamily="49" charset="-122"/>
                <a:ea typeface="FangSong" panose="02010609060101010101" pitchFamily="49" charset="-122"/>
              </a:rPr>
              <a:t>際 守</a:t>
            </a:r>
            <a:r>
              <a:rPr lang="zh-TW" altLang="en-US" sz="2600" b="1" dirty="0">
                <a:latin typeface="FangSong" panose="02010609060101010101" pitchFamily="49" charset="-122"/>
                <a:ea typeface="FangSong" panose="02010609060101010101" pitchFamily="49" charset="-122"/>
              </a:rPr>
              <a:t>拙歸園</a:t>
            </a:r>
            <a:r>
              <a:rPr lang="zh-TW" altLang="en-US" sz="2600" b="1" dirty="0" smtClean="0">
                <a:latin typeface="FangSong" panose="02010609060101010101" pitchFamily="49" charset="-122"/>
                <a:ea typeface="FangSong" panose="02010609060101010101" pitchFamily="49" charset="-122"/>
              </a:rPr>
              <a:t>田</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5031796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27</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516939454"/>
              </p:ext>
            </p:extLst>
          </p:nvPr>
        </p:nvGraphicFramePr>
        <p:xfrm>
          <a:off x="467544" y="908720"/>
          <a:ext cx="8208912" cy="5151120"/>
        </p:xfrm>
        <a:graphic>
          <a:graphicData uri="http://schemas.openxmlformats.org/drawingml/2006/table">
            <a:tbl>
              <a:tblPr firstRow="1" bandRow="1">
                <a:tableStyleId>{FABFCF23-3B69-468F-B69F-88F6DE6A72F2}</a:tableStyleId>
              </a:tblPr>
              <a:tblGrid>
                <a:gridCol w="8208912"/>
              </a:tblGrid>
              <a:tr h="370840">
                <a:tc>
                  <a:txBody>
                    <a:bodyPr/>
                    <a:lstStyle/>
                    <a:p>
                      <a:pPr algn="ctr"/>
                      <a:r>
                        <a:rPr lang="zh-TW" altLang="en-US" sz="2400" b="1" dirty="0" smtClean="0">
                          <a:latin typeface="FangSong" panose="02010609060101010101" pitchFamily="49" charset="-122"/>
                          <a:ea typeface="FangSong" panose="02010609060101010101" pitchFamily="49" charset="-122"/>
                        </a:rPr>
                        <a:t>開荒南野際 守拙歸園田</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en-GB" sz="2200" b="1" dirty="0" err="1" smtClean="0">
                          <a:solidFill>
                            <a:srgbClr val="0070C0"/>
                          </a:solidFill>
                          <a:latin typeface="FangSong" panose="02010609060101010101" pitchFamily="49" charset="-122"/>
                          <a:ea typeface="FangSong" panose="02010609060101010101" pitchFamily="49" charset="-122"/>
                        </a:rPr>
                        <a:t>汪榕培</a:t>
                      </a:r>
                      <a:r>
                        <a:rPr lang="zh-CN" altLang="en-US" sz="2000" dirty="0" smtClean="0">
                          <a:solidFill>
                            <a:srgbClr val="0070C0"/>
                          </a:solidFill>
                          <a:latin typeface="Georgia" panose="02040502050405020303" pitchFamily="18" charset="0"/>
                        </a:rPr>
                        <a:t>：</a:t>
                      </a:r>
                      <a:endParaRPr lang="en-US" altLang="zh-CN" sz="2000" dirty="0" smtClean="0">
                        <a:solidFill>
                          <a:srgbClr val="0070C0"/>
                        </a:solidFill>
                        <a:latin typeface="Georgia" panose="02040502050405020303" pitchFamily="18" charset="0"/>
                      </a:endParaRPr>
                    </a:p>
                    <a:p>
                      <a:r>
                        <a:rPr lang="en-GB" sz="2000" dirty="0" smtClean="0">
                          <a:latin typeface="Georgia" panose="02040502050405020303" pitchFamily="18" charset="0"/>
                        </a:rPr>
                        <a:t>I reclaim the land in southern fields  </a:t>
                      </a:r>
                    </a:p>
                    <a:p>
                      <a:r>
                        <a:rPr lang="en-GB" sz="2000" dirty="0" smtClean="0">
                          <a:latin typeface="Georgia" panose="02040502050405020303" pitchFamily="18" charset="0"/>
                        </a:rPr>
                        <a:t>To suit my bent for reaping farmland yields. </a:t>
                      </a:r>
                    </a:p>
                    <a:p>
                      <a:r>
                        <a:rPr lang="en-GB" sz="2000" dirty="0" smtClean="0">
                          <a:solidFill>
                            <a:srgbClr val="0070C0"/>
                          </a:solidFill>
                          <a:latin typeface="Georgia" panose="02040502050405020303" pitchFamily="18" charset="0"/>
                        </a:rPr>
                        <a:t>R. H. </a:t>
                      </a:r>
                      <a:r>
                        <a:rPr lang="en-GB" sz="2000" dirty="0" err="1" smtClean="0">
                          <a:solidFill>
                            <a:srgbClr val="0070C0"/>
                          </a:solidFill>
                          <a:latin typeface="Georgia" panose="02040502050405020303" pitchFamily="18" charset="0"/>
                        </a:rPr>
                        <a:t>Kotewall</a:t>
                      </a:r>
                      <a:r>
                        <a:rPr lang="en-GB" sz="2000" dirty="0" smtClean="0">
                          <a:solidFill>
                            <a:srgbClr val="0070C0"/>
                          </a:solidFill>
                          <a:latin typeface="Georgia" panose="02040502050405020303" pitchFamily="18" charset="0"/>
                        </a:rPr>
                        <a:t>:</a:t>
                      </a:r>
                    </a:p>
                    <a:p>
                      <a:r>
                        <a:rPr lang="en-GB" sz="2000" dirty="0" smtClean="0">
                          <a:latin typeface="Georgia" panose="02040502050405020303" pitchFamily="18" charset="0"/>
                        </a:rPr>
                        <a:t>I have opened up a waste plot of the south moor, </a:t>
                      </a:r>
                    </a:p>
                    <a:p>
                      <a:r>
                        <a:rPr lang="en-GB" sz="2000" dirty="0" smtClean="0">
                          <a:latin typeface="Georgia" panose="02040502050405020303" pitchFamily="18" charset="0"/>
                        </a:rPr>
                        <a:t>And keeping my </a:t>
                      </a:r>
                      <a:r>
                        <a:rPr lang="en-GB" sz="2000" dirty="0" smtClean="0">
                          <a:solidFill>
                            <a:srgbClr val="7030A0"/>
                          </a:solidFill>
                          <a:latin typeface="Georgia" panose="02040502050405020303" pitchFamily="18" charset="0"/>
                        </a:rPr>
                        <a:t>simplicity</a:t>
                      </a:r>
                      <a:r>
                        <a:rPr lang="en-GB" sz="2000" dirty="0" smtClean="0">
                          <a:latin typeface="Georgia" panose="02040502050405020303" pitchFamily="18" charset="0"/>
                        </a:rPr>
                        <a:t> returned to garden and field. </a:t>
                      </a:r>
                    </a:p>
                    <a:p>
                      <a:r>
                        <a:rPr lang="en-GB" sz="2000" dirty="0" smtClean="0">
                          <a:solidFill>
                            <a:srgbClr val="0070C0"/>
                          </a:solidFill>
                          <a:latin typeface="Georgia" panose="02040502050405020303" pitchFamily="18" charset="0"/>
                        </a:rPr>
                        <a:t>Cyril </a:t>
                      </a:r>
                      <a:r>
                        <a:rPr lang="en-GB" sz="2000" dirty="0" err="1" smtClean="0">
                          <a:solidFill>
                            <a:srgbClr val="0070C0"/>
                          </a:solidFill>
                          <a:latin typeface="Georgia" panose="02040502050405020303" pitchFamily="18" charset="0"/>
                        </a:rPr>
                        <a:t>Birch白芝</a:t>
                      </a:r>
                      <a:r>
                        <a:rPr lang="en-GB" sz="2000" dirty="0" smtClean="0">
                          <a:solidFill>
                            <a:srgbClr val="0070C0"/>
                          </a:solidFill>
                          <a:latin typeface="Georgia" panose="02040502050405020303" pitchFamily="18" charset="0"/>
                        </a:rPr>
                        <a:t>:</a:t>
                      </a:r>
                    </a:p>
                    <a:p>
                      <a:r>
                        <a:rPr lang="en-GB" sz="2000" dirty="0" smtClean="0">
                          <a:latin typeface="Georgia" panose="02040502050405020303" pitchFamily="18" charset="0"/>
                        </a:rPr>
                        <a:t>I too will break the soil / at the edge of the southern moor,  </a:t>
                      </a:r>
                    </a:p>
                    <a:p>
                      <a:r>
                        <a:rPr lang="en-GB" sz="2000" dirty="0" smtClean="0">
                          <a:latin typeface="Georgia" panose="02040502050405020303" pitchFamily="18" charset="0"/>
                        </a:rPr>
                        <a:t>I will guard </a:t>
                      </a:r>
                      <a:r>
                        <a:rPr lang="en-GB" sz="2000" dirty="0" smtClean="0">
                          <a:solidFill>
                            <a:srgbClr val="7030A0"/>
                          </a:solidFill>
                          <a:latin typeface="Georgia" panose="02040502050405020303" pitchFamily="18" charset="0"/>
                        </a:rPr>
                        <a:t>simplicity</a:t>
                      </a:r>
                      <a:r>
                        <a:rPr lang="en-GB" sz="2000" dirty="0" smtClean="0">
                          <a:latin typeface="Georgia" panose="02040502050405020303" pitchFamily="18" charset="0"/>
                        </a:rPr>
                        <a:t> / and return to my fields and garden.</a:t>
                      </a:r>
                    </a:p>
                    <a:p>
                      <a:r>
                        <a:rPr lang="en-GB" sz="2000" dirty="0" smtClean="0">
                          <a:solidFill>
                            <a:srgbClr val="0070C0"/>
                          </a:solidFill>
                          <a:latin typeface="Georgia" panose="02040502050405020303" pitchFamily="18" charset="0"/>
                        </a:rPr>
                        <a:t>Arthur </a:t>
                      </a:r>
                      <a:r>
                        <a:rPr lang="en-GB" sz="2000" dirty="0" err="1" smtClean="0">
                          <a:solidFill>
                            <a:srgbClr val="0070C0"/>
                          </a:solidFill>
                          <a:latin typeface="Georgia" panose="02040502050405020303" pitchFamily="18" charset="0"/>
                        </a:rPr>
                        <a:t>Waley</a:t>
                      </a:r>
                      <a:r>
                        <a:rPr lang="en-GB" sz="2000" dirty="0" smtClean="0">
                          <a:solidFill>
                            <a:srgbClr val="0070C0"/>
                          </a:solidFill>
                          <a:latin typeface="Georgia" panose="02040502050405020303" pitchFamily="18" charset="0"/>
                        </a:rPr>
                        <a:t>:</a:t>
                      </a:r>
                    </a:p>
                    <a:p>
                      <a:r>
                        <a:rPr lang="en-GB" sz="2000" dirty="0" smtClean="0">
                          <a:latin typeface="Georgia" panose="02040502050405020303" pitchFamily="18" charset="0"/>
                        </a:rPr>
                        <a:t>I had rescued from wildness a patch of the Southern Moor  </a:t>
                      </a:r>
                    </a:p>
                    <a:p>
                      <a:r>
                        <a:rPr lang="en-GB" sz="2000" dirty="0" smtClean="0">
                          <a:latin typeface="Georgia" panose="02040502050405020303" pitchFamily="18" charset="0"/>
                        </a:rPr>
                        <a:t>And, still rustic, I returned to field and garden.</a:t>
                      </a:r>
                    </a:p>
                    <a:p>
                      <a:r>
                        <a:rPr lang="en-GB" sz="2000" dirty="0" smtClean="0">
                          <a:solidFill>
                            <a:srgbClr val="0070C0"/>
                          </a:solidFill>
                          <a:latin typeface="Georgia" panose="02040502050405020303" pitchFamily="18" charset="0"/>
                        </a:rPr>
                        <a:t>Charles Budd:</a:t>
                      </a:r>
                    </a:p>
                    <a:p>
                      <a:r>
                        <a:rPr lang="en-GB" sz="2000" dirty="0" smtClean="0">
                          <a:latin typeface="Georgia" panose="02040502050405020303" pitchFamily="18" charset="0"/>
                        </a:rPr>
                        <a:t>And I oft longed, </a:t>
                      </a:r>
                      <a:r>
                        <a:rPr lang="en-GB" sz="2000" dirty="0" smtClean="0">
                          <a:solidFill>
                            <a:srgbClr val="7030A0"/>
                          </a:solidFill>
                          <a:latin typeface="Georgia" panose="02040502050405020303" pitchFamily="18" charset="0"/>
                        </a:rPr>
                        <a:t>amidst official cares</a:t>
                      </a:r>
                      <a:r>
                        <a:rPr lang="en-GB" sz="2000" dirty="0" smtClean="0">
                          <a:latin typeface="Georgia" panose="02040502050405020303" pitchFamily="18" charset="0"/>
                        </a:rPr>
                        <a:t>,  </a:t>
                      </a:r>
                    </a:p>
                    <a:p>
                      <a:r>
                        <a:rPr lang="en-GB" sz="2000" dirty="0" smtClean="0">
                          <a:latin typeface="Georgia" panose="02040502050405020303" pitchFamily="18" charset="0"/>
                        </a:rPr>
                        <a:t>To till a settler’s plot in sunny lands.</a:t>
                      </a:r>
                      <a:endParaRPr lang="en-US" sz="2000" dirty="0" smtClean="0">
                        <a:latin typeface="Georgia" panose="02040502050405020303" pitchFamily="18" charset="0"/>
                      </a:endParaRPr>
                    </a:p>
                  </a:txBody>
                  <a:tcPr/>
                </a:tc>
              </a:tr>
            </a:tbl>
          </a:graphicData>
        </a:graphic>
      </p:graphicFrame>
    </p:spTree>
    <p:extLst>
      <p:ext uri="{BB962C8B-B14F-4D97-AF65-F5344CB8AC3E}">
        <p14:creationId xmlns:p14="http://schemas.microsoft.com/office/powerpoint/2010/main" val="2165733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28</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4244469882"/>
              </p:ext>
            </p:extLst>
          </p:nvPr>
        </p:nvGraphicFramePr>
        <p:xfrm>
          <a:off x="251520" y="836712"/>
          <a:ext cx="8712968" cy="5486400"/>
        </p:xfrm>
        <a:graphic>
          <a:graphicData uri="http://schemas.openxmlformats.org/drawingml/2006/table">
            <a:tbl>
              <a:tblPr firstRow="1" bandRow="1">
                <a:tableStyleId>{FABFCF23-3B69-468F-B69F-88F6DE6A72F2}</a:tableStyleId>
              </a:tblPr>
              <a:tblGrid>
                <a:gridCol w="8712968"/>
              </a:tblGrid>
              <a:tr h="370840">
                <a:tc>
                  <a:txBody>
                    <a:bodyPr/>
                    <a:lstStyle/>
                    <a:p>
                      <a:pPr algn="ctr"/>
                      <a:r>
                        <a:rPr lang="zh-TW" altLang="en-US" sz="2400" b="1" dirty="0" smtClean="0">
                          <a:latin typeface="FangSong" panose="02010609060101010101" pitchFamily="49" charset="-122"/>
                          <a:ea typeface="FangSong" panose="02010609060101010101" pitchFamily="49" charset="-122"/>
                        </a:rPr>
                        <a:t>開荒南野際 守拙歸園田</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en-GB" sz="1800" b="0" dirty="0" smtClean="0">
                          <a:solidFill>
                            <a:srgbClr val="0070C0"/>
                          </a:solidFill>
                          <a:latin typeface="Georgia" panose="02040502050405020303" pitchFamily="18" charset="0"/>
                          <a:ea typeface="FangSong" panose="02010609060101010101" pitchFamily="49" charset="-122"/>
                        </a:rPr>
                        <a:t>Andrew Boyd:</a:t>
                      </a:r>
                    </a:p>
                    <a:p>
                      <a:r>
                        <a:rPr lang="en-GB" sz="1800" b="0" dirty="0" smtClean="0">
                          <a:solidFill>
                            <a:schemeClr val="tx1"/>
                          </a:solidFill>
                          <a:latin typeface="Georgia" panose="02040502050405020303" pitchFamily="18" charset="0"/>
                          <a:ea typeface="FangSong" panose="02010609060101010101" pitchFamily="49" charset="-122"/>
                        </a:rPr>
                        <a:t>I clear the wilderness that stretches south, / Hiding my defects homeward I return.</a:t>
                      </a:r>
                    </a:p>
                    <a:p>
                      <a:r>
                        <a:rPr lang="zh-HK" altLang="en-US" sz="1800" b="1" dirty="0" smtClean="0">
                          <a:solidFill>
                            <a:srgbClr val="0070C0"/>
                          </a:solidFill>
                          <a:latin typeface="Georgia" panose="02040502050405020303" pitchFamily="18" charset="0"/>
                          <a:ea typeface="FangSong" panose="02010609060101010101" pitchFamily="49" charset="-122"/>
                        </a:rPr>
                        <a:t>丁祖馨</a:t>
                      </a:r>
                      <a:r>
                        <a:rPr lang="en-US" altLang="zh-HK" sz="1800" b="1"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Never forgetting its river, / I return to the countryside,  </a:t>
                      </a:r>
                    </a:p>
                    <a:p>
                      <a:r>
                        <a:rPr lang="en-GB" sz="1800" b="0" dirty="0" smtClean="0">
                          <a:solidFill>
                            <a:schemeClr val="tx1"/>
                          </a:solidFill>
                          <a:latin typeface="Georgia" panose="02040502050405020303" pitchFamily="18" charset="0"/>
                          <a:ea typeface="FangSong" panose="02010609060101010101" pitchFamily="49" charset="-122"/>
                        </a:rPr>
                        <a:t>And open the southern fields / Rather than pay court to Dignity. </a:t>
                      </a:r>
                    </a:p>
                    <a:p>
                      <a:r>
                        <a:rPr lang="zh-HK" altLang="en-US" sz="1800" b="1" dirty="0" smtClean="0">
                          <a:solidFill>
                            <a:srgbClr val="0070C0"/>
                          </a:solidFill>
                          <a:latin typeface="Georgia" panose="02040502050405020303" pitchFamily="18" charset="0"/>
                          <a:ea typeface="FangSong" panose="02010609060101010101" pitchFamily="49" charset="-122"/>
                        </a:rPr>
                        <a:t>譚時霖</a:t>
                      </a:r>
                      <a:r>
                        <a:rPr lang="en-US" altLang="zh-HK" sz="1800" b="1"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Down south I plough up the wastes, / Happy to be my humble self.</a:t>
                      </a:r>
                    </a:p>
                    <a:p>
                      <a:r>
                        <a:rPr lang="zh-HK" altLang="en-US" sz="1800" b="1" dirty="0" smtClean="0">
                          <a:solidFill>
                            <a:srgbClr val="0070C0"/>
                          </a:solidFill>
                          <a:latin typeface="Georgia" panose="02040502050405020303" pitchFamily="18" charset="0"/>
                          <a:ea typeface="FangSong" panose="02010609060101010101" pitchFamily="49" charset="-122"/>
                        </a:rPr>
                        <a:t>許淵衝</a:t>
                      </a:r>
                      <a:r>
                        <a:rPr lang="en-US" altLang="zh-HK" sz="1800" b="0"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Go back to till my southern fields I would. / To live a rustic life why not return?</a:t>
                      </a:r>
                    </a:p>
                    <a:p>
                      <a:r>
                        <a:rPr lang="en-GB" sz="1800" b="0" dirty="0" smtClean="0">
                          <a:solidFill>
                            <a:srgbClr val="0070C0"/>
                          </a:solidFill>
                          <a:latin typeface="Georgia" panose="02040502050405020303" pitchFamily="18" charset="0"/>
                          <a:ea typeface="FangSong" panose="02010609060101010101" pitchFamily="49" charset="-122"/>
                        </a:rPr>
                        <a:t>Kenneth Rexroth: </a:t>
                      </a:r>
                    </a:p>
                    <a:p>
                      <a:r>
                        <a:rPr lang="en-GB" sz="1800" b="0" dirty="0" smtClean="0">
                          <a:solidFill>
                            <a:schemeClr val="tx1"/>
                          </a:solidFill>
                          <a:latin typeface="Georgia" panose="02040502050405020303" pitchFamily="18" charset="0"/>
                          <a:ea typeface="FangSong" panose="02010609060101010101" pitchFamily="49" charset="-122"/>
                        </a:rPr>
                        <a:t>I have been over the whole country,  </a:t>
                      </a:r>
                    </a:p>
                    <a:p>
                      <a:r>
                        <a:rPr lang="en-GB" sz="1800" b="0" dirty="0" smtClean="0">
                          <a:solidFill>
                            <a:schemeClr val="tx1"/>
                          </a:solidFill>
                          <a:latin typeface="Georgia" panose="02040502050405020303" pitchFamily="18" charset="0"/>
                          <a:ea typeface="FangSong" panose="02010609060101010101" pitchFamily="49" charset="-122"/>
                        </a:rPr>
                        <a:t>And have come back at last to the garden of my childhood.</a:t>
                      </a:r>
                    </a:p>
                    <a:p>
                      <a:r>
                        <a:rPr lang="en-GB" sz="1800" b="0" dirty="0" smtClean="0">
                          <a:solidFill>
                            <a:srgbClr val="0070C0"/>
                          </a:solidFill>
                          <a:latin typeface="Georgia" panose="02040502050405020303" pitchFamily="18" charset="0"/>
                          <a:ea typeface="FangSong" panose="02010609060101010101" pitchFamily="49" charset="-122"/>
                        </a:rPr>
                        <a:t>Stephen Owen</a:t>
                      </a:r>
                      <a:r>
                        <a:rPr lang="zh-HK" altLang="en-US" sz="1800" b="0" dirty="0" smtClean="0">
                          <a:solidFill>
                            <a:srgbClr val="0070C0"/>
                          </a:solidFill>
                          <a:latin typeface="Georgia" panose="02040502050405020303" pitchFamily="18" charset="0"/>
                          <a:ea typeface="FangSong" panose="02010609060101010101" pitchFamily="49" charset="-122"/>
                        </a:rPr>
                        <a:t>宇文所安</a:t>
                      </a:r>
                      <a:r>
                        <a:rPr lang="en-US" altLang="zh-HK" sz="1800" b="0"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Clearing scrub at the edge of the southern moors, </a:t>
                      </a:r>
                    </a:p>
                    <a:p>
                      <a:r>
                        <a:rPr lang="en-GB" sz="1800" b="0" dirty="0" smtClean="0">
                          <a:solidFill>
                            <a:schemeClr val="tx1"/>
                          </a:solidFill>
                          <a:latin typeface="Georgia" panose="02040502050405020303" pitchFamily="18" charset="0"/>
                          <a:ea typeface="FangSong" panose="02010609060101010101" pitchFamily="49" charset="-122"/>
                        </a:rPr>
                        <a:t>I stay plain by returning to gardens and fields.</a:t>
                      </a:r>
                    </a:p>
                    <a:p>
                      <a:r>
                        <a:rPr lang="en-GB" sz="1800" b="0" dirty="0" smtClean="0">
                          <a:solidFill>
                            <a:srgbClr val="0070C0"/>
                          </a:solidFill>
                          <a:latin typeface="Georgia" panose="02040502050405020303" pitchFamily="18" charset="0"/>
                          <a:ea typeface="FangSong" panose="02010609060101010101" pitchFamily="49" charset="-122"/>
                        </a:rPr>
                        <a:t>J. D. </a:t>
                      </a:r>
                      <a:r>
                        <a:rPr lang="en-GB" sz="1800" b="0" dirty="0" err="1" smtClean="0">
                          <a:solidFill>
                            <a:srgbClr val="0070C0"/>
                          </a:solidFill>
                          <a:latin typeface="Georgia" panose="02040502050405020303" pitchFamily="18" charset="0"/>
                          <a:ea typeface="FangSong" panose="02010609060101010101" pitchFamily="49" charset="-122"/>
                        </a:rPr>
                        <a:t>Frodsham</a:t>
                      </a:r>
                      <a:r>
                        <a:rPr lang="en-GB" sz="1800" b="0"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I have cleared a patch on the edge of the southern wilds, </a:t>
                      </a:r>
                    </a:p>
                    <a:p>
                      <a:r>
                        <a:rPr lang="en-GB" sz="1800" b="0" dirty="0" smtClean="0">
                          <a:solidFill>
                            <a:schemeClr val="tx1"/>
                          </a:solidFill>
                          <a:latin typeface="Georgia" panose="02040502050405020303" pitchFamily="18" charset="0"/>
                          <a:ea typeface="FangSong" panose="02010609060101010101" pitchFamily="49" charset="-122"/>
                        </a:rPr>
                        <a:t>Rustic as ever, I’ve come home to my fields and garden. </a:t>
                      </a:r>
                    </a:p>
                  </a:txBody>
                  <a:tcPr/>
                </a:tc>
              </a:tr>
            </a:tbl>
          </a:graphicData>
        </a:graphic>
      </p:graphicFrame>
    </p:spTree>
    <p:extLst>
      <p:ext uri="{BB962C8B-B14F-4D97-AF65-F5344CB8AC3E}">
        <p14:creationId xmlns:p14="http://schemas.microsoft.com/office/powerpoint/2010/main" val="19977784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29</a:t>
            </a:fld>
            <a:endParaRPr lang="en-GB"/>
          </a:p>
        </p:txBody>
      </p:sp>
      <p:sp>
        <p:nvSpPr>
          <p:cNvPr id="6" name="TextBox 5"/>
          <p:cNvSpPr txBox="1"/>
          <p:nvPr/>
        </p:nvSpPr>
        <p:spPr>
          <a:xfrm>
            <a:off x="6602913"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TW" altLang="en-US" sz="3200" b="1" dirty="0">
                <a:latin typeface="FangSong" panose="02010609060101010101" pitchFamily="49" charset="-122"/>
                <a:ea typeface="FangSong" panose="02010609060101010101" pitchFamily="49" charset="-122"/>
              </a:rPr>
              <a:t>準確傳譯原詩含</a:t>
            </a:r>
            <a:r>
              <a:rPr lang="zh-TW" altLang="en-US" sz="3200" b="1" dirty="0" smtClean="0">
                <a:latin typeface="FangSong" panose="02010609060101010101" pitchFamily="49" charset="-122"/>
                <a:ea typeface="FangSong" panose="02010609060101010101" pitchFamily="49" charset="-122"/>
              </a:rPr>
              <a:t>義</a:t>
            </a:r>
            <a:endParaRPr lang="en-US" altLang="zh-TW" sz="3200" b="1" dirty="0" smtClean="0">
              <a:latin typeface="FangSong" panose="02010609060101010101" pitchFamily="49" charset="-122"/>
              <a:ea typeface="FangSong" panose="02010609060101010101" pitchFamily="49" charset="-122"/>
            </a:endParaRPr>
          </a:p>
        </p:txBody>
      </p:sp>
      <p:sp>
        <p:nvSpPr>
          <p:cNvPr id="5" name="TextBox 4"/>
          <p:cNvSpPr txBox="1"/>
          <p:nvPr/>
        </p:nvSpPr>
        <p:spPr>
          <a:xfrm>
            <a:off x="3131840" y="936917"/>
            <a:ext cx="2031325"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TW" altLang="en-US" sz="2600" b="1" dirty="0">
                <a:latin typeface="FangSong" panose="02010609060101010101" pitchFamily="49" charset="-122"/>
                <a:ea typeface="FangSong" panose="02010609060101010101" pitchFamily="49" charset="-122"/>
              </a:rPr>
              <a:t>責子</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阿舒已二八</a:t>
            </a:r>
            <a:r>
              <a:rPr lang="en-US" altLang="zh-TW" sz="2600" b="1" dirty="0" smtClean="0">
                <a:latin typeface="FangSong" panose="02010609060101010101" pitchFamily="49" charset="-122"/>
                <a:ea typeface="FangSong" panose="02010609060101010101" pitchFamily="49" charset="-122"/>
              </a:rPr>
              <a:t>…</a:t>
            </a:r>
          </a:p>
          <a:p>
            <a:pPr algn="ctr"/>
            <a:r>
              <a:rPr lang="zh-TW" altLang="en-US" sz="2600" b="1" dirty="0" smtClean="0">
                <a:latin typeface="FangSong" panose="02010609060101010101" pitchFamily="49" charset="-122"/>
                <a:ea typeface="FangSong" panose="02010609060101010101" pitchFamily="49" charset="-122"/>
              </a:rPr>
              <a:t>阿</a:t>
            </a:r>
            <a:r>
              <a:rPr lang="zh-TW" altLang="en-US" sz="2600" b="1" dirty="0">
                <a:latin typeface="FangSong" panose="02010609060101010101" pitchFamily="49" charset="-122"/>
                <a:ea typeface="FangSong" panose="02010609060101010101" pitchFamily="49" charset="-122"/>
              </a:rPr>
              <a:t>宣行志學</a:t>
            </a:r>
            <a:r>
              <a:rPr lang="en-US" altLang="zh-TW" sz="2600" b="1" dirty="0" smtClean="0">
                <a:latin typeface="FangSong" panose="02010609060101010101" pitchFamily="49" charset="-122"/>
                <a:ea typeface="FangSong" panose="02010609060101010101" pitchFamily="49" charset="-122"/>
              </a:rPr>
              <a:t>…</a:t>
            </a:r>
          </a:p>
          <a:p>
            <a:pPr algn="ctr"/>
            <a:r>
              <a:rPr lang="zh-TW" altLang="en-US" sz="2600" b="1" dirty="0" smtClean="0">
                <a:latin typeface="FangSong" panose="02010609060101010101" pitchFamily="49" charset="-122"/>
                <a:ea typeface="FangSong" panose="02010609060101010101" pitchFamily="49" charset="-122"/>
              </a:rPr>
              <a:t>通</a:t>
            </a:r>
            <a:r>
              <a:rPr lang="zh-TW" altLang="en-US" sz="2600" b="1" dirty="0">
                <a:latin typeface="FangSong" panose="02010609060101010101" pitchFamily="49" charset="-122"/>
                <a:ea typeface="FangSong" panose="02010609060101010101" pitchFamily="49" charset="-122"/>
              </a:rPr>
              <a:t>子垂九</a:t>
            </a:r>
            <a:r>
              <a:rPr lang="zh-TW" altLang="en-US" sz="2600" b="1" dirty="0" smtClean="0">
                <a:latin typeface="FangSong" panose="02010609060101010101" pitchFamily="49" charset="-122"/>
                <a:ea typeface="FangSong" panose="02010609060101010101" pitchFamily="49" charset="-122"/>
              </a:rPr>
              <a:t>齡</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88738193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30</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1412984115"/>
              </p:ext>
            </p:extLst>
          </p:nvPr>
        </p:nvGraphicFramePr>
        <p:xfrm>
          <a:off x="467544" y="908720"/>
          <a:ext cx="8208912" cy="5029200"/>
        </p:xfrm>
        <a:graphic>
          <a:graphicData uri="http://schemas.openxmlformats.org/drawingml/2006/table">
            <a:tbl>
              <a:tblPr firstRow="1" bandRow="1">
                <a:tableStyleId>{FABFCF23-3B69-468F-B69F-88F6DE6A72F2}</a:tableStyleId>
              </a:tblPr>
              <a:tblGrid>
                <a:gridCol w="8208912"/>
              </a:tblGrid>
              <a:tr h="370840">
                <a:tc>
                  <a:txBody>
                    <a:bodyPr/>
                    <a:lstStyle/>
                    <a:p>
                      <a:pPr algn="ctr"/>
                      <a:r>
                        <a:rPr lang="zh-TW" altLang="en-US" sz="2400" b="1" dirty="0" smtClean="0">
                          <a:latin typeface="Georgia" panose="02040502050405020303" pitchFamily="18" charset="0"/>
                          <a:ea typeface="FangSong" panose="02010609060101010101" pitchFamily="49" charset="-122"/>
                        </a:rPr>
                        <a:t>阿舒已二八</a:t>
                      </a:r>
                      <a:r>
                        <a:rPr lang="en-US" altLang="zh-TW" sz="2400" b="1" dirty="0" smtClean="0">
                          <a:latin typeface="Georgia" panose="02040502050405020303" pitchFamily="18" charset="0"/>
                          <a:ea typeface="FangSong" panose="02010609060101010101" pitchFamily="49" charset="-122"/>
                        </a:rPr>
                        <a:t>…</a:t>
                      </a:r>
                      <a:r>
                        <a:rPr lang="zh-TW" altLang="en-US" sz="2400" b="1" dirty="0" smtClean="0">
                          <a:latin typeface="Georgia" panose="02040502050405020303" pitchFamily="18" charset="0"/>
                          <a:ea typeface="FangSong" panose="02010609060101010101" pitchFamily="49" charset="-122"/>
                        </a:rPr>
                        <a:t>阿宣行志學</a:t>
                      </a:r>
                      <a:r>
                        <a:rPr lang="en-US" altLang="zh-TW" sz="2400" b="1" dirty="0" smtClean="0">
                          <a:latin typeface="Georgia" panose="02040502050405020303" pitchFamily="18" charset="0"/>
                          <a:ea typeface="FangSong" panose="02010609060101010101" pitchFamily="49" charset="-122"/>
                        </a:rPr>
                        <a:t>…</a:t>
                      </a:r>
                      <a:r>
                        <a:rPr lang="zh-TW" altLang="en-US" sz="2400" b="1" dirty="0" smtClean="0">
                          <a:latin typeface="Georgia" panose="02040502050405020303" pitchFamily="18" charset="0"/>
                          <a:ea typeface="FangSong" panose="02010609060101010101" pitchFamily="49" charset="-122"/>
                        </a:rPr>
                        <a:t>通子垂九齡</a:t>
                      </a:r>
                      <a:endParaRPr lang="en-GB" sz="2400" b="1" dirty="0">
                        <a:latin typeface="Georgia" panose="02040502050405020303" pitchFamily="18" charset="0"/>
                        <a:ea typeface="FangSong" panose="02010609060101010101" pitchFamily="49" charset="-122"/>
                      </a:endParaRPr>
                    </a:p>
                  </a:txBody>
                  <a:tcPr/>
                </a:tc>
              </a:tr>
              <a:tr h="761216">
                <a:tc>
                  <a:txBody>
                    <a:bodyPr/>
                    <a:lstStyle/>
                    <a:p>
                      <a:r>
                        <a:rPr lang="zh-HK" altLang="en-US" sz="2200" b="1" dirty="0" smtClean="0">
                          <a:solidFill>
                            <a:srgbClr val="0070C0"/>
                          </a:solidFill>
                          <a:latin typeface="Georgia" panose="02040502050405020303" pitchFamily="18" charset="0"/>
                          <a:ea typeface="FangSong" panose="02010609060101010101" pitchFamily="49" charset="-122"/>
                        </a:rPr>
                        <a:t>汪榕培</a:t>
                      </a:r>
                      <a:r>
                        <a:rPr lang="en-US" altLang="zh-HK" sz="2200" b="0" dirty="0" smtClean="0">
                          <a:solidFill>
                            <a:srgbClr val="0070C0"/>
                          </a:solidFill>
                          <a:latin typeface="Georgia" panose="02040502050405020303" pitchFamily="18" charset="0"/>
                          <a:ea typeface="FangSong" panose="02010609060101010101" pitchFamily="49" charset="-122"/>
                        </a:rPr>
                        <a:t>:</a:t>
                      </a:r>
                    </a:p>
                    <a:p>
                      <a:r>
                        <a:rPr lang="en-GB" sz="2200" b="0" dirty="0" smtClean="0">
                          <a:solidFill>
                            <a:schemeClr val="tx1"/>
                          </a:solidFill>
                          <a:latin typeface="Georgia" panose="02040502050405020303" pitchFamily="18" charset="0"/>
                          <a:ea typeface="FangSong" panose="02010609060101010101" pitchFamily="49" charset="-122"/>
                        </a:rPr>
                        <a:t>Although A-</a:t>
                      </a:r>
                      <a:r>
                        <a:rPr lang="en-GB" sz="2200" b="0" dirty="0" err="1" smtClean="0">
                          <a:solidFill>
                            <a:schemeClr val="tx1"/>
                          </a:solidFill>
                          <a:latin typeface="Georgia" panose="02040502050405020303" pitchFamily="18" charset="0"/>
                          <a:ea typeface="FangSong" panose="02010609060101010101" pitchFamily="49" charset="-122"/>
                        </a:rPr>
                        <a:t>shu</a:t>
                      </a:r>
                      <a:r>
                        <a:rPr lang="en-GB" sz="2200" b="0" dirty="0" smtClean="0">
                          <a:solidFill>
                            <a:schemeClr val="tx1"/>
                          </a:solidFill>
                          <a:latin typeface="Georgia" panose="02040502050405020303" pitchFamily="18" charset="0"/>
                          <a:ea typeface="FangSong" panose="02010609060101010101" pitchFamily="49" charset="-122"/>
                        </a:rPr>
                        <a:t> is sixteen years of age … Although A-</a:t>
                      </a:r>
                      <a:r>
                        <a:rPr lang="en-GB" sz="2200" b="0" dirty="0" err="1" smtClean="0">
                          <a:solidFill>
                            <a:schemeClr val="tx1"/>
                          </a:solidFill>
                          <a:latin typeface="Georgia" panose="02040502050405020303" pitchFamily="18" charset="0"/>
                          <a:ea typeface="FangSong" panose="02010609060101010101" pitchFamily="49" charset="-122"/>
                        </a:rPr>
                        <a:t>xuan</a:t>
                      </a:r>
                      <a:r>
                        <a:rPr lang="en-GB" sz="2200" b="0" dirty="0" smtClean="0">
                          <a:solidFill>
                            <a:schemeClr val="tx1"/>
                          </a:solidFill>
                          <a:latin typeface="Georgia" panose="02040502050405020303" pitchFamily="18" charset="0"/>
                          <a:ea typeface="FangSong" panose="02010609060101010101" pitchFamily="49" charset="-122"/>
                        </a:rPr>
                        <a:t> will soon come to fifteen … What my nine-year-old A-tong now cares.</a:t>
                      </a:r>
                    </a:p>
                    <a:p>
                      <a:endParaRPr lang="en-GB" sz="1000" b="0" dirty="0" smtClean="0">
                        <a:solidFill>
                          <a:schemeClr val="tx1"/>
                        </a:solidFill>
                        <a:latin typeface="Georgia" panose="02040502050405020303" pitchFamily="18" charset="0"/>
                        <a:ea typeface="FangSong" panose="02010609060101010101" pitchFamily="49" charset="-122"/>
                      </a:endParaRPr>
                    </a:p>
                    <a:p>
                      <a:r>
                        <a:rPr lang="en-GB" sz="2200" b="0" dirty="0" smtClean="0">
                          <a:solidFill>
                            <a:srgbClr val="0070C0"/>
                          </a:solidFill>
                          <a:latin typeface="Georgia" panose="02040502050405020303" pitchFamily="18" charset="0"/>
                          <a:ea typeface="FangSong" panose="02010609060101010101" pitchFamily="49" charset="-122"/>
                        </a:rPr>
                        <a:t>Arthur </a:t>
                      </a:r>
                      <a:r>
                        <a:rPr lang="en-GB" sz="2200" b="0" dirty="0" err="1" smtClean="0">
                          <a:solidFill>
                            <a:srgbClr val="0070C0"/>
                          </a:solidFill>
                          <a:latin typeface="Georgia" panose="02040502050405020303" pitchFamily="18" charset="0"/>
                          <a:ea typeface="FangSong" panose="02010609060101010101" pitchFamily="49" charset="-122"/>
                        </a:rPr>
                        <a:t>Waley</a:t>
                      </a:r>
                      <a:r>
                        <a:rPr lang="en-GB" sz="2200" b="0" dirty="0" smtClean="0">
                          <a:solidFill>
                            <a:srgbClr val="0070C0"/>
                          </a:solidFill>
                          <a:latin typeface="Georgia" panose="02040502050405020303" pitchFamily="18" charset="0"/>
                          <a:ea typeface="FangSong" panose="02010609060101010101" pitchFamily="49" charset="-122"/>
                        </a:rPr>
                        <a:t>:</a:t>
                      </a:r>
                    </a:p>
                    <a:p>
                      <a:r>
                        <a:rPr lang="en-GB" sz="2200" b="0" dirty="0" smtClean="0">
                          <a:solidFill>
                            <a:schemeClr val="tx1"/>
                          </a:solidFill>
                          <a:latin typeface="Georgia" panose="02040502050405020303" pitchFamily="18" charset="0"/>
                          <a:ea typeface="FangSong" panose="02010609060101010101" pitchFamily="49" charset="-122"/>
                        </a:rPr>
                        <a:t>A-</a:t>
                      </a:r>
                      <a:r>
                        <a:rPr lang="en-GB" sz="2200" b="0" dirty="0" err="1" smtClean="0">
                          <a:solidFill>
                            <a:schemeClr val="tx1"/>
                          </a:solidFill>
                          <a:latin typeface="Georgia" panose="02040502050405020303" pitchFamily="18" charset="0"/>
                          <a:ea typeface="FangSong" panose="02010609060101010101" pitchFamily="49" charset="-122"/>
                        </a:rPr>
                        <a:t>shu</a:t>
                      </a:r>
                      <a:r>
                        <a:rPr lang="en-GB" sz="2200" b="0" dirty="0" smtClean="0">
                          <a:solidFill>
                            <a:schemeClr val="tx1"/>
                          </a:solidFill>
                          <a:latin typeface="Georgia" panose="02040502050405020303" pitchFamily="18" charset="0"/>
                          <a:ea typeface="FangSong" panose="02010609060101010101" pitchFamily="49" charset="-122"/>
                        </a:rPr>
                        <a:t> is eighteen … A-</a:t>
                      </a:r>
                      <a:r>
                        <a:rPr lang="en-GB" sz="2200" b="0" dirty="0" err="1" smtClean="0">
                          <a:solidFill>
                            <a:schemeClr val="tx1"/>
                          </a:solidFill>
                          <a:latin typeface="Georgia" panose="02040502050405020303" pitchFamily="18" charset="0"/>
                          <a:ea typeface="FangSong" panose="02010609060101010101" pitchFamily="49" charset="-122"/>
                        </a:rPr>
                        <a:t>hsuan</a:t>
                      </a:r>
                      <a:r>
                        <a:rPr lang="en-GB" sz="2200" b="0" dirty="0" smtClean="0">
                          <a:solidFill>
                            <a:schemeClr val="tx1"/>
                          </a:solidFill>
                          <a:latin typeface="Georgia" panose="02040502050405020303" pitchFamily="18" charset="0"/>
                          <a:ea typeface="FangSong" panose="02010609060101010101" pitchFamily="49" charset="-122"/>
                        </a:rPr>
                        <a:t> does his best … Tung-</a:t>
                      </a:r>
                      <a:r>
                        <a:rPr lang="en-GB" sz="2200" b="0" dirty="0" err="1" smtClean="0">
                          <a:solidFill>
                            <a:schemeClr val="tx1"/>
                          </a:solidFill>
                          <a:latin typeface="Georgia" panose="02040502050405020303" pitchFamily="18" charset="0"/>
                          <a:ea typeface="FangSong" panose="02010609060101010101" pitchFamily="49" charset="-122"/>
                        </a:rPr>
                        <a:t>tzu</a:t>
                      </a:r>
                      <a:r>
                        <a:rPr lang="en-GB" sz="2200" b="0" dirty="0" smtClean="0">
                          <a:solidFill>
                            <a:schemeClr val="tx1"/>
                          </a:solidFill>
                          <a:latin typeface="Georgia" panose="02040502050405020303" pitchFamily="18" charset="0"/>
                          <a:ea typeface="FangSong" panose="02010609060101010101" pitchFamily="49" charset="-122"/>
                        </a:rPr>
                        <a:t> in his ninth year. </a:t>
                      </a:r>
                    </a:p>
                    <a:p>
                      <a:endParaRPr lang="en-GB" sz="1000" b="0" dirty="0" smtClean="0">
                        <a:solidFill>
                          <a:schemeClr val="tx1"/>
                        </a:solidFill>
                        <a:latin typeface="Georgia" panose="02040502050405020303" pitchFamily="18" charset="0"/>
                        <a:ea typeface="FangSong" panose="02010609060101010101" pitchFamily="49" charset="-122"/>
                      </a:endParaRPr>
                    </a:p>
                    <a:p>
                      <a:r>
                        <a:rPr lang="en-GB" sz="2200" b="0" dirty="0" smtClean="0">
                          <a:solidFill>
                            <a:srgbClr val="0070C0"/>
                          </a:solidFill>
                          <a:latin typeface="Georgia" panose="02040502050405020303" pitchFamily="18" charset="0"/>
                          <a:ea typeface="FangSong" panose="02010609060101010101" pitchFamily="49" charset="-122"/>
                        </a:rPr>
                        <a:t>Charles Budd:</a:t>
                      </a:r>
                    </a:p>
                    <a:p>
                      <a:r>
                        <a:rPr lang="en-GB" sz="2200" b="0" dirty="0" smtClean="0">
                          <a:solidFill>
                            <a:schemeClr val="tx1"/>
                          </a:solidFill>
                          <a:latin typeface="Georgia" panose="02040502050405020303" pitchFamily="18" charset="0"/>
                          <a:ea typeface="FangSong" panose="02010609060101010101" pitchFamily="49" charset="-122"/>
                        </a:rPr>
                        <a:t>A-</a:t>
                      </a:r>
                      <a:r>
                        <a:rPr lang="en-GB" sz="2200" b="0" dirty="0" err="1" smtClean="0">
                          <a:solidFill>
                            <a:schemeClr val="tx1"/>
                          </a:solidFill>
                          <a:latin typeface="Georgia" panose="02040502050405020303" pitchFamily="18" charset="0"/>
                          <a:ea typeface="FangSong" panose="02010609060101010101" pitchFamily="49" charset="-122"/>
                        </a:rPr>
                        <a:t>shu</a:t>
                      </a:r>
                      <a:r>
                        <a:rPr lang="en-GB" sz="2200" b="0" dirty="0" smtClean="0">
                          <a:solidFill>
                            <a:schemeClr val="tx1"/>
                          </a:solidFill>
                          <a:latin typeface="Georgia" panose="02040502050405020303" pitchFamily="18" charset="0"/>
                          <a:ea typeface="FangSong" panose="02010609060101010101" pitchFamily="49" charset="-122"/>
                        </a:rPr>
                        <a:t> is sixteen years … A-</a:t>
                      </a:r>
                      <a:r>
                        <a:rPr lang="en-GB" sz="2200" b="0" dirty="0" err="1" smtClean="0">
                          <a:solidFill>
                            <a:schemeClr val="tx1"/>
                          </a:solidFill>
                          <a:latin typeface="Georgia" panose="02040502050405020303" pitchFamily="18" charset="0"/>
                          <a:ea typeface="FangSong" panose="02010609060101010101" pitchFamily="49" charset="-122"/>
                        </a:rPr>
                        <a:t>hsuan</a:t>
                      </a:r>
                      <a:r>
                        <a:rPr lang="en-GB" sz="2200" b="0" dirty="0" smtClean="0">
                          <a:solidFill>
                            <a:schemeClr val="tx1"/>
                          </a:solidFill>
                          <a:latin typeface="Georgia" panose="02040502050405020303" pitchFamily="18" charset="0"/>
                          <a:ea typeface="FangSong" panose="02010609060101010101" pitchFamily="49" charset="-122"/>
                        </a:rPr>
                        <a:t> has tried in vain … Tong-</a:t>
                      </a:r>
                      <a:r>
                        <a:rPr lang="en-GB" sz="2200" b="0" dirty="0" err="1" smtClean="0">
                          <a:solidFill>
                            <a:schemeClr val="tx1"/>
                          </a:solidFill>
                          <a:latin typeface="Georgia" panose="02040502050405020303" pitchFamily="18" charset="0"/>
                          <a:ea typeface="FangSong" panose="02010609060101010101" pitchFamily="49" charset="-122"/>
                        </a:rPr>
                        <a:t>tze</a:t>
                      </a:r>
                      <a:r>
                        <a:rPr lang="en-GB" sz="2200" b="0" dirty="0" smtClean="0">
                          <a:solidFill>
                            <a:schemeClr val="tx1"/>
                          </a:solidFill>
                          <a:latin typeface="Georgia" panose="02040502050405020303" pitchFamily="18" charset="0"/>
                          <a:ea typeface="FangSong" panose="02010609060101010101" pitchFamily="49" charset="-122"/>
                        </a:rPr>
                        <a:t> is only nine.</a:t>
                      </a:r>
                    </a:p>
                    <a:p>
                      <a:endParaRPr lang="en-GB" sz="1000" b="0" dirty="0" smtClean="0">
                        <a:solidFill>
                          <a:schemeClr val="tx1"/>
                        </a:solidFill>
                        <a:latin typeface="Georgia" panose="02040502050405020303" pitchFamily="18" charset="0"/>
                        <a:ea typeface="FangSong" panose="02010609060101010101" pitchFamily="49" charset="-122"/>
                      </a:endParaRPr>
                    </a:p>
                    <a:p>
                      <a:r>
                        <a:rPr lang="zh-HK" altLang="en-US" sz="2200" b="1" dirty="0" smtClean="0">
                          <a:solidFill>
                            <a:srgbClr val="0070C0"/>
                          </a:solidFill>
                          <a:latin typeface="Georgia" panose="02040502050405020303" pitchFamily="18" charset="0"/>
                          <a:ea typeface="FangSong" panose="02010609060101010101" pitchFamily="49" charset="-122"/>
                        </a:rPr>
                        <a:t>許淵衝</a:t>
                      </a:r>
                      <a:r>
                        <a:rPr lang="en-US" altLang="zh-HK" sz="2200" b="0" dirty="0" smtClean="0">
                          <a:solidFill>
                            <a:srgbClr val="0070C0"/>
                          </a:solidFill>
                          <a:latin typeface="Georgia" panose="02040502050405020303" pitchFamily="18" charset="0"/>
                          <a:ea typeface="FangSong" panose="02010609060101010101" pitchFamily="49" charset="-122"/>
                        </a:rPr>
                        <a:t>:</a:t>
                      </a:r>
                    </a:p>
                    <a:p>
                      <a:r>
                        <a:rPr lang="en-GB" sz="2200" b="0" dirty="0" smtClean="0">
                          <a:solidFill>
                            <a:schemeClr val="tx1"/>
                          </a:solidFill>
                          <a:latin typeface="Georgia" panose="02040502050405020303" pitchFamily="18" charset="0"/>
                          <a:ea typeface="FangSong" panose="02010609060101010101" pitchFamily="49" charset="-122"/>
                        </a:rPr>
                        <a:t>My eldest son already is twice eight … My second one will never dedicate … Nearly nine years old is my youngest son. </a:t>
                      </a:r>
                    </a:p>
                  </a:txBody>
                  <a:tcPr/>
                </a:tc>
              </a:tr>
            </a:tbl>
          </a:graphicData>
        </a:graphic>
      </p:graphicFrame>
    </p:spTree>
    <p:extLst>
      <p:ext uri="{BB962C8B-B14F-4D97-AF65-F5344CB8AC3E}">
        <p14:creationId xmlns:p14="http://schemas.microsoft.com/office/powerpoint/2010/main" val="14114884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31</a:t>
            </a:fld>
            <a:endParaRPr lang="en-GB"/>
          </a:p>
        </p:txBody>
      </p:sp>
      <p:sp>
        <p:nvSpPr>
          <p:cNvPr id="6" name="TextBox 5"/>
          <p:cNvSpPr txBox="1"/>
          <p:nvPr/>
        </p:nvSpPr>
        <p:spPr>
          <a:xfrm>
            <a:off x="6602913"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TW" altLang="en-US" sz="3200" b="1" dirty="0">
                <a:latin typeface="FangSong" panose="02010609060101010101" pitchFamily="49" charset="-122"/>
                <a:ea typeface="FangSong" panose="02010609060101010101" pitchFamily="49" charset="-122"/>
              </a:rPr>
              <a:t>準確傳譯原詩含</a:t>
            </a:r>
            <a:r>
              <a:rPr lang="zh-TW" altLang="en-US" sz="3200" b="1" dirty="0" smtClean="0">
                <a:latin typeface="FangSong" panose="02010609060101010101" pitchFamily="49" charset="-122"/>
                <a:ea typeface="FangSong" panose="02010609060101010101" pitchFamily="49" charset="-122"/>
              </a:rPr>
              <a:t>義</a:t>
            </a:r>
            <a:endParaRPr lang="en-US" altLang="zh-TW" sz="3200" b="1" dirty="0" smtClean="0">
              <a:latin typeface="FangSong" panose="02010609060101010101" pitchFamily="49" charset="-122"/>
              <a:ea typeface="FangSong" panose="02010609060101010101" pitchFamily="49" charset="-122"/>
            </a:endParaRPr>
          </a:p>
        </p:txBody>
      </p:sp>
      <p:sp>
        <p:nvSpPr>
          <p:cNvPr id="5" name="TextBox 4"/>
          <p:cNvSpPr txBox="1"/>
          <p:nvPr/>
        </p:nvSpPr>
        <p:spPr>
          <a:xfrm>
            <a:off x="3340318" y="944947"/>
            <a:ext cx="1231106"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TW" altLang="en-US" sz="2600" b="1" dirty="0">
                <a:latin typeface="FangSong" panose="02010609060101010101" pitchFamily="49" charset="-122"/>
                <a:ea typeface="FangSong" panose="02010609060101010101" pitchFamily="49" charset="-122"/>
              </a:rPr>
              <a:t>歸園田</a:t>
            </a:r>
            <a:r>
              <a:rPr lang="zh-TW" altLang="en-US" sz="2600" b="1" dirty="0" smtClean="0">
                <a:latin typeface="FangSong" panose="02010609060101010101" pitchFamily="49" charset="-122"/>
                <a:ea typeface="FangSong" panose="02010609060101010101" pitchFamily="49" charset="-122"/>
              </a:rPr>
              <a:t>居</a:t>
            </a:r>
            <a:r>
              <a:rPr lang="en-US" altLang="zh-TW"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其</a:t>
            </a:r>
            <a:r>
              <a:rPr lang="zh-TW" altLang="en-US" sz="2600" b="1" dirty="0">
                <a:latin typeface="FangSong" panose="02010609060101010101" pitchFamily="49" charset="-122"/>
                <a:ea typeface="FangSong" panose="02010609060101010101" pitchFamily="49" charset="-122"/>
              </a:rPr>
              <a:t>一</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暖暖遠人</a:t>
            </a:r>
            <a:r>
              <a:rPr lang="zh-TW" altLang="en-US" sz="2600" b="1" dirty="0" smtClean="0">
                <a:latin typeface="FangSong" panose="02010609060101010101" pitchFamily="49" charset="-122"/>
                <a:ea typeface="FangSong" panose="02010609060101010101" pitchFamily="49" charset="-122"/>
              </a:rPr>
              <a:t>村 依</a:t>
            </a:r>
            <a:r>
              <a:rPr lang="zh-TW" altLang="en-US" sz="2600" b="1" dirty="0">
                <a:latin typeface="FangSong" panose="02010609060101010101" pitchFamily="49" charset="-122"/>
                <a:ea typeface="FangSong" panose="02010609060101010101" pitchFamily="49" charset="-122"/>
              </a:rPr>
              <a:t>依墟裡</a:t>
            </a:r>
            <a:r>
              <a:rPr lang="zh-TW" altLang="en-US" sz="2600" b="1" dirty="0" smtClean="0">
                <a:latin typeface="FangSong" panose="02010609060101010101" pitchFamily="49" charset="-122"/>
                <a:ea typeface="FangSong" panose="02010609060101010101" pitchFamily="49" charset="-122"/>
              </a:rPr>
              <a:t>煙</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48017851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32</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877352480"/>
              </p:ext>
            </p:extLst>
          </p:nvPr>
        </p:nvGraphicFramePr>
        <p:xfrm>
          <a:off x="467544" y="908720"/>
          <a:ext cx="8208912" cy="3901440"/>
        </p:xfrm>
        <a:graphic>
          <a:graphicData uri="http://schemas.openxmlformats.org/drawingml/2006/table">
            <a:tbl>
              <a:tblPr firstRow="1" bandRow="1">
                <a:tableStyleId>{FABFCF23-3B69-468F-B69F-88F6DE6A72F2}</a:tableStyleId>
              </a:tblPr>
              <a:tblGrid>
                <a:gridCol w="8208912"/>
              </a:tblGrid>
              <a:tr h="370840">
                <a:tc>
                  <a:txBody>
                    <a:bodyPr/>
                    <a:lstStyle/>
                    <a:p>
                      <a:pPr algn="ctr"/>
                      <a:r>
                        <a:rPr lang="zh-TW" altLang="en-US" sz="2400" b="1" dirty="0" smtClean="0">
                          <a:latin typeface="Georgia" panose="02040502050405020303" pitchFamily="18" charset="0"/>
                          <a:ea typeface="FangSong" panose="02010609060101010101" pitchFamily="49" charset="-122"/>
                        </a:rPr>
                        <a:t>暖暖遠人村 依依墟裡煙</a:t>
                      </a:r>
                      <a:endParaRPr lang="en-GB" sz="2400" b="1" dirty="0">
                        <a:latin typeface="Georgia" panose="02040502050405020303" pitchFamily="18" charset="0"/>
                        <a:ea typeface="FangSong" panose="02010609060101010101" pitchFamily="49" charset="-122"/>
                      </a:endParaRPr>
                    </a:p>
                  </a:txBody>
                  <a:tcPr/>
                </a:tc>
              </a:tr>
              <a:tr h="761216">
                <a:tc>
                  <a:txBody>
                    <a:bodyPr/>
                    <a:lstStyle/>
                    <a:p>
                      <a:r>
                        <a:rPr lang="zh-HK" altLang="en-GB" sz="2200" b="1" i="0" dirty="0" smtClean="0">
                          <a:solidFill>
                            <a:srgbClr val="0070C0"/>
                          </a:solidFill>
                          <a:latin typeface="Georgia" panose="02040502050405020303" pitchFamily="18" charset="0"/>
                          <a:ea typeface="FangSong" panose="02010609060101010101" pitchFamily="49" charset="-122"/>
                        </a:rPr>
                        <a:t>汪榕培</a:t>
                      </a:r>
                      <a:r>
                        <a:rPr lang="zh-HK" altLang="en-GB"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The distant village dimly looms somewhere, / With smoke from chimney drifting in the air.</a:t>
                      </a:r>
                    </a:p>
                    <a:p>
                      <a:endParaRPr lang="en-GB" altLang="zh-HK" sz="2200" b="0" dirty="0" smtClean="0">
                        <a:solidFill>
                          <a:schemeClr val="tx1"/>
                        </a:solidFill>
                        <a:latin typeface="Georgia" panose="02040502050405020303" pitchFamily="18" charset="0"/>
                        <a:ea typeface="FangSong" panose="02010609060101010101" pitchFamily="49" charset="-122"/>
                      </a:endParaRPr>
                    </a:p>
                    <a:p>
                      <a:r>
                        <a:rPr lang="en-GB" altLang="zh-HK" sz="2200" b="0" dirty="0" smtClean="0">
                          <a:solidFill>
                            <a:srgbClr val="0070C0"/>
                          </a:solidFill>
                          <a:latin typeface="Georgia" panose="02040502050405020303" pitchFamily="18" charset="0"/>
                          <a:ea typeface="FangSong" panose="02010609060101010101" pitchFamily="49" charset="-122"/>
                        </a:rPr>
                        <a:t>Charles Budd:</a:t>
                      </a:r>
                    </a:p>
                    <a:p>
                      <a:r>
                        <a:rPr lang="en-GB" altLang="zh-HK" sz="2200" b="0" dirty="0" smtClean="0">
                          <a:solidFill>
                            <a:schemeClr val="tx1"/>
                          </a:solidFill>
                          <a:latin typeface="Georgia" panose="02040502050405020303" pitchFamily="18" charset="0"/>
                          <a:ea typeface="FangSong" panose="02010609060101010101" pitchFamily="49" charset="-122"/>
                        </a:rPr>
                        <a:t>Away from busy towns and dusty marts. </a:t>
                      </a:r>
                    </a:p>
                    <a:p>
                      <a:endParaRPr lang="en-GB" altLang="zh-HK" sz="2200" b="0" dirty="0" smtClean="0">
                        <a:solidFill>
                          <a:schemeClr val="tx1"/>
                        </a:solidFill>
                        <a:latin typeface="Georgia" panose="02040502050405020303" pitchFamily="18" charset="0"/>
                        <a:ea typeface="FangSong" panose="02010609060101010101" pitchFamily="49" charset="-122"/>
                      </a:endParaRPr>
                    </a:p>
                    <a:p>
                      <a:r>
                        <a:rPr lang="en-GB" altLang="zh-HK" sz="2200" b="0" dirty="0" smtClean="0">
                          <a:solidFill>
                            <a:srgbClr val="0070C0"/>
                          </a:solidFill>
                          <a:latin typeface="Georgia" panose="02040502050405020303" pitchFamily="18" charset="0"/>
                          <a:ea typeface="FangSong" panose="02010609060101010101" pitchFamily="49" charset="-122"/>
                        </a:rPr>
                        <a:t>Arthur </a:t>
                      </a:r>
                      <a:r>
                        <a:rPr lang="en-GB" altLang="zh-HK" sz="2200" b="0" dirty="0" err="1" smtClean="0">
                          <a:solidFill>
                            <a:srgbClr val="0070C0"/>
                          </a:solidFill>
                          <a:latin typeface="Georgia" panose="02040502050405020303" pitchFamily="18" charset="0"/>
                          <a:ea typeface="FangSong" panose="02010609060101010101" pitchFamily="49" charset="-122"/>
                        </a:rPr>
                        <a:t>Waley</a:t>
                      </a:r>
                      <a:r>
                        <a:rPr lang="en-GB" altLang="zh-HK"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Hazy, hazy the distant hamlets of men; / Steady the smoke that hangs over cottage roofs. </a:t>
                      </a:r>
                    </a:p>
                  </a:txBody>
                  <a:tcPr/>
                </a:tc>
              </a:tr>
            </a:tbl>
          </a:graphicData>
        </a:graphic>
      </p:graphicFrame>
    </p:spTree>
    <p:extLst>
      <p:ext uri="{BB962C8B-B14F-4D97-AF65-F5344CB8AC3E}">
        <p14:creationId xmlns:p14="http://schemas.microsoft.com/office/powerpoint/2010/main" val="284378671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33</a:t>
            </a:fld>
            <a:endParaRPr lang="en-GB"/>
          </a:p>
        </p:txBody>
      </p:sp>
      <p:sp>
        <p:nvSpPr>
          <p:cNvPr id="6" name="TextBox 5"/>
          <p:cNvSpPr txBox="1"/>
          <p:nvPr/>
        </p:nvSpPr>
        <p:spPr>
          <a:xfrm>
            <a:off x="6931134" y="960284"/>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TW" altLang="en-US" sz="3200" b="1" dirty="0">
                <a:latin typeface="FangSong" panose="02010609060101010101" pitchFamily="49" charset="-122"/>
                <a:ea typeface="FangSong" panose="02010609060101010101" pitchFamily="49" charset="-122"/>
              </a:rPr>
              <a:t>準確傳譯原詩含</a:t>
            </a:r>
            <a:r>
              <a:rPr lang="zh-TW" altLang="en-US" sz="3200" b="1" dirty="0" smtClean="0">
                <a:latin typeface="FangSong" panose="02010609060101010101" pitchFamily="49" charset="-122"/>
                <a:ea typeface="FangSong" panose="02010609060101010101" pitchFamily="49" charset="-122"/>
              </a:rPr>
              <a:t>義</a:t>
            </a:r>
            <a:endParaRPr lang="en-US" altLang="zh-TW" sz="3200" b="1" dirty="0" smtClean="0">
              <a:latin typeface="FangSong" panose="02010609060101010101" pitchFamily="49" charset="-122"/>
              <a:ea typeface="FangSong" panose="02010609060101010101" pitchFamily="49" charset="-122"/>
            </a:endParaRPr>
          </a:p>
        </p:txBody>
      </p:sp>
      <p:sp>
        <p:nvSpPr>
          <p:cNvPr id="5" name="TextBox 4"/>
          <p:cNvSpPr txBox="1"/>
          <p:nvPr/>
        </p:nvSpPr>
        <p:spPr>
          <a:xfrm>
            <a:off x="5148064" y="967465"/>
            <a:ext cx="1231106"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TW" altLang="en-US" sz="2600" b="1" dirty="0">
                <a:latin typeface="FangSong" panose="02010609060101010101" pitchFamily="49" charset="-122"/>
                <a:ea typeface="FangSong" panose="02010609060101010101" pitchFamily="49" charset="-122"/>
              </a:rPr>
              <a:t>癸卯歲始春怀古田舍</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先師有遺</a:t>
            </a:r>
            <a:r>
              <a:rPr lang="zh-TW" altLang="en-US" sz="2600" b="1" dirty="0" smtClean="0">
                <a:latin typeface="FangSong" panose="02010609060101010101" pitchFamily="49" charset="-122"/>
                <a:ea typeface="FangSong" panose="02010609060101010101" pitchFamily="49" charset="-122"/>
              </a:rPr>
              <a:t>訓 憂</a:t>
            </a:r>
            <a:r>
              <a:rPr lang="zh-TW" altLang="en-US" sz="2600" b="1" dirty="0">
                <a:latin typeface="FangSong" panose="02010609060101010101" pitchFamily="49" charset="-122"/>
                <a:ea typeface="FangSong" panose="02010609060101010101" pitchFamily="49" charset="-122"/>
              </a:rPr>
              <a:t>道不憂</a:t>
            </a:r>
            <a:r>
              <a:rPr lang="zh-TW" altLang="en-US" sz="2600" b="1" dirty="0" smtClean="0">
                <a:latin typeface="FangSong" panose="02010609060101010101" pitchFamily="49" charset="-122"/>
                <a:ea typeface="FangSong" panose="02010609060101010101" pitchFamily="49" charset="-122"/>
              </a:rPr>
              <a:t>貧</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8" name="TextBox 7"/>
          <p:cNvSpPr txBox="1"/>
          <p:nvPr/>
        </p:nvSpPr>
        <p:spPr>
          <a:xfrm>
            <a:off x="-252536" y="2472867"/>
            <a:ext cx="3088798" cy="1338828"/>
          </a:xfrm>
          <a:prstGeom prst="rect">
            <a:avLst/>
          </a:prstGeom>
          <a:noFill/>
        </p:spPr>
        <p:txBody>
          <a:bodyPr wrap="square" rtlCol="0">
            <a:spAutoFit/>
          </a:bodyPr>
          <a:lstStyle/>
          <a:p>
            <a:pPr algn="ctr"/>
            <a:endParaRPr lang="en-US" sz="2400" dirty="0" smtClean="0">
              <a:latin typeface="Georgia" panose="02040502050405020303" pitchFamily="18" charset="0"/>
              <a:cs typeface="Arial" panose="020B0604020202020204" pitchFamily="34" charset="0"/>
            </a:endParaRPr>
          </a:p>
          <a:p>
            <a:pPr algn="ctr"/>
            <a:r>
              <a:rPr lang="zh-CN" altLang="en-US" sz="2400" b="1" dirty="0" smtClean="0">
                <a:latin typeface="FangSong" panose="02010609060101010101" pitchFamily="49" charset="-122"/>
                <a:ea typeface="FangSong" panose="02010609060101010101" pitchFamily="49" charset="-122"/>
                <a:cs typeface="Arial" panose="020B0604020202020204" pitchFamily="34" charset="0"/>
              </a:rPr>
              <a:t>君子之憂</a:t>
            </a:r>
            <a:endParaRPr lang="en-US" altLang="zh-CN" sz="2400" b="1" dirty="0" smtClean="0">
              <a:latin typeface="FangSong" panose="02010609060101010101" pitchFamily="49" charset="-122"/>
              <a:ea typeface="FangSong" panose="02010609060101010101" pitchFamily="49" charset="-122"/>
              <a:cs typeface="Arial" panose="020B0604020202020204" pitchFamily="34" charset="0"/>
            </a:endParaRPr>
          </a:p>
          <a:p>
            <a:pPr algn="ctr"/>
            <a:r>
              <a:rPr lang="zh-CN" altLang="en-US" sz="900" b="1" dirty="0" smtClean="0">
                <a:latin typeface="FangSong" panose="02010609060101010101" pitchFamily="49" charset="-122"/>
                <a:ea typeface="FangSong" panose="02010609060101010101" pitchFamily="49" charset="-122"/>
                <a:cs typeface="Arial" panose="020B0604020202020204" pitchFamily="34" charset="0"/>
              </a:rPr>
              <a:t> </a:t>
            </a:r>
            <a:endParaRPr lang="en-US" altLang="zh-CN" sz="900" b="1" dirty="0" smtClean="0">
              <a:latin typeface="FangSong" panose="02010609060101010101" pitchFamily="49" charset="-122"/>
              <a:ea typeface="FangSong" panose="02010609060101010101" pitchFamily="49" charset="-122"/>
              <a:cs typeface="Arial" panose="020B0604020202020204" pitchFamily="34" charset="0"/>
            </a:endParaRPr>
          </a:p>
          <a:p>
            <a:pPr algn="ctr"/>
            <a:r>
              <a:rPr lang="en-US" sz="2400" dirty="0" smtClean="0">
                <a:latin typeface="Georgia" panose="02040502050405020303" pitchFamily="18" charset="0"/>
                <a:cs typeface="Arial" panose="020B0604020202020204" pitchFamily="34" charset="0"/>
              </a:rPr>
              <a:t>worry </a:t>
            </a:r>
            <a:r>
              <a:rPr lang="en-US" sz="1600" i="1" dirty="0" smtClean="0">
                <a:latin typeface="Georgia" panose="02040502050405020303" pitchFamily="18" charset="0"/>
                <a:cs typeface="Arial" panose="020B0604020202020204" pitchFamily="34" charset="0"/>
              </a:rPr>
              <a:t>or</a:t>
            </a:r>
            <a:r>
              <a:rPr lang="en-US" sz="1600" dirty="0" smtClean="0">
                <a:latin typeface="Georgia" panose="02040502050405020303" pitchFamily="18" charset="0"/>
                <a:cs typeface="Arial" panose="020B0604020202020204" pitchFamily="34" charset="0"/>
              </a:rPr>
              <a:t> </a:t>
            </a:r>
            <a:r>
              <a:rPr lang="en-US" sz="2400" dirty="0" smtClean="0">
                <a:latin typeface="Georgia" panose="02040502050405020303" pitchFamily="18" charset="0"/>
                <a:cs typeface="Arial" panose="020B0604020202020204" pitchFamily="34" charset="0"/>
              </a:rPr>
              <a:t>care</a:t>
            </a:r>
            <a:endParaRPr lang="en-GB" sz="2400" dirty="0">
              <a:latin typeface="Georgia" panose="02040502050405020303" pitchFamily="18" charset="0"/>
              <a:cs typeface="Arial" panose="020B0604020202020204" pitchFamily="34" charset="0"/>
            </a:endParaRPr>
          </a:p>
        </p:txBody>
      </p:sp>
      <p:sp>
        <p:nvSpPr>
          <p:cNvPr id="9" name="TextBox 8"/>
          <p:cNvSpPr txBox="1"/>
          <p:nvPr/>
        </p:nvSpPr>
        <p:spPr>
          <a:xfrm>
            <a:off x="2483768" y="953817"/>
            <a:ext cx="2031325" cy="5436542"/>
          </a:xfrm>
          <a:prstGeom prst="rect">
            <a:avLst/>
          </a:prstGeom>
          <a:noFill/>
          <a:ln w="12700">
            <a:solidFill>
              <a:schemeClr val="tx1"/>
            </a:solidFill>
          </a:ln>
        </p:spPr>
        <p:txBody>
          <a:bodyPr vert="eaVert" wrap="square" rtlCol="0">
            <a:spAutoFit/>
          </a:bodyPr>
          <a:lstStyle/>
          <a:p>
            <a:pPr algn="ctr"/>
            <a:r>
              <a:rPr lang="en-US" altLang="zh-CN"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論語</a:t>
            </a:r>
            <a:r>
              <a:rPr lang="en-US" altLang="zh-TW" sz="2600" b="1" dirty="0">
                <a:latin typeface="FangSong" panose="02010609060101010101" pitchFamily="49" charset="-122"/>
                <a:ea typeface="FangSong" panose="02010609060101010101" pitchFamily="49" charset="-122"/>
              </a:rPr>
              <a:t>• </a:t>
            </a:r>
            <a:r>
              <a:rPr lang="zh-CN" altLang="en-US" sz="2600" b="1" dirty="0" smtClean="0">
                <a:latin typeface="FangSong" panose="02010609060101010101" pitchFamily="49" charset="-122"/>
                <a:ea typeface="FangSong" panose="02010609060101010101" pitchFamily="49" charset="-122"/>
              </a:rPr>
              <a:t>衛靈公</a:t>
            </a:r>
            <a:r>
              <a:rPr lang="en-US" altLang="zh-CN"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TW" altLang="en-US" sz="2600" b="1" dirty="0">
                <a:latin typeface="FangSong" panose="02010609060101010101" pitchFamily="49" charset="-122"/>
                <a:ea typeface="FangSong" panose="02010609060101010101" pitchFamily="49" charset="-122"/>
              </a:rPr>
              <a:t>子曰「君子謀道不謀食</a:t>
            </a:r>
            <a:r>
              <a:rPr lang="zh-TW" altLang="en-US" sz="2600" b="1" dirty="0" smtClean="0">
                <a:latin typeface="FangSong" panose="02010609060101010101" pitchFamily="49" charset="-122"/>
                <a:ea typeface="FangSong" panose="02010609060101010101" pitchFamily="49" charset="-122"/>
              </a:rPr>
              <a:t>。耕也 </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餒</a:t>
            </a:r>
            <a:r>
              <a:rPr lang="zh-TW" altLang="en-US" sz="2600" b="1" dirty="0">
                <a:latin typeface="FangSong" panose="02010609060101010101" pitchFamily="49" charset="-122"/>
                <a:ea typeface="FangSong" panose="02010609060101010101" pitchFamily="49" charset="-122"/>
              </a:rPr>
              <a:t>在其中</a:t>
            </a:r>
            <a:r>
              <a:rPr lang="zh-TW" altLang="en-US" sz="2600" b="1" dirty="0" smtClean="0">
                <a:latin typeface="FangSong" panose="02010609060101010101" pitchFamily="49" charset="-122"/>
                <a:ea typeface="FangSong" panose="02010609060101010101" pitchFamily="49" charset="-122"/>
              </a:rPr>
              <a:t>矣</a:t>
            </a: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學也 祿</a:t>
            </a:r>
            <a:r>
              <a:rPr lang="zh-TW" altLang="en-US" sz="2600" b="1" dirty="0">
                <a:latin typeface="FangSong" panose="02010609060101010101" pitchFamily="49" charset="-122"/>
                <a:ea typeface="FangSong" panose="02010609060101010101" pitchFamily="49" charset="-122"/>
              </a:rPr>
              <a:t>在其中矣</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君</a:t>
            </a:r>
            <a:r>
              <a:rPr lang="zh-TW" altLang="en-US" sz="2600" b="1" dirty="0">
                <a:latin typeface="FangSong" panose="02010609060101010101" pitchFamily="49" charset="-122"/>
                <a:ea typeface="FangSong" panose="02010609060101010101" pitchFamily="49" charset="-122"/>
              </a:rPr>
              <a:t>子憂道不憂貧。」</a:t>
            </a:r>
          </a:p>
        </p:txBody>
      </p:sp>
    </p:spTree>
    <p:extLst>
      <p:ext uri="{BB962C8B-B14F-4D97-AF65-F5344CB8AC3E}">
        <p14:creationId xmlns:p14="http://schemas.microsoft.com/office/powerpoint/2010/main" val="11190452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34</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2905895272"/>
              </p:ext>
            </p:extLst>
          </p:nvPr>
        </p:nvGraphicFramePr>
        <p:xfrm>
          <a:off x="467544" y="908720"/>
          <a:ext cx="8208912" cy="5242560"/>
        </p:xfrm>
        <a:graphic>
          <a:graphicData uri="http://schemas.openxmlformats.org/drawingml/2006/table">
            <a:tbl>
              <a:tblPr firstRow="1" bandRow="1">
                <a:tableStyleId>{FABFCF23-3B69-468F-B69F-88F6DE6A72F2}</a:tableStyleId>
              </a:tblPr>
              <a:tblGrid>
                <a:gridCol w="8208912"/>
              </a:tblGrid>
              <a:tr h="370840">
                <a:tc>
                  <a:txBody>
                    <a:bodyPr/>
                    <a:lstStyle/>
                    <a:p>
                      <a:pPr algn="ctr"/>
                      <a:r>
                        <a:rPr lang="zh-TW" altLang="en-US" sz="2400" b="1" dirty="0" smtClean="0">
                          <a:latin typeface="Georgia" panose="02040502050405020303" pitchFamily="18" charset="0"/>
                          <a:ea typeface="FangSong" panose="02010609060101010101" pitchFamily="49" charset="-122"/>
                        </a:rPr>
                        <a:t>先師有遺訓 憂道不憂貧</a:t>
                      </a:r>
                      <a:endParaRPr lang="en-GB" sz="2400" b="1" dirty="0">
                        <a:latin typeface="Georgia" panose="02040502050405020303" pitchFamily="18" charset="0"/>
                        <a:ea typeface="FangSong" panose="02010609060101010101" pitchFamily="49" charset="-122"/>
                      </a:endParaRPr>
                    </a:p>
                  </a:txBody>
                  <a:tcPr/>
                </a:tc>
              </a:tr>
              <a:tr h="761216">
                <a:tc>
                  <a:txBody>
                    <a:bodyPr/>
                    <a:lstStyle/>
                    <a:p>
                      <a:r>
                        <a:rPr lang="zh-HK" altLang="en-US" sz="2200" b="1" i="0" dirty="0" smtClean="0">
                          <a:solidFill>
                            <a:srgbClr val="0070C0"/>
                          </a:solidFill>
                          <a:latin typeface="Georgia" panose="02040502050405020303" pitchFamily="18" charset="0"/>
                          <a:ea typeface="FangSong" panose="02010609060101010101" pitchFamily="49" charset="-122"/>
                        </a:rPr>
                        <a:t>汪榕培</a:t>
                      </a:r>
                      <a:r>
                        <a:rPr lang="en-US" altLang="zh-HK" sz="2200" b="0" i="0" dirty="0" smtClean="0">
                          <a:solidFill>
                            <a:srgbClr val="0070C0"/>
                          </a:solidFill>
                          <a:latin typeface="Georgia" panose="02040502050405020303" pitchFamily="18" charset="0"/>
                          <a:ea typeface="FangSong" panose="02010609060101010101" pitchFamily="49" charset="-122"/>
                        </a:rPr>
                        <a:t>:</a:t>
                      </a:r>
                    </a:p>
                    <a:p>
                      <a:r>
                        <a:rPr lang="en-GB" altLang="zh-HK" sz="2200" b="0" i="0" dirty="0" smtClean="0">
                          <a:solidFill>
                            <a:schemeClr val="tx1"/>
                          </a:solidFill>
                          <a:latin typeface="Georgia" panose="02040502050405020303" pitchFamily="18" charset="0"/>
                          <a:ea typeface="FangSong" panose="02010609060101010101" pitchFamily="49" charset="-122"/>
                        </a:rPr>
                        <a:t>The Confucian teaching rings without doubt: / It’s learning not poverty, / that man cares about.</a:t>
                      </a:r>
                    </a:p>
                    <a:p>
                      <a:endParaRPr lang="en-GB" altLang="zh-HK" sz="2200" b="0" i="0" dirty="0" smtClean="0">
                        <a:solidFill>
                          <a:schemeClr val="tx1"/>
                        </a:solidFill>
                        <a:latin typeface="Georgia" panose="02040502050405020303" pitchFamily="18" charset="0"/>
                        <a:ea typeface="FangSong" panose="02010609060101010101" pitchFamily="49" charset="-122"/>
                      </a:endParaRPr>
                    </a:p>
                    <a:p>
                      <a:r>
                        <a:rPr lang="en-GB" altLang="zh-HK" sz="2200" b="0" i="0" dirty="0" smtClean="0">
                          <a:solidFill>
                            <a:srgbClr val="0070C0"/>
                          </a:solidFill>
                          <a:latin typeface="Georgia" panose="02040502050405020303" pitchFamily="18" charset="0"/>
                          <a:ea typeface="FangSong" panose="02010609060101010101" pitchFamily="49" charset="-122"/>
                        </a:rPr>
                        <a:t>J. D. </a:t>
                      </a:r>
                      <a:r>
                        <a:rPr lang="en-GB" altLang="zh-HK" sz="2200" b="0" i="0" dirty="0" err="1" smtClean="0">
                          <a:solidFill>
                            <a:srgbClr val="0070C0"/>
                          </a:solidFill>
                          <a:latin typeface="Georgia" panose="02040502050405020303" pitchFamily="18" charset="0"/>
                          <a:ea typeface="FangSong" panose="02010609060101010101" pitchFamily="49" charset="-122"/>
                        </a:rPr>
                        <a:t>Frodsham</a:t>
                      </a:r>
                      <a:r>
                        <a:rPr lang="en-GB" altLang="zh-HK" sz="2200" b="0" i="0" dirty="0" smtClean="0">
                          <a:solidFill>
                            <a:srgbClr val="0070C0"/>
                          </a:solidFill>
                          <a:latin typeface="Georgia" panose="02040502050405020303" pitchFamily="18" charset="0"/>
                          <a:ea typeface="FangSong" panose="02010609060101010101" pitchFamily="49" charset="-122"/>
                        </a:rPr>
                        <a:t>:</a:t>
                      </a:r>
                    </a:p>
                    <a:p>
                      <a:r>
                        <a:rPr lang="en-GB" altLang="zh-HK" sz="2200" b="0" i="0" dirty="0" smtClean="0">
                          <a:solidFill>
                            <a:schemeClr val="tx1"/>
                          </a:solidFill>
                          <a:latin typeface="Georgia" panose="02040502050405020303" pitchFamily="18" charset="0"/>
                          <a:ea typeface="FangSong" panose="02010609060101010101" pitchFamily="49" charset="-122"/>
                        </a:rPr>
                        <a:t>The teacher old left behind this doctrine: / ‘Worry about the Way, / not about the poverty.’</a:t>
                      </a:r>
                    </a:p>
                    <a:p>
                      <a:endParaRPr lang="en-GB" altLang="zh-HK" sz="2200" b="0" i="0" dirty="0" smtClean="0">
                        <a:solidFill>
                          <a:schemeClr val="tx1"/>
                        </a:solidFill>
                        <a:latin typeface="Georgia" panose="02040502050405020303" pitchFamily="18" charset="0"/>
                        <a:ea typeface="FangSong" panose="02010609060101010101" pitchFamily="49" charset="-122"/>
                      </a:endParaRPr>
                    </a:p>
                    <a:p>
                      <a:r>
                        <a:rPr lang="en-GB" altLang="zh-HK" sz="2200" b="0" i="0" dirty="0" smtClean="0">
                          <a:solidFill>
                            <a:srgbClr val="0070C0"/>
                          </a:solidFill>
                          <a:latin typeface="Georgia" panose="02040502050405020303" pitchFamily="18" charset="0"/>
                          <a:ea typeface="FangSong" panose="02010609060101010101" pitchFamily="49" charset="-122"/>
                        </a:rPr>
                        <a:t>Charles Budd:</a:t>
                      </a:r>
                    </a:p>
                    <a:p>
                      <a:r>
                        <a:rPr lang="en-GB" altLang="zh-HK" sz="2200" b="0" i="0" dirty="0" smtClean="0">
                          <a:solidFill>
                            <a:schemeClr val="tx1"/>
                          </a:solidFill>
                          <a:latin typeface="Georgia" panose="02040502050405020303" pitchFamily="18" charset="0"/>
                          <a:ea typeface="FangSong" panose="02010609060101010101" pitchFamily="49" charset="-122"/>
                        </a:rPr>
                        <a:t>The teacher of old had a lesson to give to the world; / He cares for his work / and not for poverty. </a:t>
                      </a:r>
                    </a:p>
                    <a:p>
                      <a:endParaRPr lang="en-GB" altLang="zh-HK" sz="2200" b="0" i="0" dirty="0" smtClean="0">
                        <a:solidFill>
                          <a:schemeClr val="tx1"/>
                        </a:solidFill>
                        <a:latin typeface="Georgia" panose="02040502050405020303" pitchFamily="18" charset="0"/>
                        <a:ea typeface="FangSong" panose="02010609060101010101" pitchFamily="49" charset="-122"/>
                      </a:endParaRPr>
                    </a:p>
                    <a:p>
                      <a:r>
                        <a:rPr lang="zh-HK" altLang="en-US" sz="2200" b="1" i="0" dirty="0" smtClean="0">
                          <a:solidFill>
                            <a:srgbClr val="0070C0"/>
                          </a:solidFill>
                          <a:latin typeface="Georgia" panose="02040502050405020303" pitchFamily="18" charset="0"/>
                          <a:ea typeface="FangSong" panose="02010609060101010101" pitchFamily="49" charset="-122"/>
                        </a:rPr>
                        <a:t>譚時霖</a:t>
                      </a:r>
                      <a:r>
                        <a:rPr lang="en-US" altLang="zh-HK" sz="2200" b="0" i="0" dirty="0" smtClean="0">
                          <a:solidFill>
                            <a:srgbClr val="0070C0"/>
                          </a:solidFill>
                          <a:latin typeface="Georgia" panose="02040502050405020303" pitchFamily="18" charset="0"/>
                          <a:ea typeface="FangSong" panose="02010609060101010101" pitchFamily="49" charset="-122"/>
                        </a:rPr>
                        <a:t>:</a:t>
                      </a:r>
                    </a:p>
                    <a:p>
                      <a:r>
                        <a:rPr lang="en-GB" altLang="zh-HK" sz="2200" b="0" i="0" dirty="0" smtClean="0">
                          <a:solidFill>
                            <a:schemeClr val="tx1"/>
                          </a:solidFill>
                          <a:latin typeface="Georgia" panose="02040502050405020303" pitchFamily="18" charset="0"/>
                          <a:ea typeface="FangSong" panose="02010609060101010101" pitchFamily="49" charset="-122"/>
                        </a:rPr>
                        <a:t>Thus directed the master: / Let moral issues engage your mind. </a:t>
                      </a:r>
                    </a:p>
                  </a:txBody>
                  <a:tcPr/>
                </a:tc>
              </a:tr>
            </a:tbl>
          </a:graphicData>
        </a:graphic>
      </p:graphicFrame>
    </p:spTree>
    <p:extLst>
      <p:ext uri="{BB962C8B-B14F-4D97-AF65-F5344CB8AC3E}">
        <p14:creationId xmlns:p14="http://schemas.microsoft.com/office/powerpoint/2010/main" val="114253284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35</a:t>
            </a:fld>
            <a:endParaRPr lang="en-GB"/>
          </a:p>
        </p:txBody>
      </p:sp>
      <p:sp>
        <p:nvSpPr>
          <p:cNvPr id="6" name="TextBox 5"/>
          <p:cNvSpPr txBox="1"/>
          <p:nvPr/>
        </p:nvSpPr>
        <p:spPr>
          <a:xfrm>
            <a:off x="6602913"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音韻與形式</a:t>
            </a:r>
            <a:endParaRPr lang="en-US" altLang="zh-TW" sz="3200" b="1" dirty="0" smtClean="0">
              <a:latin typeface="FangSong" panose="02010609060101010101" pitchFamily="49" charset="-122"/>
              <a:ea typeface="FangSong" panose="02010609060101010101" pitchFamily="49" charset="-122"/>
            </a:endParaRPr>
          </a:p>
        </p:txBody>
      </p:sp>
      <p:sp>
        <p:nvSpPr>
          <p:cNvPr id="5" name="TextBox 4"/>
          <p:cNvSpPr txBox="1"/>
          <p:nvPr/>
        </p:nvSpPr>
        <p:spPr>
          <a:xfrm>
            <a:off x="3059832" y="944947"/>
            <a:ext cx="2031325" cy="5436542"/>
          </a:xfrm>
          <a:prstGeom prst="rect">
            <a:avLst/>
          </a:prstGeom>
          <a:noFill/>
          <a:ln w="12700">
            <a:solidFill>
              <a:schemeClr val="tx1"/>
            </a:solidFill>
          </a:ln>
        </p:spPr>
        <p:txBody>
          <a:bodyPr vert="eaVert" wrap="square" rtlCol="0">
            <a:spAutoFit/>
          </a:bodyPr>
          <a:lstStyle/>
          <a:p>
            <a:pPr algn="ct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周南</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關雎</a:t>
            </a:r>
            <a:r>
              <a:rPr lang="en-US" altLang="zh-TW" sz="2600" b="1" dirty="0" smtClean="0">
                <a:latin typeface="FangSong" panose="02010609060101010101" pitchFamily="49" charset="-122"/>
                <a:ea typeface="FangSong" panose="02010609060101010101" pitchFamily="49" charset="-122"/>
              </a:rPr>
              <a:t>》</a:t>
            </a:r>
            <a:endParaRPr lang="en-US" altLang="zh-TW" sz="1500" b="1" dirty="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參</a:t>
            </a:r>
            <a:r>
              <a:rPr lang="zh-TW" altLang="en-US" sz="2600" b="1" dirty="0">
                <a:latin typeface="FangSong" panose="02010609060101010101" pitchFamily="49" charset="-122"/>
                <a:ea typeface="FangSong" panose="02010609060101010101" pitchFamily="49" charset="-122"/>
              </a:rPr>
              <a:t>差荇</a:t>
            </a:r>
            <a:r>
              <a:rPr lang="zh-TW" altLang="en-US" sz="2600" b="1" dirty="0" smtClean="0">
                <a:latin typeface="FangSong" panose="02010609060101010101" pitchFamily="49" charset="-122"/>
                <a:ea typeface="FangSong" panose="02010609060101010101" pitchFamily="49" charset="-122"/>
              </a:rPr>
              <a:t>菜 左</a:t>
            </a:r>
            <a:r>
              <a:rPr lang="zh-TW" altLang="en-US" sz="2600" b="1" dirty="0">
                <a:latin typeface="FangSong" panose="02010609060101010101" pitchFamily="49" charset="-122"/>
                <a:ea typeface="FangSong" panose="02010609060101010101" pitchFamily="49" charset="-122"/>
              </a:rPr>
              <a:t>右流之。</a:t>
            </a:r>
            <a:r>
              <a:rPr lang="en-US" altLang="zh-TW" sz="2600" b="1" dirty="0" smtClean="0">
                <a:latin typeface="FangSong" panose="02010609060101010101" pitchFamily="49" charset="-122"/>
                <a:ea typeface="FangSong" panose="02010609060101010101" pitchFamily="49" charset="-122"/>
              </a:rPr>
              <a:t>……</a:t>
            </a:r>
          </a:p>
          <a:p>
            <a:pPr algn="ctr"/>
            <a:r>
              <a:rPr lang="zh-TW" altLang="en-US" sz="2600" b="1" dirty="0" smtClean="0">
                <a:latin typeface="FangSong" panose="02010609060101010101" pitchFamily="49" charset="-122"/>
                <a:ea typeface="FangSong" panose="02010609060101010101" pitchFamily="49" charset="-122"/>
              </a:rPr>
              <a:t>參</a:t>
            </a:r>
            <a:r>
              <a:rPr lang="zh-TW" altLang="en-US" sz="2600" b="1" dirty="0">
                <a:latin typeface="FangSong" panose="02010609060101010101" pitchFamily="49" charset="-122"/>
                <a:ea typeface="FangSong" panose="02010609060101010101" pitchFamily="49" charset="-122"/>
              </a:rPr>
              <a:t>差荇</a:t>
            </a:r>
            <a:r>
              <a:rPr lang="zh-TW" altLang="en-US" sz="2600" b="1" dirty="0" smtClean="0">
                <a:latin typeface="FangSong" panose="02010609060101010101" pitchFamily="49" charset="-122"/>
                <a:ea typeface="FangSong" panose="02010609060101010101" pitchFamily="49" charset="-122"/>
              </a:rPr>
              <a:t>菜 左</a:t>
            </a:r>
            <a:r>
              <a:rPr lang="zh-TW" altLang="en-US" sz="2600" b="1" dirty="0">
                <a:latin typeface="FangSong" panose="02010609060101010101" pitchFamily="49" charset="-122"/>
                <a:ea typeface="FangSong" panose="02010609060101010101" pitchFamily="49" charset="-122"/>
              </a:rPr>
              <a:t>右採之。</a:t>
            </a:r>
            <a:r>
              <a:rPr lang="en-US" altLang="zh-TW" sz="2600" b="1" dirty="0" smtClean="0">
                <a:latin typeface="FangSong" panose="02010609060101010101" pitchFamily="49" charset="-122"/>
                <a:ea typeface="FangSong" panose="02010609060101010101" pitchFamily="49" charset="-122"/>
              </a:rPr>
              <a:t>……</a:t>
            </a:r>
          </a:p>
          <a:p>
            <a:pPr algn="ctr"/>
            <a:r>
              <a:rPr lang="zh-TW" altLang="en-US" sz="2600" b="1" dirty="0" smtClean="0">
                <a:latin typeface="FangSong" panose="02010609060101010101" pitchFamily="49" charset="-122"/>
                <a:ea typeface="FangSong" panose="02010609060101010101" pitchFamily="49" charset="-122"/>
              </a:rPr>
              <a:t>參</a:t>
            </a:r>
            <a:r>
              <a:rPr lang="zh-TW" altLang="en-US" sz="2600" b="1" dirty="0">
                <a:latin typeface="FangSong" panose="02010609060101010101" pitchFamily="49" charset="-122"/>
                <a:ea typeface="FangSong" panose="02010609060101010101" pitchFamily="49" charset="-122"/>
              </a:rPr>
              <a:t>差荇</a:t>
            </a:r>
            <a:r>
              <a:rPr lang="zh-TW" altLang="en-US" sz="2600" b="1" dirty="0" smtClean="0">
                <a:latin typeface="FangSong" panose="02010609060101010101" pitchFamily="49" charset="-122"/>
                <a:ea typeface="FangSong" panose="02010609060101010101" pitchFamily="49" charset="-122"/>
              </a:rPr>
              <a:t>菜 左</a:t>
            </a:r>
            <a:r>
              <a:rPr lang="zh-TW" altLang="en-US" sz="2600" b="1" dirty="0">
                <a:latin typeface="FangSong" panose="02010609060101010101" pitchFamily="49" charset="-122"/>
                <a:ea typeface="FangSong" panose="02010609060101010101" pitchFamily="49" charset="-122"/>
              </a:rPr>
              <a:t>右芼</a:t>
            </a:r>
            <a:r>
              <a:rPr lang="zh-TW" altLang="en-US" sz="2600" b="1" dirty="0" smtClean="0">
                <a:latin typeface="FangSong" panose="02010609060101010101" pitchFamily="49" charset="-122"/>
                <a:ea typeface="FangSong" panose="02010609060101010101" pitchFamily="49" charset="-122"/>
              </a:rPr>
              <a:t>之</a:t>
            </a:r>
            <a:r>
              <a:rPr lang="zh-CN" altLang="en-US" sz="2600" b="1" dirty="0">
                <a:latin typeface="FangSong" panose="02010609060101010101" pitchFamily="49" charset="-122"/>
                <a:ea typeface="FangSong" panose="02010609060101010101" pitchFamily="49" charset="-122"/>
              </a:rPr>
              <a:t>。</a:t>
            </a:r>
            <a:r>
              <a:rPr lang="en-US" altLang="zh-TW"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93719510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36</a:t>
            </a:fld>
            <a:endParaRPr lang="en-GB"/>
          </a:p>
        </p:txBody>
      </p:sp>
      <p:sp>
        <p:nvSpPr>
          <p:cNvPr id="6" name="TextBox 5"/>
          <p:cNvSpPr txBox="1"/>
          <p:nvPr/>
        </p:nvSpPr>
        <p:spPr>
          <a:xfrm>
            <a:off x="2699792" y="923921"/>
            <a:ext cx="3908762"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音韻與形式</a:t>
            </a:r>
            <a:endParaRPr lang="en-US" altLang="zh-CN" sz="3200" b="1" dirty="0" smtClean="0">
              <a:latin typeface="FangSong" panose="02010609060101010101" pitchFamily="49" charset="-122"/>
              <a:ea typeface="FangSong" panose="02010609060101010101" pitchFamily="49" charset="-122"/>
            </a:endParaRPr>
          </a:p>
          <a:p>
            <a:pPr algn="ctr"/>
            <a:endParaRPr lang="en-US" altLang="zh-TW" b="1" dirty="0" smtClean="0">
              <a:latin typeface="FangSong" panose="02010609060101010101" pitchFamily="49" charset="-122"/>
              <a:ea typeface="FangSong" panose="02010609060101010101" pitchFamily="49" charset="-122"/>
            </a:endParaRPr>
          </a:p>
          <a:p>
            <a:pPr algn="ctr"/>
            <a:r>
              <a:rPr lang="zh-CN" altLang="en-US" sz="2800" b="1" dirty="0" smtClean="0">
                <a:solidFill>
                  <a:srgbClr val="0070C0"/>
                </a:solidFill>
                <a:latin typeface="FangSong" panose="02010609060101010101" pitchFamily="49" charset="-122"/>
                <a:ea typeface="FangSong" panose="02010609060101010101" pitchFamily="49" charset="-122"/>
              </a:rPr>
              <a:t>朱光潛</a:t>
            </a:r>
            <a:endParaRPr lang="en-US" altLang="zh-TW" sz="2800" b="1" dirty="0">
              <a:solidFill>
                <a:srgbClr val="0070C0"/>
              </a:solidFill>
              <a:latin typeface="FangSong" panose="02010609060101010101" pitchFamily="49" charset="-122"/>
              <a:ea typeface="FangSong" panose="02010609060101010101" pitchFamily="49" charset="-122"/>
            </a:endParaRPr>
          </a:p>
          <a:p>
            <a:pPr algn="ctr"/>
            <a:r>
              <a:rPr lang="zh-CN" altLang="en-US" sz="2800" b="1" dirty="0" smtClean="0">
                <a:latin typeface="FangSong" panose="02010609060101010101" pitchFamily="49" charset="-122"/>
                <a:ea typeface="FangSong" panose="02010609060101010101" pitchFamily="49" charset="-122"/>
              </a:rPr>
              <a:t>‘詩是一種有韻律的純文學。’</a:t>
            </a:r>
            <a:endParaRPr lang="en-US" altLang="zh-CN" sz="2800" b="1" dirty="0" smtClean="0">
              <a:latin typeface="FangSong" panose="02010609060101010101" pitchFamily="49" charset="-122"/>
              <a:ea typeface="FangSong" panose="02010609060101010101" pitchFamily="49" charset="-122"/>
            </a:endParaRPr>
          </a:p>
          <a:p>
            <a:pPr algn="ctr"/>
            <a:endParaRPr lang="en-US" altLang="zh-TW" sz="2800" b="1" dirty="0">
              <a:latin typeface="FangSong" panose="02010609060101010101" pitchFamily="49" charset="-122"/>
              <a:ea typeface="FangSong" panose="02010609060101010101" pitchFamily="49" charset="-122"/>
            </a:endParaRPr>
          </a:p>
          <a:p>
            <a:pPr algn="ctr"/>
            <a:r>
              <a:rPr lang="en-US" altLang="zh-CN" sz="2800" b="1" dirty="0" smtClean="0">
                <a:latin typeface="FangSong" panose="02010609060101010101" pitchFamily="49" charset="-122"/>
                <a:ea typeface="FangSong" panose="02010609060101010101" pitchFamily="49" charset="-122"/>
              </a:rPr>
              <a:t>《</a:t>
            </a:r>
            <a:r>
              <a:rPr lang="zh-CN" altLang="en-US" sz="2800" b="1" dirty="0" smtClean="0">
                <a:latin typeface="FangSong" panose="02010609060101010101" pitchFamily="49" charset="-122"/>
                <a:ea typeface="FangSong" panose="02010609060101010101" pitchFamily="49" charset="-122"/>
              </a:rPr>
              <a:t>詩經</a:t>
            </a:r>
            <a:r>
              <a:rPr lang="en-US" altLang="zh-CN" sz="2800" b="1" dirty="0" smtClean="0">
                <a:latin typeface="FangSong" panose="02010609060101010101" pitchFamily="49" charset="-122"/>
                <a:ea typeface="FangSong" panose="02010609060101010101" pitchFamily="49" charset="-122"/>
              </a:rPr>
              <a:t>》</a:t>
            </a:r>
          </a:p>
          <a:p>
            <a:pPr algn="ctr"/>
            <a:r>
              <a:rPr lang="zh-CN" altLang="en-US" sz="2800" b="1" dirty="0">
                <a:latin typeface="FangSong" panose="02010609060101010101" pitchFamily="49" charset="-122"/>
                <a:ea typeface="FangSong" panose="02010609060101010101" pitchFamily="49" charset="-122"/>
              </a:rPr>
              <a:t>形式與內</a:t>
            </a:r>
            <a:r>
              <a:rPr lang="zh-CN" altLang="en-US" sz="2800" b="1" dirty="0" smtClean="0">
                <a:latin typeface="FangSong" panose="02010609060101010101" pitchFamily="49" charset="-122"/>
                <a:ea typeface="FangSong" panose="02010609060101010101" pitchFamily="49" charset="-122"/>
              </a:rPr>
              <a:t>容並重</a:t>
            </a:r>
            <a:endParaRPr lang="en-US" altLang="zh-TW" sz="28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12654730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37</a:t>
            </a:fld>
            <a:endParaRPr lang="en-GB"/>
          </a:p>
        </p:txBody>
      </p:sp>
      <p:sp>
        <p:nvSpPr>
          <p:cNvPr id="6" name="TextBox 5"/>
          <p:cNvSpPr txBox="1"/>
          <p:nvPr/>
        </p:nvSpPr>
        <p:spPr>
          <a:xfrm>
            <a:off x="6602915"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a:latin typeface="FangSong" panose="02010609060101010101" pitchFamily="49" charset="-122"/>
                <a:ea typeface="FangSong" panose="02010609060101010101" pitchFamily="49" charset="-122"/>
              </a:rPr>
              <a:t>音韻與形式</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3459941" y="944947"/>
            <a:ext cx="1631216" cy="5436542"/>
          </a:xfrm>
          <a:prstGeom prst="rect">
            <a:avLst/>
          </a:prstGeom>
          <a:noFill/>
          <a:ln w="12700">
            <a:solidFill>
              <a:schemeClr val="tx1"/>
            </a:solidFill>
          </a:ln>
        </p:spPr>
        <p:txBody>
          <a:bodyPr vert="eaVert" wrap="square" rtlCol="0">
            <a:spAutoFit/>
          </a:bodyPr>
          <a:lstStyle/>
          <a:p>
            <a:pPr algn="ct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周頌</a:t>
            </a: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清廟</a:t>
            </a:r>
            <a:r>
              <a:rPr lang="en-US" altLang="zh-TW" sz="2600" b="1" dirty="0" smtClean="0">
                <a:latin typeface="FangSong" panose="02010609060101010101" pitchFamily="49" charset="-122"/>
                <a:ea typeface="FangSong" panose="02010609060101010101" pitchFamily="49" charset="-122"/>
              </a:rPr>
              <a:t>》</a:t>
            </a:r>
            <a:endParaRPr lang="en-US" altLang="zh-TW" sz="1500" b="1" dirty="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於穆清</a:t>
            </a:r>
            <a:r>
              <a:rPr lang="zh-TW" altLang="en-US" sz="2600" b="1" dirty="0" smtClean="0">
                <a:latin typeface="FangSong" panose="02010609060101010101" pitchFamily="49" charset="-122"/>
                <a:ea typeface="FangSong" panose="02010609060101010101" pitchFamily="49" charset="-122"/>
              </a:rPr>
              <a:t>廟 肅</a:t>
            </a:r>
            <a:r>
              <a:rPr lang="zh-TW" altLang="en-US" sz="2600" b="1" dirty="0">
                <a:latin typeface="FangSong" panose="02010609060101010101" pitchFamily="49" charset="-122"/>
                <a:ea typeface="FangSong" panose="02010609060101010101" pitchFamily="49" charset="-122"/>
              </a:rPr>
              <a:t>雝顯相。 </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濟</a:t>
            </a:r>
            <a:r>
              <a:rPr lang="zh-TW" altLang="en-US" sz="2600" b="1" dirty="0">
                <a:latin typeface="FangSong" panose="02010609060101010101" pitchFamily="49" charset="-122"/>
                <a:ea typeface="FangSong" panose="02010609060101010101" pitchFamily="49" charset="-122"/>
              </a:rPr>
              <a:t>濟多</a:t>
            </a:r>
            <a:r>
              <a:rPr lang="zh-TW" altLang="en-US" sz="2600" b="1" dirty="0" smtClean="0">
                <a:latin typeface="FangSong" panose="02010609060101010101" pitchFamily="49" charset="-122"/>
                <a:ea typeface="FangSong" panose="02010609060101010101" pitchFamily="49" charset="-122"/>
              </a:rPr>
              <a:t>士 秉</a:t>
            </a:r>
            <a:r>
              <a:rPr lang="zh-TW" altLang="en-US" sz="2600" b="1" dirty="0">
                <a:latin typeface="FangSong" panose="02010609060101010101" pitchFamily="49" charset="-122"/>
                <a:ea typeface="FangSong" panose="02010609060101010101" pitchFamily="49" charset="-122"/>
              </a:rPr>
              <a:t>文之德</a:t>
            </a:r>
            <a:r>
              <a:rPr lang="zh-TW" altLang="en-US" sz="2600" b="1" dirty="0" smtClean="0">
                <a:latin typeface="FangSong" panose="02010609060101010101" pitchFamily="49" charset="-122"/>
                <a:ea typeface="FangSong" panose="02010609060101010101" pitchFamily="49" charset="-122"/>
              </a:rPr>
              <a:t>。</a:t>
            </a:r>
            <a:r>
              <a:rPr lang="en-US" altLang="zh-TW"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06793796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38</a:t>
            </a:fld>
            <a:endParaRPr lang="en-GB"/>
          </a:p>
        </p:txBody>
      </p:sp>
      <p:sp>
        <p:nvSpPr>
          <p:cNvPr id="8" name="TextBox 7"/>
          <p:cNvSpPr txBox="1"/>
          <p:nvPr/>
        </p:nvSpPr>
        <p:spPr>
          <a:xfrm>
            <a:off x="1458065" y="3892983"/>
            <a:ext cx="6226175" cy="2000548"/>
          </a:xfrm>
          <a:prstGeom prst="rect">
            <a:avLst/>
          </a:prstGeom>
          <a:noFill/>
        </p:spPr>
        <p:txBody>
          <a:bodyPr wrap="square" rtlCol="0">
            <a:spAutoFit/>
          </a:bodyPr>
          <a:lstStyle/>
          <a:p>
            <a:pPr algn="ctr"/>
            <a:r>
              <a:rPr lang="zh-CN" altLang="en-US" sz="2800" b="1" dirty="0" smtClean="0">
                <a:latin typeface="FangSong" panose="02010609060101010101" pitchFamily="49" charset="-122"/>
                <a:ea typeface="FangSong" panose="02010609060101010101" pitchFamily="49" charset="-122"/>
                <a:cs typeface="Arial" panose="020B0604020202020204" pitchFamily="34" charset="0"/>
              </a:rPr>
              <a:t>汪榕培</a:t>
            </a:r>
            <a:endParaRPr lang="en-US"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pPr algn="ctr"/>
            <a:r>
              <a:rPr lang="en-GB" sz="2000" dirty="0">
                <a:latin typeface="Georgia" panose="02040502050405020303" pitchFamily="18" charset="0"/>
                <a:cs typeface="Arial" panose="020B0604020202020204" pitchFamily="34" charset="0"/>
              </a:rPr>
              <a:t>Ah! Solemn stands the sacred temple, </a:t>
            </a:r>
            <a:endParaRPr lang="en-GB" sz="2000" dirty="0" smtClean="0">
              <a:latin typeface="Georgia" panose="02040502050405020303" pitchFamily="18" charset="0"/>
              <a:cs typeface="Arial" panose="020B0604020202020204" pitchFamily="34" charset="0"/>
            </a:endParaRPr>
          </a:p>
          <a:p>
            <a:pPr algn="ctr"/>
            <a:r>
              <a:rPr lang="en-GB" sz="2000" dirty="0" smtClean="0">
                <a:latin typeface="Georgia" panose="02040502050405020303" pitchFamily="18" charset="0"/>
                <a:cs typeface="Arial" panose="020B0604020202020204" pitchFamily="34" charset="0"/>
              </a:rPr>
              <a:t>Where </a:t>
            </a:r>
            <a:r>
              <a:rPr lang="en-GB" sz="2000" dirty="0">
                <a:latin typeface="Georgia" panose="02040502050405020303" pitchFamily="18" charset="0"/>
                <a:cs typeface="Arial" panose="020B0604020202020204" pitchFamily="34" charset="0"/>
              </a:rPr>
              <a:t>many reverent knights assemble. </a:t>
            </a:r>
            <a:endParaRPr lang="en-GB" sz="2000" dirty="0" smtClean="0">
              <a:latin typeface="Georgia" panose="02040502050405020303" pitchFamily="18" charset="0"/>
              <a:cs typeface="Arial" panose="020B0604020202020204" pitchFamily="34" charset="0"/>
            </a:endParaRPr>
          </a:p>
          <a:p>
            <a:pPr algn="ctr"/>
            <a:r>
              <a:rPr lang="en-GB" sz="2000" dirty="0" smtClean="0">
                <a:latin typeface="Georgia" panose="02040502050405020303" pitchFamily="18" charset="0"/>
                <a:cs typeface="Arial" panose="020B0604020202020204" pitchFamily="34" charset="0"/>
              </a:rPr>
              <a:t>A </a:t>
            </a:r>
            <a:r>
              <a:rPr lang="en-GB" sz="2000" dirty="0">
                <a:latin typeface="Georgia" panose="02040502050405020303" pitchFamily="18" charset="0"/>
                <a:cs typeface="Arial" panose="020B0604020202020204" pitchFamily="34" charset="0"/>
              </a:rPr>
              <a:t>crowd of ministers gather round, </a:t>
            </a:r>
            <a:endParaRPr lang="en-GB" sz="2000" dirty="0" smtClean="0">
              <a:latin typeface="Georgia" panose="02040502050405020303" pitchFamily="18" charset="0"/>
              <a:cs typeface="Arial" panose="020B0604020202020204" pitchFamily="34" charset="0"/>
            </a:endParaRPr>
          </a:p>
          <a:p>
            <a:pPr algn="ctr"/>
            <a:r>
              <a:rPr lang="en-GB" sz="2000" dirty="0" smtClean="0">
                <a:latin typeface="Georgia" panose="02040502050405020303" pitchFamily="18" charset="0"/>
                <a:cs typeface="Arial" panose="020B0604020202020204" pitchFamily="34" charset="0"/>
              </a:rPr>
              <a:t>For </a:t>
            </a:r>
            <a:r>
              <a:rPr lang="en-GB" sz="2000" dirty="0">
                <a:latin typeface="Georgia" panose="02040502050405020303" pitchFamily="18" charset="0"/>
                <a:cs typeface="Arial" panose="020B0604020202020204" pitchFamily="34" charset="0"/>
              </a:rPr>
              <a:t>Lord Wen’s virtues are profound. </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 詩經</a:t>
            </a:r>
            <a:r>
              <a:rPr lang="en-US" altLang="zh-TW"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周</a:t>
            </a:r>
            <a:r>
              <a:rPr lang="zh-CN" altLang="en-US" sz="2600" b="1" dirty="0" smtClean="0">
                <a:latin typeface="FangSong" panose="02010609060101010101" pitchFamily="49" charset="-122"/>
                <a:ea typeface="FangSong" panose="02010609060101010101" pitchFamily="49" charset="-122"/>
              </a:rPr>
              <a:t>頌</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清廟</a:t>
            </a:r>
            <a:r>
              <a:rPr lang="en-US" altLang="zh-TW" sz="2600" b="1" dirty="0" smtClean="0">
                <a:latin typeface="FangSong" panose="02010609060101010101" pitchFamily="49" charset="-122"/>
                <a:ea typeface="FangSong" panose="02010609060101010101" pitchFamily="49" charset="-122"/>
              </a:rPr>
              <a:t>》</a:t>
            </a:r>
            <a:endParaRPr lang="en-US" altLang="zh-TW" sz="2600" b="1" dirty="0">
              <a:latin typeface="FangSong" panose="02010609060101010101" pitchFamily="49" charset="-122"/>
              <a:ea typeface="FangSong" panose="02010609060101010101" pitchFamily="49" charset="-122"/>
            </a:endParaRPr>
          </a:p>
        </p:txBody>
      </p:sp>
      <p:sp>
        <p:nvSpPr>
          <p:cNvPr id="10" name="TextBox 9"/>
          <p:cNvSpPr txBox="1"/>
          <p:nvPr/>
        </p:nvSpPr>
        <p:spPr>
          <a:xfrm>
            <a:off x="899592" y="1583418"/>
            <a:ext cx="7343122" cy="2000548"/>
          </a:xfrm>
          <a:prstGeom prst="rect">
            <a:avLst/>
          </a:prstGeom>
          <a:noFill/>
        </p:spPr>
        <p:txBody>
          <a:bodyPr wrap="square" rtlCol="0">
            <a:spAutoFit/>
          </a:bodyPr>
          <a:lstStyle/>
          <a:p>
            <a:pPr algn="ctr"/>
            <a:r>
              <a:rPr lang="en-US" altLang="zh-CN" sz="2800" dirty="0" smtClean="0">
                <a:latin typeface="Georgia" panose="02040502050405020303" pitchFamily="18" charset="0"/>
                <a:ea typeface="FangSong" panose="02010609060101010101" pitchFamily="49" charset="-122"/>
                <a:cs typeface="Arial" panose="020B0604020202020204" pitchFamily="34" charset="0"/>
              </a:rPr>
              <a:t>James </a:t>
            </a:r>
            <a:r>
              <a:rPr lang="en-US" altLang="zh-CN" sz="2800" dirty="0" err="1" smtClean="0">
                <a:latin typeface="Georgia" panose="02040502050405020303" pitchFamily="18" charset="0"/>
                <a:ea typeface="FangSong" panose="02010609060101010101" pitchFamily="49" charset="-122"/>
                <a:cs typeface="Arial" panose="020B0604020202020204" pitchFamily="34" charset="0"/>
              </a:rPr>
              <a:t>Legge</a:t>
            </a:r>
            <a:endParaRPr lang="en-US" altLang="zh-CN" sz="2800" dirty="0" smtClean="0">
              <a:latin typeface="Georgia" panose="02040502050405020303" pitchFamily="18" charset="0"/>
              <a:ea typeface="FangSong" panose="02010609060101010101" pitchFamily="49" charset="-122"/>
              <a:cs typeface="Arial" panose="020B0604020202020204" pitchFamily="34" charset="0"/>
            </a:endParaRP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pPr algn="ctr"/>
            <a:r>
              <a:rPr lang="en-GB" sz="2000" dirty="0">
                <a:latin typeface="Georgia" panose="02040502050405020303" pitchFamily="18" charset="0"/>
                <a:cs typeface="Arial" panose="020B0604020202020204" pitchFamily="34" charset="0"/>
              </a:rPr>
              <a:t>Oh! Solemn is the ancestral temple in its pure stillness. </a:t>
            </a:r>
            <a:endParaRPr lang="en-GB" sz="2000" dirty="0" smtClean="0">
              <a:latin typeface="Georgia" panose="02040502050405020303" pitchFamily="18" charset="0"/>
              <a:cs typeface="Arial" panose="020B0604020202020204" pitchFamily="34" charset="0"/>
            </a:endParaRPr>
          </a:p>
          <a:p>
            <a:pPr algn="ctr"/>
            <a:r>
              <a:rPr lang="en-GB" sz="2000" dirty="0" smtClean="0">
                <a:latin typeface="Georgia" panose="02040502050405020303" pitchFamily="18" charset="0"/>
                <a:cs typeface="Arial" panose="020B0604020202020204" pitchFamily="34" charset="0"/>
              </a:rPr>
              <a:t>Reverent </a:t>
            </a:r>
            <a:r>
              <a:rPr lang="en-GB" sz="2000" dirty="0">
                <a:latin typeface="Georgia" panose="02040502050405020303" pitchFamily="18" charset="0"/>
                <a:cs typeface="Arial" panose="020B0604020202020204" pitchFamily="34" charset="0"/>
              </a:rPr>
              <a:t>and harmonious were the distinguished assistants; </a:t>
            </a:r>
            <a:endParaRPr lang="en-GB" sz="2000" dirty="0" smtClean="0">
              <a:latin typeface="Georgia" panose="02040502050405020303" pitchFamily="18" charset="0"/>
              <a:cs typeface="Arial" panose="020B0604020202020204" pitchFamily="34" charset="0"/>
            </a:endParaRPr>
          </a:p>
          <a:p>
            <a:pPr algn="ctr"/>
            <a:r>
              <a:rPr lang="en-GB" sz="2000" dirty="0" smtClean="0">
                <a:latin typeface="Georgia" panose="02040502050405020303" pitchFamily="18" charset="0"/>
                <a:cs typeface="Arial" panose="020B0604020202020204" pitchFamily="34" charset="0"/>
              </a:rPr>
              <a:t>Great </a:t>
            </a:r>
            <a:r>
              <a:rPr lang="en-GB" sz="2000" dirty="0">
                <a:latin typeface="Georgia" panose="02040502050405020303" pitchFamily="18" charset="0"/>
                <a:cs typeface="Arial" panose="020B0604020202020204" pitchFamily="34" charset="0"/>
              </a:rPr>
              <a:t>was the number of the officials: </a:t>
            </a:r>
            <a:endParaRPr lang="en-GB" sz="2000" dirty="0" smtClean="0">
              <a:latin typeface="Georgia" panose="02040502050405020303" pitchFamily="18" charset="0"/>
              <a:cs typeface="Arial" panose="020B0604020202020204" pitchFamily="34" charset="0"/>
            </a:endParaRPr>
          </a:p>
          <a:p>
            <a:pPr algn="ctr"/>
            <a:r>
              <a:rPr lang="en-GB" sz="2000" dirty="0" smtClean="0">
                <a:latin typeface="Georgia" panose="02040502050405020303" pitchFamily="18" charset="0"/>
                <a:cs typeface="Arial" panose="020B0604020202020204" pitchFamily="34" charset="0"/>
              </a:rPr>
              <a:t>All </a:t>
            </a:r>
            <a:r>
              <a:rPr lang="en-GB" sz="2000" dirty="0">
                <a:latin typeface="Georgia" panose="02040502050405020303" pitchFamily="18" charset="0"/>
                <a:cs typeface="Arial" panose="020B0604020202020204" pitchFamily="34" charset="0"/>
              </a:rPr>
              <a:t>assiduous followers of the virtue of King Wen. </a:t>
            </a:r>
          </a:p>
        </p:txBody>
      </p:sp>
    </p:spTree>
    <p:extLst>
      <p:ext uri="{BB962C8B-B14F-4D97-AF65-F5344CB8AC3E}">
        <p14:creationId xmlns:p14="http://schemas.microsoft.com/office/powerpoint/2010/main" val="65279108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39</a:t>
            </a:fld>
            <a:endParaRPr lang="en-GB"/>
          </a:p>
        </p:txBody>
      </p:sp>
      <p:sp>
        <p:nvSpPr>
          <p:cNvPr id="6" name="TextBox 5"/>
          <p:cNvSpPr txBox="1"/>
          <p:nvPr/>
        </p:nvSpPr>
        <p:spPr>
          <a:xfrm>
            <a:off x="6602915"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a:latin typeface="FangSong" panose="02010609060101010101" pitchFamily="49" charset="-122"/>
                <a:ea typeface="FangSong" panose="02010609060101010101" pitchFamily="49" charset="-122"/>
              </a:rPr>
              <a:t>音韻與形式</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3059832" y="944947"/>
            <a:ext cx="2031325" cy="5436542"/>
          </a:xfrm>
          <a:prstGeom prst="rect">
            <a:avLst/>
          </a:prstGeom>
          <a:noFill/>
          <a:ln w="12700">
            <a:solidFill>
              <a:schemeClr val="tx1"/>
            </a:solidFill>
          </a:ln>
        </p:spPr>
        <p:txBody>
          <a:bodyPr vert="eaVert" wrap="square" rtlCol="0">
            <a:spAutoFit/>
          </a:bodyPr>
          <a:lstStyle/>
          <a:p>
            <a:pPr algn="ct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周南</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關雎</a:t>
            </a:r>
            <a:r>
              <a:rPr lang="en-US" altLang="zh-TW" sz="2600" b="1" dirty="0" smtClean="0">
                <a:latin typeface="FangSong" panose="02010609060101010101" pitchFamily="49" charset="-122"/>
                <a:ea typeface="FangSong" panose="02010609060101010101" pitchFamily="49" charset="-122"/>
              </a:rPr>
              <a:t>》</a:t>
            </a:r>
            <a:endParaRPr lang="en-US" altLang="zh-TW" sz="1500" b="1" dirty="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參差荇菜，左右流之。</a:t>
            </a:r>
            <a:r>
              <a:rPr lang="en-US" altLang="zh-TW" sz="2600" b="1" dirty="0" smtClean="0">
                <a:latin typeface="FangSong" panose="02010609060101010101" pitchFamily="49" charset="-122"/>
                <a:ea typeface="FangSong" panose="02010609060101010101" pitchFamily="49" charset="-122"/>
              </a:rPr>
              <a:t>……</a:t>
            </a:r>
          </a:p>
          <a:p>
            <a:pPr algn="ctr"/>
            <a:r>
              <a:rPr lang="zh-TW" altLang="en-US" sz="2600" b="1" dirty="0" smtClean="0">
                <a:latin typeface="FangSong" panose="02010609060101010101" pitchFamily="49" charset="-122"/>
                <a:ea typeface="FangSong" panose="02010609060101010101" pitchFamily="49" charset="-122"/>
              </a:rPr>
              <a:t>參</a:t>
            </a:r>
            <a:r>
              <a:rPr lang="zh-TW" altLang="en-US" sz="2600" b="1" dirty="0">
                <a:latin typeface="FangSong" panose="02010609060101010101" pitchFamily="49" charset="-122"/>
                <a:ea typeface="FangSong" panose="02010609060101010101" pitchFamily="49" charset="-122"/>
              </a:rPr>
              <a:t>差荇菜，左右採之。</a:t>
            </a:r>
            <a:r>
              <a:rPr lang="en-US" altLang="zh-TW" sz="2600" b="1" dirty="0" smtClean="0">
                <a:latin typeface="FangSong" panose="02010609060101010101" pitchFamily="49" charset="-122"/>
                <a:ea typeface="FangSong" panose="02010609060101010101" pitchFamily="49" charset="-122"/>
              </a:rPr>
              <a:t>……</a:t>
            </a:r>
          </a:p>
          <a:p>
            <a:pPr algn="ctr"/>
            <a:r>
              <a:rPr lang="zh-TW" altLang="en-US" sz="2600" b="1" dirty="0" smtClean="0">
                <a:latin typeface="FangSong" panose="02010609060101010101" pitchFamily="49" charset="-122"/>
                <a:ea typeface="FangSong" panose="02010609060101010101" pitchFamily="49" charset="-122"/>
              </a:rPr>
              <a:t>參</a:t>
            </a:r>
            <a:r>
              <a:rPr lang="zh-TW" altLang="en-US" sz="2600" b="1" dirty="0">
                <a:latin typeface="FangSong" panose="02010609060101010101" pitchFamily="49" charset="-122"/>
                <a:ea typeface="FangSong" panose="02010609060101010101" pitchFamily="49" charset="-122"/>
              </a:rPr>
              <a:t>差荇菜，左右芼之。</a:t>
            </a:r>
            <a:r>
              <a:rPr lang="en-US" altLang="zh-TW"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72547515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40</a:t>
            </a:fld>
            <a:endParaRPr lang="en-GB"/>
          </a:p>
        </p:txBody>
      </p:sp>
      <p:sp>
        <p:nvSpPr>
          <p:cNvPr id="7" name="TextBox 6"/>
          <p:cNvSpPr txBox="1"/>
          <p:nvPr/>
        </p:nvSpPr>
        <p:spPr>
          <a:xfrm>
            <a:off x="2915816" y="3665341"/>
            <a:ext cx="3084043" cy="3200876"/>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E</a:t>
            </a:r>
            <a:r>
              <a:rPr lang="en-US" altLang="zh-CN" sz="2600" dirty="0" smtClean="0">
                <a:latin typeface="Georgia" panose="02040502050405020303" pitchFamily="18" charset="0"/>
                <a:cs typeface="Arial" panose="020B0604020202020204" pitchFamily="34" charset="0"/>
              </a:rPr>
              <a:t>zra Pound</a:t>
            </a:r>
          </a:p>
          <a:p>
            <a:pPr algn="ctr"/>
            <a:endParaRPr lang="en-US" sz="1600" dirty="0" smtClean="0">
              <a:latin typeface="Georgia" panose="02040502050405020303" pitchFamily="18" charset="0"/>
              <a:cs typeface="Arial" panose="020B0604020202020204" pitchFamily="34" charset="0"/>
            </a:endParaRPr>
          </a:p>
          <a:p>
            <a:pPr lvl="1"/>
            <a:r>
              <a:rPr lang="en-GB" sz="2000" dirty="0">
                <a:latin typeface="Georgia" panose="02040502050405020303" pitchFamily="18" charset="0"/>
                <a:cs typeface="Arial" panose="020B0604020202020204" pitchFamily="34" charset="0"/>
              </a:rPr>
              <a:t>Water lilies</a:t>
            </a:r>
          </a:p>
          <a:p>
            <a:pPr lvl="1"/>
            <a:r>
              <a:rPr lang="en-GB" sz="2000" dirty="0">
                <a:latin typeface="Georgia" panose="02040502050405020303" pitchFamily="18" charset="0"/>
                <a:cs typeface="Arial" panose="020B0604020202020204" pitchFamily="34" charset="0"/>
              </a:rPr>
              <a:t>Wreathe around her;</a:t>
            </a:r>
          </a:p>
          <a:p>
            <a:pPr lvl="1"/>
            <a:r>
              <a:rPr lang="en-GB" sz="2000" dirty="0">
                <a:latin typeface="Georgia" panose="02040502050405020303" pitchFamily="18" charset="0"/>
                <a:cs typeface="Arial" panose="020B0604020202020204" pitchFamily="34" charset="0"/>
              </a:rPr>
              <a:t>…</a:t>
            </a:r>
          </a:p>
          <a:p>
            <a:pPr lvl="1"/>
            <a:r>
              <a:rPr lang="en-GB" sz="2000" dirty="0">
                <a:latin typeface="Georgia" panose="02040502050405020303" pitchFamily="18" charset="0"/>
                <a:cs typeface="Arial" panose="020B0604020202020204" pitchFamily="34" charset="0"/>
              </a:rPr>
              <a:t>Water lilies</a:t>
            </a:r>
          </a:p>
          <a:p>
            <a:pPr lvl="1"/>
            <a:r>
              <a:rPr lang="en-GB" sz="2000" dirty="0">
                <a:latin typeface="Georgia" panose="02040502050405020303" pitchFamily="18" charset="0"/>
                <a:cs typeface="Arial" panose="020B0604020202020204" pitchFamily="34" charset="0"/>
              </a:rPr>
              <a:t>To adorn her;</a:t>
            </a:r>
          </a:p>
          <a:p>
            <a:pPr lvl="1"/>
            <a:r>
              <a:rPr lang="en-GB" sz="2000" dirty="0">
                <a:latin typeface="Georgia" panose="02040502050405020303" pitchFamily="18" charset="0"/>
                <a:cs typeface="Arial" panose="020B0604020202020204" pitchFamily="34" charset="0"/>
              </a:rPr>
              <a:t>…</a:t>
            </a:r>
          </a:p>
          <a:p>
            <a:pPr lvl="1"/>
            <a:r>
              <a:rPr lang="en-GB" sz="2000" dirty="0">
                <a:latin typeface="Georgia" panose="02040502050405020303" pitchFamily="18" charset="0"/>
                <a:cs typeface="Arial" panose="020B0604020202020204" pitchFamily="34" charset="0"/>
              </a:rPr>
              <a:t>Water lilies </a:t>
            </a:r>
          </a:p>
          <a:p>
            <a:pPr lvl="1"/>
            <a:r>
              <a:rPr lang="en-GB" sz="2000" dirty="0">
                <a:latin typeface="Georgia" panose="02040502050405020303" pitchFamily="18" charset="0"/>
                <a:cs typeface="Arial" panose="020B0604020202020204" pitchFamily="34" charset="0"/>
              </a:rPr>
              <a:t>To array her.</a:t>
            </a:r>
          </a:p>
        </p:txBody>
      </p:sp>
      <p:sp>
        <p:nvSpPr>
          <p:cNvPr id="8" name="TextBox 7"/>
          <p:cNvSpPr txBox="1"/>
          <p:nvPr/>
        </p:nvSpPr>
        <p:spPr>
          <a:xfrm>
            <a:off x="92344" y="1159878"/>
            <a:ext cx="3327528" cy="3231654"/>
          </a:xfrm>
          <a:prstGeom prst="rect">
            <a:avLst/>
          </a:prstGeom>
          <a:noFill/>
        </p:spPr>
        <p:txBody>
          <a:bodyPr wrap="square" rtlCol="0">
            <a:spAutoFit/>
          </a:bodyPr>
          <a:lstStyle/>
          <a:p>
            <a:pPr algn="ctr"/>
            <a:r>
              <a:rPr lang="zh-CN" altLang="en-US" sz="2800" b="1" dirty="0" smtClean="0">
                <a:latin typeface="FangSong" panose="02010609060101010101" pitchFamily="49" charset="-122"/>
                <a:ea typeface="FangSong" panose="02010609060101010101" pitchFamily="49" charset="-122"/>
                <a:cs typeface="Arial" panose="020B0604020202020204" pitchFamily="34" charset="0"/>
              </a:rPr>
              <a:t>汪榕培</a:t>
            </a:r>
            <a:endParaRPr lang="en-US"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r>
              <a:rPr lang="en-GB" sz="2000" dirty="0">
                <a:latin typeface="Georgia" panose="02040502050405020303" pitchFamily="18" charset="0"/>
                <a:cs typeface="Arial" panose="020B0604020202020204" pitchFamily="34" charset="0"/>
              </a:rPr>
              <a:t>There grows the water grass</a:t>
            </a:r>
          </a:p>
          <a:p>
            <a:r>
              <a:rPr lang="en-GB" sz="2000" dirty="0">
                <a:latin typeface="Georgia" panose="02040502050405020303" pitchFamily="18" charset="0"/>
                <a:cs typeface="Arial" panose="020B0604020202020204" pitchFamily="34" charset="0"/>
              </a:rPr>
              <a:t>The folk are fond to pick;</a:t>
            </a:r>
          </a:p>
          <a:p>
            <a:r>
              <a:rPr lang="en-GB" sz="2000" dirty="0">
                <a:latin typeface="Georgia" panose="02040502050405020303" pitchFamily="18" charset="0"/>
                <a:cs typeface="Arial" panose="020B0604020202020204" pitchFamily="34" charset="0"/>
              </a:rPr>
              <a:t>…</a:t>
            </a:r>
          </a:p>
          <a:p>
            <a:r>
              <a:rPr lang="en-GB" sz="2000" dirty="0">
                <a:latin typeface="Georgia" panose="02040502050405020303" pitchFamily="18" charset="0"/>
                <a:cs typeface="Arial" panose="020B0604020202020204" pitchFamily="34" charset="0"/>
              </a:rPr>
              <a:t>There grows the water grass</a:t>
            </a:r>
          </a:p>
          <a:p>
            <a:r>
              <a:rPr lang="en-GB" sz="2000" dirty="0">
                <a:latin typeface="Georgia" panose="02040502050405020303" pitchFamily="18" charset="0"/>
                <a:cs typeface="Arial" panose="020B0604020202020204" pitchFamily="34" charset="0"/>
              </a:rPr>
              <a:t>The folk are fond to choose;</a:t>
            </a:r>
          </a:p>
          <a:p>
            <a:r>
              <a:rPr lang="en-GB" sz="2000" dirty="0">
                <a:latin typeface="Georgia" panose="02040502050405020303" pitchFamily="18" charset="0"/>
                <a:cs typeface="Arial" panose="020B0604020202020204" pitchFamily="34" charset="0"/>
              </a:rPr>
              <a:t>…</a:t>
            </a:r>
          </a:p>
          <a:p>
            <a:r>
              <a:rPr lang="en-GB" sz="2000" dirty="0">
                <a:latin typeface="Georgia" panose="02040502050405020303" pitchFamily="18" charset="0"/>
                <a:cs typeface="Arial" panose="020B0604020202020204" pitchFamily="34" charset="0"/>
              </a:rPr>
              <a:t>There grows the water grass</a:t>
            </a:r>
          </a:p>
          <a:p>
            <a:r>
              <a:rPr lang="en-GB" sz="2000" dirty="0">
                <a:latin typeface="Georgia" panose="02040502050405020303" pitchFamily="18" charset="0"/>
                <a:cs typeface="Arial" panose="020B0604020202020204" pitchFamily="34" charset="0"/>
              </a:rPr>
              <a:t>The folk are fond to gain.</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 詩經</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關</a:t>
            </a:r>
            <a:r>
              <a:rPr lang="zh-TW" altLang="en-US" sz="2600" b="1" dirty="0" smtClean="0">
                <a:latin typeface="FangSong" panose="02010609060101010101" pitchFamily="49" charset="-122"/>
                <a:ea typeface="FangSong" panose="02010609060101010101" pitchFamily="49" charset="-122"/>
              </a:rPr>
              <a:t>雎</a:t>
            </a:r>
            <a:r>
              <a:rPr lang="en-US" altLang="zh-TW" sz="2600" b="1" dirty="0" smtClean="0">
                <a:latin typeface="FangSong" panose="02010609060101010101" pitchFamily="49" charset="-122"/>
                <a:ea typeface="FangSong" panose="02010609060101010101" pitchFamily="49" charset="-122"/>
              </a:rPr>
              <a:t>》</a:t>
            </a:r>
            <a:endParaRPr lang="en-US" altLang="zh-TW" sz="2600" b="1" dirty="0">
              <a:latin typeface="FangSong" panose="02010609060101010101" pitchFamily="49" charset="-122"/>
              <a:ea typeface="FangSong" panose="02010609060101010101" pitchFamily="49" charset="-122"/>
            </a:endParaRPr>
          </a:p>
        </p:txBody>
      </p:sp>
      <p:sp>
        <p:nvSpPr>
          <p:cNvPr id="10" name="TextBox 9"/>
          <p:cNvSpPr txBox="1"/>
          <p:nvPr/>
        </p:nvSpPr>
        <p:spPr>
          <a:xfrm>
            <a:off x="4612850" y="1147731"/>
            <a:ext cx="4510201" cy="2616101"/>
          </a:xfrm>
          <a:prstGeom prst="rect">
            <a:avLst/>
          </a:prstGeom>
          <a:noFill/>
        </p:spPr>
        <p:txBody>
          <a:bodyPr wrap="square" rtlCol="0">
            <a:spAutoFit/>
          </a:bodyPr>
          <a:lstStyle/>
          <a:p>
            <a:pPr algn="ctr"/>
            <a:r>
              <a:rPr lang="en-US" altLang="zh-CN" sz="2800" dirty="0" smtClean="0">
                <a:latin typeface="Georgia" panose="02040502050405020303" pitchFamily="18" charset="0"/>
                <a:ea typeface="FangSong" panose="02010609060101010101" pitchFamily="49" charset="-122"/>
                <a:cs typeface="Arial" panose="020B0604020202020204" pitchFamily="34" charset="0"/>
              </a:rPr>
              <a:t>Arthur </a:t>
            </a:r>
            <a:r>
              <a:rPr lang="en-US" altLang="zh-CN" sz="2800" dirty="0" err="1" smtClean="0">
                <a:latin typeface="Georgia" panose="02040502050405020303" pitchFamily="18" charset="0"/>
                <a:ea typeface="FangSong" panose="02010609060101010101" pitchFamily="49" charset="-122"/>
                <a:cs typeface="Arial" panose="020B0604020202020204" pitchFamily="34" charset="0"/>
              </a:rPr>
              <a:t>Waley</a:t>
            </a:r>
            <a:endParaRPr lang="en-US" altLang="zh-CN" sz="2800" dirty="0" smtClean="0">
              <a:latin typeface="Georgia" panose="02040502050405020303" pitchFamily="18" charset="0"/>
              <a:ea typeface="FangSong" panose="02010609060101010101" pitchFamily="49" charset="-122"/>
              <a:cs typeface="Arial" panose="020B0604020202020204" pitchFamily="34" charset="0"/>
            </a:endParaRP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r>
              <a:rPr lang="en-GB" sz="2000" dirty="0">
                <a:latin typeface="Georgia" panose="02040502050405020303" pitchFamily="18" charset="0"/>
                <a:cs typeface="Arial" panose="020B0604020202020204" pitchFamily="34" charset="0"/>
              </a:rPr>
              <a:t>In patches grows the water mallow;</a:t>
            </a:r>
          </a:p>
          <a:p>
            <a:r>
              <a:rPr lang="en-GB" sz="2000" dirty="0">
                <a:latin typeface="Georgia" panose="02040502050405020303" pitchFamily="18" charset="0"/>
                <a:cs typeface="Arial" panose="020B0604020202020204" pitchFamily="34" charset="0"/>
              </a:rPr>
              <a:t>To left and right one must seek it …</a:t>
            </a:r>
          </a:p>
          <a:p>
            <a:r>
              <a:rPr lang="en-GB" sz="2000" dirty="0">
                <a:latin typeface="Georgia" panose="02040502050405020303" pitchFamily="18" charset="0"/>
                <a:cs typeface="Arial" panose="020B0604020202020204" pitchFamily="34" charset="0"/>
              </a:rPr>
              <a:t>In patches grows the water mallow;</a:t>
            </a:r>
          </a:p>
          <a:p>
            <a:r>
              <a:rPr lang="en-GB" sz="2000" dirty="0">
                <a:latin typeface="Georgia" panose="02040502050405020303" pitchFamily="18" charset="0"/>
                <a:cs typeface="Arial" panose="020B0604020202020204" pitchFamily="34" charset="0"/>
              </a:rPr>
              <a:t>To left and right one must gather it …</a:t>
            </a:r>
          </a:p>
          <a:p>
            <a:r>
              <a:rPr lang="en-GB" sz="2000" dirty="0">
                <a:latin typeface="Georgia" panose="02040502050405020303" pitchFamily="18" charset="0"/>
                <a:cs typeface="Arial" panose="020B0604020202020204" pitchFamily="34" charset="0"/>
              </a:rPr>
              <a:t>In patches grows the water mallow;</a:t>
            </a:r>
          </a:p>
          <a:p>
            <a:r>
              <a:rPr lang="en-GB" sz="2000" dirty="0">
                <a:latin typeface="Georgia" panose="02040502050405020303" pitchFamily="18" charset="0"/>
                <a:cs typeface="Arial" panose="020B0604020202020204" pitchFamily="34" charset="0"/>
              </a:rPr>
              <a:t>To left and right one must choose it.</a:t>
            </a:r>
          </a:p>
        </p:txBody>
      </p:sp>
    </p:spTree>
    <p:extLst>
      <p:ext uri="{BB962C8B-B14F-4D97-AF65-F5344CB8AC3E}">
        <p14:creationId xmlns:p14="http://schemas.microsoft.com/office/powerpoint/2010/main" val="359763958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41</a:t>
            </a:fld>
            <a:endParaRPr lang="en-GB"/>
          </a:p>
        </p:txBody>
      </p:sp>
      <p:sp>
        <p:nvSpPr>
          <p:cNvPr id="6" name="TextBox 5"/>
          <p:cNvSpPr txBox="1"/>
          <p:nvPr/>
        </p:nvSpPr>
        <p:spPr>
          <a:xfrm>
            <a:off x="6602913"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a:latin typeface="FangSong" panose="02010609060101010101" pitchFamily="49" charset="-122"/>
                <a:ea typeface="FangSong" panose="02010609060101010101" pitchFamily="49" charset="-122"/>
              </a:rPr>
              <a:t>音韻與形式</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2123728" y="944947"/>
            <a:ext cx="3231654" cy="5436542"/>
          </a:xfrm>
          <a:prstGeom prst="rect">
            <a:avLst/>
          </a:prstGeom>
          <a:noFill/>
          <a:ln w="12700">
            <a:solidFill>
              <a:schemeClr val="tx1"/>
            </a:solidFill>
          </a:ln>
        </p:spPr>
        <p:txBody>
          <a:bodyPr vert="eaVert" wrap="square" rtlCol="0">
            <a:spAutoFit/>
          </a:bodyPr>
          <a:lstStyle/>
          <a:p>
            <a:pPr algn="ctr"/>
            <a:r>
              <a:rPr lang="en-US" altLang="zh-TW"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詩經</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周南</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桃夭</a:t>
            </a:r>
            <a:r>
              <a:rPr lang="en-US" altLang="zh-TW" sz="2600" b="1" dirty="0" smtClean="0">
                <a:latin typeface="FangSong" panose="02010609060101010101" pitchFamily="49" charset="-122"/>
                <a:ea typeface="FangSong" panose="02010609060101010101" pitchFamily="49" charset="-122"/>
              </a:rPr>
              <a:t>》</a:t>
            </a:r>
            <a:endParaRPr lang="en-US" altLang="zh-TW" sz="1500" b="1" dirty="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桃之夭</a:t>
            </a:r>
            <a:r>
              <a:rPr lang="zh-TW" altLang="en-US" sz="2600" b="1" dirty="0" smtClean="0">
                <a:latin typeface="FangSong" panose="02010609060101010101" pitchFamily="49" charset="-122"/>
                <a:ea typeface="FangSong" panose="02010609060101010101" pitchFamily="49" charset="-122"/>
              </a:rPr>
              <a:t>夭 灼</a:t>
            </a:r>
            <a:r>
              <a:rPr lang="zh-TW" altLang="en-US" sz="2600" b="1" dirty="0">
                <a:latin typeface="FangSong" panose="02010609060101010101" pitchFamily="49" charset="-122"/>
                <a:ea typeface="FangSong" panose="02010609060101010101" pitchFamily="49" charset="-122"/>
              </a:rPr>
              <a:t>灼其華</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之</a:t>
            </a:r>
            <a:r>
              <a:rPr lang="zh-TW" altLang="en-US" sz="2600" b="1" dirty="0">
                <a:latin typeface="FangSong" panose="02010609060101010101" pitchFamily="49" charset="-122"/>
                <a:ea typeface="FangSong" panose="02010609060101010101" pitchFamily="49" charset="-122"/>
              </a:rPr>
              <a:t>子于</a:t>
            </a:r>
            <a:r>
              <a:rPr lang="zh-TW" altLang="en-US" sz="2600" b="1" dirty="0" smtClean="0">
                <a:latin typeface="FangSong" panose="02010609060101010101" pitchFamily="49" charset="-122"/>
                <a:ea typeface="FangSong" panose="02010609060101010101" pitchFamily="49" charset="-122"/>
              </a:rPr>
              <a:t>歸 宜</a:t>
            </a:r>
            <a:r>
              <a:rPr lang="zh-TW" altLang="en-US" sz="2600" b="1" dirty="0">
                <a:latin typeface="FangSong" panose="02010609060101010101" pitchFamily="49" charset="-122"/>
                <a:ea typeface="FangSong" panose="02010609060101010101" pitchFamily="49" charset="-122"/>
              </a:rPr>
              <a:t>其室家</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桃</a:t>
            </a:r>
            <a:r>
              <a:rPr lang="zh-TW" altLang="en-US" sz="2600" b="1" dirty="0">
                <a:latin typeface="FangSong" panose="02010609060101010101" pitchFamily="49" charset="-122"/>
                <a:ea typeface="FangSong" panose="02010609060101010101" pitchFamily="49" charset="-122"/>
              </a:rPr>
              <a:t>之夭</a:t>
            </a:r>
            <a:r>
              <a:rPr lang="zh-TW" altLang="en-US" sz="2600" b="1" dirty="0" smtClean="0">
                <a:latin typeface="FangSong" panose="02010609060101010101" pitchFamily="49" charset="-122"/>
                <a:ea typeface="FangSong" panose="02010609060101010101" pitchFamily="49" charset="-122"/>
              </a:rPr>
              <a:t>夭 有</a:t>
            </a:r>
            <a:r>
              <a:rPr lang="zh-TW" altLang="en-US" sz="2600" b="1" dirty="0">
                <a:latin typeface="FangSong" panose="02010609060101010101" pitchFamily="49" charset="-122"/>
                <a:ea typeface="FangSong" panose="02010609060101010101" pitchFamily="49" charset="-122"/>
              </a:rPr>
              <a:t>蕡其實</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之</a:t>
            </a:r>
            <a:r>
              <a:rPr lang="zh-TW" altLang="en-US" sz="2600" b="1" dirty="0">
                <a:latin typeface="FangSong" panose="02010609060101010101" pitchFamily="49" charset="-122"/>
                <a:ea typeface="FangSong" panose="02010609060101010101" pitchFamily="49" charset="-122"/>
              </a:rPr>
              <a:t>子于</a:t>
            </a:r>
            <a:r>
              <a:rPr lang="zh-TW" altLang="en-US" sz="2600" b="1" dirty="0" smtClean="0">
                <a:latin typeface="FangSong" panose="02010609060101010101" pitchFamily="49" charset="-122"/>
                <a:ea typeface="FangSong" panose="02010609060101010101" pitchFamily="49" charset="-122"/>
              </a:rPr>
              <a:t>歸 宜</a:t>
            </a:r>
            <a:r>
              <a:rPr lang="zh-TW" altLang="en-US" sz="2600" b="1" dirty="0">
                <a:latin typeface="FangSong" panose="02010609060101010101" pitchFamily="49" charset="-122"/>
                <a:ea typeface="FangSong" panose="02010609060101010101" pitchFamily="49" charset="-122"/>
              </a:rPr>
              <a:t>其家室</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桃</a:t>
            </a:r>
            <a:r>
              <a:rPr lang="zh-TW" altLang="en-US" sz="2600" b="1" dirty="0">
                <a:latin typeface="FangSong" panose="02010609060101010101" pitchFamily="49" charset="-122"/>
                <a:ea typeface="FangSong" panose="02010609060101010101" pitchFamily="49" charset="-122"/>
              </a:rPr>
              <a:t>之夭</a:t>
            </a:r>
            <a:r>
              <a:rPr lang="zh-TW" altLang="en-US" sz="2600" b="1" dirty="0" smtClean="0">
                <a:latin typeface="FangSong" panose="02010609060101010101" pitchFamily="49" charset="-122"/>
                <a:ea typeface="FangSong" panose="02010609060101010101" pitchFamily="49" charset="-122"/>
              </a:rPr>
              <a:t>夭 其</a:t>
            </a:r>
            <a:r>
              <a:rPr lang="zh-TW" altLang="en-US" sz="2600" b="1" dirty="0">
                <a:latin typeface="FangSong" panose="02010609060101010101" pitchFamily="49" charset="-122"/>
                <a:ea typeface="FangSong" panose="02010609060101010101" pitchFamily="49" charset="-122"/>
              </a:rPr>
              <a:t>葉蓁蓁</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之</a:t>
            </a:r>
            <a:r>
              <a:rPr lang="zh-TW" altLang="en-US" sz="2600" b="1" dirty="0">
                <a:latin typeface="FangSong" panose="02010609060101010101" pitchFamily="49" charset="-122"/>
                <a:ea typeface="FangSong" panose="02010609060101010101" pitchFamily="49" charset="-122"/>
              </a:rPr>
              <a:t>子于</a:t>
            </a:r>
            <a:r>
              <a:rPr lang="zh-TW" altLang="en-US" sz="2600" b="1" dirty="0" smtClean="0">
                <a:latin typeface="FangSong" panose="02010609060101010101" pitchFamily="49" charset="-122"/>
                <a:ea typeface="FangSong" panose="02010609060101010101" pitchFamily="49" charset="-122"/>
              </a:rPr>
              <a:t>歸 宜</a:t>
            </a:r>
            <a:r>
              <a:rPr lang="zh-TW" altLang="en-US" sz="2600" b="1" dirty="0">
                <a:latin typeface="FangSong" panose="02010609060101010101" pitchFamily="49" charset="-122"/>
                <a:ea typeface="FangSong" panose="02010609060101010101" pitchFamily="49" charset="-122"/>
              </a:rPr>
              <a:t>其家人。</a:t>
            </a:r>
            <a:r>
              <a:rPr lang="en-US" altLang="zh-TW"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06578299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42</a:t>
            </a:fld>
            <a:endParaRPr lang="en-GB"/>
          </a:p>
        </p:txBody>
      </p:sp>
      <p:sp>
        <p:nvSpPr>
          <p:cNvPr id="7" name="TextBox 6"/>
          <p:cNvSpPr txBox="1"/>
          <p:nvPr/>
        </p:nvSpPr>
        <p:spPr>
          <a:xfrm>
            <a:off x="-16506" y="1360119"/>
            <a:ext cx="5292080" cy="4431983"/>
          </a:xfrm>
          <a:prstGeom prst="rect">
            <a:avLst/>
          </a:prstGeom>
          <a:noFill/>
        </p:spPr>
        <p:txBody>
          <a:bodyPr wrap="square" rtlCol="0">
            <a:spAutoFit/>
          </a:bodyPr>
          <a:lstStyle/>
          <a:p>
            <a:pPr algn="ctr"/>
            <a:r>
              <a:rPr lang="en-US" sz="2600" dirty="0" smtClean="0">
                <a:latin typeface="Georgia" panose="02040502050405020303" pitchFamily="18" charset="0"/>
                <a:cs typeface="Arial" panose="020B0604020202020204" pitchFamily="34" charset="0"/>
              </a:rPr>
              <a:t>James </a:t>
            </a:r>
            <a:r>
              <a:rPr lang="en-US" sz="2600" dirty="0" err="1" smtClean="0">
                <a:latin typeface="Georgia" panose="02040502050405020303" pitchFamily="18" charset="0"/>
                <a:cs typeface="Arial" panose="020B0604020202020204" pitchFamily="34" charset="0"/>
              </a:rPr>
              <a:t>Legge</a:t>
            </a:r>
            <a:r>
              <a:rPr lang="en-US" sz="2600" dirty="0" smtClean="0">
                <a:latin typeface="Georgia" panose="02040502050405020303" pitchFamily="18" charset="0"/>
                <a:cs typeface="Arial" panose="020B0604020202020204" pitchFamily="34" charset="0"/>
              </a:rPr>
              <a:t> </a:t>
            </a:r>
          </a:p>
          <a:p>
            <a:pPr algn="ctr"/>
            <a:endParaRPr lang="en-US" sz="1600" dirty="0" smtClean="0">
              <a:latin typeface="Georgia" panose="02040502050405020303" pitchFamily="18" charset="0"/>
              <a:cs typeface="Arial" panose="020B0604020202020204" pitchFamily="34" charset="0"/>
            </a:endParaRPr>
          </a:p>
          <a:p>
            <a:r>
              <a:rPr lang="en-GB" sz="2000" dirty="0">
                <a:latin typeface="Georgia" panose="02040502050405020303" pitchFamily="18" charset="0"/>
              </a:rPr>
              <a:t>The peach tree is young and elegant;</a:t>
            </a:r>
          </a:p>
          <a:p>
            <a:r>
              <a:rPr lang="en-GB" sz="2000" dirty="0">
                <a:latin typeface="Georgia" panose="02040502050405020303" pitchFamily="18" charset="0"/>
              </a:rPr>
              <a:t>Brilliant are its flowers. </a:t>
            </a:r>
          </a:p>
          <a:p>
            <a:r>
              <a:rPr lang="en-GB" sz="2000" dirty="0">
                <a:latin typeface="Georgia" panose="02040502050405020303" pitchFamily="18" charset="0"/>
              </a:rPr>
              <a:t>This young lady is going to her future home,</a:t>
            </a:r>
          </a:p>
          <a:p>
            <a:r>
              <a:rPr lang="en-GB" sz="2000" dirty="0">
                <a:latin typeface="Georgia" panose="02040502050405020303" pitchFamily="18" charset="0"/>
              </a:rPr>
              <a:t>And will order her chamber and house.</a:t>
            </a:r>
          </a:p>
          <a:p>
            <a:r>
              <a:rPr lang="en-GB" sz="2000" dirty="0">
                <a:latin typeface="Georgia" panose="02040502050405020303" pitchFamily="18" charset="0"/>
              </a:rPr>
              <a:t>The peach tree is young and elegant;</a:t>
            </a:r>
          </a:p>
          <a:p>
            <a:r>
              <a:rPr lang="en-GB" sz="2000" dirty="0">
                <a:latin typeface="Georgia" panose="02040502050405020303" pitchFamily="18" charset="0"/>
              </a:rPr>
              <a:t>Abundant will be its fruit. </a:t>
            </a:r>
          </a:p>
          <a:p>
            <a:r>
              <a:rPr lang="en-GB" sz="2000" dirty="0">
                <a:latin typeface="Georgia" panose="02040502050405020303" pitchFamily="18" charset="0"/>
              </a:rPr>
              <a:t>This young lady is going to her future home,</a:t>
            </a:r>
          </a:p>
          <a:p>
            <a:r>
              <a:rPr lang="en-GB" sz="2000" dirty="0">
                <a:latin typeface="Georgia" panose="02040502050405020303" pitchFamily="18" charset="0"/>
              </a:rPr>
              <a:t>And will order her house and chamber.</a:t>
            </a:r>
          </a:p>
          <a:p>
            <a:r>
              <a:rPr lang="en-GB" sz="2000" dirty="0">
                <a:latin typeface="Georgia" panose="02040502050405020303" pitchFamily="18" charset="0"/>
              </a:rPr>
              <a:t>The peach tree is young and elegant;</a:t>
            </a:r>
          </a:p>
          <a:p>
            <a:r>
              <a:rPr lang="en-GB" sz="2000" dirty="0">
                <a:latin typeface="Georgia" panose="02040502050405020303" pitchFamily="18" charset="0"/>
              </a:rPr>
              <a:t>Luxuriant are its leaves.</a:t>
            </a:r>
          </a:p>
          <a:p>
            <a:r>
              <a:rPr lang="en-GB" sz="2000" dirty="0">
                <a:latin typeface="Georgia" panose="02040502050405020303" pitchFamily="18" charset="0"/>
              </a:rPr>
              <a:t>This young lady is going to her future home,</a:t>
            </a:r>
          </a:p>
          <a:p>
            <a:r>
              <a:rPr lang="en-GB" sz="2000" dirty="0">
                <a:latin typeface="Georgia" panose="02040502050405020303" pitchFamily="18" charset="0"/>
              </a:rPr>
              <a:t>And will order well her family.</a:t>
            </a:r>
          </a:p>
        </p:txBody>
      </p:sp>
      <p:sp>
        <p:nvSpPr>
          <p:cNvPr id="8" name="TextBox 7"/>
          <p:cNvSpPr txBox="1"/>
          <p:nvPr/>
        </p:nvSpPr>
        <p:spPr>
          <a:xfrm>
            <a:off x="5292080" y="1348800"/>
            <a:ext cx="3869606" cy="4770537"/>
          </a:xfrm>
          <a:prstGeom prst="rect">
            <a:avLst/>
          </a:prstGeom>
          <a:noFill/>
        </p:spPr>
        <p:txBody>
          <a:bodyPr wrap="square" rtlCol="0">
            <a:spAutoFit/>
          </a:bodyPr>
          <a:lstStyle/>
          <a:p>
            <a:pPr algn="ctr"/>
            <a:r>
              <a:rPr lang="en-US" sz="2800" dirty="0">
                <a:latin typeface="Georgia" panose="02040502050405020303" pitchFamily="18" charset="0"/>
                <a:cs typeface="Arial" panose="020B0604020202020204" pitchFamily="34" charset="0"/>
              </a:rPr>
              <a:t>James </a:t>
            </a:r>
            <a:r>
              <a:rPr lang="en-US" sz="2800" dirty="0" err="1">
                <a:latin typeface="Georgia" panose="02040502050405020303" pitchFamily="18" charset="0"/>
                <a:cs typeface="Arial" panose="020B0604020202020204" pitchFamily="34" charset="0"/>
              </a:rPr>
              <a:t>Legge</a:t>
            </a:r>
            <a:r>
              <a:rPr lang="en-US" sz="2800" dirty="0">
                <a:latin typeface="Georgia" panose="02040502050405020303" pitchFamily="18" charset="0"/>
                <a:cs typeface="Arial" panose="020B0604020202020204" pitchFamily="34" charset="0"/>
              </a:rPr>
              <a:t> </a:t>
            </a:r>
            <a:endParaRPr lang="en-US" sz="2800" dirty="0" smtClean="0">
              <a:latin typeface="Georgia" panose="02040502050405020303" pitchFamily="18" charset="0"/>
              <a:cs typeface="Arial" panose="020B0604020202020204" pitchFamily="34" charset="0"/>
            </a:endParaRPr>
          </a:p>
          <a:p>
            <a:pPr algn="ctr"/>
            <a:endParaRPr lang="en-US" sz="1600" b="1" dirty="0" smtClean="0">
              <a:latin typeface="FangSong" panose="02010609060101010101" pitchFamily="49" charset="-122"/>
              <a:ea typeface="FangSong" panose="02010609060101010101" pitchFamily="49" charset="-122"/>
              <a:cs typeface="Arial" panose="020B0604020202020204" pitchFamily="34" charset="0"/>
            </a:endParaRPr>
          </a:p>
          <a:p>
            <a:r>
              <a:rPr lang="en-GB" sz="2000" dirty="0">
                <a:latin typeface="Georgia" panose="02040502050405020303" pitchFamily="18" charset="0"/>
                <a:cs typeface="Arial" panose="020B0604020202020204" pitchFamily="34" charset="0"/>
              </a:rPr>
              <a:t>Buxom is the peach-tree;</a:t>
            </a:r>
          </a:p>
          <a:p>
            <a:r>
              <a:rPr lang="en-GB" sz="2000" dirty="0">
                <a:latin typeface="Georgia" panose="02040502050405020303" pitchFamily="18" charset="0"/>
                <a:cs typeface="Arial" panose="020B0604020202020204" pitchFamily="34" charset="0"/>
              </a:rPr>
              <a:t>How its flowers blaze!</a:t>
            </a:r>
          </a:p>
          <a:p>
            <a:r>
              <a:rPr lang="en-GB" sz="2000" dirty="0">
                <a:latin typeface="Georgia" panose="02040502050405020303" pitchFamily="18" charset="0"/>
                <a:cs typeface="Arial" panose="020B0604020202020204" pitchFamily="34" charset="0"/>
              </a:rPr>
              <a:t>Our lady going home</a:t>
            </a:r>
          </a:p>
          <a:p>
            <a:r>
              <a:rPr lang="en-GB" sz="2000" dirty="0">
                <a:latin typeface="Georgia" panose="02040502050405020303" pitchFamily="18" charset="0"/>
                <a:cs typeface="Arial" panose="020B0604020202020204" pitchFamily="34" charset="0"/>
              </a:rPr>
              <a:t>Brings good to family and house. </a:t>
            </a:r>
          </a:p>
          <a:p>
            <a:r>
              <a:rPr lang="en-GB" sz="2000" dirty="0">
                <a:latin typeface="Georgia" panose="02040502050405020303" pitchFamily="18" charset="0"/>
                <a:cs typeface="Arial" panose="020B0604020202020204" pitchFamily="34" charset="0"/>
              </a:rPr>
              <a:t>Buxom is the peach-tree;</a:t>
            </a:r>
          </a:p>
          <a:p>
            <a:r>
              <a:rPr lang="en-GB" sz="2000" dirty="0">
                <a:latin typeface="Georgia" panose="02040502050405020303" pitchFamily="18" charset="0"/>
                <a:cs typeface="Arial" panose="020B0604020202020204" pitchFamily="34" charset="0"/>
              </a:rPr>
              <a:t>How its fruit sells!</a:t>
            </a:r>
          </a:p>
          <a:p>
            <a:r>
              <a:rPr lang="en-GB" sz="2000" dirty="0">
                <a:latin typeface="Georgia" panose="02040502050405020303" pitchFamily="18" charset="0"/>
                <a:cs typeface="Arial" panose="020B0604020202020204" pitchFamily="34" charset="0"/>
              </a:rPr>
              <a:t>Our lady going home</a:t>
            </a:r>
          </a:p>
          <a:p>
            <a:r>
              <a:rPr lang="en-GB" sz="2000" dirty="0">
                <a:latin typeface="Georgia" panose="02040502050405020303" pitchFamily="18" charset="0"/>
                <a:cs typeface="Arial" panose="020B0604020202020204" pitchFamily="34" charset="0"/>
              </a:rPr>
              <a:t>Brings good to family and house. </a:t>
            </a:r>
          </a:p>
          <a:p>
            <a:r>
              <a:rPr lang="en-GB" sz="2000" dirty="0">
                <a:latin typeface="Georgia" panose="02040502050405020303" pitchFamily="18" charset="0"/>
                <a:cs typeface="Arial" panose="020B0604020202020204" pitchFamily="34" charset="0"/>
              </a:rPr>
              <a:t>Buxom is the peach-tree;</a:t>
            </a:r>
          </a:p>
          <a:p>
            <a:r>
              <a:rPr lang="en-GB" sz="2000" dirty="0">
                <a:latin typeface="Georgia" panose="02040502050405020303" pitchFamily="18" charset="0"/>
                <a:cs typeface="Arial" panose="020B0604020202020204" pitchFamily="34" charset="0"/>
              </a:rPr>
              <a:t>How thick its leaves!</a:t>
            </a:r>
          </a:p>
          <a:p>
            <a:r>
              <a:rPr lang="en-GB" sz="2000" dirty="0">
                <a:latin typeface="Georgia" panose="02040502050405020303" pitchFamily="18" charset="0"/>
                <a:cs typeface="Arial" panose="020B0604020202020204" pitchFamily="34" charset="0"/>
              </a:rPr>
              <a:t>Our lady going home</a:t>
            </a:r>
          </a:p>
          <a:p>
            <a:r>
              <a:rPr lang="en-GB" sz="2000" dirty="0">
                <a:latin typeface="Georgia" panose="02040502050405020303" pitchFamily="18" charset="0"/>
                <a:cs typeface="Arial" panose="020B0604020202020204" pitchFamily="34" charset="0"/>
              </a:rPr>
              <a:t>Brings good to the people of her house. </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詩</a:t>
            </a:r>
            <a:r>
              <a:rPr lang="zh-TW" altLang="en-US" sz="2600" b="1" dirty="0">
                <a:latin typeface="FangSong" panose="02010609060101010101" pitchFamily="49" charset="-122"/>
                <a:ea typeface="FangSong" panose="02010609060101010101" pitchFamily="49" charset="-122"/>
              </a:rPr>
              <a:t>經</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周南</a:t>
            </a:r>
            <a:r>
              <a:rPr lang="en-US" altLang="zh-TW"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桃夭</a:t>
            </a:r>
            <a:r>
              <a:rPr lang="en-US" altLang="zh-TW" sz="2600" b="1" dirty="0" smtClean="0">
                <a:latin typeface="FangSong" panose="02010609060101010101" pitchFamily="49" charset="-122"/>
                <a:ea typeface="FangSong" panose="02010609060101010101" pitchFamily="49" charset="-122"/>
              </a:rPr>
              <a:t>》</a:t>
            </a:r>
            <a:endParaRPr lang="en-US" altLang="zh-TW"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2457634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43</a:t>
            </a:fld>
            <a:endParaRPr lang="en-GB"/>
          </a:p>
        </p:txBody>
      </p:sp>
      <p:sp>
        <p:nvSpPr>
          <p:cNvPr id="7" name="TextBox 6"/>
          <p:cNvSpPr txBox="1"/>
          <p:nvPr/>
        </p:nvSpPr>
        <p:spPr>
          <a:xfrm>
            <a:off x="179512" y="1382757"/>
            <a:ext cx="4087950" cy="4431983"/>
          </a:xfrm>
          <a:prstGeom prst="rect">
            <a:avLst/>
          </a:prstGeom>
          <a:noFill/>
        </p:spPr>
        <p:txBody>
          <a:bodyPr wrap="square" rtlCol="0">
            <a:spAutoFit/>
          </a:bodyPr>
          <a:lstStyle/>
          <a:p>
            <a:pPr algn="ctr"/>
            <a:r>
              <a:rPr lang="zh-CN" altLang="en-US" sz="2800" b="1" dirty="0">
                <a:latin typeface="FangSong" panose="02010609060101010101" pitchFamily="49" charset="-122"/>
                <a:ea typeface="FangSong" panose="02010609060101010101" pitchFamily="49" charset="-122"/>
                <a:cs typeface="Arial" panose="020B0604020202020204" pitchFamily="34" charset="0"/>
              </a:rPr>
              <a:t>汪榕培</a:t>
            </a:r>
            <a:endParaRPr lang="en-US" altLang="zh-CN" sz="2800" b="1" dirty="0">
              <a:latin typeface="FangSong" panose="02010609060101010101" pitchFamily="49" charset="-122"/>
              <a:ea typeface="FangSong" panose="02010609060101010101" pitchFamily="49" charset="-122"/>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a:latin typeface="Georgia" panose="02040502050405020303" pitchFamily="18" charset="0"/>
              </a:rPr>
              <a:t>The peach tree stands wayside,</a:t>
            </a:r>
          </a:p>
          <a:p>
            <a:r>
              <a:rPr lang="en-GB" sz="2000" dirty="0">
                <a:latin typeface="Georgia" panose="02040502050405020303" pitchFamily="18" charset="0"/>
              </a:rPr>
              <a:t>With blossoms glowing pink.</a:t>
            </a:r>
          </a:p>
          <a:p>
            <a:r>
              <a:rPr lang="en-GB" sz="2000" dirty="0">
                <a:latin typeface="Georgia" panose="02040502050405020303" pitchFamily="18" charset="0"/>
              </a:rPr>
              <a:t>I wish the pretty bride</a:t>
            </a:r>
          </a:p>
          <a:p>
            <a:r>
              <a:rPr lang="en-GB" sz="2000" dirty="0">
                <a:latin typeface="Georgia" panose="02040502050405020303" pitchFamily="18" charset="0"/>
              </a:rPr>
              <a:t>Affluence in food and drink.</a:t>
            </a:r>
          </a:p>
          <a:p>
            <a:r>
              <a:rPr lang="en-GB" sz="2000" dirty="0">
                <a:latin typeface="Georgia" panose="02040502050405020303" pitchFamily="18" charset="0"/>
              </a:rPr>
              <a:t>The peach tree stands wayside,</a:t>
            </a:r>
          </a:p>
          <a:p>
            <a:r>
              <a:rPr lang="en-GB" sz="2000" dirty="0">
                <a:latin typeface="Georgia" panose="02040502050405020303" pitchFamily="18" charset="0"/>
              </a:rPr>
              <a:t>With fruits all hanging rife.</a:t>
            </a:r>
          </a:p>
          <a:p>
            <a:r>
              <a:rPr lang="en-GB" sz="2000" dirty="0">
                <a:latin typeface="Georgia" panose="02040502050405020303" pitchFamily="18" charset="0"/>
              </a:rPr>
              <a:t>I wish the pretty bride</a:t>
            </a:r>
          </a:p>
          <a:p>
            <a:r>
              <a:rPr lang="en-GB" sz="2000" dirty="0">
                <a:latin typeface="Georgia" panose="02040502050405020303" pitchFamily="18" charset="0"/>
              </a:rPr>
              <a:t>Affluent wealth in life.</a:t>
            </a:r>
          </a:p>
          <a:p>
            <a:r>
              <a:rPr lang="en-GB" sz="2000" dirty="0">
                <a:latin typeface="Georgia" panose="02040502050405020303" pitchFamily="18" charset="0"/>
              </a:rPr>
              <a:t>The peach tree stands wayside,</a:t>
            </a:r>
          </a:p>
          <a:p>
            <a:r>
              <a:rPr lang="en-GB" sz="2000" dirty="0">
                <a:latin typeface="Georgia" panose="02040502050405020303" pitchFamily="18" charset="0"/>
              </a:rPr>
              <a:t>With leaves so thick and dense.</a:t>
            </a:r>
          </a:p>
          <a:p>
            <a:r>
              <a:rPr lang="en-GB" sz="2000" dirty="0">
                <a:latin typeface="Georgia" panose="02040502050405020303" pitchFamily="18" charset="0"/>
              </a:rPr>
              <a:t>I wish the pretty bride</a:t>
            </a:r>
          </a:p>
          <a:p>
            <a:r>
              <a:rPr lang="en-GB" sz="2000" dirty="0">
                <a:latin typeface="Georgia" panose="02040502050405020303" pitchFamily="18" charset="0"/>
              </a:rPr>
              <a:t>A pleasant home </a:t>
            </a:r>
            <a:r>
              <a:rPr lang="en-GB" sz="2000" dirty="0" err="1">
                <a:latin typeface="Georgia" panose="02040502050405020303" pitchFamily="18" charset="0"/>
              </a:rPr>
              <a:t>e’er</a:t>
            </a:r>
            <a:r>
              <a:rPr lang="en-GB" sz="2000" dirty="0">
                <a:latin typeface="Georgia" panose="02040502050405020303" pitchFamily="18" charset="0"/>
              </a:rPr>
              <a:t> hence.</a:t>
            </a:r>
          </a:p>
        </p:txBody>
      </p:sp>
      <p:sp>
        <p:nvSpPr>
          <p:cNvPr id="9" name="TextBox 8"/>
          <p:cNvSpPr txBox="1"/>
          <p:nvPr/>
        </p:nvSpPr>
        <p:spPr>
          <a:xfrm>
            <a:off x="1187624" y="667435"/>
            <a:ext cx="5130895" cy="492443"/>
          </a:xfrm>
          <a:prstGeom prst="rect">
            <a:avLst/>
          </a:prstGeom>
          <a:noFill/>
        </p:spPr>
        <p:txBody>
          <a:bodyPr wrap="square" rtlCol="0">
            <a:spAutoFit/>
          </a:bodyPr>
          <a:lstStyle/>
          <a:p>
            <a:pPr algn="ctr"/>
            <a:r>
              <a:rPr lang="en-US" altLang="zh-TW"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詩</a:t>
            </a:r>
            <a:r>
              <a:rPr lang="zh-TW" altLang="en-US" sz="2600" b="1" dirty="0">
                <a:latin typeface="FangSong" panose="02010609060101010101" pitchFamily="49" charset="-122"/>
                <a:ea typeface="FangSong" panose="02010609060101010101" pitchFamily="49" charset="-122"/>
              </a:rPr>
              <a:t>經</a:t>
            </a:r>
            <a:r>
              <a:rPr lang="en-US" altLang="zh-TW" sz="2600" b="1" dirty="0" smtClean="0">
                <a:latin typeface="FangSong" panose="02010609060101010101" pitchFamily="49" charset="-122"/>
                <a:ea typeface="FangSong" panose="02010609060101010101" pitchFamily="49" charset="-122"/>
              </a:rPr>
              <a:t>•</a:t>
            </a:r>
            <a:r>
              <a:rPr lang="zh-CN" altLang="en-US" sz="2600" b="1" dirty="0">
                <a:latin typeface="FangSong" panose="02010609060101010101" pitchFamily="49" charset="-122"/>
                <a:ea typeface="FangSong" panose="02010609060101010101" pitchFamily="49" charset="-122"/>
              </a:rPr>
              <a:t>周南</a:t>
            </a:r>
            <a:r>
              <a:rPr lang="en-US" altLang="zh-TW" sz="2600" b="1" dirty="0">
                <a:latin typeface="FangSong" panose="02010609060101010101" pitchFamily="49" charset="-122"/>
                <a:ea typeface="FangSong" panose="02010609060101010101" pitchFamily="49" charset="-122"/>
              </a:rPr>
              <a:t>•</a:t>
            </a:r>
            <a:r>
              <a:rPr lang="zh-CN" altLang="en-US" sz="2600" b="1" dirty="0">
                <a:latin typeface="FangSong" panose="02010609060101010101" pitchFamily="49" charset="-122"/>
                <a:ea typeface="FangSong" panose="02010609060101010101" pitchFamily="49" charset="-122"/>
              </a:rPr>
              <a:t>桃夭</a:t>
            </a:r>
            <a:r>
              <a:rPr lang="en-US" altLang="zh-TW" sz="2600" b="1" dirty="0" smtClean="0">
                <a:latin typeface="FangSong" panose="02010609060101010101" pitchFamily="49" charset="-122"/>
                <a:ea typeface="FangSong" panose="02010609060101010101" pitchFamily="49" charset="-122"/>
              </a:rPr>
              <a:t>》</a:t>
            </a:r>
            <a:endParaRPr lang="en-US" altLang="zh-TW"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406813879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44</a:t>
            </a:fld>
            <a:endParaRPr lang="en-GB"/>
          </a:p>
        </p:txBody>
      </p:sp>
      <p:sp>
        <p:nvSpPr>
          <p:cNvPr id="6" name="TextBox 5"/>
          <p:cNvSpPr txBox="1"/>
          <p:nvPr/>
        </p:nvSpPr>
        <p:spPr>
          <a:xfrm>
            <a:off x="6602915"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a:latin typeface="FangSong" panose="02010609060101010101" pitchFamily="49" charset="-122"/>
                <a:ea typeface="FangSong" panose="02010609060101010101" pitchFamily="49" charset="-122"/>
              </a:rPr>
              <a:t>音韻與形式</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3707904" y="944947"/>
            <a:ext cx="1231106"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TW" altLang="en-US" sz="2600" b="1" dirty="0">
                <a:latin typeface="FangSong" panose="02010609060101010101" pitchFamily="49" charset="-122"/>
                <a:ea typeface="FangSong" panose="02010609060101010101" pitchFamily="49" charset="-122"/>
              </a:rPr>
              <a:t>歸園田</a:t>
            </a:r>
            <a:r>
              <a:rPr lang="zh-TW" altLang="en-US" sz="2600" b="1" dirty="0" smtClean="0">
                <a:latin typeface="FangSong" panose="02010609060101010101" pitchFamily="49" charset="-122"/>
                <a:ea typeface="FangSong" panose="02010609060101010101" pitchFamily="49" charset="-122"/>
              </a:rPr>
              <a:t>居</a:t>
            </a:r>
            <a:r>
              <a:rPr lang="en-US" altLang="zh-TW"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其</a:t>
            </a:r>
            <a:r>
              <a:rPr lang="zh-TW" altLang="en-US" sz="2600" b="1" dirty="0">
                <a:latin typeface="FangSong" panose="02010609060101010101" pitchFamily="49" charset="-122"/>
                <a:ea typeface="FangSong" panose="02010609060101010101" pitchFamily="49" charset="-122"/>
              </a:rPr>
              <a:t>一</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羈鳥戀舊</a:t>
            </a:r>
            <a:r>
              <a:rPr lang="zh-TW" altLang="en-US" sz="2600" b="1" dirty="0" smtClean="0">
                <a:latin typeface="FangSong" panose="02010609060101010101" pitchFamily="49" charset="-122"/>
                <a:ea typeface="FangSong" panose="02010609060101010101" pitchFamily="49" charset="-122"/>
              </a:rPr>
              <a:t>林 池</a:t>
            </a:r>
            <a:r>
              <a:rPr lang="zh-TW" altLang="en-US" sz="2600" b="1" dirty="0">
                <a:latin typeface="FangSong" panose="02010609060101010101" pitchFamily="49" charset="-122"/>
                <a:ea typeface="FangSong" panose="02010609060101010101" pitchFamily="49" charset="-122"/>
              </a:rPr>
              <a:t>魚思故淵</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62526839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45</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203472680"/>
              </p:ext>
            </p:extLst>
          </p:nvPr>
        </p:nvGraphicFramePr>
        <p:xfrm>
          <a:off x="0" y="836712"/>
          <a:ext cx="9144000" cy="6035040"/>
        </p:xfrm>
        <a:graphic>
          <a:graphicData uri="http://schemas.openxmlformats.org/drawingml/2006/table">
            <a:tbl>
              <a:tblPr firstRow="1" bandRow="1">
                <a:tableStyleId>{FABFCF23-3B69-468F-B69F-88F6DE6A72F2}</a:tableStyleId>
              </a:tblPr>
              <a:tblGrid>
                <a:gridCol w="9144000"/>
              </a:tblGrid>
              <a:tr h="370840">
                <a:tc>
                  <a:txBody>
                    <a:bodyPr/>
                    <a:lstStyle/>
                    <a:p>
                      <a:pPr algn="ctr"/>
                      <a:r>
                        <a:rPr lang="zh-TW" altLang="en-US" sz="2400" b="1" dirty="0" smtClean="0">
                          <a:latin typeface="FangSong" panose="02010609060101010101" pitchFamily="49" charset="-122"/>
                          <a:ea typeface="FangSong" panose="02010609060101010101" pitchFamily="49" charset="-122"/>
                        </a:rPr>
                        <a:t>羈鳥戀舊林 池魚思故淵</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en-GB" sz="1800" b="1" dirty="0" err="1" smtClean="0">
                          <a:solidFill>
                            <a:srgbClr val="0070C0"/>
                          </a:solidFill>
                          <a:latin typeface="Georgia" panose="02040502050405020303" pitchFamily="18" charset="0"/>
                          <a:ea typeface="FangSong" panose="02010609060101010101" pitchFamily="49" charset="-122"/>
                        </a:rPr>
                        <a:t>汪榕培</a:t>
                      </a:r>
                      <a:r>
                        <a:rPr lang="en-GB" sz="1800" b="0" dirty="0" smtClean="0">
                          <a:solidFill>
                            <a:schemeClr val="tx1"/>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Birds in the cage would long for wooded hills; / Fish in the pond would yearn for flowing rills.</a:t>
                      </a:r>
                    </a:p>
                    <a:p>
                      <a:r>
                        <a:rPr lang="en-GB" sz="1800" b="0" dirty="0" smtClean="0">
                          <a:solidFill>
                            <a:srgbClr val="0070C0"/>
                          </a:solidFill>
                          <a:latin typeface="Georgia" panose="02040502050405020303" pitchFamily="18" charset="0"/>
                          <a:ea typeface="FangSong" panose="02010609060101010101" pitchFamily="49" charset="-122"/>
                        </a:rPr>
                        <a:t>R. H. </a:t>
                      </a:r>
                      <a:r>
                        <a:rPr lang="en-GB" sz="1800" b="0" dirty="0" err="1" smtClean="0">
                          <a:solidFill>
                            <a:srgbClr val="0070C0"/>
                          </a:solidFill>
                          <a:latin typeface="Georgia" panose="02040502050405020303" pitchFamily="18" charset="0"/>
                          <a:ea typeface="FangSong" panose="02010609060101010101" pitchFamily="49" charset="-122"/>
                        </a:rPr>
                        <a:t>Kotewall</a:t>
                      </a:r>
                      <a:r>
                        <a:rPr lang="en-GB" sz="1800" b="0"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The caged bird longs for its woodland; / The pond-reared fish yearns for its native stream.</a:t>
                      </a:r>
                    </a:p>
                    <a:p>
                      <a:r>
                        <a:rPr lang="en-GB" sz="1800" b="0" dirty="0" smtClean="0">
                          <a:solidFill>
                            <a:srgbClr val="0070C0"/>
                          </a:solidFill>
                          <a:latin typeface="Georgia" panose="02040502050405020303" pitchFamily="18" charset="0"/>
                          <a:ea typeface="FangSong" panose="02010609060101010101" pitchFamily="49" charset="-122"/>
                        </a:rPr>
                        <a:t>Cyril Birth:</a:t>
                      </a:r>
                    </a:p>
                    <a:p>
                      <a:r>
                        <a:rPr lang="en-GB" sz="1800" b="0" dirty="0" smtClean="0">
                          <a:solidFill>
                            <a:schemeClr val="tx1"/>
                          </a:solidFill>
                          <a:latin typeface="Georgia" panose="02040502050405020303" pitchFamily="18" charset="0"/>
                          <a:ea typeface="FangSong" panose="02010609060101010101" pitchFamily="49" charset="-122"/>
                        </a:rPr>
                        <a:t>The tame bird / longs for his old forest; / The fish in the house-pond / thinks of his ancient pool.</a:t>
                      </a:r>
                    </a:p>
                    <a:p>
                      <a:r>
                        <a:rPr lang="en-GB" sz="1800" b="0" dirty="0" smtClean="0">
                          <a:solidFill>
                            <a:srgbClr val="0070C0"/>
                          </a:solidFill>
                          <a:latin typeface="Georgia" panose="02040502050405020303" pitchFamily="18" charset="0"/>
                          <a:ea typeface="FangSong" panose="02010609060101010101" pitchFamily="49" charset="-122"/>
                        </a:rPr>
                        <a:t>Arthur </a:t>
                      </a:r>
                      <a:r>
                        <a:rPr lang="en-GB" sz="1800" b="0" dirty="0" err="1" smtClean="0">
                          <a:solidFill>
                            <a:srgbClr val="0070C0"/>
                          </a:solidFill>
                          <a:latin typeface="Georgia" panose="02040502050405020303" pitchFamily="18" charset="0"/>
                          <a:ea typeface="FangSong" panose="02010609060101010101" pitchFamily="49" charset="-122"/>
                        </a:rPr>
                        <a:t>Waley</a:t>
                      </a:r>
                      <a:r>
                        <a:rPr lang="en-GB" sz="1800" b="0"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The migrant bird longs of the old wood; / The fish in the tank thinks of its native pool. </a:t>
                      </a:r>
                    </a:p>
                    <a:p>
                      <a:r>
                        <a:rPr lang="en-GB" sz="1800" b="0" dirty="0" smtClean="0">
                          <a:solidFill>
                            <a:srgbClr val="0070C0"/>
                          </a:solidFill>
                          <a:latin typeface="Georgia" panose="02040502050405020303" pitchFamily="18" charset="0"/>
                          <a:ea typeface="FangSong" panose="02010609060101010101" pitchFamily="49" charset="-122"/>
                        </a:rPr>
                        <a:t>Amy Lowell:</a:t>
                      </a:r>
                    </a:p>
                    <a:p>
                      <a:r>
                        <a:rPr lang="en-GB" sz="1800" b="0" dirty="0" smtClean="0">
                          <a:solidFill>
                            <a:schemeClr val="tx1"/>
                          </a:solidFill>
                          <a:latin typeface="Georgia" panose="02040502050405020303" pitchFamily="18" charset="0"/>
                          <a:ea typeface="FangSong" panose="02010609060101010101" pitchFamily="49" charset="-122"/>
                        </a:rPr>
                        <a:t>The caged bird longs for the fluttering of high leaves. / The fish in the garden pool languished for / the whirled water of meeting streams. </a:t>
                      </a:r>
                    </a:p>
                    <a:p>
                      <a:r>
                        <a:rPr lang="en-GB" sz="1800" b="0" dirty="0" smtClean="0">
                          <a:solidFill>
                            <a:srgbClr val="0070C0"/>
                          </a:solidFill>
                          <a:latin typeface="Georgia" panose="02040502050405020303" pitchFamily="18" charset="0"/>
                          <a:ea typeface="FangSong" panose="02010609060101010101" pitchFamily="49" charset="-122"/>
                        </a:rPr>
                        <a:t>Charles Budd:</a:t>
                      </a:r>
                    </a:p>
                    <a:p>
                      <a:r>
                        <a:rPr lang="en-GB" sz="1800" b="0" dirty="0" smtClean="0">
                          <a:solidFill>
                            <a:schemeClr val="tx1"/>
                          </a:solidFill>
                          <a:latin typeface="Georgia" panose="02040502050405020303" pitchFamily="18" charset="0"/>
                          <a:ea typeface="FangSong" panose="02010609060101010101" pitchFamily="49" charset="-122"/>
                        </a:rPr>
                        <a:t>The captive bird laments its forest home; / The fish in tanks thinks of the sea’s broad strands.</a:t>
                      </a:r>
                    </a:p>
                    <a:p>
                      <a:r>
                        <a:rPr lang="en-GB" sz="1800" b="0" dirty="0" smtClean="0">
                          <a:solidFill>
                            <a:srgbClr val="0070C0"/>
                          </a:solidFill>
                          <a:latin typeface="Georgia" panose="02040502050405020303" pitchFamily="18" charset="0"/>
                          <a:ea typeface="FangSong" panose="02010609060101010101" pitchFamily="49" charset="-122"/>
                        </a:rPr>
                        <a:t>Andrew Boyd:</a:t>
                      </a:r>
                    </a:p>
                    <a:p>
                      <a:r>
                        <a:rPr lang="en-GB" sz="1800" b="0" dirty="0" smtClean="0">
                          <a:solidFill>
                            <a:schemeClr val="tx1"/>
                          </a:solidFill>
                          <a:latin typeface="Georgia" panose="02040502050405020303" pitchFamily="18" charset="0"/>
                          <a:ea typeface="FangSong" panose="02010609060101010101" pitchFamily="49" charset="-122"/>
                        </a:rPr>
                        <a:t>Birds in the cage long for their wonted woods, / Fish in the pool for the former rivers yearn.</a:t>
                      </a:r>
                    </a:p>
                  </a:txBody>
                  <a:tcPr/>
                </a:tc>
              </a:tr>
            </a:tbl>
          </a:graphicData>
        </a:graphic>
      </p:graphicFrame>
    </p:spTree>
    <p:extLst>
      <p:ext uri="{BB962C8B-B14F-4D97-AF65-F5344CB8AC3E}">
        <p14:creationId xmlns:p14="http://schemas.microsoft.com/office/powerpoint/2010/main" val="19773264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46</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445754361"/>
              </p:ext>
            </p:extLst>
          </p:nvPr>
        </p:nvGraphicFramePr>
        <p:xfrm>
          <a:off x="467544" y="836712"/>
          <a:ext cx="8208912" cy="5486400"/>
        </p:xfrm>
        <a:graphic>
          <a:graphicData uri="http://schemas.openxmlformats.org/drawingml/2006/table">
            <a:tbl>
              <a:tblPr firstRow="1" bandRow="1">
                <a:tableStyleId>{FABFCF23-3B69-468F-B69F-88F6DE6A72F2}</a:tableStyleId>
              </a:tblPr>
              <a:tblGrid>
                <a:gridCol w="8208912"/>
              </a:tblGrid>
              <a:tr h="370840">
                <a:tc>
                  <a:txBody>
                    <a:bodyPr/>
                    <a:lstStyle/>
                    <a:p>
                      <a:pPr algn="ctr"/>
                      <a:r>
                        <a:rPr lang="zh-TW" altLang="en-US" sz="2400" b="1" dirty="0" smtClean="0">
                          <a:latin typeface="FangSong" panose="02010609060101010101" pitchFamily="49" charset="-122"/>
                          <a:ea typeface="FangSong" panose="02010609060101010101" pitchFamily="49" charset="-122"/>
                        </a:rPr>
                        <a:t>羈鳥戀舊林 池魚思故淵</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zh-HK" altLang="en-US" sz="1800" b="1" dirty="0" smtClean="0">
                          <a:solidFill>
                            <a:srgbClr val="0070C0"/>
                          </a:solidFill>
                          <a:latin typeface="Georgia" panose="02040502050405020303" pitchFamily="18" charset="0"/>
                          <a:ea typeface="FangSong" panose="02010609060101010101" pitchFamily="49" charset="-122"/>
                        </a:rPr>
                        <a:t>丁祖馨</a:t>
                      </a:r>
                      <a:r>
                        <a:rPr lang="en-US" altLang="zh-HK" sz="1800" b="0"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Like a caged bird / Still thinking of trees and woods, / Like a fish in a pond / Never forgetting its river. </a:t>
                      </a:r>
                    </a:p>
                    <a:p>
                      <a:r>
                        <a:rPr lang="zh-HK" altLang="en-US" sz="1800" b="1" dirty="0" smtClean="0">
                          <a:solidFill>
                            <a:srgbClr val="0070C0"/>
                          </a:solidFill>
                          <a:latin typeface="Georgia" panose="02040502050405020303" pitchFamily="18" charset="0"/>
                          <a:ea typeface="FangSong" panose="02010609060101010101" pitchFamily="49" charset="-122"/>
                        </a:rPr>
                        <a:t>譚時霖</a:t>
                      </a:r>
                      <a:r>
                        <a:rPr lang="en-US" altLang="zh-HK" sz="1800" b="0"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The caged-bird languishes for its woody shelter, / The pond-fish pines for its native pool.</a:t>
                      </a:r>
                    </a:p>
                    <a:p>
                      <a:r>
                        <a:rPr lang="zh-HK" altLang="en-US" sz="1800" b="1" dirty="0" smtClean="0">
                          <a:solidFill>
                            <a:srgbClr val="0070C0"/>
                          </a:solidFill>
                          <a:latin typeface="Georgia" panose="02040502050405020303" pitchFamily="18" charset="0"/>
                          <a:ea typeface="FangSong" panose="02010609060101010101" pitchFamily="49" charset="-122"/>
                        </a:rPr>
                        <a:t>許淵衝</a:t>
                      </a:r>
                      <a:r>
                        <a:rPr lang="en-US" altLang="zh-HK" sz="1800" b="0"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A caged bird would long for wonted wood, / And fish in tanks for native pools would yearn. </a:t>
                      </a:r>
                    </a:p>
                    <a:p>
                      <a:r>
                        <a:rPr lang="en-GB" sz="1800" b="0" dirty="0" smtClean="0">
                          <a:solidFill>
                            <a:srgbClr val="0070C0"/>
                          </a:solidFill>
                          <a:latin typeface="Georgia" panose="02040502050405020303" pitchFamily="18" charset="0"/>
                          <a:ea typeface="FangSong" panose="02010609060101010101" pitchFamily="49" charset="-122"/>
                        </a:rPr>
                        <a:t>Kenneth Rexroth:</a:t>
                      </a:r>
                    </a:p>
                    <a:p>
                      <a:r>
                        <a:rPr lang="en-GB" sz="1800" b="0" dirty="0" smtClean="0">
                          <a:solidFill>
                            <a:schemeClr val="tx1"/>
                          </a:solidFill>
                          <a:latin typeface="Georgia" panose="02040502050405020303" pitchFamily="18" charset="0"/>
                          <a:ea typeface="FangSong" panose="02010609060101010101" pitchFamily="49" charset="-122"/>
                        </a:rPr>
                        <a:t>Migratory birds return to the same tree. / Fish find their way back to the pools where they were hatched. </a:t>
                      </a:r>
                    </a:p>
                    <a:p>
                      <a:r>
                        <a:rPr lang="en-GB" sz="1800" b="0" dirty="0" smtClean="0">
                          <a:solidFill>
                            <a:srgbClr val="0070C0"/>
                          </a:solidFill>
                          <a:latin typeface="Georgia" panose="02040502050405020303" pitchFamily="18" charset="0"/>
                          <a:ea typeface="FangSong" panose="02010609060101010101" pitchFamily="49" charset="-122"/>
                        </a:rPr>
                        <a:t>Stephen Owen:</a:t>
                      </a:r>
                    </a:p>
                    <a:p>
                      <a:r>
                        <a:rPr lang="en-GB" sz="1800" b="0" dirty="0" smtClean="0">
                          <a:solidFill>
                            <a:schemeClr val="tx1"/>
                          </a:solidFill>
                          <a:latin typeface="Georgia" panose="02040502050405020303" pitchFamily="18" charset="0"/>
                          <a:ea typeface="FangSong" panose="02010609060101010101" pitchFamily="49" charset="-122"/>
                        </a:rPr>
                        <a:t>The caged bird yearns for its former woods, / fish in a pool yearns for long-ago deeps. </a:t>
                      </a:r>
                    </a:p>
                    <a:p>
                      <a:r>
                        <a:rPr lang="en-GB" sz="1800" b="0" dirty="0" smtClean="0">
                          <a:solidFill>
                            <a:srgbClr val="0070C0"/>
                          </a:solidFill>
                          <a:latin typeface="Georgia" panose="02040502050405020303" pitchFamily="18" charset="0"/>
                          <a:ea typeface="FangSong" panose="02010609060101010101" pitchFamily="49" charset="-122"/>
                        </a:rPr>
                        <a:t>J. D. </a:t>
                      </a:r>
                      <a:r>
                        <a:rPr lang="en-GB" sz="1800" b="0" dirty="0" err="1" smtClean="0">
                          <a:solidFill>
                            <a:srgbClr val="0070C0"/>
                          </a:solidFill>
                          <a:latin typeface="Georgia" panose="02040502050405020303" pitchFamily="18" charset="0"/>
                          <a:ea typeface="FangSong" panose="02010609060101010101" pitchFamily="49" charset="-122"/>
                        </a:rPr>
                        <a:t>Frodsham</a:t>
                      </a:r>
                      <a:r>
                        <a:rPr lang="en-GB" sz="1800" b="0" dirty="0" smtClean="0">
                          <a:solidFill>
                            <a:srgbClr val="0070C0"/>
                          </a:solidFill>
                          <a:latin typeface="Georgia" panose="02040502050405020303" pitchFamily="18" charset="0"/>
                          <a:ea typeface="FangSong" panose="02010609060101010101" pitchFamily="49" charset="-122"/>
                        </a:rPr>
                        <a:t>:</a:t>
                      </a:r>
                    </a:p>
                    <a:p>
                      <a:r>
                        <a:rPr lang="en-GB" sz="1800" b="0" dirty="0" smtClean="0">
                          <a:solidFill>
                            <a:schemeClr val="tx1"/>
                          </a:solidFill>
                          <a:latin typeface="Georgia" panose="02040502050405020303" pitchFamily="18" charset="0"/>
                          <a:ea typeface="FangSong" panose="02010609060101010101" pitchFamily="49" charset="-122"/>
                        </a:rPr>
                        <a:t>The bird in its cage longs for its old forest, / The fish in the pool thinks of its native deeps. </a:t>
                      </a:r>
                    </a:p>
                  </a:txBody>
                  <a:tcPr/>
                </a:tc>
              </a:tr>
            </a:tbl>
          </a:graphicData>
        </a:graphic>
      </p:graphicFrame>
    </p:spTree>
    <p:extLst>
      <p:ext uri="{BB962C8B-B14F-4D97-AF65-F5344CB8AC3E}">
        <p14:creationId xmlns:p14="http://schemas.microsoft.com/office/powerpoint/2010/main" val="86722778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47</a:t>
            </a:fld>
            <a:endParaRPr lang="en-GB"/>
          </a:p>
        </p:txBody>
      </p:sp>
      <p:sp>
        <p:nvSpPr>
          <p:cNvPr id="6" name="TextBox 5"/>
          <p:cNvSpPr txBox="1"/>
          <p:nvPr/>
        </p:nvSpPr>
        <p:spPr>
          <a:xfrm>
            <a:off x="6602915"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a:latin typeface="FangSong" panose="02010609060101010101" pitchFamily="49" charset="-122"/>
                <a:ea typeface="FangSong" panose="02010609060101010101" pitchFamily="49" charset="-122"/>
              </a:rPr>
              <a:t>音韻與形式</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3707904" y="944947"/>
            <a:ext cx="1231106"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TW" altLang="en-US" sz="2600" b="1" dirty="0">
                <a:latin typeface="FangSong" panose="02010609060101010101" pitchFamily="49" charset="-122"/>
                <a:ea typeface="FangSong" panose="02010609060101010101" pitchFamily="49" charset="-122"/>
              </a:rPr>
              <a:t>飲酒</a:t>
            </a:r>
            <a:r>
              <a:rPr lang="en-US" altLang="zh-TW"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其</a:t>
            </a:r>
            <a:r>
              <a:rPr lang="zh-TW" altLang="en-US" sz="2600" b="1" dirty="0">
                <a:latin typeface="FangSong" panose="02010609060101010101" pitchFamily="49" charset="-122"/>
                <a:ea typeface="FangSong" panose="02010609060101010101" pitchFamily="49" charset="-122"/>
              </a:rPr>
              <a:t>一</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邵生瓜田</a:t>
            </a:r>
            <a:r>
              <a:rPr lang="zh-TW" altLang="en-US" sz="2600" b="1" dirty="0" smtClean="0">
                <a:latin typeface="FangSong" panose="02010609060101010101" pitchFamily="49" charset="-122"/>
                <a:ea typeface="FangSong" panose="02010609060101010101" pitchFamily="49" charset="-122"/>
              </a:rPr>
              <a:t>中 寧</a:t>
            </a:r>
            <a:r>
              <a:rPr lang="zh-TW" altLang="en-US" sz="2600" b="1" dirty="0">
                <a:latin typeface="FangSong" panose="02010609060101010101" pitchFamily="49" charset="-122"/>
                <a:ea typeface="FangSong" panose="02010609060101010101" pitchFamily="49" charset="-122"/>
              </a:rPr>
              <a:t>似東陵時</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77810757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48</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2282481169"/>
              </p:ext>
            </p:extLst>
          </p:nvPr>
        </p:nvGraphicFramePr>
        <p:xfrm>
          <a:off x="611560" y="1052736"/>
          <a:ext cx="7920880" cy="3901440"/>
        </p:xfrm>
        <a:graphic>
          <a:graphicData uri="http://schemas.openxmlformats.org/drawingml/2006/table">
            <a:tbl>
              <a:tblPr firstRow="1" bandRow="1">
                <a:tableStyleId>{FABFCF23-3B69-468F-B69F-88F6DE6A72F2}</a:tableStyleId>
              </a:tblPr>
              <a:tblGrid>
                <a:gridCol w="7920880"/>
              </a:tblGrid>
              <a:tr h="370840">
                <a:tc>
                  <a:txBody>
                    <a:bodyPr/>
                    <a:lstStyle/>
                    <a:p>
                      <a:pPr algn="ctr"/>
                      <a:r>
                        <a:rPr lang="zh-TW" altLang="en-US" sz="2400" b="1" dirty="0" smtClean="0">
                          <a:latin typeface="FangSong" panose="02010609060101010101" pitchFamily="49" charset="-122"/>
                          <a:ea typeface="FangSong" panose="02010609060101010101" pitchFamily="49" charset="-122"/>
                        </a:rPr>
                        <a:t>邵生瓜田中 寧似東陵時</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zh-HK" altLang="en-GB" sz="2000" b="1" dirty="0" smtClean="0">
                          <a:solidFill>
                            <a:srgbClr val="0070C0"/>
                          </a:solidFill>
                          <a:latin typeface="Georgia" panose="02040502050405020303" pitchFamily="18" charset="0"/>
                          <a:ea typeface="FangSong" panose="02010609060101010101" pitchFamily="49" charset="-122"/>
                        </a:rPr>
                        <a:t>汪榕培</a:t>
                      </a:r>
                      <a:r>
                        <a:rPr lang="zh-HK" altLang="en-GB" sz="2000" b="0" dirty="0" smtClean="0">
                          <a:solidFill>
                            <a:srgbClr val="0070C0"/>
                          </a:solidFill>
                          <a:latin typeface="Georgia" panose="02040502050405020303" pitchFamily="18" charset="0"/>
                          <a:ea typeface="FangSong" panose="02010609060101010101" pitchFamily="49" charset="-122"/>
                        </a:rPr>
                        <a:t>：</a:t>
                      </a:r>
                    </a:p>
                    <a:p>
                      <a:r>
                        <a:rPr lang="en-GB" altLang="zh-HK" sz="2000" b="0" dirty="0" smtClean="0">
                          <a:solidFill>
                            <a:schemeClr val="tx1"/>
                          </a:solidFill>
                          <a:latin typeface="Georgia" panose="02040502050405020303" pitchFamily="18" charset="0"/>
                          <a:ea typeface="FangSong" panose="02010609060101010101" pitchFamily="49" charset="-122"/>
                        </a:rPr>
                        <a:t>To see Shao Ping grow melons in spring time, </a:t>
                      </a:r>
                    </a:p>
                    <a:p>
                      <a:r>
                        <a:rPr lang="en-GB" altLang="zh-HK" sz="2000" b="0" dirty="0" smtClean="0">
                          <a:solidFill>
                            <a:schemeClr val="tx1"/>
                          </a:solidFill>
                          <a:latin typeface="Georgia" panose="02040502050405020303" pitchFamily="18" charset="0"/>
                          <a:ea typeface="FangSong" panose="02010609060101010101" pitchFamily="49" charset="-122"/>
                        </a:rPr>
                        <a:t>Who’d think he was marquis in his prime?</a:t>
                      </a:r>
                    </a:p>
                    <a:p>
                      <a:endParaRPr lang="en-GB" altLang="zh-HK" sz="2000" b="0" dirty="0" smtClean="0">
                        <a:solidFill>
                          <a:schemeClr val="tx1"/>
                        </a:solidFill>
                        <a:latin typeface="Georgia" panose="02040502050405020303" pitchFamily="18" charset="0"/>
                        <a:ea typeface="FangSong" panose="02010609060101010101" pitchFamily="49" charset="-122"/>
                      </a:endParaRPr>
                    </a:p>
                    <a:p>
                      <a:r>
                        <a:rPr lang="en-GB" altLang="zh-HK" sz="2000" b="0" dirty="0" smtClean="0">
                          <a:solidFill>
                            <a:srgbClr val="0070C0"/>
                          </a:solidFill>
                          <a:latin typeface="Georgia" panose="02040502050405020303" pitchFamily="18" charset="0"/>
                          <a:ea typeface="FangSong" panose="02010609060101010101" pitchFamily="49" charset="-122"/>
                        </a:rPr>
                        <a:t>David Lattimore:</a:t>
                      </a:r>
                    </a:p>
                    <a:p>
                      <a:r>
                        <a:rPr lang="en-GB" altLang="zh-HK" sz="2000" b="0" dirty="0" smtClean="0">
                          <a:solidFill>
                            <a:schemeClr val="tx1"/>
                          </a:solidFill>
                          <a:latin typeface="Georgia" panose="02040502050405020303" pitchFamily="18" charset="0"/>
                          <a:ea typeface="FangSong" panose="02010609060101010101" pitchFamily="49" charset="-122"/>
                        </a:rPr>
                        <a:t>Master Shao in his melon patch </a:t>
                      </a:r>
                    </a:p>
                    <a:p>
                      <a:r>
                        <a:rPr lang="en-GB" altLang="zh-HK" sz="2000" b="0" dirty="0" smtClean="0">
                          <a:solidFill>
                            <a:schemeClr val="tx1"/>
                          </a:solidFill>
                          <a:latin typeface="Georgia" panose="02040502050405020303" pitchFamily="18" charset="0"/>
                          <a:ea typeface="FangSong" panose="02010609060101010101" pitchFamily="49" charset="-122"/>
                        </a:rPr>
                        <a:t>How can you compare to the old days of Tung?</a:t>
                      </a:r>
                    </a:p>
                    <a:p>
                      <a:endParaRPr lang="en-GB" altLang="zh-HK" sz="2000" b="0" dirty="0" smtClean="0">
                        <a:solidFill>
                          <a:schemeClr val="tx1"/>
                        </a:solidFill>
                        <a:latin typeface="Georgia" panose="02040502050405020303" pitchFamily="18" charset="0"/>
                        <a:ea typeface="FangSong" panose="02010609060101010101" pitchFamily="49" charset="-122"/>
                      </a:endParaRPr>
                    </a:p>
                    <a:p>
                      <a:r>
                        <a:rPr lang="en-GB" altLang="zh-HK" sz="2000" b="0" dirty="0" smtClean="0">
                          <a:solidFill>
                            <a:srgbClr val="0070C0"/>
                          </a:solidFill>
                          <a:latin typeface="Georgia" panose="02040502050405020303" pitchFamily="18" charset="0"/>
                          <a:ea typeface="FangSong" panose="02010609060101010101" pitchFamily="49" charset="-122"/>
                        </a:rPr>
                        <a:t>Amy Lowell:</a:t>
                      </a:r>
                    </a:p>
                    <a:p>
                      <a:r>
                        <a:rPr lang="en-GB" altLang="zh-HK" sz="2000" b="0" dirty="0" smtClean="0">
                          <a:solidFill>
                            <a:schemeClr val="tx1"/>
                          </a:solidFill>
                          <a:latin typeface="Georgia" panose="02040502050405020303" pitchFamily="18" charset="0"/>
                          <a:ea typeface="FangSong" panose="02010609060101010101" pitchFamily="49" charset="-122"/>
                        </a:rPr>
                        <a:t>Master Shao in his melon patch </a:t>
                      </a:r>
                    </a:p>
                    <a:p>
                      <a:r>
                        <a:rPr lang="en-GB" altLang="zh-HK" sz="2000" b="0" dirty="0" smtClean="0">
                          <a:solidFill>
                            <a:schemeClr val="tx1"/>
                          </a:solidFill>
                          <a:latin typeface="Georgia" panose="02040502050405020303" pitchFamily="18" charset="0"/>
                          <a:ea typeface="FangSong" panose="02010609060101010101" pitchFamily="49" charset="-122"/>
                        </a:rPr>
                        <a:t>hardly the same as when he was called Tung-ling.</a:t>
                      </a:r>
                    </a:p>
                  </a:txBody>
                  <a:tcPr/>
                </a:tc>
              </a:tr>
            </a:tbl>
          </a:graphicData>
        </a:graphic>
      </p:graphicFrame>
    </p:spTree>
    <p:extLst>
      <p:ext uri="{BB962C8B-B14F-4D97-AF65-F5344CB8AC3E}">
        <p14:creationId xmlns:p14="http://schemas.microsoft.com/office/powerpoint/2010/main" val="103434669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49</a:t>
            </a:fld>
            <a:endParaRPr lang="en-GB"/>
          </a:p>
        </p:txBody>
      </p:sp>
      <p:sp>
        <p:nvSpPr>
          <p:cNvPr id="6" name="TextBox 5"/>
          <p:cNvSpPr txBox="1"/>
          <p:nvPr/>
        </p:nvSpPr>
        <p:spPr>
          <a:xfrm>
            <a:off x="6602915"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a:latin typeface="FangSong" panose="02010609060101010101" pitchFamily="49" charset="-122"/>
                <a:ea typeface="FangSong" panose="02010609060101010101" pitchFamily="49" charset="-122"/>
              </a:rPr>
              <a:t>音韻與形式</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3307794" y="692696"/>
            <a:ext cx="1631216"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TW" altLang="en-US" sz="2600" b="1" dirty="0">
                <a:latin typeface="FangSong" panose="02010609060101010101" pitchFamily="49" charset="-122"/>
                <a:ea typeface="FangSong" panose="02010609060101010101" pitchFamily="49" charset="-122"/>
              </a:rPr>
              <a:t>庚子歲五月中從都還阻風於規林二首</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行行循歸</a:t>
            </a:r>
            <a:r>
              <a:rPr lang="zh-TW" altLang="en-US" sz="2600" b="1" dirty="0" smtClean="0">
                <a:latin typeface="FangSong" panose="02010609060101010101" pitchFamily="49" charset="-122"/>
                <a:ea typeface="FangSong" panose="02010609060101010101" pitchFamily="49" charset="-122"/>
              </a:rPr>
              <a:t>路</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14659570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50</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1273894704"/>
              </p:ext>
            </p:extLst>
          </p:nvPr>
        </p:nvGraphicFramePr>
        <p:xfrm>
          <a:off x="611560" y="1052736"/>
          <a:ext cx="7920880" cy="4236720"/>
        </p:xfrm>
        <a:graphic>
          <a:graphicData uri="http://schemas.openxmlformats.org/drawingml/2006/table">
            <a:tbl>
              <a:tblPr firstRow="1" bandRow="1">
                <a:tableStyleId>{FABFCF23-3B69-468F-B69F-88F6DE6A72F2}</a:tableStyleId>
              </a:tblPr>
              <a:tblGrid>
                <a:gridCol w="7920880"/>
              </a:tblGrid>
              <a:tr h="370840">
                <a:tc>
                  <a:txBody>
                    <a:bodyPr/>
                    <a:lstStyle/>
                    <a:p>
                      <a:pPr algn="ctr"/>
                      <a:r>
                        <a:rPr lang="zh-TW" altLang="en-US" sz="2400" b="1" dirty="0" smtClean="0">
                          <a:latin typeface="FangSong" panose="02010609060101010101" pitchFamily="49" charset="-122"/>
                          <a:ea typeface="FangSong" panose="02010609060101010101" pitchFamily="49" charset="-122"/>
                        </a:rPr>
                        <a:t>行行循歸路</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zh-HK" altLang="en-GB" sz="2200" b="1" dirty="0" smtClean="0">
                          <a:solidFill>
                            <a:srgbClr val="0070C0"/>
                          </a:solidFill>
                          <a:latin typeface="Georgia" panose="02040502050405020303" pitchFamily="18" charset="0"/>
                          <a:ea typeface="FangSong" panose="02010609060101010101" pitchFamily="49" charset="-122"/>
                        </a:rPr>
                        <a:t>汪榕培</a:t>
                      </a:r>
                      <a:r>
                        <a:rPr lang="zh-HK" altLang="en-GB"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On and on I go along the homeward way.</a:t>
                      </a:r>
                    </a:p>
                    <a:p>
                      <a:endParaRPr lang="en-GB" altLang="zh-HK" sz="2200" b="0" dirty="0" smtClean="0">
                        <a:solidFill>
                          <a:schemeClr val="tx1"/>
                        </a:solidFill>
                        <a:latin typeface="Georgia" panose="02040502050405020303" pitchFamily="18" charset="0"/>
                        <a:ea typeface="FangSong" panose="02010609060101010101" pitchFamily="49" charset="-122"/>
                      </a:endParaRPr>
                    </a:p>
                    <a:p>
                      <a:r>
                        <a:rPr lang="zh-HK" altLang="en-GB" sz="2200" b="1" i="0" dirty="0" smtClean="0">
                          <a:solidFill>
                            <a:srgbClr val="0070C0"/>
                          </a:solidFill>
                          <a:latin typeface="Georgia" panose="02040502050405020303" pitchFamily="18" charset="0"/>
                          <a:ea typeface="FangSong" panose="02010609060101010101" pitchFamily="49" charset="-122"/>
                        </a:rPr>
                        <a:t>方</a:t>
                      </a:r>
                      <a:r>
                        <a:rPr lang="zh-HK" altLang="en-GB"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Slowly, slowly I trail my homeward way. </a:t>
                      </a:r>
                    </a:p>
                    <a:p>
                      <a:endParaRPr lang="en-GB" altLang="zh-HK" sz="2200" b="0" dirty="0" smtClean="0">
                        <a:solidFill>
                          <a:schemeClr val="tx1"/>
                        </a:solidFill>
                        <a:latin typeface="Georgia" panose="02040502050405020303" pitchFamily="18" charset="0"/>
                        <a:ea typeface="FangSong" panose="02010609060101010101" pitchFamily="49" charset="-122"/>
                      </a:endParaRPr>
                    </a:p>
                    <a:p>
                      <a:r>
                        <a:rPr lang="en-GB" altLang="zh-HK" sz="2200" b="0" dirty="0" smtClean="0">
                          <a:solidFill>
                            <a:srgbClr val="0070C0"/>
                          </a:solidFill>
                          <a:latin typeface="Georgia" panose="02040502050405020303" pitchFamily="18" charset="0"/>
                          <a:ea typeface="FangSong" panose="02010609060101010101" pitchFamily="49" charset="-122"/>
                        </a:rPr>
                        <a:t>William Acker:</a:t>
                      </a:r>
                    </a:p>
                    <a:p>
                      <a:r>
                        <a:rPr lang="en-GB" altLang="zh-HK" sz="2200" b="0" dirty="0" smtClean="0">
                          <a:solidFill>
                            <a:schemeClr val="tx1"/>
                          </a:solidFill>
                          <a:latin typeface="Georgia" panose="02040502050405020303" pitchFamily="18" charset="0"/>
                          <a:ea typeface="FangSong" panose="02010609060101010101" pitchFamily="49" charset="-122"/>
                        </a:rPr>
                        <a:t>Ever on and on, the long return journey.</a:t>
                      </a:r>
                    </a:p>
                    <a:p>
                      <a:endParaRPr lang="en-GB" altLang="zh-HK" sz="2200" b="0" dirty="0" smtClean="0">
                        <a:solidFill>
                          <a:schemeClr val="tx1"/>
                        </a:solidFill>
                        <a:latin typeface="Georgia" panose="02040502050405020303" pitchFamily="18" charset="0"/>
                        <a:ea typeface="FangSong" panose="02010609060101010101" pitchFamily="49" charset="-122"/>
                      </a:endParaRPr>
                    </a:p>
                    <a:p>
                      <a:r>
                        <a:rPr lang="en-GB" altLang="zh-HK" sz="2200" b="0" dirty="0" smtClean="0">
                          <a:solidFill>
                            <a:srgbClr val="0070C0"/>
                          </a:solidFill>
                          <a:latin typeface="Georgia" panose="02040502050405020303" pitchFamily="18" charset="0"/>
                          <a:ea typeface="FangSong" panose="02010609060101010101" pitchFamily="49" charset="-122"/>
                        </a:rPr>
                        <a:t>A. R. Davis:</a:t>
                      </a:r>
                    </a:p>
                    <a:p>
                      <a:r>
                        <a:rPr lang="en-GB" altLang="zh-HK" sz="2200" b="0" dirty="0" smtClean="0">
                          <a:solidFill>
                            <a:schemeClr val="tx1"/>
                          </a:solidFill>
                          <a:latin typeface="Georgia" panose="02040502050405020303" pitchFamily="18" charset="0"/>
                          <a:ea typeface="FangSong" panose="02010609060101010101" pitchFamily="49" charset="-122"/>
                        </a:rPr>
                        <a:t>On and on, following the homeward way. </a:t>
                      </a:r>
                    </a:p>
                  </a:txBody>
                  <a:tcPr/>
                </a:tc>
              </a:tr>
            </a:tbl>
          </a:graphicData>
        </a:graphic>
      </p:graphicFrame>
    </p:spTree>
    <p:extLst>
      <p:ext uri="{BB962C8B-B14F-4D97-AF65-F5344CB8AC3E}">
        <p14:creationId xmlns:p14="http://schemas.microsoft.com/office/powerpoint/2010/main" val="333266927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51</a:t>
            </a:fld>
            <a:endParaRPr lang="en-GB"/>
          </a:p>
        </p:txBody>
      </p:sp>
      <p:sp>
        <p:nvSpPr>
          <p:cNvPr id="6" name="TextBox 5"/>
          <p:cNvSpPr txBox="1"/>
          <p:nvPr/>
        </p:nvSpPr>
        <p:spPr>
          <a:xfrm>
            <a:off x="6602915"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a:latin typeface="FangSong" panose="02010609060101010101" pitchFamily="49" charset="-122"/>
                <a:ea typeface="FangSong" panose="02010609060101010101" pitchFamily="49" charset="-122"/>
              </a:rPr>
              <a:t>音韻與形式</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3307794" y="692696"/>
            <a:ext cx="1631216"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始作鎮軍參軍經曲阿作</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r>
              <a:rPr lang="zh-CN" altLang="en-US" sz="2600" b="1" dirty="0" smtClean="0">
                <a:solidFill>
                  <a:srgbClr val="0070C0"/>
                </a:solidFill>
                <a:latin typeface="FangSong" panose="02010609060101010101" pitchFamily="49" charset="-122"/>
                <a:ea typeface="FangSong" panose="02010609060101010101" pitchFamily="49" charset="-122"/>
              </a:rPr>
              <a:t>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眇</a:t>
            </a:r>
            <a:r>
              <a:rPr lang="zh-TW" altLang="en-US" sz="2600" b="1" dirty="0">
                <a:latin typeface="FangSong" panose="02010609060101010101" pitchFamily="49" charset="-122"/>
                <a:ea typeface="FangSong" panose="02010609060101010101" pitchFamily="49" charset="-122"/>
              </a:rPr>
              <a:t>眇孤舟</a:t>
            </a:r>
            <a:r>
              <a:rPr lang="zh-TW" altLang="en-US" sz="2600" b="1" dirty="0" smtClean="0">
                <a:latin typeface="FangSong" panose="02010609060101010101" pitchFamily="49" charset="-122"/>
                <a:ea typeface="FangSong" panose="02010609060101010101" pitchFamily="49" charset="-122"/>
              </a:rPr>
              <a:t>逝 綿</a:t>
            </a:r>
            <a:r>
              <a:rPr lang="zh-TW" altLang="en-US" sz="2600" b="1" dirty="0">
                <a:latin typeface="FangSong" panose="02010609060101010101" pitchFamily="49" charset="-122"/>
                <a:ea typeface="FangSong" panose="02010609060101010101" pitchFamily="49" charset="-122"/>
              </a:rPr>
              <a:t>綿歸思</a:t>
            </a:r>
            <a:r>
              <a:rPr lang="zh-TW" altLang="en-US" sz="2600" b="1" dirty="0" smtClean="0">
                <a:latin typeface="FangSong" panose="02010609060101010101" pitchFamily="49" charset="-122"/>
                <a:ea typeface="FangSong" panose="02010609060101010101" pitchFamily="49" charset="-122"/>
              </a:rPr>
              <a:t>紆</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53817010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52</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2265533308"/>
              </p:ext>
            </p:extLst>
          </p:nvPr>
        </p:nvGraphicFramePr>
        <p:xfrm>
          <a:off x="827584" y="836712"/>
          <a:ext cx="7416824" cy="5638800"/>
        </p:xfrm>
        <a:graphic>
          <a:graphicData uri="http://schemas.openxmlformats.org/drawingml/2006/table">
            <a:tbl>
              <a:tblPr firstRow="1" bandRow="1">
                <a:tableStyleId>{FABFCF23-3B69-468F-B69F-88F6DE6A72F2}</a:tableStyleId>
              </a:tblPr>
              <a:tblGrid>
                <a:gridCol w="7416824"/>
              </a:tblGrid>
              <a:tr h="370840">
                <a:tc>
                  <a:txBody>
                    <a:bodyPr/>
                    <a:lstStyle/>
                    <a:p>
                      <a:pPr algn="ctr"/>
                      <a:r>
                        <a:rPr lang="zh-TW" altLang="en-US" sz="2400" b="1" dirty="0" smtClean="0">
                          <a:latin typeface="FangSong" panose="02010609060101010101" pitchFamily="49" charset="-122"/>
                          <a:ea typeface="FangSong" panose="02010609060101010101" pitchFamily="49" charset="-122"/>
                        </a:rPr>
                        <a:t>眇眇孤舟逝</a:t>
                      </a:r>
                      <a:r>
                        <a:rPr lang="zh-TW" altLang="en-US" sz="2400" b="1" baseline="0" dirty="0" smtClean="0">
                          <a:latin typeface="FangSong" panose="02010609060101010101" pitchFamily="49" charset="-122"/>
                          <a:ea typeface="FangSong" panose="02010609060101010101" pitchFamily="49" charset="-122"/>
                        </a:rPr>
                        <a:t> </a:t>
                      </a:r>
                      <a:r>
                        <a:rPr lang="zh-TW" altLang="en-US" sz="2400" b="1" dirty="0" smtClean="0">
                          <a:latin typeface="FangSong" panose="02010609060101010101" pitchFamily="49" charset="-122"/>
                          <a:ea typeface="FangSong" panose="02010609060101010101" pitchFamily="49" charset="-122"/>
                        </a:rPr>
                        <a:t>綿綿歸思紆</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zh-HK" altLang="en-GB" sz="2200" b="1" dirty="0" smtClean="0">
                          <a:solidFill>
                            <a:srgbClr val="0070C0"/>
                          </a:solidFill>
                          <a:latin typeface="Georgia" panose="02040502050405020303" pitchFamily="18" charset="0"/>
                          <a:ea typeface="FangSong" panose="02010609060101010101" pitchFamily="49" charset="-122"/>
                        </a:rPr>
                        <a:t>汪榕培</a:t>
                      </a:r>
                      <a:r>
                        <a:rPr lang="zh-HK" altLang="en-GB"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The farther from home in my boat I go, </a:t>
                      </a:r>
                    </a:p>
                    <a:p>
                      <a:r>
                        <a:rPr lang="en-GB" altLang="zh-HK" sz="2200" b="0" dirty="0" smtClean="0">
                          <a:solidFill>
                            <a:schemeClr val="tx1"/>
                          </a:solidFill>
                          <a:latin typeface="Georgia" panose="02040502050405020303" pitchFamily="18" charset="0"/>
                          <a:ea typeface="FangSong" panose="02010609060101010101" pitchFamily="49" charset="-122"/>
                        </a:rPr>
                        <a:t>The stronger my thoughts for the country grow. </a:t>
                      </a:r>
                    </a:p>
                    <a:p>
                      <a:endParaRPr lang="en-GB" altLang="zh-HK" sz="2200" b="0" dirty="0" smtClean="0">
                        <a:solidFill>
                          <a:schemeClr val="tx1"/>
                        </a:solidFill>
                        <a:latin typeface="Georgia" panose="02040502050405020303" pitchFamily="18" charset="0"/>
                        <a:ea typeface="FangSong" panose="02010609060101010101" pitchFamily="49" charset="-122"/>
                      </a:endParaRPr>
                    </a:p>
                    <a:p>
                      <a:r>
                        <a:rPr lang="zh-HK" altLang="en-US" sz="2400" b="1" dirty="0" smtClean="0">
                          <a:solidFill>
                            <a:srgbClr val="0070C0"/>
                          </a:solidFill>
                          <a:latin typeface="Georgia" panose="02040502050405020303" pitchFamily="18" charset="0"/>
                          <a:ea typeface="FangSong" panose="02010609060101010101" pitchFamily="49" charset="-122"/>
                        </a:rPr>
                        <a:t>譚時霖</a:t>
                      </a:r>
                      <a:r>
                        <a:rPr lang="en-GB" altLang="zh-HK"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The farther I drifted in my boat, </a:t>
                      </a:r>
                    </a:p>
                    <a:p>
                      <a:r>
                        <a:rPr lang="en-GB" altLang="zh-HK" sz="2200" b="0" dirty="0" smtClean="0">
                          <a:solidFill>
                            <a:schemeClr val="tx1"/>
                          </a:solidFill>
                          <a:latin typeface="Georgia" panose="02040502050405020303" pitchFamily="18" charset="0"/>
                          <a:ea typeface="FangSong" panose="02010609060101010101" pitchFamily="49" charset="-122"/>
                        </a:rPr>
                        <a:t>The stronger grew the homeward pull. </a:t>
                      </a:r>
                    </a:p>
                    <a:p>
                      <a:endParaRPr lang="en-GB" altLang="zh-HK" sz="2200" b="0" dirty="0" smtClean="0">
                        <a:solidFill>
                          <a:schemeClr val="tx1"/>
                        </a:solidFill>
                        <a:latin typeface="Georgia" panose="02040502050405020303" pitchFamily="18" charset="0"/>
                        <a:ea typeface="FangSong" panose="02010609060101010101" pitchFamily="49" charset="-122"/>
                      </a:endParaRPr>
                    </a:p>
                    <a:p>
                      <a:r>
                        <a:rPr lang="en-GB" altLang="zh-CN" sz="2400" b="0" dirty="0" smtClean="0">
                          <a:solidFill>
                            <a:srgbClr val="0070C0"/>
                          </a:solidFill>
                          <a:latin typeface="Georgia" panose="02040502050405020303" pitchFamily="18" charset="0"/>
                          <a:ea typeface="FangSong" panose="02010609060101010101" pitchFamily="49" charset="-122"/>
                        </a:rPr>
                        <a:t>William Acker:</a:t>
                      </a:r>
                    </a:p>
                    <a:p>
                      <a:r>
                        <a:rPr lang="en-GB" altLang="zh-HK" sz="2200" b="0" dirty="0" smtClean="0">
                          <a:solidFill>
                            <a:schemeClr val="tx1"/>
                          </a:solidFill>
                          <a:latin typeface="Georgia" panose="02040502050405020303" pitchFamily="18" charset="0"/>
                          <a:ea typeface="FangSong" panose="02010609060101010101" pitchFamily="49" charset="-122"/>
                        </a:rPr>
                        <a:t>Far into the distance the lonely boat parted – </a:t>
                      </a:r>
                    </a:p>
                    <a:p>
                      <a:r>
                        <a:rPr lang="en-GB" altLang="zh-HK" sz="2200" b="0" dirty="0" smtClean="0">
                          <a:solidFill>
                            <a:schemeClr val="tx1"/>
                          </a:solidFill>
                          <a:latin typeface="Georgia" panose="02040502050405020303" pitchFamily="18" charset="0"/>
                          <a:ea typeface="FangSong" panose="02010609060101010101" pitchFamily="49" charset="-122"/>
                        </a:rPr>
                        <a:t>Continuous and constant the thought of returning home. </a:t>
                      </a:r>
                    </a:p>
                    <a:p>
                      <a:endParaRPr lang="en-GB" altLang="zh-HK" sz="2200" b="0" dirty="0" smtClean="0">
                        <a:solidFill>
                          <a:schemeClr val="tx1"/>
                        </a:solidFill>
                        <a:latin typeface="Georgia" panose="02040502050405020303" pitchFamily="18" charset="0"/>
                        <a:ea typeface="FangSong" panose="02010609060101010101" pitchFamily="49" charset="-122"/>
                      </a:endParaRPr>
                    </a:p>
                    <a:p>
                      <a:r>
                        <a:rPr lang="en-GB" altLang="zh-HK" sz="2200" b="0" dirty="0" smtClean="0">
                          <a:solidFill>
                            <a:srgbClr val="0070C0"/>
                          </a:solidFill>
                          <a:latin typeface="Georgia" panose="02040502050405020303" pitchFamily="18" charset="0"/>
                          <a:ea typeface="FangSong" panose="02010609060101010101" pitchFamily="49" charset="-122"/>
                        </a:rPr>
                        <a:t>A. R. Davis:</a:t>
                      </a:r>
                    </a:p>
                    <a:p>
                      <a:r>
                        <a:rPr lang="en-GB" altLang="zh-HK" sz="2200" b="0" dirty="0" smtClean="0">
                          <a:solidFill>
                            <a:schemeClr val="tx1"/>
                          </a:solidFill>
                          <a:latin typeface="Georgia" panose="02040502050405020303" pitchFamily="18" charset="0"/>
                          <a:ea typeface="FangSong" panose="02010609060101010101" pitchFamily="49" charset="-122"/>
                        </a:rPr>
                        <a:t>Into the distance the solitary boat goes; </a:t>
                      </a:r>
                    </a:p>
                    <a:p>
                      <a:r>
                        <a:rPr lang="en-GB" altLang="zh-HK" sz="2200" b="0" dirty="0" smtClean="0">
                          <a:solidFill>
                            <a:schemeClr val="tx1"/>
                          </a:solidFill>
                          <a:latin typeface="Georgia" panose="02040502050405020303" pitchFamily="18" charset="0"/>
                          <a:ea typeface="FangSong" panose="02010609060101010101" pitchFamily="49" charset="-122"/>
                        </a:rPr>
                        <a:t>Endlessly my thoughts of returning wind.</a:t>
                      </a:r>
                      <a:r>
                        <a:rPr lang="en-GB" altLang="zh-HK" sz="2200" b="0" baseline="0" dirty="0" smtClean="0">
                          <a:solidFill>
                            <a:schemeClr val="tx1"/>
                          </a:solidFill>
                          <a:latin typeface="Georgia" panose="02040502050405020303" pitchFamily="18" charset="0"/>
                          <a:ea typeface="FangSong" panose="02010609060101010101" pitchFamily="49" charset="-122"/>
                        </a:rPr>
                        <a:t>.</a:t>
                      </a:r>
                      <a:endParaRPr lang="en-GB" altLang="zh-HK" sz="2200" b="0" dirty="0" smtClean="0">
                        <a:solidFill>
                          <a:schemeClr val="tx1"/>
                        </a:solidFill>
                        <a:latin typeface="Georgia" panose="02040502050405020303" pitchFamily="18" charset="0"/>
                        <a:ea typeface="FangSong" panose="02010609060101010101" pitchFamily="49" charset="-122"/>
                      </a:endParaRPr>
                    </a:p>
                  </a:txBody>
                  <a:tcPr/>
                </a:tc>
              </a:tr>
            </a:tbl>
          </a:graphicData>
        </a:graphic>
      </p:graphicFrame>
    </p:spTree>
    <p:extLst>
      <p:ext uri="{BB962C8B-B14F-4D97-AF65-F5344CB8AC3E}">
        <p14:creationId xmlns:p14="http://schemas.microsoft.com/office/powerpoint/2010/main" val="108643430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53</a:t>
            </a:fld>
            <a:endParaRPr lang="en-GB"/>
          </a:p>
        </p:txBody>
      </p:sp>
      <p:sp>
        <p:nvSpPr>
          <p:cNvPr id="5" name="TextBox 4"/>
          <p:cNvSpPr txBox="1"/>
          <p:nvPr/>
        </p:nvSpPr>
        <p:spPr>
          <a:xfrm>
            <a:off x="471831" y="2927497"/>
            <a:ext cx="8001731" cy="523220"/>
          </a:xfrm>
          <a:prstGeom prst="rect">
            <a:avLst/>
          </a:prstGeom>
          <a:noFill/>
        </p:spPr>
        <p:txBody>
          <a:bodyPr wrap="square" rtlCol="0">
            <a:spAutoFit/>
          </a:bodyPr>
          <a:lstStyle/>
          <a:p>
            <a:pPr algn="ctr"/>
            <a:r>
              <a:rPr lang="en-GB" sz="2800" dirty="0" smtClean="0">
                <a:latin typeface="Georgia" panose="02040502050405020303" pitchFamily="18" charset="0"/>
                <a:cs typeface="Arial" panose="020B0604020202020204" pitchFamily="34" charset="0"/>
              </a:rPr>
              <a:t>Rhymes in English Poetry</a:t>
            </a:r>
            <a:endParaRPr lang="en-US" sz="2800" dirty="0">
              <a:latin typeface="Georgia" panose="02040502050405020303" pitchFamily="18" charset="0"/>
              <a:cs typeface="Arial" panose="020B0604020202020204" pitchFamily="34" charset="0"/>
            </a:endParaRPr>
          </a:p>
        </p:txBody>
      </p:sp>
    </p:spTree>
    <p:extLst>
      <p:ext uri="{BB962C8B-B14F-4D97-AF65-F5344CB8AC3E}">
        <p14:creationId xmlns:p14="http://schemas.microsoft.com/office/powerpoint/2010/main" val="61135751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54</a:t>
            </a:fld>
            <a:endParaRPr lang="en-GB"/>
          </a:p>
        </p:txBody>
      </p:sp>
      <p:graphicFrame>
        <p:nvGraphicFramePr>
          <p:cNvPr id="14" name="Table 13"/>
          <p:cNvGraphicFramePr>
            <a:graphicFrameLocks noGrp="1"/>
          </p:cNvGraphicFramePr>
          <p:nvPr>
            <p:extLst>
              <p:ext uri="{D42A27DB-BD31-4B8C-83A1-F6EECF244321}">
                <p14:modId xmlns:p14="http://schemas.microsoft.com/office/powerpoint/2010/main" val="299947530"/>
              </p:ext>
            </p:extLst>
          </p:nvPr>
        </p:nvGraphicFramePr>
        <p:xfrm>
          <a:off x="543795" y="1052736"/>
          <a:ext cx="8064896" cy="5191902"/>
        </p:xfrm>
        <a:graphic>
          <a:graphicData uri="http://schemas.openxmlformats.org/drawingml/2006/table">
            <a:tbl>
              <a:tblPr firstRow="1" bandRow="1">
                <a:tableStyleId>{BDBED569-4797-4DF1-A0F4-6AAB3CD982D8}</a:tableStyleId>
              </a:tblPr>
              <a:tblGrid>
                <a:gridCol w="1795957"/>
                <a:gridCol w="6268939"/>
              </a:tblGrid>
              <a:tr h="357102">
                <a:tc gridSpan="2">
                  <a:txBody>
                    <a:bodyPr/>
                    <a:lstStyle/>
                    <a:p>
                      <a:pPr algn="ctr"/>
                      <a:r>
                        <a:rPr lang="en-US" sz="2000" dirty="0" smtClean="0">
                          <a:latin typeface="Georgia" panose="02040502050405020303" pitchFamily="18" charset="0"/>
                        </a:rPr>
                        <a:t>Technical</a:t>
                      </a:r>
                      <a:r>
                        <a:rPr lang="en-US" sz="2000" baseline="0" dirty="0" smtClean="0">
                          <a:latin typeface="Georgia" panose="02040502050405020303" pitchFamily="18" charset="0"/>
                        </a:rPr>
                        <a:t> Terms of English Poetry</a:t>
                      </a:r>
                      <a:endParaRPr lang="en-GB" sz="2000" dirty="0">
                        <a:solidFill>
                          <a:schemeClr val="tx1"/>
                        </a:solidFill>
                        <a:latin typeface="Georgia" panose="02040502050405020303" pitchFamily="18" charset="0"/>
                      </a:endParaRPr>
                    </a:p>
                  </a:txBody>
                  <a:tcPr/>
                </a:tc>
                <a:tc hMerge="1">
                  <a:txBody>
                    <a:bodyPr/>
                    <a:lstStyle/>
                    <a:p>
                      <a:endParaRPr lang="en-GB" dirty="0"/>
                    </a:p>
                  </a:txBody>
                  <a:tcPr/>
                </a:tc>
              </a:tr>
              <a:tr h="867034">
                <a:tc>
                  <a:txBody>
                    <a:bodyPr/>
                    <a:lstStyle/>
                    <a:p>
                      <a:r>
                        <a:rPr lang="en-US" altLang="zh-CN" sz="2200" dirty="0" smtClean="0">
                          <a:latin typeface="Georgia" panose="02040502050405020303" pitchFamily="18" charset="0"/>
                        </a:rPr>
                        <a:t>Rhyme / </a:t>
                      </a:r>
                    </a:p>
                    <a:p>
                      <a:r>
                        <a:rPr lang="en-US" altLang="zh-CN" sz="2200" dirty="0" smtClean="0">
                          <a:latin typeface="Georgia" panose="02040502050405020303" pitchFamily="18" charset="0"/>
                        </a:rPr>
                        <a:t>harmony</a:t>
                      </a:r>
                      <a:endParaRPr lang="en-GB" sz="2200" dirty="0">
                        <a:latin typeface="Georgia" panose="02040502050405020303" pitchFamily="18" charset="0"/>
                      </a:endParaRPr>
                    </a:p>
                  </a:txBody>
                  <a:tcPr/>
                </a:tc>
                <a:tc>
                  <a:txBody>
                    <a:bodyPr/>
                    <a:lstStyle/>
                    <a:p>
                      <a:r>
                        <a:rPr lang="en-GB" sz="2200" dirty="0" smtClean="0">
                          <a:latin typeface="Georgia" panose="02040502050405020303" pitchFamily="18" charset="0"/>
                        </a:rPr>
                        <a:t>The repetition of identical or similar sounds, usually at the end of poetic lines. </a:t>
                      </a:r>
                    </a:p>
                  </a:txBody>
                  <a:tcPr/>
                </a:tc>
              </a:tr>
              <a:tr h="867034">
                <a:tc>
                  <a:txBody>
                    <a:bodyPr/>
                    <a:lstStyle/>
                    <a:p>
                      <a:r>
                        <a:rPr lang="en-US" sz="2200" dirty="0" smtClean="0">
                          <a:latin typeface="Georgia" panose="02040502050405020303" pitchFamily="18" charset="0"/>
                        </a:rPr>
                        <a:t>Perfect rhyme </a:t>
                      </a:r>
                    </a:p>
                    <a:p>
                      <a:r>
                        <a:rPr lang="en-US" sz="2000" dirty="0" smtClean="0">
                          <a:latin typeface="Georgia" panose="02040502050405020303" pitchFamily="18" charset="0"/>
                        </a:rPr>
                        <a:t>(end</a:t>
                      </a:r>
                      <a:r>
                        <a:rPr lang="en-US" altLang="zh-CN" sz="2000" dirty="0" smtClean="0">
                          <a:latin typeface="Georgia" panose="02040502050405020303" pitchFamily="18" charset="0"/>
                        </a:rPr>
                        <a:t>-</a:t>
                      </a:r>
                      <a:r>
                        <a:rPr lang="en-US" sz="2000" dirty="0" smtClean="0">
                          <a:latin typeface="Georgia" panose="02040502050405020303" pitchFamily="18" charset="0"/>
                        </a:rPr>
                        <a:t>rhyme)</a:t>
                      </a:r>
                      <a:endParaRPr lang="en-GB" sz="2000" dirty="0">
                        <a:latin typeface="Georgia" panose="02040502050405020303" pitchFamily="18" charset="0"/>
                      </a:endParaRPr>
                    </a:p>
                  </a:txBody>
                  <a:tcPr/>
                </a:tc>
                <a:tc>
                  <a:txBody>
                    <a:bodyPr/>
                    <a:lstStyle/>
                    <a:p>
                      <a:r>
                        <a:rPr lang="en-US" sz="2200" dirty="0" smtClean="0">
                          <a:latin typeface="Georgia" panose="02040502050405020303" pitchFamily="18" charset="0"/>
                        </a:rPr>
                        <a:t>When the sounds of two</a:t>
                      </a:r>
                      <a:r>
                        <a:rPr lang="en-US" sz="2200" baseline="0" dirty="0" smtClean="0">
                          <a:latin typeface="Georgia" panose="02040502050405020303" pitchFamily="18" charset="0"/>
                        </a:rPr>
                        <a:t> words match exactly, usually by repeating the main stressed vowel and any consonants following it. </a:t>
                      </a:r>
                      <a:endParaRPr lang="en-GB" sz="2200" dirty="0" smtClean="0">
                        <a:latin typeface="Georgia" panose="02040502050405020303" pitchFamily="18" charset="0"/>
                      </a:endParaRPr>
                    </a:p>
                  </a:txBody>
                  <a:tcPr/>
                </a:tc>
              </a:tr>
              <a:tr h="867034">
                <a:tc>
                  <a:txBody>
                    <a:bodyPr/>
                    <a:lstStyle/>
                    <a:p>
                      <a:r>
                        <a:rPr lang="en-US" sz="2200" dirty="0" smtClean="0">
                          <a:latin typeface="Georgia" panose="02040502050405020303" pitchFamily="18" charset="0"/>
                        </a:rPr>
                        <a:t>Masculine rhyme</a:t>
                      </a:r>
                      <a:endParaRPr lang="en-GB" sz="2200" dirty="0">
                        <a:latin typeface="Georgia" panose="02040502050405020303" pitchFamily="18" charset="0"/>
                      </a:endParaRPr>
                    </a:p>
                  </a:txBody>
                  <a:tcPr/>
                </a:tc>
                <a:tc>
                  <a:txBody>
                    <a:bodyPr/>
                    <a:lstStyle/>
                    <a:p>
                      <a:r>
                        <a:rPr lang="en-US" sz="2200" dirty="0" smtClean="0">
                          <a:latin typeface="Georgia" panose="02040502050405020303" pitchFamily="18" charset="0"/>
                        </a:rPr>
                        <a:t>Rhymes</a:t>
                      </a:r>
                      <a:r>
                        <a:rPr lang="en-US" sz="2200" baseline="0" dirty="0" smtClean="0">
                          <a:latin typeface="Georgia" panose="02040502050405020303" pitchFamily="18" charset="0"/>
                        </a:rPr>
                        <a:t> of one stressed syllable.</a:t>
                      </a:r>
                    </a:p>
                    <a:p>
                      <a:pPr lvl="1"/>
                      <a:r>
                        <a:rPr lang="en-US" sz="2200" baseline="0" dirty="0" smtClean="0">
                          <a:latin typeface="Georgia" panose="02040502050405020303" pitchFamily="18" charset="0"/>
                        </a:rPr>
                        <a:t>Example: reach and speech</a:t>
                      </a:r>
                      <a:endParaRPr lang="en-GB" sz="2200" dirty="0" smtClean="0">
                        <a:latin typeface="Georgia" panose="02040502050405020303" pitchFamily="18" charset="0"/>
                      </a:endParaRPr>
                    </a:p>
                  </a:txBody>
                  <a:tcPr/>
                </a:tc>
              </a:tr>
              <a:tr h="867034">
                <a:tc>
                  <a:txBody>
                    <a:bodyPr/>
                    <a:lstStyle/>
                    <a:p>
                      <a:r>
                        <a:rPr lang="en-US" sz="2200" dirty="0" smtClean="0">
                          <a:latin typeface="Georgia" panose="02040502050405020303" pitchFamily="18" charset="0"/>
                        </a:rPr>
                        <a:t>Feminine rhyme</a:t>
                      </a:r>
                      <a:endParaRPr lang="en-GB" sz="2200" dirty="0">
                        <a:latin typeface="Georgia" panose="02040502050405020303" pitchFamily="18" charset="0"/>
                      </a:endParaRPr>
                    </a:p>
                  </a:txBody>
                  <a:tcPr/>
                </a:tc>
                <a:tc>
                  <a:txBody>
                    <a:bodyPr/>
                    <a:lstStyle/>
                    <a:p>
                      <a:r>
                        <a:rPr lang="en-US" sz="2200" dirty="0" smtClean="0">
                          <a:latin typeface="Georgia" panose="02040502050405020303" pitchFamily="18" charset="0"/>
                        </a:rPr>
                        <a:t>Rhymes of two syllables that end on an unstressed</a:t>
                      </a:r>
                      <a:r>
                        <a:rPr lang="en-US" sz="2200" baseline="0" dirty="0" smtClean="0">
                          <a:latin typeface="Georgia" panose="02040502050405020303" pitchFamily="18" charset="0"/>
                        </a:rPr>
                        <a:t> note. </a:t>
                      </a:r>
                    </a:p>
                    <a:p>
                      <a:pPr lvl="1"/>
                      <a:r>
                        <a:rPr lang="en-US" sz="2200" baseline="0" dirty="0" smtClean="0">
                          <a:latin typeface="Georgia" panose="02040502050405020303" pitchFamily="18" charset="0"/>
                        </a:rPr>
                        <a:t>Example: yellow and fellow</a:t>
                      </a:r>
                      <a:endParaRPr lang="en-GB" sz="2200" dirty="0" smtClean="0">
                        <a:latin typeface="Georgia" panose="02040502050405020303" pitchFamily="18" charset="0"/>
                      </a:endParaRPr>
                    </a:p>
                  </a:txBody>
                  <a:tcPr/>
                </a:tc>
              </a:tr>
              <a:tr h="867034">
                <a:tc>
                  <a:txBody>
                    <a:bodyPr/>
                    <a:lstStyle/>
                    <a:p>
                      <a:r>
                        <a:rPr lang="en-US" sz="2200" dirty="0" smtClean="0">
                          <a:latin typeface="Georgia" panose="02040502050405020303" pitchFamily="18" charset="0"/>
                        </a:rPr>
                        <a:t>Triple rhyme</a:t>
                      </a:r>
                      <a:endParaRPr lang="en-GB" sz="2200" dirty="0">
                        <a:latin typeface="Georgia" panose="02040502050405020303" pitchFamily="18" charset="0"/>
                      </a:endParaRPr>
                    </a:p>
                  </a:txBody>
                  <a:tcPr/>
                </a:tc>
                <a:tc>
                  <a:txBody>
                    <a:bodyPr/>
                    <a:lstStyle/>
                    <a:p>
                      <a:r>
                        <a:rPr lang="en-US" sz="2200" dirty="0" smtClean="0">
                          <a:latin typeface="Georgia" panose="02040502050405020303" pitchFamily="18" charset="0"/>
                        </a:rPr>
                        <a:t>Rhymes involving three syllables.</a:t>
                      </a:r>
                    </a:p>
                    <a:p>
                      <a:pPr lvl="1"/>
                      <a:r>
                        <a:rPr lang="en-US" sz="2200" dirty="0" smtClean="0">
                          <a:latin typeface="Georgia" panose="02040502050405020303" pitchFamily="18" charset="0"/>
                        </a:rPr>
                        <a:t>Example: greenery and scenery</a:t>
                      </a:r>
                      <a:endParaRPr lang="en-GB" sz="2200" dirty="0" smtClean="0">
                        <a:latin typeface="Georgia" panose="02040502050405020303" pitchFamily="18" charset="0"/>
                      </a:endParaRPr>
                    </a:p>
                  </a:txBody>
                  <a:tcPr/>
                </a:tc>
              </a:tr>
            </a:tbl>
          </a:graphicData>
        </a:graphic>
      </p:graphicFrame>
    </p:spTree>
    <p:extLst>
      <p:ext uri="{BB962C8B-B14F-4D97-AF65-F5344CB8AC3E}">
        <p14:creationId xmlns:p14="http://schemas.microsoft.com/office/powerpoint/2010/main" val="205479589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55</a:t>
            </a:fld>
            <a:endParaRPr lang="en-GB"/>
          </a:p>
        </p:txBody>
      </p:sp>
      <p:graphicFrame>
        <p:nvGraphicFramePr>
          <p:cNvPr id="14" name="Table 13"/>
          <p:cNvGraphicFramePr>
            <a:graphicFrameLocks noGrp="1"/>
          </p:cNvGraphicFramePr>
          <p:nvPr>
            <p:extLst>
              <p:ext uri="{D42A27DB-BD31-4B8C-83A1-F6EECF244321}">
                <p14:modId xmlns:p14="http://schemas.microsoft.com/office/powerpoint/2010/main" val="3524746494"/>
              </p:ext>
            </p:extLst>
          </p:nvPr>
        </p:nvGraphicFramePr>
        <p:xfrm>
          <a:off x="543795" y="1052736"/>
          <a:ext cx="8064896" cy="1493520"/>
        </p:xfrm>
        <a:graphic>
          <a:graphicData uri="http://schemas.openxmlformats.org/drawingml/2006/table">
            <a:tbl>
              <a:tblPr firstRow="1" bandRow="1">
                <a:tableStyleId>{BDBED569-4797-4DF1-A0F4-6AAB3CD982D8}</a:tableStyleId>
              </a:tblPr>
              <a:tblGrid>
                <a:gridCol w="1795957"/>
                <a:gridCol w="6268939"/>
              </a:tblGrid>
              <a:tr h="357102">
                <a:tc gridSpan="2">
                  <a:txBody>
                    <a:bodyPr/>
                    <a:lstStyle/>
                    <a:p>
                      <a:pPr algn="ctr"/>
                      <a:r>
                        <a:rPr lang="en-US" sz="2000" dirty="0" smtClean="0">
                          <a:latin typeface="Georgia" panose="02040502050405020303" pitchFamily="18" charset="0"/>
                        </a:rPr>
                        <a:t>Technical</a:t>
                      </a:r>
                      <a:r>
                        <a:rPr lang="en-US" sz="2000" baseline="0" dirty="0" smtClean="0">
                          <a:latin typeface="Georgia" panose="02040502050405020303" pitchFamily="18" charset="0"/>
                        </a:rPr>
                        <a:t> Terms of English Poetry</a:t>
                      </a:r>
                      <a:endParaRPr lang="en-GB" sz="2000" dirty="0">
                        <a:solidFill>
                          <a:schemeClr val="tx1"/>
                        </a:solidFill>
                        <a:latin typeface="Georgia" panose="02040502050405020303" pitchFamily="18" charset="0"/>
                      </a:endParaRPr>
                    </a:p>
                  </a:txBody>
                  <a:tcPr/>
                </a:tc>
                <a:tc hMerge="1">
                  <a:txBody>
                    <a:bodyPr/>
                    <a:lstStyle/>
                    <a:p>
                      <a:endParaRPr lang="en-GB" dirty="0"/>
                    </a:p>
                  </a:txBody>
                  <a:tcPr/>
                </a:tc>
              </a:tr>
              <a:tr h="867034">
                <a:tc>
                  <a:txBody>
                    <a:bodyPr/>
                    <a:lstStyle/>
                    <a:p>
                      <a:r>
                        <a:rPr lang="en-US" sz="2200" dirty="0" smtClean="0">
                          <a:latin typeface="Georgia" panose="02040502050405020303" pitchFamily="18" charset="0"/>
                        </a:rPr>
                        <a:t>Perfect rhyme </a:t>
                      </a:r>
                    </a:p>
                    <a:p>
                      <a:r>
                        <a:rPr lang="en-US" sz="2000" dirty="0" smtClean="0">
                          <a:latin typeface="Georgia" panose="02040502050405020303" pitchFamily="18" charset="0"/>
                        </a:rPr>
                        <a:t>(end</a:t>
                      </a:r>
                      <a:r>
                        <a:rPr lang="en-US" altLang="zh-CN" sz="2000" dirty="0" smtClean="0">
                          <a:latin typeface="Georgia" panose="02040502050405020303" pitchFamily="18" charset="0"/>
                        </a:rPr>
                        <a:t>-</a:t>
                      </a:r>
                      <a:r>
                        <a:rPr lang="en-US" sz="2000" dirty="0" smtClean="0">
                          <a:latin typeface="Georgia" panose="02040502050405020303" pitchFamily="18" charset="0"/>
                        </a:rPr>
                        <a:t>rhyme)</a:t>
                      </a:r>
                      <a:endParaRPr lang="en-GB" sz="2000" dirty="0">
                        <a:latin typeface="Georgia" panose="02040502050405020303" pitchFamily="18" charset="0"/>
                      </a:endParaRPr>
                    </a:p>
                  </a:txBody>
                  <a:tcPr/>
                </a:tc>
                <a:tc>
                  <a:txBody>
                    <a:bodyPr/>
                    <a:lstStyle/>
                    <a:p>
                      <a:r>
                        <a:rPr lang="en-US" sz="2200" dirty="0" smtClean="0">
                          <a:latin typeface="Georgia" panose="02040502050405020303" pitchFamily="18" charset="0"/>
                        </a:rPr>
                        <a:t>When the sounds of two</a:t>
                      </a:r>
                      <a:r>
                        <a:rPr lang="en-US" sz="2200" baseline="0" dirty="0" smtClean="0">
                          <a:latin typeface="Georgia" panose="02040502050405020303" pitchFamily="18" charset="0"/>
                        </a:rPr>
                        <a:t> words match exactly, usually by repeating the main stressed vowel and any consonants following it. </a:t>
                      </a:r>
                      <a:endParaRPr lang="en-GB" sz="2200" dirty="0" smtClean="0">
                        <a:latin typeface="Georgia" panose="02040502050405020303" pitchFamily="18" charset="0"/>
                      </a:endParaRPr>
                    </a:p>
                  </a:txBody>
                  <a:tcPr/>
                </a:tc>
              </a:tr>
            </a:tbl>
          </a:graphicData>
        </a:graphic>
      </p:graphicFrame>
      <p:sp>
        <p:nvSpPr>
          <p:cNvPr id="6" name="TextBox 5"/>
          <p:cNvSpPr txBox="1"/>
          <p:nvPr/>
        </p:nvSpPr>
        <p:spPr>
          <a:xfrm>
            <a:off x="5692" y="2852936"/>
            <a:ext cx="4673768" cy="2862322"/>
          </a:xfrm>
          <a:prstGeom prst="rect">
            <a:avLst/>
          </a:prstGeom>
          <a:noFill/>
        </p:spPr>
        <p:txBody>
          <a:bodyPr wrap="square" rtlCol="0">
            <a:spAutoFit/>
          </a:bodyPr>
          <a:lstStyle/>
          <a:p>
            <a:r>
              <a:rPr lang="en-GB" sz="2000" dirty="0"/>
              <a:t>Rhyme, the rack of finest </a:t>
            </a:r>
            <a:r>
              <a:rPr lang="en-GB" sz="2000" i="1" dirty="0"/>
              <a:t>wits</a:t>
            </a:r>
            <a:r>
              <a:rPr lang="en-GB" sz="2000" dirty="0"/>
              <a:t>,</a:t>
            </a:r>
          </a:p>
          <a:p>
            <a:r>
              <a:rPr lang="en-GB" sz="2000" dirty="0"/>
              <a:t>That </a:t>
            </a:r>
            <a:r>
              <a:rPr lang="en-GB" sz="2000" dirty="0" err="1"/>
              <a:t>expresseth</a:t>
            </a:r>
            <a:r>
              <a:rPr lang="en-GB" sz="2000" dirty="0"/>
              <a:t> but by </a:t>
            </a:r>
            <a:r>
              <a:rPr lang="en-GB" sz="2000" i="1" dirty="0"/>
              <a:t>fits</a:t>
            </a:r>
            <a:r>
              <a:rPr lang="en-GB" sz="2000" dirty="0"/>
              <a:t>, </a:t>
            </a:r>
          </a:p>
          <a:p>
            <a:r>
              <a:rPr lang="en-GB" sz="2000" dirty="0"/>
              <a:t>                 True conceit, </a:t>
            </a:r>
          </a:p>
          <a:p>
            <a:r>
              <a:rPr lang="en-GB" sz="2000" dirty="0"/>
              <a:t>Spoiling senses of their </a:t>
            </a:r>
            <a:r>
              <a:rPr lang="en-GB" sz="2000" i="1" dirty="0"/>
              <a:t>treasure</a:t>
            </a:r>
            <a:r>
              <a:rPr lang="en-GB" sz="2000" dirty="0"/>
              <a:t>,</a:t>
            </a:r>
          </a:p>
          <a:p>
            <a:r>
              <a:rPr lang="en-GB" sz="2000" dirty="0"/>
              <a:t>Cozening judgement with a </a:t>
            </a:r>
            <a:r>
              <a:rPr lang="en-GB" sz="2000" i="1" dirty="0"/>
              <a:t>measure</a:t>
            </a:r>
            <a:r>
              <a:rPr lang="en-GB" sz="2000" dirty="0"/>
              <a:t>, </a:t>
            </a:r>
          </a:p>
          <a:p>
            <a:r>
              <a:rPr lang="en-GB" sz="2000" dirty="0"/>
              <a:t>                 But false weight;</a:t>
            </a:r>
          </a:p>
          <a:p>
            <a:r>
              <a:rPr lang="en-GB" sz="2000" dirty="0"/>
              <a:t>Wresting words, from their true </a:t>
            </a:r>
            <a:r>
              <a:rPr lang="en-GB" sz="2000" i="1" dirty="0"/>
              <a:t>calling</a:t>
            </a:r>
            <a:r>
              <a:rPr lang="en-GB" sz="2000" dirty="0"/>
              <a:t>;</a:t>
            </a:r>
          </a:p>
          <a:p>
            <a:r>
              <a:rPr lang="en-GB" sz="2000" dirty="0"/>
              <a:t>Propping verse, for fear of </a:t>
            </a:r>
            <a:r>
              <a:rPr lang="en-GB" sz="2000" i="1" dirty="0"/>
              <a:t>falling</a:t>
            </a:r>
          </a:p>
          <a:p>
            <a:r>
              <a:rPr lang="en-GB" sz="2000" dirty="0"/>
              <a:t>                 To the ground</a:t>
            </a:r>
            <a:r>
              <a:rPr lang="en-GB" sz="2000" dirty="0" smtClean="0"/>
              <a:t>;</a:t>
            </a:r>
            <a:endParaRPr lang="en-GB" sz="2000" dirty="0"/>
          </a:p>
        </p:txBody>
      </p:sp>
      <p:sp>
        <p:nvSpPr>
          <p:cNvPr id="8" name="TextBox 7"/>
          <p:cNvSpPr txBox="1"/>
          <p:nvPr/>
        </p:nvSpPr>
        <p:spPr>
          <a:xfrm>
            <a:off x="4679504" y="4073462"/>
            <a:ext cx="4464496" cy="2246769"/>
          </a:xfrm>
          <a:prstGeom prst="rect">
            <a:avLst/>
          </a:prstGeom>
          <a:noFill/>
        </p:spPr>
        <p:txBody>
          <a:bodyPr wrap="square" rtlCol="0">
            <a:spAutoFit/>
          </a:bodyPr>
          <a:lstStyle/>
          <a:p>
            <a:r>
              <a:rPr lang="en-GB" sz="2000" dirty="0" smtClean="0"/>
              <a:t>Jointing </a:t>
            </a:r>
            <a:r>
              <a:rPr lang="en-GB" sz="2000" dirty="0"/>
              <a:t>syllables, drowning </a:t>
            </a:r>
            <a:r>
              <a:rPr lang="en-GB" sz="2000" i="1" dirty="0"/>
              <a:t>letters</a:t>
            </a:r>
            <a:r>
              <a:rPr lang="en-GB" sz="2000" dirty="0"/>
              <a:t>,</a:t>
            </a:r>
          </a:p>
          <a:p>
            <a:r>
              <a:rPr lang="en-GB" sz="2000" dirty="0"/>
              <a:t>Fastening vowels, as with </a:t>
            </a:r>
            <a:r>
              <a:rPr lang="en-GB" sz="2000" i="1" dirty="0"/>
              <a:t>fetters </a:t>
            </a:r>
          </a:p>
          <a:p>
            <a:r>
              <a:rPr lang="en-GB" sz="2000" dirty="0"/>
              <a:t>                 They were bound!</a:t>
            </a:r>
          </a:p>
          <a:p>
            <a:r>
              <a:rPr lang="en-GB" sz="2000" dirty="0"/>
              <a:t>Soon as lazy thou wert </a:t>
            </a:r>
            <a:r>
              <a:rPr lang="en-GB" sz="2000" i="1" dirty="0"/>
              <a:t>known</a:t>
            </a:r>
            <a:r>
              <a:rPr lang="en-GB" sz="2000" dirty="0"/>
              <a:t>,</a:t>
            </a:r>
          </a:p>
          <a:p>
            <a:r>
              <a:rPr lang="en-GB" sz="2000" dirty="0"/>
              <a:t>All good poetry hence was </a:t>
            </a:r>
            <a:r>
              <a:rPr lang="en-GB" sz="2000" i="1" dirty="0"/>
              <a:t>flown</a:t>
            </a:r>
            <a:r>
              <a:rPr lang="en-GB" sz="2000" dirty="0"/>
              <a:t>. </a:t>
            </a:r>
            <a:endParaRPr lang="en-GB" sz="2000" dirty="0" smtClean="0"/>
          </a:p>
          <a:p>
            <a:endParaRPr lang="en-GB" sz="2000" dirty="0" smtClean="0"/>
          </a:p>
          <a:p>
            <a:pPr lvl="4" algn="r"/>
            <a:r>
              <a:rPr lang="en-US" sz="2000" dirty="0" smtClean="0">
                <a:latin typeface="Georgia" panose="02040502050405020303" pitchFamily="18" charset="0"/>
              </a:rPr>
              <a:t>By Ben Johnson</a:t>
            </a:r>
            <a:endParaRPr lang="en-US" sz="2000" i="1" dirty="0">
              <a:latin typeface="Georgia" panose="02040502050405020303" pitchFamily="18" charset="0"/>
            </a:endParaRPr>
          </a:p>
        </p:txBody>
      </p:sp>
    </p:spTree>
    <p:extLst>
      <p:ext uri="{BB962C8B-B14F-4D97-AF65-F5344CB8AC3E}">
        <p14:creationId xmlns:p14="http://schemas.microsoft.com/office/powerpoint/2010/main" val="376679582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56</a:t>
            </a:fld>
            <a:endParaRPr lang="en-GB"/>
          </a:p>
        </p:txBody>
      </p:sp>
      <p:graphicFrame>
        <p:nvGraphicFramePr>
          <p:cNvPr id="14" name="Table 13"/>
          <p:cNvGraphicFramePr>
            <a:graphicFrameLocks noGrp="1"/>
          </p:cNvGraphicFramePr>
          <p:nvPr>
            <p:extLst>
              <p:ext uri="{D42A27DB-BD31-4B8C-83A1-F6EECF244321}">
                <p14:modId xmlns:p14="http://schemas.microsoft.com/office/powerpoint/2010/main" val="3925673918"/>
              </p:ext>
            </p:extLst>
          </p:nvPr>
        </p:nvGraphicFramePr>
        <p:xfrm>
          <a:off x="543795" y="1052736"/>
          <a:ext cx="8064896" cy="2360554"/>
        </p:xfrm>
        <a:graphic>
          <a:graphicData uri="http://schemas.openxmlformats.org/drawingml/2006/table">
            <a:tbl>
              <a:tblPr firstRow="1" bandRow="1">
                <a:tableStyleId>{BDBED569-4797-4DF1-A0F4-6AAB3CD982D8}</a:tableStyleId>
              </a:tblPr>
              <a:tblGrid>
                <a:gridCol w="1795957"/>
                <a:gridCol w="6268939"/>
              </a:tblGrid>
              <a:tr h="357102">
                <a:tc gridSpan="2">
                  <a:txBody>
                    <a:bodyPr/>
                    <a:lstStyle/>
                    <a:p>
                      <a:pPr algn="ctr"/>
                      <a:r>
                        <a:rPr lang="en-US" sz="2000" dirty="0" smtClean="0">
                          <a:latin typeface="Georgia" panose="02040502050405020303" pitchFamily="18" charset="0"/>
                        </a:rPr>
                        <a:t>Technical</a:t>
                      </a:r>
                      <a:r>
                        <a:rPr lang="en-US" sz="2000" baseline="0" dirty="0" smtClean="0">
                          <a:latin typeface="Georgia" panose="02040502050405020303" pitchFamily="18" charset="0"/>
                        </a:rPr>
                        <a:t> Terms of English Poetry</a:t>
                      </a:r>
                      <a:endParaRPr lang="en-GB" sz="2000" dirty="0">
                        <a:solidFill>
                          <a:schemeClr val="tx1"/>
                        </a:solidFill>
                        <a:latin typeface="Georgia" panose="02040502050405020303" pitchFamily="18" charset="0"/>
                      </a:endParaRPr>
                    </a:p>
                  </a:txBody>
                  <a:tcPr/>
                </a:tc>
                <a:tc hMerge="1">
                  <a:txBody>
                    <a:bodyPr/>
                    <a:lstStyle/>
                    <a:p>
                      <a:endParaRPr lang="en-GB" dirty="0"/>
                    </a:p>
                  </a:txBody>
                  <a:tcPr/>
                </a:tc>
              </a:tr>
              <a:tr h="867034">
                <a:tc>
                  <a:txBody>
                    <a:bodyPr/>
                    <a:lstStyle/>
                    <a:p>
                      <a:r>
                        <a:rPr lang="en-US" sz="2200" dirty="0" smtClean="0">
                          <a:latin typeface="Georgia" panose="02040502050405020303" pitchFamily="18" charset="0"/>
                        </a:rPr>
                        <a:t>Perfect rhyme </a:t>
                      </a:r>
                    </a:p>
                    <a:p>
                      <a:r>
                        <a:rPr lang="en-US" sz="2000" dirty="0" smtClean="0">
                          <a:latin typeface="Georgia" panose="02040502050405020303" pitchFamily="18" charset="0"/>
                        </a:rPr>
                        <a:t>(end</a:t>
                      </a:r>
                      <a:r>
                        <a:rPr lang="en-US" altLang="zh-CN" sz="2000" dirty="0" smtClean="0">
                          <a:latin typeface="Georgia" panose="02040502050405020303" pitchFamily="18" charset="0"/>
                        </a:rPr>
                        <a:t>-</a:t>
                      </a:r>
                      <a:r>
                        <a:rPr lang="en-US" sz="2000" dirty="0" smtClean="0">
                          <a:latin typeface="Georgia" panose="02040502050405020303" pitchFamily="18" charset="0"/>
                        </a:rPr>
                        <a:t>rhyme)</a:t>
                      </a:r>
                      <a:endParaRPr lang="en-GB" sz="2000" dirty="0">
                        <a:latin typeface="Georgia" panose="02040502050405020303" pitchFamily="18" charset="0"/>
                      </a:endParaRPr>
                    </a:p>
                  </a:txBody>
                  <a:tcPr/>
                </a:tc>
                <a:tc>
                  <a:txBody>
                    <a:bodyPr/>
                    <a:lstStyle/>
                    <a:p>
                      <a:r>
                        <a:rPr lang="en-US" sz="2200" dirty="0" smtClean="0">
                          <a:latin typeface="Georgia" panose="02040502050405020303" pitchFamily="18" charset="0"/>
                        </a:rPr>
                        <a:t>When the sounds of two</a:t>
                      </a:r>
                      <a:r>
                        <a:rPr lang="en-US" sz="2200" baseline="0" dirty="0" smtClean="0">
                          <a:latin typeface="Georgia" panose="02040502050405020303" pitchFamily="18" charset="0"/>
                        </a:rPr>
                        <a:t> words match exactly, usually by repeating the main stressed vowel and any consonants following it. </a:t>
                      </a:r>
                      <a:endParaRPr lang="en-GB" sz="2200" dirty="0" smtClean="0">
                        <a:latin typeface="Georgia" panose="02040502050405020303" pitchFamily="18" charset="0"/>
                      </a:endParaRPr>
                    </a:p>
                  </a:txBody>
                  <a:tcPr/>
                </a:tc>
              </a:tr>
              <a:tr h="867034">
                <a:tc>
                  <a:txBody>
                    <a:bodyPr/>
                    <a:lstStyle/>
                    <a:p>
                      <a:r>
                        <a:rPr lang="en-US" sz="2200" dirty="0" smtClean="0">
                          <a:latin typeface="Georgia" panose="02040502050405020303" pitchFamily="18" charset="0"/>
                        </a:rPr>
                        <a:t>Internal rhyme</a:t>
                      </a:r>
                      <a:endParaRPr lang="en-GB" sz="2200" dirty="0">
                        <a:latin typeface="Georgia" panose="02040502050405020303" pitchFamily="18" charset="0"/>
                      </a:endParaRPr>
                    </a:p>
                  </a:txBody>
                  <a:tcPr/>
                </a:tc>
                <a:tc>
                  <a:txBody>
                    <a:bodyPr/>
                    <a:lstStyle/>
                    <a:p>
                      <a:r>
                        <a:rPr lang="en-US" sz="2200" dirty="0" smtClean="0">
                          <a:latin typeface="Georgia" panose="02040502050405020303" pitchFamily="18" charset="0"/>
                        </a:rPr>
                        <a:t>The repetition of sounds within a line of verse. </a:t>
                      </a:r>
                    </a:p>
                  </a:txBody>
                  <a:tcPr/>
                </a:tc>
              </a:tr>
            </a:tbl>
          </a:graphicData>
        </a:graphic>
      </p:graphicFrame>
      <p:sp>
        <p:nvSpPr>
          <p:cNvPr id="6" name="TextBox 5"/>
          <p:cNvSpPr txBox="1"/>
          <p:nvPr/>
        </p:nvSpPr>
        <p:spPr>
          <a:xfrm>
            <a:off x="1265283" y="3619515"/>
            <a:ext cx="6624736" cy="1015663"/>
          </a:xfrm>
          <a:prstGeom prst="rect">
            <a:avLst/>
          </a:prstGeom>
          <a:noFill/>
        </p:spPr>
        <p:txBody>
          <a:bodyPr wrap="square" rtlCol="0">
            <a:spAutoFit/>
          </a:bodyPr>
          <a:lstStyle/>
          <a:p>
            <a:r>
              <a:rPr lang="en-US" sz="2000" dirty="0">
                <a:latin typeface="Georgia" panose="02040502050405020303" pitchFamily="18" charset="0"/>
              </a:rPr>
              <a:t>And Priests in black </a:t>
            </a:r>
            <a:r>
              <a:rPr lang="en-US" sz="2000" i="1" dirty="0">
                <a:latin typeface="Georgia" panose="02040502050405020303" pitchFamily="18" charset="0"/>
              </a:rPr>
              <a:t>gowns</a:t>
            </a:r>
            <a:r>
              <a:rPr lang="en-US" sz="2000" dirty="0">
                <a:latin typeface="Georgia" panose="02040502050405020303" pitchFamily="18" charset="0"/>
              </a:rPr>
              <a:t> were walking their </a:t>
            </a:r>
            <a:r>
              <a:rPr lang="en-US" sz="2000" i="1" dirty="0">
                <a:latin typeface="Georgia" panose="02040502050405020303" pitchFamily="18" charset="0"/>
              </a:rPr>
              <a:t>rounds</a:t>
            </a:r>
            <a:r>
              <a:rPr lang="en-US" sz="2000" dirty="0">
                <a:latin typeface="Georgia" panose="02040502050405020303" pitchFamily="18" charset="0"/>
              </a:rPr>
              <a:t>,</a:t>
            </a:r>
          </a:p>
          <a:p>
            <a:r>
              <a:rPr lang="en-US" sz="2000" dirty="0">
                <a:latin typeface="Georgia" panose="02040502050405020303" pitchFamily="18" charset="0"/>
              </a:rPr>
              <a:t>And binding with </a:t>
            </a:r>
            <a:r>
              <a:rPr lang="en-US" sz="2000" i="1" dirty="0">
                <a:latin typeface="Georgia" panose="02040502050405020303" pitchFamily="18" charset="0"/>
              </a:rPr>
              <a:t>briars</a:t>
            </a:r>
            <a:r>
              <a:rPr lang="en-US" sz="2000" dirty="0">
                <a:latin typeface="Georgia" panose="02040502050405020303" pitchFamily="18" charset="0"/>
              </a:rPr>
              <a:t> my joys and </a:t>
            </a:r>
            <a:r>
              <a:rPr lang="en-US" sz="2000" i="1" dirty="0">
                <a:latin typeface="Georgia" panose="02040502050405020303" pitchFamily="18" charset="0"/>
              </a:rPr>
              <a:t>desires</a:t>
            </a:r>
            <a:r>
              <a:rPr lang="en-US" sz="2000" dirty="0">
                <a:latin typeface="Georgia" panose="02040502050405020303" pitchFamily="18" charset="0"/>
              </a:rPr>
              <a:t>. </a:t>
            </a:r>
          </a:p>
          <a:p>
            <a:pPr algn="r"/>
            <a:r>
              <a:rPr lang="en-US" sz="2000" i="1" dirty="0" smtClean="0">
                <a:latin typeface="Georgia" panose="02040502050405020303" pitchFamily="18" charset="0"/>
              </a:rPr>
              <a:t>The Garden of Love</a:t>
            </a:r>
            <a:r>
              <a:rPr lang="en-US" sz="2000" dirty="0" smtClean="0">
                <a:latin typeface="Georgia" panose="02040502050405020303" pitchFamily="18" charset="0"/>
              </a:rPr>
              <a:t> by William Black (1794)</a:t>
            </a:r>
            <a:endParaRPr lang="en-US" sz="2000" i="1" dirty="0">
              <a:latin typeface="Georgia" panose="02040502050405020303" pitchFamily="18" charset="0"/>
            </a:endParaRPr>
          </a:p>
        </p:txBody>
      </p:sp>
      <p:sp>
        <p:nvSpPr>
          <p:cNvPr id="7" name="TextBox 6"/>
          <p:cNvSpPr txBox="1"/>
          <p:nvPr/>
        </p:nvSpPr>
        <p:spPr>
          <a:xfrm>
            <a:off x="1268016" y="5085184"/>
            <a:ext cx="6624736" cy="1015663"/>
          </a:xfrm>
          <a:prstGeom prst="rect">
            <a:avLst/>
          </a:prstGeom>
          <a:noFill/>
        </p:spPr>
        <p:txBody>
          <a:bodyPr wrap="square" rtlCol="0">
            <a:spAutoFit/>
          </a:bodyPr>
          <a:lstStyle/>
          <a:p>
            <a:r>
              <a:rPr lang="en-US" sz="2000" dirty="0" smtClean="0">
                <a:latin typeface="Georgia" panose="02040502050405020303" pitchFamily="18" charset="0"/>
              </a:rPr>
              <a:t>Generations have trod, have trod, have trod;</a:t>
            </a:r>
          </a:p>
          <a:p>
            <a:r>
              <a:rPr lang="en-US" sz="2000" dirty="0" smtClean="0">
                <a:latin typeface="Georgia" panose="02040502050405020303" pitchFamily="18" charset="0"/>
              </a:rPr>
              <a:t>And all is </a:t>
            </a:r>
            <a:r>
              <a:rPr lang="en-US" sz="2000" i="1" dirty="0" smtClean="0">
                <a:latin typeface="Georgia" panose="02040502050405020303" pitchFamily="18" charset="0"/>
              </a:rPr>
              <a:t>seared</a:t>
            </a:r>
            <a:r>
              <a:rPr lang="en-US" sz="2000" dirty="0" smtClean="0">
                <a:latin typeface="Georgia" panose="02040502050405020303" pitchFamily="18" charset="0"/>
              </a:rPr>
              <a:t> with trade; </a:t>
            </a:r>
            <a:r>
              <a:rPr lang="en-US" sz="2000" i="1" dirty="0" smtClean="0">
                <a:latin typeface="Georgia" panose="02040502050405020303" pitchFamily="18" charset="0"/>
              </a:rPr>
              <a:t>bleared</a:t>
            </a:r>
            <a:r>
              <a:rPr lang="en-US" sz="2000" dirty="0" smtClean="0">
                <a:latin typeface="Georgia" panose="02040502050405020303" pitchFamily="18" charset="0"/>
              </a:rPr>
              <a:t>, </a:t>
            </a:r>
            <a:r>
              <a:rPr lang="en-US" sz="2000" i="1" dirty="0" smtClean="0">
                <a:latin typeface="Georgia" panose="02040502050405020303" pitchFamily="18" charset="0"/>
              </a:rPr>
              <a:t>smeared</a:t>
            </a:r>
            <a:r>
              <a:rPr lang="en-US" sz="2000" dirty="0" smtClean="0">
                <a:latin typeface="Georgia" panose="02040502050405020303" pitchFamily="18" charset="0"/>
              </a:rPr>
              <a:t> with toil;</a:t>
            </a:r>
            <a:endParaRPr lang="en-US" sz="2000" dirty="0">
              <a:latin typeface="Georgia" panose="02040502050405020303" pitchFamily="18" charset="0"/>
            </a:endParaRPr>
          </a:p>
          <a:p>
            <a:pPr algn="r"/>
            <a:r>
              <a:rPr lang="en-US" sz="2000" i="1" dirty="0" smtClean="0">
                <a:latin typeface="Georgia" panose="02040502050405020303" pitchFamily="18" charset="0"/>
              </a:rPr>
              <a:t>G</a:t>
            </a:r>
            <a:r>
              <a:rPr lang="en-US" altLang="zh-CN" sz="2000" i="1" dirty="0" smtClean="0">
                <a:latin typeface="Georgia" panose="02040502050405020303" pitchFamily="18" charset="0"/>
              </a:rPr>
              <a:t>od’s Grandeur </a:t>
            </a:r>
            <a:r>
              <a:rPr lang="en-US" sz="2000" dirty="0" smtClean="0">
                <a:latin typeface="Georgia" panose="02040502050405020303" pitchFamily="18" charset="0"/>
              </a:rPr>
              <a:t>by Gerard Manley Hopkins (1877)</a:t>
            </a:r>
            <a:endParaRPr lang="en-US" sz="2000" i="1" dirty="0">
              <a:latin typeface="Georgia" panose="02040502050405020303" pitchFamily="18" charset="0"/>
            </a:endParaRPr>
          </a:p>
        </p:txBody>
      </p:sp>
    </p:spTree>
    <p:extLst>
      <p:ext uri="{BB962C8B-B14F-4D97-AF65-F5344CB8AC3E}">
        <p14:creationId xmlns:p14="http://schemas.microsoft.com/office/powerpoint/2010/main" val="105482414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57</a:t>
            </a:fld>
            <a:endParaRPr lang="en-GB"/>
          </a:p>
        </p:txBody>
      </p:sp>
      <p:graphicFrame>
        <p:nvGraphicFramePr>
          <p:cNvPr id="14" name="Table 13"/>
          <p:cNvGraphicFramePr>
            <a:graphicFrameLocks noGrp="1"/>
          </p:cNvGraphicFramePr>
          <p:nvPr>
            <p:extLst>
              <p:ext uri="{D42A27DB-BD31-4B8C-83A1-F6EECF244321}">
                <p14:modId xmlns:p14="http://schemas.microsoft.com/office/powerpoint/2010/main" val="1883232928"/>
              </p:ext>
            </p:extLst>
          </p:nvPr>
        </p:nvGraphicFramePr>
        <p:xfrm>
          <a:off x="323528" y="1052736"/>
          <a:ext cx="8496943" cy="5191902"/>
        </p:xfrm>
        <a:graphic>
          <a:graphicData uri="http://schemas.openxmlformats.org/drawingml/2006/table">
            <a:tbl>
              <a:tblPr firstRow="1" bandRow="1">
                <a:tableStyleId>{BDBED569-4797-4DF1-A0F4-6AAB3CD982D8}</a:tableStyleId>
              </a:tblPr>
              <a:tblGrid>
                <a:gridCol w="1892169"/>
                <a:gridCol w="6604774"/>
              </a:tblGrid>
              <a:tr h="357102">
                <a:tc gridSpan="2">
                  <a:txBody>
                    <a:bodyPr/>
                    <a:lstStyle/>
                    <a:p>
                      <a:pPr algn="ctr"/>
                      <a:r>
                        <a:rPr lang="en-US" sz="2000" dirty="0" smtClean="0">
                          <a:latin typeface="Georgia" panose="02040502050405020303" pitchFamily="18" charset="0"/>
                        </a:rPr>
                        <a:t>Technical</a:t>
                      </a:r>
                      <a:r>
                        <a:rPr lang="en-US" sz="2000" baseline="0" dirty="0" smtClean="0">
                          <a:latin typeface="Georgia" panose="02040502050405020303" pitchFamily="18" charset="0"/>
                        </a:rPr>
                        <a:t> Terms of English Poetry</a:t>
                      </a:r>
                      <a:endParaRPr lang="en-GB" sz="2000" dirty="0">
                        <a:solidFill>
                          <a:schemeClr val="tx1"/>
                        </a:solidFill>
                        <a:latin typeface="Georgia" panose="02040502050405020303" pitchFamily="18" charset="0"/>
                      </a:endParaRPr>
                    </a:p>
                  </a:txBody>
                  <a:tcPr/>
                </a:tc>
                <a:tc hMerge="1">
                  <a:txBody>
                    <a:bodyPr/>
                    <a:lstStyle/>
                    <a:p>
                      <a:endParaRPr lang="en-GB" dirty="0"/>
                    </a:p>
                  </a:txBody>
                  <a:tcPr/>
                </a:tc>
              </a:tr>
              <a:tr h="867034">
                <a:tc>
                  <a:txBody>
                    <a:bodyPr/>
                    <a:lstStyle/>
                    <a:p>
                      <a:r>
                        <a:rPr lang="en-US" altLang="zh-CN" sz="2200" dirty="0" smtClean="0">
                          <a:latin typeface="Georgia" panose="02040502050405020303" pitchFamily="18" charset="0"/>
                        </a:rPr>
                        <a:t>Rhyme / </a:t>
                      </a:r>
                    </a:p>
                    <a:p>
                      <a:r>
                        <a:rPr lang="en-US" altLang="zh-CN" sz="2200" dirty="0" smtClean="0">
                          <a:latin typeface="Georgia" panose="02040502050405020303" pitchFamily="18" charset="0"/>
                        </a:rPr>
                        <a:t>harmony</a:t>
                      </a:r>
                      <a:endParaRPr lang="en-GB" sz="2200" dirty="0">
                        <a:latin typeface="Georgia" panose="02040502050405020303" pitchFamily="18" charset="0"/>
                      </a:endParaRPr>
                    </a:p>
                  </a:txBody>
                  <a:tcPr/>
                </a:tc>
                <a:tc>
                  <a:txBody>
                    <a:bodyPr/>
                    <a:lstStyle/>
                    <a:p>
                      <a:r>
                        <a:rPr lang="en-GB" sz="2200" dirty="0" smtClean="0">
                          <a:latin typeface="Georgia" panose="02040502050405020303" pitchFamily="18" charset="0"/>
                        </a:rPr>
                        <a:t>The repetition of identical or similar sounds, usually at the end of poetic lines. </a:t>
                      </a:r>
                    </a:p>
                  </a:txBody>
                  <a:tcPr/>
                </a:tc>
              </a:tr>
              <a:tr h="867034">
                <a:tc>
                  <a:txBody>
                    <a:bodyPr/>
                    <a:lstStyle/>
                    <a:p>
                      <a:r>
                        <a:rPr lang="en-US" sz="2200" dirty="0" smtClean="0">
                          <a:latin typeface="Georgia" panose="02040502050405020303" pitchFamily="18" charset="0"/>
                        </a:rPr>
                        <a:t>Imperfect rhyme </a:t>
                      </a:r>
                    </a:p>
                    <a:p>
                      <a:r>
                        <a:rPr lang="en-US" sz="2000" dirty="0" smtClean="0">
                          <a:latin typeface="Georgia" panose="02040502050405020303" pitchFamily="18" charset="0"/>
                        </a:rPr>
                        <a:t>(slant rhyme)</a:t>
                      </a:r>
                      <a:endParaRPr lang="en-GB" sz="2000" dirty="0">
                        <a:latin typeface="Georgia" panose="02040502050405020303" pitchFamily="18" charset="0"/>
                      </a:endParaRPr>
                    </a:p>
                  </a:txBody>
                  <a:tcPr/>
                </a:tc>
                <a:tc>
                  <a:txBody>
                    <a:bodyPr/>
                    <a:lstStyle/>
                    <a:p>
                      <a:r>
                        <a:rPr lang="en-GB" sz="2200" dirty="0" smtClean="0">
                          <a:latin typeface="Georgia" panose="02040502050405020303" pitchFamily="18" charset="0"/>
                        </a:rPr>
                        <a:t>Constructions where the rhymes are only partial or slight correspondences of sound because only the vowel or the consonant sounds are repeated.</a:t>
                      </a:r>
                    </a:p>
                  </a:txBody>
                  <a:tcPr/>
                </a:tc>
              </a:tr>
              <a:tr h="867034">
                <a:tc>
                  <a:txBody>
                    <a:bodyPr/>
                    <a:lstStyle/>
                    <a:p>
                      <a:r>
                        <a:rPr lang="en-GB" sz="2200" dirty="0" smtClean="0">
                          <a:latin typeface="Georgia" panose="02040502050405020303" pitchFamily="18" charset="0"/>
                        </a:rPr>
                        <a:t>Consonance</a:t>
                      </a:r>
                      <a:endParaRPr lang="en-GB" sz="2200" dirty="0">
                        <a:latin typeface="Georgia" panose="02040502050405020303" pitchFamily="18" charset="0"/>
                      </a:endParaRPr>
                    </a:p>
                  </a:txBody>
                  <a:tcPr/>
                </a:tc>
                <a:tc>
                  <a:txBody>
                    <a:bodyPr/>
                    <a:lstStyle/>
                    <a:p>
                      <a:r>
                        <a:rPr lang="en-GB" sz="2200" dirty="0" smtClean="0">
                          <a:latin typeface="Georgia" panose="02040502050405020303" pitchFamily="18" charset="0"/>
                        </a:rPr>
                        <a:t>When only the final consonant sounds correspond.</a:t>
                      </a:r>
                    </a:p>
                    <a:p>
                      <a:pPr lvl="1"/>
                      <a:r>
                        <a:rPr lang="en-GB" sz="2200" dirty="0" smtClean="0">
                          <a:latin typeface="Georgia" panose="02040502050405020303" pitchFamily="18" charset="0"/>
                        </a:rPr>
                        <a:t>Example: check and pluck</a:t>
                      </a:r>
                    </a:p>
                  </a:txBody>
                  <a:tcPr/>
                </a:tc>
              </a:tr>
              <a:tr h="867034">
                <a:tc>
                  <a:txBody>
                    <a:bodyPr/>
                    <a:lstStyle/>
                    <a:p>
                      <a:r>
                        <a:rPr lang="en-GB" sz="2200" dirty="0" smtClean="0">
                          <a:latin typeface="Georgia" panose="02040502050405020303" pitchFamily="18" charset="0"/>
                        </a:rPr>
                        <a:t>Assonance</a:t>
                      </a:r>
                      <a:endParaRPr lang="en-GB" sz="2200" dirty="0">
                        <a:latin typeface="Georgia" panose="02040502050405020303" pitchFamily="18" charset="0"/>
                      </a:endParaRPr>
                    </a:p>
                  </a:txBody>
                  <a:tcPr/>
                </a:tc>
                <a:tc>
                  <a:txBody>
                    <a:bodyPr/>
                    <a:lstStyle/>
                    <a:p>
                      <a:r>
                        <a:rPr lang="en-GB" sz="2200" dirty="0" smtClean="0">
                          <a:latin typeface="Georgia" panose="02040502050405020303" pitchFamily="18" charset="0"/>
                        </a:rPr>
                        <a:t>When only the internal vowel sounds correspond. </a:t>
                      </a:r>
                    </a:p>
                    <a:p>
                      <a:pPr lvl="1"/>
                      <a:r>
                        <a:rPr lang="en-GB" sz="2200" dirty="0" smtClean="0">
                          <a:latin typeface="Georgia" panose="02040502050405020303" pitchFamily="18" charset="0"/>
                        </a:rPr>
                        <a:t>Example: deep and leaf</a:t>
                      </a:r>
                    </a:p>
                  </a:txBody>
                  <a:tcPr/>
                </a:tc>
              </a:tr>
              <a:tr h="867034">
                <a:tc>
                  <a:txBody>
                    <a:bodyPr/>
                    <a:lstStyle/>
                    <a:p>
                      <a:r>
                        <a:rPr lang="en-GB" sz="2200" dirty="0" err="1" smtClean="0">
                          <a:latin typeface="Georgia" panose="02040502050405020303" pitchFamily="18" charset="0"/>
                        </a:rPr>
                        <a:t>Pararhyme</a:t>
                      </a:r>
                      <a:endParaRPr lang="en-GB" sz="2200" dirty="0">
                        <a:latin typeface="Georgia" panose="02040502050405020303" pitchFamily="18" charset="0"/>
                      </a:endParaRPr>
                    </a:p>
                  </a:txBody>
                  <a:tcPr/>
                </a:tc>
                <a:tc>
                  <a:txBody>
                    <a:bodyPr/>
                    <a:lstStyle/>
                    <a:p>
                      <a:r>
                        <a:rPr lang="en-GB" sz="2200" dirty="0" smtClean="0">
                          <a:latin typeface="Georgia" panose="02040502050405020303" pitchFamily="18" charset="0"/>
                        </a:rPr>
                        <a:t>When the consonant order is repeated, but the vowels differ.</a:t>
                      </a:r>
                    </a:p>
                    <a:p>
                      <a:pPr lvl="1"/>
                      <a:r>
                        <a:rPr lang="en-GB" sz="2200" dirty="0" smtClean="0">
                          <a:latin typeface="Georgia" panose="02040502050405020303" pitchFamily="18" charset="0"/>
                        </a:rPr>
                        <a:t>Example: flesh and flash; or big and bag</a:t>
                      </a:r>
                    </a:p>
                  </a:txBody>
                  <a:tcPr/>
                </a:tc>
              </a:tr>
            </a:tbl>
          </a:graphicData>
        </a:graphic>
      </p:graphicFrame>
    </p:spTree>
    <p:extLst>
      <p:ext uri="{BB962C8B-B14F-4D97-AF65-F5344CB8AC3E}">
        <p14:creationId xmlns:p14="http://schemas.microsoft.com/office/powerpoint/2010/main" val="195123033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58</a:t>
            </a:fld>
            <a:endParaRPr lang="en-GB"/>
          </a:p>
        </p:txBody>
      </p:sp>
      <p:graphicFrame>
        <p:nvGraphicFramePr>
          <p:cNvPr id="14" name="Table 13"/>
          <p:cNvGraphicFramePr>
            <a:graphicFrameLocks noGrp="1"/>
          </p:cNvGraphicFramePr>
          <p:nvPr>
            <p:extLst>
              <p:ext uri="{D42A27DB-BD31-4B8C-83A1-F6EECF244321}">
                <p14:modId xmlns:p14="http://schemas.microsoft.com/office/powerpoint/2010/main" val="2292880407"/>
              </p:ext>
            </p:extLst>
          </p:nvPr>
        </p:nvGraphicFramePr>
        <p:xfrm>
          <a:off x="323528" y="1052736"/>
          <a:ext cx="8496943" cy="2360554"/>
        </p:xfrm>
        <a:graphic>
          <a:graphicData uri="http://schemas.openxmlformats.org/drawingml/2006/table">
            <a:tbl>
              <a:tblPr firstRow="1" bandRow="1">
                <a:tableStyleId>{BDBED569-4797-4DF1-A0F4-6AAB3CD982D8}</a:tableStyleId>
              </a:tblPr>
              <a:tblGrid>
                <a:gridCol w="1892169"/>
                <a:gridCol w="6604774"/>
              </a:tblGrid>
              <a:tr h="357102">
                <a:tc gridSpan="2">
                  <a:txBody>
                    <a:bodyPr/>
                    <a:lstStyle/>
                    <a:p>
                      <a:pPr algn="ctr"/>
                      <a:r>
                        <a:rPr lang="en-US" sz="2000" dirty="0" smtClean="0">
                          <a:latin typeface="Georgia" panose="02040502050405020303" pitchFamily="18" charset="0"/>
                        </a:rPr>
                        <a:t>Technical</a:t>
                      </a:r>
                      <a:r>
                        <a:rPr lang="en-US" sz="2000" baseline="0" dirty="0" smtClean="0">
                          <a:latin typeface="Georgia" panose="02040502050405020303" pitchFamily="18" charset="0"/>
                        </a:rPr>
                        <a:t> Terms of English Poetry</a:t>
                      </a:r>
                      <a:endParaRPr lang="en-GB" sz="2000" dirty="0">
                        <a:solidFill>
                          <a:schemeClr val="tx1"/>
                        </a:solidFill>
                        <a:latin typeface="Georgia" panose="02040502050405020303" pitchFamily="18" charset="0"/>
                      </a:endParaRPr>
                    </a:p>
                  </a:txBody>
                  <a:tcPr/>
                </a:tc>
                <a:tc hMerge="1">
                  <a:txBody>
                    <a:bodyPr/>
                    <a:lstStyle/>
                    <a:p>
                      <a:endParaRPr lang="en-GB" dirty="0"/>
                    </a:p>
                  </a:txBody>
                  <a:tcPr/>
                </a:tc>
              </a:tr>
              <a:tr h="867034">
                <a:tc>
                  <a:txBody>
                    <a:bodyPr/>
                    <a:lstStyle/>
                    <a:p>
                      <a:r>
                        <a:rPr lang="en-US" altLang="zh-CN" sz="2200" dirty="0" smtClean="0">
                          <a:latin typeface="Georgia" panose="02040502050405020303" pitchFamily="18" charset="0"/>
                        </a:rPr>
                        <a:t>Rhyme / </a:t>
                      </a:r>
                    </a:p>
                    <a:p>
                      <a:r>
                        <a:rPr lang="en-US" altLang="zh-CN" sz="2200" dirty="0" smtClean="0">
                          <a:latin typeface="Georgia" panose="02040502050405020303" pitchFamily="18" charset="0"/>
                        </a:rPr>
                        <a:t>harmony</a:t>
                      </a:r>
                      <a:endParaRPr lang="en-GB" sz="2200" dirty="0">
                        <a:latin typeface="Georgia" panose="02040502050405020303" pitchFamily="18" charset="0"/>
                      </a:endParaRPr>
                    </a:p>
                  </a:txBody>
                  <a:tcPr/>
                </a:tc>
                <a:tc>
                  <a:txBody>
                    <a:bodyPr/>
                    <a:lstStyle/>
                    <a:p>
                      <a:r>
                        <a:rPr lang="en-GB" sz="2200" dirty="0" smtClean="0">
                          <a:latin typeface="Georgia" panose="02040502050405020303" pitchFamily="18" charset="0"/>
                        </a:rPr>
                        <a:t>The repetition of identical or similar sounds, usually at the end of poetic lines. </a:t>
                      </a:r>
                    </a:p>
                  </a:txBody>
                  <a:tcPr/>
                </a:tc>
              </a:tr>
              <a:tr h="867034">
                <a:tc>
                  <a:txBody>
                    <a:bodyPr/>
                    <a:lstStyle/>
                    <a:p>
                      <a:r>
                        <a:rPr lang="en-US" sz="2200" dirty="0" smtClean="0">
                          <a:latin typeface="Georgia" panose="02040502050405020303" pitchFamily="18" charset="0"/>
                        </a:rPr>
                        <a:t>Imperfect rhyme </a:t>
                      </a:r>
                    </a:p>
                    <a:p>
                      <a:r>
                        <a:rPr lang="en-US" sz="2000" dirty="0" smtClean="0">
                          <a:latin typeface="Georgia" panose="02040502050405020303" pitchFamily="18" charset="0"/>
                        </a:rPr>
                        <a:t>(slant rhyme)</a:t>
                      </a:r>
                      <a:endParaRPr lang="en-GB" sz="2000" dirty="0">
                        <a:latin typeface="Georgia" panose="02040502050405020303" pitchFamily="18" charset="0"/>
                      </a:endParaRPr>
                    </a:p>
                  </a:txBody>
                  <a:tcPr/>
                </a:tc>
                <a:tc>
                  <a:txBody>
                    <a:bodyPr/>
                    <a:lstStyle/>
                    <a:p>
                      <a:r>
                        <a:rPr lang="en-GB" sz="2200" dirty="0" smtClean="0">
                          <a:latin typeface="Georgia" panose="02040502050405020303" pitchFamily="18" charset="0"/>
                        </a:rPr>
                        <a:t>Constructions where the rhymes are only partial or slight correspondences of sound because only the vowel or the consonant sounds are repeated.</a:t>
                      </a:r>
                    </a:p>
                  </a:txBody>
                  <a:tcPr/>
                </a:tc>
              </a:tr>
            </a:tbl>
          </a:graphicData>
        </a:graphic>
      </p:graphicFrame>
      <p:sp>
        <p:nvSpPr>
          <p:cNvPr id="6" name="TextBox 5"/>
          <p:cNvSpPr txBox="1"/>
          <p:nvPr/>
        </p:nvSpPr>
        <p:spPr>
          <a:xfrm>
            <a:off x="1691680" y="3789040"/>
            <a:ext cx="5800796" cy="2554545"/>
          </a:xfrm>
          <a:prstGeom prst="rect">
            <a:avLst/>
          </a:prstGeom>
          <a:noFill/>
        </p:spPr>
        <p:txBody>
          <a:bodyPr wrap="square" rtlCol="0">
            <a:spAutoFit/>
          </a:bodyPr>
          <a:lstStyle/>
          <a:p>
            <a:r>
              <a:rPr lang="en-US" sz="2000" dirty="0" smtClean="0">
                <a:latin typeface="Georgia" panose="02040502050405020303" pitchFamily="18" charset="0"/>
              </a:rPr>
              <a:t>The centuries will burn rich </a:t>
            </a:r>
            <a:r>
              <a:rPr lang="en-US" sz="2000" i="1" dirty="0" smtClean="0">
                <a:latin typeface="Georgia" panose="02040502050405020303" pitchFamily="18" charset="0"/>
              </a:rPr>
              <a:t>loads</a:t>
            </a:r>
          </a:p>
          <a:p>
            <a:pPr lvl="1"/>
            <a:r>
              <a:rPr lang="en-US" sz="2000" dirty="0" smtClean="0">
                <a:latin typeface="Georgia" panose="02040502050405020303" pitchFamily="18" charset="0"/>
              </a:rPr>
              <a:t>With which we </a:t>
            </a:r>
            <a:r>
              <a:rPr lang="en-US" sz="2000" i="1" dirty="0" smtClean="0">
                <a:latin typeface="Georgia" panose="02040502050405020303" pitchFamily="18" charset="0"/>
              </a:rPr>
              <a:t>groaned</a:t>
            </a:r>
            <a:r>
              <a:rPr lang="en-US" sz="2000" dirty="0" smtClean="0">
                <a:latin typeface="Georgia" panose="02040502050405020303" pitchFamily="18" charset="0"/>
              </a:rPr>
              <a:t>,</a:t>
            </a:r>
            <a:endParaRPr lang="en-US" sz="2000" dirty="0">
              <a:latin typeface="Georgia" panose="02040502050405020303" pitchFamily="18" charset="0"/>
            </a:endParaRPr>
          </a:p>
          <a:p>
            <a:r>
              <a:rPr lang="en-US" sz="2000" dirty="0" smtClean="0">
                <a:latin typeface="Georgia" panose="02040502050405020303" pitchFamily="18" charset="0"/>
              </a:rPr>
              <a:t>Whose warmth shall lull their dreamy </a:t>
            </a:r>
            <a:r>
              <a:rPr lang="en-US" sz="2000" i="1" dirty="0" smtClean="0">
                <a:latin typeface="Georgia" panose="02040502050405020303" pitchFamily="18" charset="0"/>
              </a:rPr>
              <a:t>lids</a:t>
            </a:r>
            <a:r>
              <a:rPr lang="en-US" sz="2000" dirty="0" smtClean="0">
                <a:latin typeface="Georgia" panose="02040502050405020303" pitchFamily="18" charset="0"/>
              </a:rPr>
              <a:t>,</a:t>
            </a:r>
          </a:p>
          <a:p>
            <a:pPr lvl="1"/>
            <a:r>
              <a:rPr lang="en-US" sz="2000" dirty="0" smtClean="0">
                <a:latin typeface="Georgia" panose="02040502050405020303" pitchFamily="18" charset="0"/>
              </a:rPr>
              <a:t>While songs are </a:t>
            </a:r>
            <a:r>
              <a:rPr lang="en-US" sz="2000" i="1" dirty="0" smtClean="0">
                <a:latin typeface="Georgia" panose="02040502050405020303" pitchFamily="18" charset="0"/>
              </a:rPr>
              <a:t>crooned</a:t>
            </a:r>
            <a:r>
              <a:rPr lang="en-US" sz="2000" dirty="0" smtClean="0">
                <a:latin typeface="Georgia" panose="02040502050405020303" pitchFamily="18" charset="0"/>
              </a:rPr>
              <a:t>. </a:t>
            </a:r>
          </a:p>
          <a:p>
            <a:r>
              <a:rPr lang="en-US" sz="2000" dirty="0" smtClean="0">
                <a:latin typeface="Georgia" panose="02040502050405020303" pitchFamily="18" charset="0"/>
              </a:rPr>
              <a:t>But they will not dream of us poor </a:t>
            </a:r>
            <a:r>
              <a:rPr lang="en-US" sz="2000" i="1" dirty="0" smtClean="0">
                <a:latin typeface="Georgia" panose="02040502050405020303" pitchFamily="18" charset="0"/>
              </a:rPr>
              <a:t>lads</a:t>
            </a:r>
            <a:r>
              <a:rPr lang="en-US" sz="2000" dirty="0" smtClean="0">
                <a:latin typeface="Georgia" panose="02040502050405020303" pitchFamily="18" charset="0"/>
              </a:rPr>
              <a:t>,</a:t>
            </a:r>
            <a:endParaRPr lang="en-US" sz="2000" dirty="0">
              <a:latin typeface="Georgia" panose="02040502050405020303" pitchFamily="18" charset="0"/>
            </a:endParaRPr>
          </a:p>
          <a:p>
            <a:pPr lvl="1"/>
            <a:r>
              <a:rPr lang="en-US" sz="2000" dirty="0" smtClean="0">
                <a:latin typeface="Georgia" panose="02040502050405020303" pitchFamily="18" charset="0"/>
              </a:rPr>
              <a:t>Lost in the ground.</a:t>
            </a:r>
          </a:p>
          <a:p>
            <a:pPr lvl="1"/>
            <a:endParaRPr lang="en-US" sz="2000" dirty="0">
              <a:latin typeface="Georgia" panose="02040502050405020303" pitchFamily="18" charset="0"/>
            </a:endParaRPr>
          </a:p>
          <a:p>
            <a:pPr algn="r"/>
            <a:r>
              <a:rPr lang="en-US" sz="2000" i="1" dirty="0" smtClean="0">
                <a:latin typeface="Georgia" panose="02040502050405020303" pitchFamily="18" charset="0"/>
              </a:rPr>
              <a:t>Miners</a:t>
            </a:r>
            <a:r>
              <a:rPr lang="en-US" sz="2000" dirty="0" smtClean="0">
                <a:latin typeface="Georgia" panose="02040502050405020303" pitchFamily="18" charset="0"/>
              </a:rPr>
              <a:t> by Wilfred Owen (1918)</a:t>
            </a:r>
            <a:endParaRPr lang="en-US" sz="2000" i="1" dirty="0">
              <a:latin typeface="Georgia" panose="02040502050405020303" pitchFamily="18" charset="0"/>
            </a:endParaRPr>
          </a:p>
        </p:txBody>
      </p:sp>
    </p:spTree>
    <p:extLst>
      <p:ext uri="{BB962C8B-B14F-4D97-AF65-F5344CB8AC3E}">
        <p14:creationId xmlns:p14="http://schemas.microsoft.com/office/powerpoint/2010/main" val="376155860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59</a:t>
            </a:fld>
            <a:endParaRPr lang="en-GB"/>
          </a:p>
        </p:txBody>
      </p:sp>
      <p:graphicFrame>
        <p:nvGraphicFramePr>
          <p:cNvPr id="14" name="Table 13"/>
          <p:cNvGraphicFramePr>
            <a:graphicFrameLocks noGrp="1"/>
          </p:cNvGraphicFramePr>
          <p:nvPr>
            <p:extLst>
              <p:ext uri="{D42A27DB-BD31-4B8C-83A1-F6EECF244321}">
                <p14:modId xmlns:p14="http://schemas.microsoft.com/office/powerpoint/2010/main" val="951652188"/>
              </p:ext>
            </p:extLst>
          </p:nvPr>
        </p:nvGraphicFramePr>
        <p:xfrm>
          <a:off x="323528" y="1018926"/>
          <a:ext cx="8496943" cy="1620025"/>
        </p:xfrm>
        <a:graphic>
          <a:graphicData uri="http://schemas.openxmlformats.org/drawingml/2006/table">
            <a:tbl>
              <a:tblPr firstRow="1" bandRow="1">
                <a:tableStyleId>{BDBED569-4797-4DF1-A0F4-6AAB3CD982D8}</a:tableStyleId>
              </a:tblPr>
              <a:tblGrid>
                <a:gridCol w="1892169"/>
                <a:gridCol w="6604774"/>
              </a:tblGrid>
              <a:tr h="413123">
                <a:tc gridSpan="2">
                  <a:txBody>
                    <a:bodyPr/>
                    <a:lstStyle/>
                    <a:p>
                      <a:pPr algn="ctr"/>
                      <a:r>
                        <a:rPr lang="en-US" sz="2000" dirty="0" smtClean="0">
                          <a:latin typeface="Georgia" panose="02040502050405020303" pitchFamily="18" charset="0"/>
                        </a:rPr>
                        <a:t>Technical</a:t>
                      </a:r>
                      <a:r>
                        <a:rPr lang="en-US" sz="2000" baseline="0" dirty="0" smtClean="0">
                          <a:latin typeface="Georgia" panose="02040502050405020303" pitchFamily="18" charset="0"/>
                        </a:rPr>
                        <a:t> Terms of English Poetry</a:t>
                      </a:r>
                      <a:endParaRPr lang="en-GB" sz="2000" dirty="0">
                        <a:solidFill>
                          <a:schemeClr val="tx1"/>
                        </a:solidFill>
                        <a:latin typeface="Georgia" panose="02040502050405020303" pitchFamily="18" charset="0"/>
                      </a:endParaRPr>
                    </a:p>
                  </a:txBody>
                  <a:tcPr/>
                </a:tc>
                <a:tc hMerge="1">
                  <a:txBody>
                    <a:bodyPr/>
                    <a:lstStyle/>
                    <a:p>
                      <a:endParaRPr lang="en-GB" dirty="0"/>
                    </a:p>
                  </a:txBody>
                  <a:tcPr/>
                </a:tc>
              </a:tr>
              <a:tr h="700807">
                <a:tc>
                  <a:txBody>
                    <a:bodyPr/>
                    <a:lstStyle/>
                    <a:p>
                      <a:r>
                        <a:rPr lang="en-US" altLang="zh-CN" sz="2200" dirty="0" smtClean="0">
                          <a:latin typeface="Georgia" panose="02040502050405020303" pitchFamily="18" charset="0"/>
                        </a:rPr>
                        <a:t>Rhyme / </a:t>
                      </a:r>
                    </a:p>
                    <a:p>
                      <a:r>
                        <a:rPr lang="en-US" altLang="zh-CN" sz="2200" dirty="0" smtClean="0">
                          <a:latin typeface="Georgia" panose="02040502050405020303" pitchFamily="18" charset="0"/>
                        </a:rPr>
                        <a:t>harmony</a:t>
                      </a:r>
                      <a:endParaRPr lang="en-GB" sz="2200" dirty="0">
                        <a:latin typeface="Georgia" panose="02040502050405020303" pitchFamily="18" charset="0"/>
                      </a:endParaRPr>
                    </a:p>
                  </a:txBody>
                  <a:tcPr/>
                </a:tc>
                <a:tc>
                  <a:txBody>
                    <a:bodyPr/>
                    <a:lstStyle/>
                    <a:p>
                      <a:r>
                        <a:rPr lang="en-GB" sz="2200" dirty="0" smtClean="0">
                          <a:latin typeface="Georgia" panose="02040502050405020303" pitchFamily="18" charset="0"/>
                        </a:rPr>
                        <a:t>The repetition of identical or similar sounds, usually at the end of poetic lines. </a:t>
                      </a:r>
                    </a:p>
                  </a:txBody>
                  <a:tcPr/>
                </a:tc>
              </a:tr>
              <a:tr h="444902">
                <a:tc>
                  <a:txBody>
                    <a:bodyPr/>
                    <a:lstStyle/>
                    <a:p>
                      <a:r>
                        <a:rPr lang="en-GB" sz="2200" dirty="0" smtClean="0">
                          <a:latin typeface="Georgia" panose="02040502050405020303" pitchFamily="18" charset="0"/>
                        </a:rPr>
                        <a:t>Alliteration </a:t>
                      </a:r>
                      <a:endParaRPr lang="en-GB" sz="2000" dirty="0">
                        <a:latin typeface="Georgia" panose="02040502050405020303" pitchFamily="18" charset="0"/>
                      </a:endParaRPr>
                    </a:p>
                  </a:txBody>
                  <a:tcPr/>
                </a:tc>
                <a:tc>
                  <a:txBody>
                    <a:bodyPr/>
                    <a:lstStyle/>
                    <a:p>
                      <a:r>
                        <a:rPr lang="en-GB" sz="2200" dirty="0" smtClean="0">
                          <a:latin typeface="Georgia" panose="02040502050405020303" pitchFamily="18" charset="0"/>
                        </a:rPr>
                        <a:t>The repetition of the opening sounds of words.</a:t>
                      </a:r>
                    </a:p>
                  </a:txBody>
                  <a:tcPr/>
                </a:tc>
              </a:tr>
            </a:tbl>
          </a:graphicData>
        </a:graphic>
      </p:graphicFrame>
      <p:sp>
        <p:nvSpPr>
          <p:cNvPr id="6" name="TextBox 5"/>
          <p:cNvSpPr txBox="1"/>
          <p:nvPr/>
        </p:nvSpPr>
        <p:spPr>
          <a:xfrm>
            <a:off x="1403648" y="4071816"/>
            <a:ext cx="6336704" cy="461665"/>
          </a:xfrm>
          <a:prstGeom prst="rect">
            <a:avLst/>
          </a:prstGeom>
          <a:noFill/>
        </p:spPr>
        <p:txBody>
          <a:bodyPr wrap="square" rtlCol="0">
            <a:spAutoFit/>
          </a:bodyPr>
          <a:lstStyle/>
          <a:p>
            <a:r>
              <a:rPr lang="en-GB" sz="2400" dirty="0">
                <a:latin typeface="Georgia" panose="02040502050405020303" pitchFamily="18" charset="0"/>
              </a:rPr>
              <a:t>Round the ragged rock the ragged rascal </a:t>
            </a:r>
            <a:r>
              <a:rPr lang="en-GB" sz="2400" dirty="0" smtClean="0">
                <a:latin typeface="Georgia" panose="02040502050405020303" pitchFamily="18" charset="0"/>
              </a:rPr>
              <a:t>ran.</a:t>
            </a:r>
            <a:endParaRPr lang="en-US" sz="2400" dirty="0">
              <a:latin typeface="Georgia" panose="02040502050405020303" pitchFamily="18" charset="0"/>
            </a:endParaRPr>
          </a:p>
        </p:txBody>
      </p:sp>
    </p:spTree>
    <p:extLst>
      <p:ext uri="{BB962C8B-B14F-4D97-AF65-F5344CB8AC3E}">
        <p14:creationId xmlns:p14="http://schemas.microsoft.com/office/powerpoint/2010/main" val="356982657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60</a:t>
            </a:fld>
            <a:endParaRPr lang="en-GB"/>
          </a:p>
        </p:txBody>
      </p:sp>
      <p:graphicFrame>
        <p:nvGraphicFramePr>
          <p:cNvPr id="14" name="Table 13"/>
          <p:cNvGraphicFramePr>
            <a:graphicFrameLocks noGrp="1"/>
          </p:cNvGraphicFramePr>
          <p:nvPr>
            <p:extLst>
              <p:ext uri="{D42A27DB-BD31-4B8C-83A1-F6EECF244321}">
                <p14:modId xmlns:p14="http://schemas.microsoft.com/office/powerpoint/2010/main" val="4222548211"/>
              </p:ext>
            </p:extLst>
          </p:nvPr>
        </p:nvGraphicFramePr>
        <p:xfrm>
          <a:off x="323528" y="1018926"/>
          <a:ext cx="8496943" cy="1620025"/>
        </p:xfrm>
        <a:graphic>
          <a:graphicData uri="http://schemas.openxmlformats.org/drawingml/2006/table">
            <a:tbl>
              <a:tblPr firstRow="1" bandRow="1">
                <a:tableStyleId>{BDBED569-4797-4DF1-A0F4-6AAB3CD982D8}</a:tableStyleId>
              </a:tblPr>
              <a:tblGrid>
                <a:gridCol w="1892169"/>
                <a:gridCol w="6604774"/>
              </a:tblGrid>
              <a:tr h="413123">
                <a:tc gridSpan="2">
                  <a:txBody>
                    <a:bodyPr/>
                    <a:lstStyle/>
                    <a:p>
                      <a:pPr algn="ctr"/>
                      <a:r>
                        <a:rPr lang="en-US" sz="2000" dirty="0" smtClean="0">
                          <a:latin typeface="Georgia" panose="02040502050405020303" pitchFamily="18" charset="0"/>
                        </a:rPr>
                        <a:t>Technical</a:t>
                      </a:r>
                      <a:r>
                        <a:rPr lang="en-US" sz="2000" baseline="0" dirty="0" smtClean="0">
                          <a:latin typeface="Georgia" panose="02040502050405020303" pitchFamily="18" charset="0"/>
                        </a:rPr>
                        <a:t> Terms of English Poetry</a:t>
                      </a:r>
                      <a:endParaRPr lang="en-GB" sz="2000" dirty="0">
                        <a:solidFill>
                          <a:schemeClr val="tx1"/>
                        </a:solidFill>
                        <a:latin typeface="Georgia" panose="02040502050405020303" pitchFamily="18" charset="0"/>
                      </a:endParaRPr>
                    </a:p>
                  </a:txBody>
                  <a:tcPr/>
                </a:tc>
                <a:tc hMerge="1">
                  <a:txBody>
                    <a:bodyPr/>
                    <a:lstStyle/>
                    <a:p>
                      <a:endParaRPr lang="en-GB" dirty="0"/>
                    </a:p>
                  </a:txBody>
                  <a:tcPr/>
                </a:tc>
              </a:tr>
              <a:tr h="700807">
                <a:tc>
                  <a:txBody>
                    <a:bodyPr/>
                    <a:lstStyle/>
                    <a:p>
                      <a:r>
                        <a:rPr lang="en-US" altLang="zh-CN" sz="2200" dirty="0" smtClean="0">
                          <a:latin typeface="Georgia" panose="02040502050405020303" pitchFamily="18" charset="0"/>
                        </a:rPr>
                        <a:t>Rhyme / </a:t>
                      </a:r>
                    </a:p>
                    <a:p>
                      <a:r>
                        <a:rPr lang="en-US" altLang="zh-CN" sz="2200" dirty="0" smtClean="0">
                          <a:latin typeface="Georgia" panose="02040502050405020303" pitchFamily="18" charset="0"/>
                        </a:rPr>
                        <a:t>harmony</a:t>
                      </a:r>
                      <a:endParaRPr lang="en-GB" sz="2200" dirty="0">
                        <a:latin typeface="Georgia" panose="02040502050405020303" pitchFamily="18" charset="0"/>
                      </a:endParaRPr>
                    </a:p>
                  </a:txBody>
                  <a:tcPr/>
                </a:tc>
                <a:tc>
                  <a:txBody>
                    <a:bodyPr/>
                    <a:lstStyle/>
                    <a:p>
                      <a:r>
                        <a:rPr lang="en-GB" sz="2200" dirty="0" smtClean="0">
                          <a:latin typeface="Georgia" panose="02040502050405020303" pitchFamily="18" charset="0"/>
                        </a:rPr>
                        <a:t>The repetition of identical or similar sounds, usually at the end of poetic lines. </a:t>
                      </a:r>
                    </a:p>
                  </a:txBody>
                  <a:tcPr/>
                </a:tc>
              </a:tr>
              <a:tr h="444902">
                <a:tc>
                  <a:txBody>
                    <a:bodyPr/>
                    <a:lstStyle/>
                    <a:p>
                      <a:r>
                        <a:rPr lang="en-GB" sz="2200" dirty="0" smtClean="0">
                          <a:latin typeface="Georgia" panose="02040502050405020303" pitchFamily="18" charset="0"/>
                        </a:rPr>
                        <a:t>Alliteration </a:t>
                      </a:r>
                      <a:endParaRPr lang="en-GB" sz="2000" dirty="0">
                        <a:latin typeface="Georgia" panose="02040502050405020303" pitchFamily="18" charset="0"/>
                      </a:endParaRPr>
                    </a:p>
                  </a:txBody>
                  <a:tcPr/>
                </a:tc>
                <a:tc>
                  <a:txBody>
                    <a:bodyPr/>
                    <a:lstStyle/>
                    <a:p>
                      <a:r>
                        <a:rPr lang="en-GB" sz="2200" dirty="0" smtClean="0">
                          <a:latin typeface="Georgia" panose="02040502050405020303" pitchFamily="18" charset="0"/>
                        </a:rPr>
                        <a:t>The repetition of the opening sounds of words.</a:t>
                      </a:r>
                    </a:p>
                  </a:txBody>
                  <a:tcPr/>
                </a:tc>
              </a:tr>
            </a:tbl>
          </a:graphicData>
        </a:graphic>
      </p:graphicFrame>
      <p:sp>
        <p:nvSpPr>
          <p:cNvPr id="7" name="TextBox 6"/>
          <p:cNvSpPr txBox="1"/>
          <p:nvPr/>
        </p:nvSpPr>
        <p:spPr>
          <a:xfrm>
            <a:off x="1403648" y="2744975"/>
            <a:ext cx="6880916" cy="4093428"/>
          </a:xfrm>
          <a:prstGeom prst="rect">
            <a:avLst/>
          </a:prstGeom>
          <a:noFill/>
        </p:spPr>
        <p:txBody>
          <a:bodyPr wrap="square" rtlCol="0">
            <a:spAutoFit/>
          </a:bodyPr>
          <a:lstStyle/>
          <a:p>
            <a:r>
              <a:rPr lang="en-GB" sz="2000" dirty="0">
                <a:latin typeface="Georgia" panose="02040502050405020303" pitchFamily="18" charset="0"/>
              </a:rPr>
              <a:t>True ease in writing comes from art, not chance, </a:t>
            </a:r>
          </a:p>
          <a:p>
            <a:r>
              <a:rPr lang="en-GB" sz="2000" dirty="0">
                <a:latin typeface="Georgia" panose="02040502050405020303" pitchFamily="18" charset="0"/>
              </a:rPr>
              <a:t>As those move easiest who have learned to dance. </a:t>
            </a:r>
          </a:p>
          <a:p>
            <a:r>
              <a:rPr lang="en-GB" sz="2000" dirty="0" err="1">
                <a:latin typeface="Georgia" panose="02040502050405020303" pitchFamily="18" charset="0"/>
              </a:rPr>
              <a:t>’Tis</a:t>
            </a:r>
            <a:r>
              <a:rPr lang="en-GB" sz="2000" dirty="0">
                <a:latin typeface="Georgia" panose="02040502050405020303" pitchFamily="18" charset="0"/>
              </a:rPr>
              <a:t> not enough no harshness gives offense, </a:t>
            </a:r>
          </a:p>
          <a:p>
            <a:r>
              <a:rPr lang="en-GB" sz="2000" dirty="0">
                <a:latin typeface="Georgia" panose="02040502050405020303" pitchFamily="18" charset="0"/>
              </a:rPr>
              <a:t>The </a:t>
            </a:r>
            <a:r>
              <a:rPr lang="en-GB" sz="2000" dirty="0">
                <a:solidFill>
                  <a:srgbClr val="0070C0"/>
                </a:solidFill>
                <a:latin typeface="Georgia" panose="02040502050405020303" pitchFamily="18" charset="0"/>
              </a:rPr>
              <a:t>sound</a:t>
            </a:r>
            <a:r>
              <a:rPr lang="en-GB" sz="2000" dirty="0">
                <a:latin typeface="Georgia" panose="02040502050405020303" pitchFamily="18" charset="0"/>
              </a:rPr>
              <a:t> must </a:t>
            </a:r>
            <a:r>
              <a:rPr lang="en-GB" sz="2000" dirty="0">
                <a:solidFill>
                  <a:srgbClr val="0070C0"/>
                </a:solidFill>
                <a:latin typeface="Georgia" panose="02040502050405020303" pitchFamily="18" charset="0"/>
              </a:rPr>
              <a:t>seem</a:t>
            </a:r>
            <a:r>
              <a:rPr lang="en-GB" sz="2000" dirty="0">
                <a:latin typeface="Georgia" panose="02040502050405020303" pitchFamily="18" charset="0"/>
              </a:rPr>
              <a:t> an echo to the </a:t>
            </a:r>
            <a:r>
              <a:rPr lang="en-GB" sz="2000" dirty="0">
                <a:solidFill>
                  <a:srgbClr val="0070C0"/>
                </a:solidFill>
                <a:latin typeface="Georgia" panose="02040502050405020303" pitchFamily="18" charset="0"/>
              </a:rPr>
              <a:t>sense</a:t>
            </a:r>
            <a:r>
              <a:rPr lang="en-GB" sz="2000" dirty="0">
                <a:latin typeface="Georgia" panose="02040502050405020303" pitchFamily="18" charset="0"/>
              </a:rPr>
              <a:t>:</a:t>
            </a:r>
          </a:p>
          <a:p>
            <a:r>
              <a:rPr lang="en-GB" sz="2000" dirty="0">
                <a:solidFill>
                  <a:srgbClr val="0070C0"/>
                </a:solidFill>
                <a:latin typeface="Georgia" panose="02040502050405020303" pitchFamily="18" charset="0"/>
              </a:rPr>
              <a:t>Soft</a:t>
            </a:r>
            <a:r>
              <a:rPr lang="en-GB" sz="2000" dirty="0">
                <a:latin typeface="Georgia" panose="02040502050405020303" pitchFamily="18" charset="0"/>
              </a:rPr>
              <a:t> is the </a:t>
            </a:r>
            <a:r>
              <a:rPr lang="en-GB" sz="2000" dirty="0">
                <a:solidFill>
                  <a:srgbClr val="0070C0"/>
                </a:solidFill>
                <a:latin typeface="Georgia" panose="02040502050405020303" pitchFamily="18" charset="0"/>
              </a:rPr>
              <a:t>strain</a:t>
            </a:r>
            <a:r>
              <a:rPr lang="en-GB" sz="2000" dirty="0">
                <a:latin typeface="Georgia" panose="02040502050405020303" pitchFamily="18" charset="0"/>
              </a:rPr>
              <a:t> when Zephyr gently blows,</a:t>
            </a:r>
          </a:p>
          <a:p>
            <a:r>
              <a:rPr lang="en-GB" sz="2000" dirty="0">
                <a:latin typeface="Georgia" panose="02040502050405020303" pitchFamily="18" charset="0"/>
              </a:rPr>
              <a:t>And the </a:t>
            </a:r>
            <a:r>
              <a:rPr lang="en-GB" sz="2000" dirty="0">
                <a:solidFill>
                  <a:srgbClr val="0070C0"/>
                </a:solidFill>
                <a:latin typeface="Georgia" panose="02040502050405020303" pitchFamily="18" charset="0"/>
              </a:rPr>
              <a:t>smooth</a:t>
            </a:r>
            <a:r>
              <a:rPr lang="en-GB" sz="2000" dirty="0">
                <a:latin typeface="Georgia" panose="02040502050405020303" pitchFamily="18" charset="0"/>
              </a:rPr>
              <a:t> </a:t>
            </a:r>
            <a:r>
              <a:rPr lang="en-GB" sz="2000" dirty="0">
                <a:solidFill>
                  <a:srgbClr val="0070C0"/>
                </a:solidFill>
                <a:latin typeface="Georgia" panose="02040502050405020303" pitchFamily="18" charset="0"/>
              </a:rPr>
              <a:t>stream</a:t>
            </a:r>
            <a:r>
              <a:rPr lang="en-GB" sz="2000" dirty="0">
                <a:latin typeface="Georgia" panose="02040502050405020303" pitchFamily="18" charset="0"/>
              </a:rPr>
              <a:t> in </a:t>
            </a:r>
            <a:r>
              <a:rPr lang="en-GB" sz="2000" dirty="0">
                <a:solidFill>
                  <a:srgbClr val="0070C0"/>
                </a:solidFill>
                <a:latin typeface="Georgia" panose="02040502050405020303" pitchFamily="18" charset="0"/>
              </a:rPr>
              <a:t>smoother</a:t>
            </a:r>
            <a:r>
              <a:rPr lang="en-GB" sz="2000" dirty="0">
                <a:latin typeface="Georgia" panose="02040502050405020303" pitchFamily="18" charset="0"/>
              </a:rPr>
              <a:t> numbers flows;</a:t>
            </a:r>
          </a:p>
          <a:p>
            <a:r>
              <a:rPr lang="en-GB" sz="2000" dirty="0">
                <a:latin typeface="Georgia" panose="02040502050405020303" pitchFamily="18" charset="0"/>
              </a:rPr>
              <a:t>But when loud </a:t>
            </a:r>
            <a:r>
              <a:rPr lang="en-GB" sz="2000" dirty="0">
                <a:solidFill>
                  <a:srgbClr val="0070C0"/>
                </a:solidFill>
                <a:latin typeface="Georgia" panose="02040502050405020303" pitchFamily="18" charset="0"/>
              </a:rPr>
              <a:t>surges</a:t>
            </a:r>
            <a:r>
              <a:rPr lang="en-GB" sz="2000" dirty="0">
                <a:latin typeface="Georgia" panose="02040502050405020303" pitchFamily="18" charset="0"/>
              </a:rPr>
              <a:t> lash the </a:t>
            </a:r>
            <a:r>
              <a:rPr lang="en-GB" sz="2000" dirty="0">
                <a:solidFill>
                  <a:srgbClr val="0070C0"/>
                </a:solidFill>
                <a:latin typeface="Georgia" panose="02040502050405020303" pitchFamily="18" charset="0"/>
              </a:rPr>
              <a:t>sounding</a:t>
            </a:r>
            <a:r>
              <a:rPr lang="en-GB" sz="2000" dirty="0">
                <a:latin typeface="Georgia" panose="02040502050405020303" pitchFamily="18" charset="0"/>
              </a:rPr>
              <a:t> shore,</a:t>
            </a:r>
          </a:p>
          <a:p>
            <a:r>
              <a:rPr lang="en-GB" sz="2000" dirty="0">
                <a:latin typeface="Georgia" panose="02040502050405020303" pitchFamily="18" charset="0"/>
              </a:rPr>
              <a:t>The hoarse, rough verse should like the torrent roar:</a:t>
            </a:r>
          </a:p>
          <a:p>
            <a:r>
              <a:rPr lang="en-GB" sz="2000" dirty="0">
                <a:latin typeface="Georgia" panose="02040502050405020303" pitchFamily="18" charset="0"/>
              </a:rPr>
              <a:t>When Ajax strives some rock’s vast weight to throw,</a:t>
            </a:r>
          </a:p>
          <a:p>
            <a:r>
              <a:rPr lang="en-GB" sz="2000" dirty="0">
                <a:latin typeface="Georgia" panose="02040502050405020303" pitchFamily="18" charset="0"/>
              </a:rPr>
              <a:t>The line too labours, and the words move slow;</a:t>
            </a:r>
          </a:p>
          <a:p>
            <a:r>
              <a:rPr lang="en-GB" sz="2000" dirty="0">
                <a:latin typeface="Georgia" panose="02040502050405020303" pitchFamily="18" charset="0"/>
              </a:rPr>
              <a:t>Not so, when swift Camilla scours the plan,</a:t>
            </a:r>
          </a:p>
          <a:p>
            <a:r>
              <a:rPr lang="en-GB" sz="2000" dirty="0">
                <a:latin typeface="Georgia" panose="02040502050405020303" pitchFamily="18" charset="0"/>
              </a:rPr>
              <a:t>Flies o’er </a:t>
            </a:r>
            <a:r>
              <a:rPr lang="en-GB" sz="2000" dirty="0" err="1">
                <a:latin typeface="Georgia" panose="02040502050405020303" pitchFamily="18" charset="0"/>
              </a:rPr>
              <a:t>th</a:t>
            </a:r>
            <a:r>
              <a:rPr lang="en-GB" sz="2000" dirty="0">
                <a:latin typeface="Georgia" panose="02040502050405020303" pitchFamily="18" charset="0"/>
              </a:rPr>
              <a:t>’ unbending corn, and skims along the main. </a:t>
            </a:r>
          </a:p>
          <a:p>
            <a:pPr algn="r"/>
            <a:r>
              <a:rPr lang="en-US" sz="2000" i="1" dirty="0">
                <a:latin typeface="Georgia" panose="02040502050405020303" pitchFamily="18" charset="0"/>
              </a:rPr>
              <a:t>Essay on Criticism </a:t>
            </a:r>
            <a:r>
              <a:rPr lang="en-US" sz="2000" dirty="0">
                <a:latin typeface="Georgia" panose="02040502050405020303" pitchFamily="18" charset="0"/>
              </a:rPr>
              <a:t>by Alexander Pope </a:t>
            </a:r>
            <a:endParaRPr lang="en-US" sz="2000" i="1" dirty="0">
              <a:latin typeface="Georgia" panose="02040502050405020303" pitchFamily="18" charset="0"/>
            </a:endParaRPr>
          </a:p>
        </p:txBody>
      </p:sp>
    </p:spTree>
    <p:extLst>
      <p:ext uri="{BB962C8B-B14F-4D97-AF65-F5344CB8AC3E}">
        <p14:creationId xmlns:p14="http://schemas.microsoft.com/office/powerpoint/2010/main" val="294330131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61</a:t>
            </a:fld>
            <a:endParaRPr lang="en-GB"/>
          </a:p>
        </p:txBody>
      </p:sp>
      <p:graphicFrame>
        <p:nvGraphicFramePr>
          <p:cNvPr id="14" name="Table 13"/>
          <p:cNvGraphicFramePr>
            <a:graphicFrameLocks noGrp="1"/>
          </p:cNvGraphicFramePr>
          <p:nvPr>
            <p:extLst>
              <p:ext uri="{D42A27DB-BD31-4B8C-83A1-F6EECF244321}">
                <p14:modId xmlns:p14="http://schemas.microsoft.com/office/powerpoint/2010/main" val="2027200060"/>
              </p:ext>
            </p:extLst>
          </p:nvPr>
        </p:nvGraphicFramePr>
        <p:xfrm>
          <a:off x="323528" y="1018926"/>
          <a:ext cx="8496943" cy="1620025"/>
        </p:xfrm>
        <a:graphic>
          <a:graphicData uri="http://schemas.openxmlformats.org/drawingml/2006/table">
            <a:tbl>
              <a:tblPr firstRow="1" bandRow="1">
                <a:tableStyleId>{BDBED569-4797-4DF1-A0F4-6AAB3CD982D8}</a:tableStyleId>
              </a:tblPr>
              <a:tblGrid>
                <a:gridCol w="1892169"/>
                <a:gridCol w="6604774"/>
              </a:tblGrid>
              <a:tr h="413123">
                <a:tc gridSpan="2">
                  <a:txBody>
                    <a:bodyPr/>
                    <a:lstStyle/>
                    <a:p>
                      <a:pPr algn="ctr"/>
                      <a:r>
                        <a:rPr lang="en-US" sz="2000" dirty="0" smtClean="0">
                          <a:latin typeface="Georgia" panose="02040502050405020303" pitchFamily="18" charset="0"/>
                        </a:rPr>
                        <a:t>Technical</a:t>
                      </a:r>
                      <a:r>
                        <a:rPr lang="en-US" sz="2000" baseline="0" dirty="0" smtClean="0">
                          <a:latin typeface="Georgia" panose="02040502050405020303" pitchFamily="18" charset="0"/>
                        </a:rPr>
                        <a:t> Terms of English Poetry</a:t>
                      </a:r>
                      <a:endParaRPr lang="en-GB" sz="2000" dirty="0">
                        <a:solidFill>
                          <a:schemeClr val="tx1"/>
                        </a:solidFill>
                        <a:latin typeface="Georgia" panose="02040502050405020303" pitchFamily="18" charset="0"/>
                      </a:endParaRPr>
                    </a:p>
                  </a:txBody>
                  <a:tcPr/>
                </a:tc>
                <a:tc hMerge="1">
                  <a:txBody>
                    <a:bodyPr/>
                    <a:lstStyle/>
                    <a:p>
                      <a:endParaRPr lang="en-GB" dirty="0"/>
                    </a:p>
                  </a:txBody>
                  <a:tcPr/>
                </a:tc>
              </a:tr>
              <a:tr h="700807">
                <a:tc>
                  <a:txBody>
                    <a:bodyPr/>
                    <a:lstStyle/>
                    <a:p>
                      <a:r>
                        <a:rPr lang="en-US" altLang="zh-CN" sz="2200" dirty="0" smtClean="0">
                          <a:latin typeface="Georgia" panose="02040502050405020303" pitchFamily="18" charset="0"/>
                        </a:rPr>
                        <a:t>Rhyme / </a:t>
                      </a:r>
                    </a:p>
                    <a:p>
                      <a:r>
                        <a:rPr lang="en-US" altLang="zh-CN" sz="2200" dirty="0" smtClean="0">
                          <a:latin typeface="Georgia" panose="02040502050405020303" pitchFamily="18" charset="0"/>
                        </a:rPr>
                        <a:t>harmony</a:t>
                      </a:r>
                      <a:endParaRPr lang="en-GB" sz="2200" dirty="0">
                        <a:latin typeface="Georgia" panose="02040502050405020303" pitchFamily="18" charset="0"/>
                      </a:endParaRPr>
                    </a:p>
                  </a:txBody>
                  <a:tcPr/>
                </a:tc>
                <a:tc>
                  <a:txBody>
                    <a:bodyPr/>
                    <a:lstStyle/>
                    <a:p>
                      <a:r>
                        <a:rPr lang="en-GB" sz="2200" dirty="0" smtClean="0">
                          <a:latin typeface="Georgia" panose="02040502050405020303" pitchFamily="18" charset="0"/>
                        </a:rPr>
                        <a:t>The repetition of identical or similar sounds, usually at the end of poetic lines. </a:t>
                      </a:r>
                    </a:p>
                  </a:txBody>
                  <a:tcPr/>
                </a:tc>
              </a:tr>
              <a:tr h="444902">
                <a:tc>
                  <a:txBody>
                    <a:bodyPr/>
                    <a:lstStyle/>
                    <a:p>
                      <a:r>
                        <a:rPr lang="en-GB" sz="2200" dirty="0" smtClean="0">
                          <a:latin typeface="Georgia" panose="02040502050405020303" pitchFamily="18" charset="0"/>
                        </a:rPr>
                        <a:t>Alliteration </a:t>
                      </a:r>
                      <a:endParaRPr lang="en-GB" sz="2000" dirty="0">
                        <a:latin typeface="Georgia" panose="02040502050405020303" pitchFamily="18" charset="0"/>
                      </a:endParaRPr>
                    </a:p>
                  </a:txBody>
                  <a:tcPr/>
                </a:tc>
                <a:tc>
                  <a:txBody>
                    <a:bodyPr/>
                    <a:lstStyle/>
                    <a:p>
                      <a:r>
                        <a:rPr lang="en-GB" sz="2200" dirty="0" smtClean="0">
                          <a:latin typeface="Georgia" panose="02040502050405020303" pitchFamily="18" charset="0"/>
                        </a:rPr>
                        <a:t>The repetition of the opening sounds of words.</a:t>
                      </a:r>
                    </a:p>
                  </a:txBody>
                  <a:tcPr/>
                </a:tc>
              </a:tr>
            </a:tbl>
          </a:graphicData>
        </a:graphic>
      </p:graphicFrame>
      <p:sp>
        <p:nvSpPr>
          <p:cNvPr id="7" name="TextBox 6"/>
          <p:cNvSpPr txBox="1"/>
          <p:nvPr/>
        </p:nvSpPr>
        <p:spPr>
          <a:xfrm>
            <a:off x="1261061" y="3573016"/>
            <a:ext cx="4522337" cy="2246769"/>
          </a:xfrm>
          <a:prstGeom prst="rect">
            <a:avLst/>
          </a:prstGeom>
          <a:noFill/>
        </p:spPr>
        <p:txBody>
          <a:bodyPr wrap="square" rtlCol="0">
            <a:spAutoFit/>
          </a:bodyPr>
          <a:lstStyle/>
          <a:p>
            <a:r>
              <a:rPr lang="en-GB" sz="2000" dirty="0">
                <a:latin typeface="Georgia" panose="02040502050405020303" pitchFamily="18" charset="0"/>
              </a:rPr>
              <a:t>I look for what I miss; </a:t>
            </a:r>
          </a:p>
          <a:p>
            <a:r>
              <a:rPr lang="en-GB" sz="2000" dirty="0" smtClean="0">
                <a:latin typeface="Georgia" panose="02040502050405020303" pitchFamily="18" charset="0"/>
              </a:rPr>
              <a:t>I </a:t>
            </a:r>
            <a:r>
              <a:rPr lang="en-GB" sz="2000" dirty="0">
                <a:latin typeface="Georgia" panose="02040502050405020303" pitchFamily="18" charset="0"/>
              </a:rPr>
              <a:t>know not what it is.  </a:t>
            </a:r>
          </a:p>
          <a:p>
            <a:r>
              <a:rPr lang="en-GB" sz="2000" dirty="0">
                <a:latin typeface="Georgia" panose="02040502050405020303" pitchFamily="18" charset="0"/>
              </a:rPr>
              <a:t>I feel so sad, so dear, </a:t>
            </a:r>
          </a:p>
          <a:p>
            <a:r>
              <a:rPr lang="en-GB" sz="2000" dirty="0" smtClean="0">
                <a:latin typeface="Georgia" panose="02040502050405020303" pitchFamily="18" charset="0"/>
              </a:rPr>
              <a:t>So </a:t>
            </a:r>
            <a:r>
              <a:rPr lang="en-GB" sz="2000" dirty="0">
                <a:latin typeface="Georgia" panose="02040502050405020303" pitchFamily="18" charset="0"/>
              </a:rPr>
              <a:t>lonely, without cheer</a:t>
            </a:r>
            <a:r>
              <a:rPr lang="en-GB" sz="2000" dirty="0" smtClean="0">
                <a:latin typeface="Georgia" panose="02040502050405020303" pitchFamily="18" charset="0"/>
              </a:rPr>
              <a:t>.</a:t>
            </a:r>
          </a:p>
          <a:p>
            <a:r>
              <a:rPr lang="en-GB" sz="2000" dirty="0" smtClean="0">
                <a:latin typeface="Georgia" panose="02040502050405020303" pitchFamily="18" charset="0"/>
              </a:rPr>
              <a:t> </a:t>
            </a:r>
            <a:endParaRPr lang="en-GB" sz="2000" dirty="0">
              <a:latin typeface="Georgia" panose="02040502050405020303" pitchFamily="18" charset="0"/>
            </a:endParaRPr>
          </a:p>
          <a:p>
            <a:pPr algn="r"/>
            <a:r>
              <a:rPr lang="en-US" sz="2000" i="1" dirty="0" smtClean="0">
                <a:latin typeface="Georgia" panose="02040502050405020303" pitchFamily="18" charset="0"/>
              </a:rPr>
              <a:t>Slow, Slow Song</a:t>
            </a:r>
          </a:p>
          <a:p>
            <a:pPr algn="r"/>
            <a:r>
              <a:rPr lang="en-US" sz="2000" dirty="0" smtClean="0">
                <a:latin typeface="Georgia" panose="02040502050405020303" pitchFamily="18" charset="0"/>
              </a:rPr>
              <a:t>T</a:t>
            </a:r>
            <a:r>
              <a:rPr lang="en-US" altLang="zh-CN" sz="2000" dirty="0" smtClean="0">
                <a:latin typeface="Georgia" panose="02040502050405020303" pitchFamily="18" charset="0"/>
              </a:rPr>
              <a:t>ranslated </a:t>
            </a:r>
            <a:r>
              <a:rPr lang="en-US" sz="2000" dirty="0" smtClean="0">
                <a:latin typeface="Georgia" panose="02040502050405020303" pitchFamily="18" charset="0"/>
              </a:rPr>
              <a:t>by </a:t>
            </a:r>
            <a:r>
              <a:rPr lang="en-US" sz="2000" dirty="0" err="1" smtClean="0">
                <a:latin typeface="Georgia" panose="02040502050405020303" pitchFamily="18" charset="0"/>
              </a:rPr>
              <a:t>Chongyuan</a:t>
            </a:r>
            <a:r>
              <a:rPr lang="en-US" sz="2000" dirty="0" smtClean="0">
                <a:latin typeface="Georgia" panose="02040502050405020303" pitchFamily="18" charset="0"/>
              </a:rPr>
              <a:t> Xu </a:t>
            </a:r>
            <a:r>
              <a:rPr lang="zh-CN" altLang="en-US" sz="2000" dirty="0" smtClean="0">
                <a:latin typeface="Georgia" panose="02040502050405020303" pitchFamily="18" charset="0"/>
              </a:rPr>
              <a:t>許淵衝</a:t>
            </a:r>
            <a:endParaRPr lang="en-US" sz="2000" i="1" dirty="0">
              <a:latin typeface="Georgia" panose="02040502050405020303" pitchFamily="18" charset="0"/>
            </a:endParaRPr>
          </a:p>
        </p:txBody>
      </p:sp>
      <p:sp>
        <p:nvSpPr>
          <p:cNvPr id="6" name="TextBox 5"/>
          <p:cNvSpPr txBox="1"/>
          <p:nvPr/>
        </p:nvSpPr>
        <p:spPr>
          <a:xfrm>
            <a:off x="6474370" y="2744975"/>
            <a:ext cx="1631216" cy="38885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聲聲慢</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李清照</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尋尋覓</a:t>
            </a:r>
            <a:r>
              <a:rPr lang="zh-TW" altLang="en-US" sz="2600" b="1" dirty="0" smtClean="0">
                <a:latin typeface="FangSong" panose="02010609060101010101" pitchFamily="49" charset="-122"/>
                <a:ea typeface="FangSong" panose="02010609060101010101" pitchFamily="49" charset="-122"/>
              </a:rPr>
              <a:t>覓 冷</a:t>
            </a:r>
            <a:r>
              <a:rPr lang="zh-TW" altLang="en-US" sz="2600" b="1" dirty="0">
                <a:latin typeface="FangSong" panose="02010609060101010101" pitchFamily="49" charset="-122"/>
                <a:ea typeface="FangSong" panose="02010609060101010101" pitchFamily="49" charset="-122"/>
              </a:rPr>
              <a:t>冷清</a:t>
            </a:r>
            <a:r>
              <a:rPr lang="zh-TW" altLang="en-US" sz="2600" b="1" dirty="0" smtClean="0">
                <a:latin typeface="FangSong" panose="02010609060101010101" pitchFamily="49" charset="-122"/>
                <a:ea typeface="FangSong" panose="02010609060101010101" pitchFamily="49" charset="-122"/>
              </a:rPr>
              <a:t>清 </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悽</a:t>
            </a:r>
            <a:r>
              <a:rPr lang="zh-TW" altLang="en-US" sz="2600" b="1" dirty="0">
                <a:latin typeface="FangSong" panose="02010609060101010101" pitchFamily="49" charset="-122"/>
                <a:ea typeface="FangSong" panose="02010609060101010101" pitchFamily="49" charset="-122"/>
              </a:rPr>
              <a:t>悽慘慘戚戚</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5278618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62</a:t>
            </a:fld>
            <a:endParaRPr lang="en-GB"/>
          </a:p>
        </p:txBody>
      </p:sp>
      <p:sp>
        <p:nvSpPr>
          <p:cNvPr id="6" name="TextBox 5"/>
          <p:cNvSpPr txBox="1"/>
          <p:nvPr/>
        </p:nvSpPr>
        <p:spPr>
          <a:xfrm>
            <a:off x="3851920" y="836712"/>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意象與意境的再現</a:t>
            </a:r>
            <a:endParaRPr lang="en-US" altLang="zh-CN" sz="32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316375583"/>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63</a:t>
            </a:fld>
            <a:endParaRPr lang="en-GB"/>
          </a:p>
        </p:txBody>
      </p:sp>
      <p:sp>
        <p:nvSpPr>
          <p:cNvPr id="6" name="TextBox 5"/>
          <p:cNvSpPr txBox="1"/>
          <p:nvPr/>
        </p:nvSpPr>
        <p:spPr>
          <a:xfrm>
            <a:off x="6602921"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意象與意境的再現</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3707904" y="692696"/>
            <a:ext cx="1231106"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飲酒</a:t>
            </a:r>
            <a:r>
              <a:rPr lang="en-US" altLang="zh-CN" sz="2600" b="1" dirty="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其一</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結廬在人境 而無車馬</a:t>
            </a:r>
            <a:r>
              <a:rPr lang="zh-TW" altLang="en-US" sz="2600" b="1" dirty="0" smtClean="0">
                <a:latin typeface="FangSong" panose="02010609060101010101" pitchFamily="49" charset="-122"/>
                <a:ea typeface="FangSong" panose="02010609060101010101" pitchFamily="49" charset="-122"/>
              </a:rPr>
              <a:t>喧</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864743109"/>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64</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1544840591"/>
              </p:ext>
            </p:extLst>
          </p:nvPr>
        </p:nvGraphicFramePr>
        <p:xfrm>
          <a:off x="683568" y="836712"/>
          <a:ext cx="7776864" cy="5577840"/>
        </p:xfrm>
        <a:graphic>
          <a:graphicData uri="http://schemas.openxmlformats.org/drawingml/2006/table">
            <a:tbl>
              <a:tblPr firstRow="1" bandRow="1">
                <a:tableStyleId>{FABFCF23-3B69-468F-B69F-88F6DE6A72F2}</a:tableStyleId>
              </a:tblPr>
              <a:tblGrid>
                <a:gridCol w="7776864"/>
              </a:tblGrid>
              <a:tr h="370840">
                <a:tc>
                  <a:txBody>
                    <a:bodyPr/>
                    <a:lstStyle/>
                    <a:p>
                      <a:pPr algn="ctr"/>
                      <a:r>
                        <a:rPr lang="zh-CN" altLang="en-US" sz="2400" b="1" dirty="0" smtClean="0">
                          <a:latin typeface="FangSong" panose="02010609060101010101" pitchFamily="49" charset="-122"/>
                          <a:ea typeface="FangSong" panose="02010609060101010101" pitchFamily="49" charset="-122"/>
                        </a:rPr>
                        <a:t>結廬在人境</a:t>
                      </a:r>
                      <a:r>
                        <a:rPr lang="zh-CN" altLang="en-US" sz="2400" b="1" baseline="0" dirty="0" smtClean="0">
                          <a:latin typeface="FangSong" panose="02010609060101010101" pitchFamily="49" charset="-122"/>
                          <a:ea typeface="FangSong" panose="02010609060101010101" pitchFamily="49" charset="-122"/>
                        </a:rPr>
                        <a:t> 而無車馬喧</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zh-HK" altLang="en-US" sz="2200" b="1" dirty="0" smtClean="0">
                          <a:solidFill>
                            <a:srgbClr val="0070C0"/>
                          </a:solidFill>
                          <a:latin typeface="Georgia" panose="02040502050405020303" pitchFamily="18" charset="0"/>
                          <a:ea typeface="FangSong" panose="02010609060101010101" pitchFamily="49" charset="-122"/>
                        </a:rPr>
                        <a:t>汪榕培</a:t>
                      </a:r>
                      <a:r>
                        <a:rPr lang="en-US" altLang="zh-HK"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My house is built amid the world of men / Yet little sound and fury do I ken. </a:t>
                      </a:r>
                    </a:p>
                    <a:p>
                      <a:r>
                        <a:rPr lang="zh-HK" altLang="en-US" sz="2200" b="1" dirty="0" smtClean="0">
                          <a:solidFill>
                            <a:srgbClr val="0070C0"/>
                          </a:solidFill>
                          <a:latin typeface="Georgia" panose="02040502050405020303" pitchFamily="18" charset="0"/>
                          <a:ea typeface="FangSong" panose="02010609060101010101" pitchFamily="49" charset="-122"/>
                        </a:rPr>
                        <a:t>許淵衝</a:t>
                      </a:r>
                      <a:r>
                        <a:rPr lang="en-US" altLang="zh-HK"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In people’s haunt I built my hut / Of wheel’s and hoof’s noise I hear not. </a:t>
                      </a:r>
                    </a:p>
                    <a:p>
                      <a:r>
                        <a:rPr lang="zh-HK" altLang="en-US" sz="2200" b="1" dirty="0" smtClean="0">
                          <a:solidFill>
                            <a:srgbClr val="0070C0"/>
                          </a:solidFill>
                          <a:latin typeface="Georgia" panose="02040502050405020303" pitchFamily="18" charset="0"/>
                          <a:ea typeface="FangSong" panose="02010609060101010101" pitchFamily="49" charset="-122"/>
                        </a:rPr>
                        <a:t>胡品清</a:t>
                      </a:r>
                      <a:r>
                        <a:rPr lang="en-US" altLang="zh-HK"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I built my house in a world of men / Yet the sounds of horses and chariots bother me not. </a:t>
                      </a:r>
                    </a:p>
                    <a:p>
                      <a:r>
                        <a:rPr lang="zh-HK" altLang="en-US" sz="2200" b="1" dirty="0" smtClean="0">
                          <a:solidFill>
                            <a:srgbClr val="0070C0"/>
                          </a:solidFill>
                          <a:latin typeface="Georgia" panose="02040502050405020303" pitchFamily="18" charset="0"/>
                          <a:ea typeface="FangSong" panose="02010609060101010101" pitchFamily="49" charset="-122"/>
                        </a:rPr>
                        <a:t>譚時霖</a:t>
                      </a:r>
                      <a:r>
                        <a:rPr lang="en-US" altLang="zh-HK"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My hut I built in the midst of men / But do not hear the din of life. </a:t>
                      </a:r>
                    </a:p>
                    <a:p>
                      <a:r>
                        <a:rPr lang="en-GB" altLang="zh-HK" sz="2200" b="0" dirty="0" smtClean="0">
                          <a:solidFill>
                            <a:srgbClr val="0070C0"/>
                          </a:solidFill>
                          <a:latin typeface="Georgia" panose="02040502050405020303" pitchFamily="18" charset="0"/>
                          <a:ea typeface="FangSong" panose="02010609060101010101" pitchFamily="49" charset="-122"/>
                        </a:rPr>
                        <a:t>R. H. </a:t>
                      </a:r>
                      <a:r>
                        <a:rPr lang="en-GB" altLang="zh-HK" sz="2200" b="0" dirty="0" err="1" smtClean="0">
                          <a:solidFill>
                            <a:srgbClr val="0070C0"/>
                          </a:solidFill>
                          <a:latin typeface="Georgia" panose="02040502050405020303" pitchFamily="18" charset="0"/>
                          <a:ea typeface="FangSong" panose="02010609060101010101" pitchFamily="49" charset="-122"/>
                        </a:rPr>
                        <a:t>Kotewall</a:t>
                      </a:r>
                      <a:r>
                        <a:rPr lang="en-GB" altLang="zh-HK"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I built my hut along the throng of men / But there is no din of carriages or horses. </a:t>
                      </a:r>
                    </a:p>
                  </a:txBody>
                  <a:tcPr/>
                </a:tc>
              </a:tr>
            </a:tbl>
          </a:graphicData>
        </a:graphic>
      </p:graphicFrame>
    </p:spTree>
    <p:extLst>
      <p:ext uri="{BB962C8B-B14F-4D97-AF65-F5344CB8AC3E}">
        <p14:creationId xmlns:p14="http://schemas.microsoft.com/office/powerpoint/2010/main" val="175827013"/>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65</a:t>
            </a:fld>
            <a:endParaRPr lang="en-GB"/>
          </a:p>
        </p:txBody>
      </p:sp>
      <p:sp>
        <p:nvSpPr>
          <p:cNvPr id="6" name="TextBox 5"/>
          <p:cNvSpPr txBox="1"/>
          <p:nvPr/>
        </p:nvSpPr>
        <p:spPr>
          <a:xfrm>
            <a:off x="6602921"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意象與意境的再現</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4283968" y="741758"/>
            <a:ext cx="1231106"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飲酒</a:t>
            </a:r>
            <a:r>
              <a:rPr lang="en-US" altLang="zh-CN" sz="2600" b="1" dirty="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其五</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山氣日夕</a:t>
            </a:r>
            <a:r>
              <a:rPr lang="zh-TW" altLang="en-US" sz="2600" b="1" dirty="0" smtClean="0">
                <a:latin typeface="FangSong" panose="02010609060101010101" pitchFamily="49" charset="-122"/>
                <a:ea typeface="FangSong" panose="02010609060101010101" pitchFamily="49" charset="-122"/>
              </a:rPr>
              <a:t>佳 </a:t>
            </a:r>
            <a:r>
              <a:rPr lang="zh-TW" altLang="en-US" sz="2600" b="1" dirty="0" smtClean="0">
                <a:solidFill>
                  <a:srgbClr val="0070C0"/>
                </a:solidFill>
                <a:latin typeface="FangSong" panose="02010609060101010101" pitchFamily="49" charset="-122"/>
                <a:ea typeface="FangSong" panose="02010609060101010101" pitchFamily="49" charset="-122"/>
              </a:rPr>
              <a:t>飛</a:t>
            </a:r>
            <a:r>
              <a:rPr lang="zh-TW" altLang="en-US" sz="2600" b="1" dirty="0">
                <a:solidFill>
                  <a:srgbClr val="0070C0"/>
                </a:solidFill>
                <a:latin typeface="FangSong" panose="02010609060101010101" pitchFamily="49" charset="-122"/>
                <a:ea typeface="FangSong" panose="02010609060101010101" pitchFamily="49" charset="-122"/>
              </a:rPr>
              <a:t>鳥相與還</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2107565" y="760443"/>
            <a:ext cx="1231106"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TW" altLang="en-US" sz="2600" b="1" dirty="0">
                <a:latin typeface="FangSong" panose="02010609060101010101" pitchFamily="49" charset="-122"/>
                <a:ea typeface="FangSong" panose="02010609060101010101" pitchFamily="49" charset="-122"/>
              </a:rPr>
              <a:t>歸園田居</a:t>
            </a:r>
            <a:r>
              <a:rPr lang="en-US" altLang="zh-CN"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其一</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solidFill>
                  <a:srgbClr val="0070C0"/>
                </a:solidFill>
                <a:latin typeface="FangSong" panose="02010609060101010101" pitchFamily="49" charset="-122"/>
                <a:ea typeface="FangSong" panose="02010609060101010101" pitchFamily="49" charset="-122"/>
              </a:rPr>
              <a:t>羈鳥戀舊</a:t>
            </a:r>
            <a:r>
              <a:rPr lang="zh-TW" altLang="en-US" sz="2600" b="1" dirty="0" smtClean="0">
                <a:solidFill>
                  <a:srgbClr val="0070C0"/>
                </a:solidFill>
                <a:latin typeface="FangSong" panose="02010609060101010101" pitchFamily="49" charset="-122"/>
                <a:ea typeface="FangSong" panose="02010609060101010101" pitchFamily="49" charset="-122"/>
              </a:rPr>
              <a:t>林</a:t>
            </a:r>
            <a:r>
              <a:rPr lang="zh-TW" altLang="en-US" sz="2600" b="1" dirty="0" smtClean="0">
                <a:latin typeface="FangSong" panose="02010609060101010101" pitchFamily="49" charset="-122"/>
                <a:ea typeface="FangSong" panose="02010609060101010101" pitchFamily="49" charset="-122"/>
              </a:rPr>
              <a:t> 池</a:t>
            </a:r>
            <a:r>
              <a:rPr lang="zh-TW" altLang="en-US" sz="2600" b="1" dirty="0">
                <a:latin typeface="FangSong" panose="02010609060101010101" pitchFamily="49" charset="-122"/>
                <a:ea typeface="FangSong" panose="02010609060101010101" pitchFamily="49" charset="-122"/>
              </a:rPr>
              <a:t>魚思故</a:t>
            </a:r>
            <a:r>
              <a:rPr lang="zh-TW" altLang="en-US" sz="2600" b="1" dirty="0" smtClean="0">
                <a:latin typeface="FangSong" panose="02010609060101010101" pitchFamily="49" charset="-122"/>
                <a:ea typeface="FangSong" panose="02010609060101010101" pitchFamily="49" charset="-122"/>
              </a:rPr>
              <a:t>淵</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52557148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66</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2536998983"/>
              </p:ext>
            </p:extLst>
          </p:nvPr>
        </p:nvGraphicFramePr>
        <p:xfrm>
          <a:off x="755576" y="764704"/>
          <a:ext cx="7704856" cy="2987040"/>
        </p:xfrm>
        <a:graphic>
          <a:graphicData uri="http://schemas.openxmlformats.org/drawingml/2006/table">
            <a:tbl>
              <a:tblPr firstRow="1" bandRow="1">
                <a:tableStyleId>{FABFCF23-3B69-468F-B69F-88F6DE6A72F2}</a:tableStyleId>
              </a:tblPr>
              <a:tblGrid>
                <a:gridCol w="7704856"/>
              </a:tblGrid>
              <a:tr h="370840">
                <a:tc>
                  <a:txBody>
                    <a:bodyPr/>
                    <a:lstStyle/>
                    <a:p>
                      <a:pPr algn="ctr"/>
                      <a:r>
                        <a:rPr lang="zh-CN" altLang="en-US" sz="2400" b="1" dirty="0" smtClean="0">
                          <a:latin typeface="FangSong" panose="02010609060101010101" pitchFamily="49" charset="-122"/>
                          <a:ea typeface="FangSong" panose="02010609060101010101" pitchFamily="49" charset="-122"/>
                        </a:rPr>
                        <a:t>飛鳥相與還</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zh-HK" altLang="en-US" sz="2000" b="1" dirty="0" smtClean="0">
                          <a:solidFill>
                            <a:srgbClr val="0070C0"/>
                          </a:solidFill>
                          <a:latin typeface="Georgia" panose="02040502050405020303" pitchFamily="18" charset="0"/>
                          <a:ea typeface="FangSong" panose="02010609060101010101" pitchFamily="49" charset="-122"/>
                        </a:rPr>
                        <a:t>汪榕培</a:t>
                      </a:r>
                      <a:r>
                        <a:rPr lang="en-US" altLang="zh-HK" sz="2000" b="0" dirty="0" smtClean="0">
                          <a:solidFill>
                            <a:srgbClr val="0070C0"/>
                          </a:solidFill>
                          <a:latin typeface="Georgia" panose="02040502050405020303" pitchFamily="18" charset="0"/>
                          <a:ea typeface="FangSong" panose="02010609060101010101" pitchFamily="49" charset="-122"/>
                        </a:rPr>
                        <a:t>:</a:t>
                      </a:r>
                    </a:p>
                    <a:p>
                      <a:r>
                        <a:rPr lang="en-GB" altLang="zh-HK" sz="2000" b="0" dirty="0" smtClean="0">
                          <a:solidFill>
                            <a:schemeClr val="tx1"/>
                          </a:solidFill>
                          <a:latin typeface="Georgia" panose="02040502050405020303" pitchFamily="18" charset="0"/>
                          <a:ea typeface="FangSong" panose="02010609060101010101" pitchFamily="49" charset="-122"/>
                        </a:rPr>
                        <a:t>While flocks of birds are flying home together …</a:t>
                      </a:r>
                    </a:p>
                    <a:p>
                      <a:r>
                        <a:rPr lang="zh-HK" altLang="en-US" sz="2000" b="1" dirty="0" smtClean="0">
                          <a:solidFill>
                            <a:srgbClr val="0070C0"/>
                          </a:solidFill>
                          <a:latin typeface="Georgia" panose="02040502050405020303" pitchFamily="18" charset="0"/>
                          <a:ea typeface="FangSong" panose="02010609060101010101" pitchFamily="49" charset="-122"/>
                        </a:rPr>
                        <a:t>譚時霖</a:t>
                      </a:r>
                      <a:r>
                        <a:rPr lang="en-US" altLang="zh-HK" sz="2000" b="0" dirty="0" smtClean="0">
                          <a:solidFill>
                            <a:srgbClr val="0070C0"/>
                          </a:solidFill>
                          <a:latin typeface="Georgia" panose="02040502050405020303" pitchFamily="18" charset="0"/>
                          <a:ea typeface="FangSong" panose="02010609060101010101" pitchFamily="49" charset="-122"/>
                        </a:rPr>
                        <a:t>:</a:t>
                      </a:r>
                    </a:p>
                    <a:p>
                      <a:r>
                        <a:rPr lang="en-GB" altLang="zh-HK" sz="2000" b="0" dirty="0" smtClean="0">
                          <a:solidFill>
                            <a:schemeClr val="tx1"/>
                          </a:solidFill>
                          <a:latin typeface="Georgia" panose="02040502050405020303" pitchFamily="18" charset="0"/>
                          <a:ea typeface="FangSong" panose="02010609060101010101" pitchFamily="49" charset="-122"/>
                        </a:rPr>
                        <a:t>Sundown called in the weary birds.</a:t>
                      </a:r>
                    </a:p>
                    <a:p>
                      <a:r>
                        <a:rPr lang="zh-HK" altLang="en-US" sz="2000" b="1" dirty="0" smtClean="0">
                          <a:solidFill>
                            <a:srgbClr val="0070C0"/>
                          </a:solidFill>
                          <a:latin typeface="Georgia" panose="02040502050405020303" pitchFamily="18" charset="0"/>
                          <a:ea typeface="FangSong" panose="02010609060101010101" pitchFamily="49" charset="-122"/>
                        </a:rPr>
                        <a:t>許淵衝</a:t>
                      </a:r>
                      <a:r>
                        <a:rPr lang="en-US" altLang="zh-HK" sz="2000" b="0" dirty="0" smtClean="0">
                          <a:solidFill>
                            <a:srgbClr val="0070C0"/>
                          </a:solidFill>
                          <a:latin typeface="Georgia" panose="02040502050405020303" pitchFamily="18" charset="0"/>
                          <a:ea typeface="FangSong" panose="02010609060101010101" pitchFamily="49" charset="-122"/>
                        </a:rPr>
                        <a:t>:</a:t>
                      </a:r>
                    </a:p>
                    <a:p>
                      <a:r>
                        <a:rPr lang="en-GB" altLang="zh-HK" sz="2000" b="0" dirty="0" smtClean="0">
                          <a:solidFill>
                            <a:schemeClr val="tx1"/>
                          </a:solidFill>
                          <a:latin typeface="Georgia" panose="02040502050405020303" pitchFamily="18" charset="0"/>
                          <a:ea typeface="FangSong" panose="02010609060101010101" pitchFamily="49" charset="-122"/>
                        </a:rPr>
                        <a:t>And where I find home-going birds in flight …</a:t>
                      </a:r>
                    </a:p>
                    <a:p>
                      <a:r>
                        <a:rPr lang="en-GB" altLang="zh-HK" sz="2000" b="0" dirty="0" smtClean="0">
                          <a:solidFill>
                            <a:srgbClr val="0070C0"/>
                          </a:solidFill>
                          <a:latin typeface="Georgia" panose="02040502050405020303" pitchFamily="18" charset="0"/>
                          <a:ea typeface="FangSong" panose="02010609060101010101" pitchFamily="49" charset="-122"/>
                        </a:rPr>
                        <a:t>Stephen Owen:</a:t>
                      </a:r>
                    </a:p>
                    <a:p>
                      <a:r>
                        <a:rPr lang="en-GB" altLang="zh-HK" sz="2000" b="0" dirty="0" smtClean="0">
                          <a:solidFill>
                            <a:schemeClr val="tx1"/>
                          </a:solidFill>
                          <a:latin typeface="Georgia" panose="02040502050405020303" pitchFamily="18" charset="0"/>
                          <a:ea typeface="FangSong" panose="02010609060101010101" pitchFamily="49" charset="-122"/>
                        </a:rPr>
                        <a:t>… where birds in flight join in return. </a:t>
                      </a:r>
                    </a:p>
                  </a:txBody>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725703004"/>
              </p:ext>
            </p:extLst>
          </p:nvPr>
        </p:nvGraphicFramePr>
        <p:xfrm>
          <a:off x="755576" y="3789040"/>
          <a:ext cx="7704856" cy="2987040"/>
        </p:xfrm>
        <a:graphic>
          <a:graphicData uri="http://schemas.openxmlformats.org/drawingml/2006/table">
            <a:tbl>
              <a:tblPr firstRow="1" bandRow="1">
                <a:tableStyleId>{FABFCF23-3B69-468F-B69F-88F6DE6A72F2}</a:tableStyleId>
              </a:tblPr>
              <a:tblGrid>
                <a:gridCol w="7704856"/>
              </a:tblGrid>
              <a:tr h="370840">
                <a:tc>
                  <a:txBody>
                    <a:bodyPr/>
                    <a:lstStyle/>
                    <a:p>
                      <a:pPr algn="ctr"/>
                      <a:r>
                        <a:rPr lang="zh-CN" altLang="en-US" sz="2400" b="1" dirty="0" smtClean="0">
                          <a:latin typeface="FangSong" panose="02010609060101010101" pitchFamily="49" charset="-122"/>
                          <a:ea typeface="FangSong" panose="02010609060101010101" pitchFamily="49" charset="-122"/>
                        </a:rPr>
                        <a:t>羈鳥戀舊林</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zh-HK" altLang="en-US" sz="2000" b="1" dirty="0" smtClean="0">
                          <a:solidFill>
                            <a:srgbClr val="0070C0"/>
                          </a:solidFill>
                          <a:latin typeface="Georgia" panose="02040502050405020303" pitchFamily="18" charset="0"/>
                          <a:ea typeface="FangSong" panose="02010609060101010101" pitchFamily="49" charset="-122"/>
                        </a:rPr>
                        <a:t>汪榕培</a:t>
                      </a:r>
                      <a:r>
                        <a:rPr lang="en-US" altLang="zh-HK" sz="2000" b="0" dirty="0" smtClean="0">
                          <a:solidFill>
                            <a:srgbClr val="0070C0"/>
                          </a:solidFill>
                          <a:latin typeface="Georgia" panose="02040502050405020303" pitchFamily="18" charset="0"/>
                          <a:ea typeface="FangSong" panose="02010609060101010101" pitchFamily="49" charset="-122"/>
                        </a:rPr>
                        <a:t>:</a:t>
                      </a:r>
                    </a:p>
                    <a:p>
                      <a:r>
                        <a:rPr lang="en-GB" altLang="zh-HK" sz="2000" b="0" dirty="0" smtClean="0">
                          <a:solidFill>
                            <a:schemeClr val="tx1"/>
                          </a:solidFill>
                          <a:latin typeface="Georgia" panose="02040502050405020303" pitchFamily="18" charset="0"/>
                          <a:ea typeface="FangSong" panose="02010609060101010101" pitchFamily="49" charset="-122"/>
                        </a:rPr>
                        <a:t>Birds in the cage would long for wooded hills.</a:t>
                      </a:r>
                    </a:p>
                    <a:p>
                      <a:r>
                        <a:rPr lang="zh-HK" altLang="en-US" sz="2000" b="1" dirty="0" smtClean="0">
                          <a:solidFill>
                            <a:srgbClr val="0070C0"/>
                          </a:solidFill>
                          <a:latin typeface="Georgia" panose="02040502050405020303" pitchFamily="18" charset="0"/>
                          <a:ea typeface="FangSong" panose="02010609060101010101" pitchFamily="49" charset="-122"/>
                        </a:rPr>
                        <a:t>譚時霖</a:t>
                      </a:r>
                      <a:r>
                        <a:rPr lang="en-US" altLang="zh-HK" sz="2000" b="0" dirty="0" smtClean="0">
                          <a:solidFill>
                            <a:srgbClr val="0070C0"/>
                          </a:solidFill>
                          <a:latin typeface="Georgia" panose="02040502050405020303" pitchFamily="18" charset="0"/>
                          <a:ea typeface="FangSong" panose="02010609060101010101" pitchFamily="49" charset="-122"/>
                        </a:rPr>
                        <a:t>:</a:t>
                      </a:r>
                    </a:p>
                    <a:p>
                      <a:r>
                        <a:rPr lang="en-GB" altLang="zh-HK" sz="2000" b="0" dirty="0" smtClean="0">
                          <a:solidFill>
                            <a:schemeClr val="tx1"/>
                          </a:solidFill>
                          <a:latin typeface="Georgia" panose="02040502050405020303" pitchFamily="18" charset="0"/>
                          <a:ea typeface="FangSong" panose="02010609060101010101" pitchFamily="49" charset="-122"/>
                        </a:rPr>
                        <a:t>The caged-bird languishes for its woody shelter.</a:t>
                      </a:r>
                    </a:p>
                    <a:p>
                      <a:r>
                        <a:rPr lang="zh-HK" altLang="en-US" sz="2000" b="1" dirty="0" smtClean="0">
                          <a:solidFill>
                            <a:srgbClr val="0070C0"/>
                          </a:solidFill>
                          <a:latin typeface="Georgia" panose="02040502050405020303" pitchFamily="18" charset="0"/>
                          <a:ea typeface="FangSong" panose="02010609060101010101" pitchFamily="49" charset="-122"/>
                        </a:rPr>
                        <a:t>許淵衝</a:t>
                      </a:r>
                      <a:r>
                        <a:rPr lang="en-US" altLang="zh-HK" sz="2000" b="0" dirty="0" smtClean="0">
                          <a:solidFill>
                            <a:srgbClr val="0070C0"/>
                          </a:solidFill>
                          <a:latin typeface="Georgia" panose="02040502050405020303" pitchFamily="18" charset="0"/>
                          <a:ea typeface="FangSong" panose="02010609060101010101" pitchFamily="49" charset="-122"/>
                        </a:rPr>
                        <a:t>:</a:t>
                      </a:r>
                    </a:p>
                    <a:p>
                      <a:r>
                        <a:rPr lang="en-GB" altLang="zh-HK" sz="2000" b="0" dirty="0" smtClean="0">
                          <a:solidFill>
                            <a:schemeClr val="tx1"/>
                          </a:solidFill>
                          <a:latin typeface="Georgia" panose="02040502050405020303" pitchFamily="18" charset="0"/>
                          <a:ea typeface="FangSong" panose="02010609060101010101" pitchFamily="49" charset="-122"/>
                        </a:rPr>
                        <a:t>A caged bird would long for wonted wood.</a:t>
                      </a:r>
                    </a:p>
                    <a:p>
                      <a:r>
                        <a:rPr lang="en-GB" altLang="zh-HK" sz="2000" b="0" dirty="0" smtClean="0">
                          <a:solidFill>
                            <a:srgbClr val="0070C0"/>
                          </a:solidFill>
                          <a:latin typeface="Georgia" panose="02040502050405020303" pitchFamily="18" charset="0"/>
                          <a:ea typeface="FangSong" panose="02010609060101010101" pitchFamily="49" charset="-122"/>
                        </a:rPr>
                        <a:t>Stephen Owen:</a:t>
                      </a:r>
                    </a:p>
                    <a:p>
                      <a:r>
                        <a:rPr lang="en-GB" altLang="zh-HK" sz="2000" b="0" dirty="0" smtClean="0">
                          <a:solidFill>
                            <a:schemeClr val="tx1"/>
                          </a:solidFill>
                          <a:latin typeface="Georgia" panose="02040502050405020303" pitchFamily="18" charset="0"/>
                          <a:ea typeface="FangSong" panose="02010609060101010101" pitchFamily="49" charset="-122"/>
                        </a:rPr>
                        <a:t>The caged bird yearns for its former woods.</a:t>
                      </a:r>
                    </a:p>
                  </a:txBody>
                  <a:tcPr/>
                </a:tc>
              </a:tr>
            </a:tbl>
          </a:graphicData>
        </a:graphic>
      </p:graphicFrame>
    </p:spTree>
    <p:extLst>
      <p:ext uri="{BB962C8B-B14F-4D97-AF65-F5344CB8AC3E}">
        <p14:creationId xmlns:p14="http://schemas.microsoft.com/office/powerpoint/2010/main" val="375023005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67</a:t>
            </a:fld>
            <a:endParaRPr lang="en-GB"/>
          </a:p>
        </p:txBody>
      </p:sp>
      <p:sp>
        <p:nvSpPr>
          <p:cNvPr id="6" name="TextBox 5"/>
          <p:cNvSpPr txBox="1"/>
          <p:nvPr/>
        </p:nvSpPr>
        <p:spPr>
          <a:xfrm>
            <a:off x="6602921"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意象與意境的再現</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2507575" y="692696"/>
            <a:ext cx="2431435"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楓橋夜泊</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張</a:t>
            </a:r>
            <a:r>
              <a:rPr lang="zh-CN" altLang="en-US" sz="2600" b="1" dirty="0">
                <a:solidFill>
                  <a:srgbClr val="0070C0"/>
                </a:solidFill>
                <a:latin typeface="FangSong" panose="02010609060101010101" pitchFamily="49" charset="-122"/>
                <a:ea typeface="FangSong" panose="02010609060101010101" pitchFamily="49" charset="-122"/>
              </a:rPr>
              <a:t>繼</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「月落烏啼霜滿天</a:t>
            </a:r>
            <a:endParaRPr lang="en-US" altLang="zh-CN" sz="2600" b="1" dirty="0" smtClean="0">
              <a:latin typeface="FangSong" panose="02010609060101010101" pitchFamily="49" charset="-122"/>
              <a:ea typeface="FangSong" panose="02010609060101010101" pitchFamily="49" charset="-122"/>
            </a:endParaRPr>
          </a:p>
          <a:p>
            <a:pPr algn="ctr"/>
            <a:r>
              <a:rPr lang="zh-CN" altLang="en-US" sz="2600" b="1" dirty="0">
                <a:latin typeface="FangSong" panose="02010609060101010101" pitchFamily="49" charset="-122"/>
                <a:ea typeface="FangSong" panose="02010609060101010101" pitchFamily="49" charset="-122"/>
              </a:rPr>
              <a:t>江楓漁火對愁</a:t>
            </a:r>
            <a:r>
              <a:rPr lang="zh-CN" altLang="en-US" sz="2600" b="1" dirty="0" smtClean="0">
                <a:latin typeface="FangSong" panose="02010609060101010101" pitchFamily="49" charset="-122"/>
                <a:ea typeface="FangSong" panose="02010609060101010101" pitchFamily="49" charset="-122"/>
              </a:rPr>
              <a:t>眠</a:t>
            </a:r>
            <a:endParaRPr lang="en-US" altLang="zh-CN" sz="2600" b="1" dirty="0" smtClean="0">
              <a:latin typeface="FangSong" panose="02010609060101010101" pitchFamily="49" charset="-122"/>
              <a:ea typeface="FangSong" panose="02010609060101010101" pitchFamily="49" charset="-122"/>
            </a:endParaRPr>
          </a:p>
          <a:p>
            <a:pPr algn="ctr"/>
            <a:r>
              <a:rPr lang="zh-CN" altLang="en-US" sz="2600" b="1" dirty="0">
                <a:latin typeface="FangSong" panose="02010609060101010101" pitchFamily="49" charset="-122"/>
                <a:ea typeface="FangSong" panose="02010609060101010101" pitchFamily="49" charset="-122"/>
              </a:rPr>
              <a:t>姑蘇城外寒山</a:t>
            </a:r>
            <a:r>
              <a:rPr lang="zh-CN" altLang="en-US" sz="2600" b="1" dirty="0" smtClean="0">
                <a:latin typeface="FangSong" panose="02010609060101010101" pitchFamily="49" charset="-122"/>
                <a:ea typeface="FangSong" panose="02010609060101010101" pitchFamily="49" charset="-122"/>
              </a:rPr>
              <a:t>寺</a:t>
            </a:r>
            <a:endParaRPr lang="en-US" altLang="zh-CN" sz="2600" b="1" dirty="0" smtClean="0">
              <a:latin typeface="FangSong" panose="02010609060101010101" pitchFamily="49" charset="-122"/>
              <a:ea typeface="FangSong" panose="02010609060101010101" pitchFamily="49" charset="-122"/>
            </a:endParaRPr>
          </a:p>
          <a:p>
            <a:pPr algn="ctr"/>
            <a:r>
              <a:rPr lang="zh-CN" altLang="en-US" sz="2600" b="1" dirty="0">
                <a:latin typeface="FangSong" panose="02010609060101010101" pitchFamily="49" charset="-122"/>
                <a:ea typeface="FangSong" panose="02010609060101010101" pitchFamily="49" charset="-122"/>
              </a:rPr>
              <a:t>夜半鐘聲到客船</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600022517"/>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68</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1408775359"/>
              </p:ext>
            </p:extLst>
          </p:nvPr>
        </p:nvGraphicFramePr>
        <p:xfrm>
          <a:off x="755576" y="1412776"/>
          <a:ext cx="7704856" cy="2590800"/>
        </p:xfrm>
        <a:graphic>
          <a:graphicData uri="http://schemas.openxmlformats.org/drawingml/2006/table">
            <a:tbl>
              <a:tblPr firstRow="1" bandRow="1">
                <a:tableStyleId>{FABFCF23-3B69-468F-B69F-88F6DE6A72F2}</a:tableStyleId>
              </a:tblPr>
              <a:tblGrid>
                <a:gridCol w="7704856"/>
              </a:tblGrid>
              <a:tr h="370840">
                <a:tc>
                  <a:txBody>
                    <a:bodyPr/>
                    <a:lstStyle/>
                    <a:p>
                      <a:pPr algn="ctr"/>
                      <a:r>
                        <a:rPr lang="zh-CN" altLang="en-US" sz="2400" b="1" dirty="0" smtClean="0">
                          <a:latin typeface="FangSong" panose="02010609060101010101" pitchFamily="49" charset="-122"/>
                          <a:ea typeface="FangSong" panose="02010609060101010101" pitchFamily="49" charset="-122"/>
                        </a:rPr>
                        <a:t>楓橋夜泊</a:t>
                      </a:r>
                      <a:endParaRPr lang="en-US" altLang="zh-CN" sz="2400" b="1" dirty="0" smtClean="0">
                        <a:latin typeface="FangSong" panose="02010609060101010101" pitchFamily="49" charset="-122"/>
                        <a:ea typeface="FangSong" panose="02010609060101010101" pitchFamily="49" charset="-122"/>
                      </a:endParaRPr>
                    </a:p>
                    <a:p>
                      <a:pPr algn="ctr"/>
                      <a:r>
                        <a:rPr lang="en-GB" sz="2400" b="1" dirty="0" smtClean="0">
                          <a:latin typeface="FangSong" panose="02010609060101010101" pitchFamily="49" charset="-122"/>
                          <a:ea typeface="FangSong" panose="02010609060101010101" pitchFamily="49" charset="-122"/>
                        </a:rPr>
                        <a:t>Maple Bridge Night Mooring</a:t>
                      </a:r>
                    </a:p>
                  </a:txBody>
                  <a:tcPr/>
                </a:tc>
              </a:tr>
              <a:tr h="761216">
                <a:tc>
                  <a:txBody>
                    <a:bodyPr/>
                    <a:lstStyle/>
                    <a:p>
                      <a:r>
                        <a:rPr lang="zh-HK" altLang="en-US" sz="2200" b="1" dirty="0" smtClean="0">
                          <a:solidFill>
                            <a:srgbClr val="0070C0"/>
                          </a:solidFill>
                          <a:latin typeface="Georgia" panose="02040502050405020303" pitchFamily="18" charset="0"/>
                          <a:ea typeface="FangSong" panose="02010609060101010101" pitchFamily="49" charset="-122"/>
                        </a:rPr>
                        <a:t>汪榕培</a:t>
                      </a:r>
                      <a:r>
                        <a:rPr lang="en-US" altLang="zh-HK"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When the moon </a:t>
                      </a:r>
                      <a:r>
                        <a:rPr lang="en-GB" altLang="zh-HK" sz="2200" b="0" dirty="0" smtClean="0">
                          <a:solidFill>
                            <a:srgbClr val="0070C0"/>
                          </a:solidFill>
                          <a:latin typeface="Georgia" panose="02040502050405020303" pitchFamily="18" charset="0"/>
                          <a:ea typeface="FangSong" panose="02010609060101010101" pitchFamily="49" charset="-122"/>
                        </a:rPr>
                        <a:t>slants</a:t>
                      </a:r>
                      <a:r>
                        <a:rPr lang="en-GB" altLang="zh-HK" sz="2200" b="0" dirty="0" smtClean="0">
                          <a:solidFill>
                            <a:schemeClr val="tx1"/>
                          </a:solidFill>
                          <a:latin typeface="Georgia" panose="02040502050405020303" pitchFamily="18" charset="0"/>
                          <a:ea typeface="FangSong" panose="02010609060101010101" pitchFamily="49" charset="-122"/>
                        </a:rPr>
                        <a:t>, ravens </a:t>
                      </a:r>
                      <a:r>
                        <a:rPr lang="en-GB" altLang="zh-HK" sz="2200" b="0" dirty="0" smtClean="0">
                          <a:solidFill>
                            <a:srgbClr val="0070C0"/>
                          </a:solidFill>
                          <a:latin typeface="Georgia" panose="02040502050405020303" pitchFamily="18" charset="0"/>
                          <a:ea typeface="FangSong" panose="02010609060101010101" pitchFamily="49" charset="-122"/>
                        </a:rPr>
                        <a:t>croak</a:t>
                      </a:r>
                      <a:r>
                        <a:rPr lang="en-GB" altLang="zh-HK" sz="2200" b="0" dirty="0" smtClean="0">
                          <a:solidFill>
                            <a:schemeClr val="tx1"/>
                          </a:solidFill>
                          <a:latin typeface="Georgia" panose="02040502050405020303" pitchFamily="18" charset="0"/>
                          <a:ea typeface="FangSong" panose="02010609060101010101" pitchFamily="49" charset="-122"/>
                        </a:rPr>
                        <a:t> and thick-frosts </a:t>
                      </a:r>
                      <a:r>
                        <a:rPr lang="en-GB" altLang="zh-HK" sz="2200" b="0" dirty="0" smtClean="0">
                          <a:solidFill>
                            <a:srgbClr val="0070C0"/>
                          </a:solidFill>
                          <a:latin typeface="Georgia" panose="02040502050405020303" pitchFamily="18" charset="0"/>
                          <a:ea typeface="FangSong" panose="02010609060101010101" pitchFamily="49" charset="-122"/>
                        </a:rPr>
                        <a:t>grow</a:t>
                      </a:r>
                      <a:r>
                        <a:rPr lang="en-GB" altLang="zh-HK" sz="2200" b="0" dirty="0" smtClean="0">
                          <a:solidFill>
                            <a:schemeClr val="tx1"/>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Bank maple groves and </a:t>
                      </a:r>
                      <a:r>
                        <a:rPr lang="en-GB" altLang="zh-HK" sz="2200" b="0" dirty="0" smtClean="0">
                          <a:solidFill>
                            <a:srgbClr val="0070C0"/>
                          </a:solidFill>
                          <a:latin typeface="Georgia" panose="02040502050405020303" pitchFamily="18" charset="0"/>
                          <a:ea typeface="FangSong" panose="02010609060101010101" pitchFamily="49" charset="-122"/>
                        </a:rPr>
                        <a:t>fishing glows </a:t>
                      </a:r>
                      <a:r>
                        <a:rPr lang="en-GB" altLang="zh-HK" sz="2200" b="0" dirty="0" smtClean="0">
                          <a:solidFill>
                            <a:schemeClr val="tx1"/>
                          </a:solidFill>
                          <a:latin typeface="Georgia" panose="02040502050405020303" pitchFamily="18" charset="0"/>
                          <a:ea typeface="FangSong" panose="02010609060101010101" pitchFamily="49" charset="-122"/>
                        </a:rPr>
                        <a:t>invoke my </a:t>
                      </a:r>
                      <a:r>
                        <a:rPr lang="en-GB" altLang="zh-HK" sz="2200" b="0" dirty="0" smtClean="0">
                          <a:solidFill>
                            <a:srgbClr val="0070C0"/>
                          </a:solidFill>
                          <a:latin typeface="Georgia" panose="02040502050405020303" pitchFamily="18" charset="0"/>
                          <a:ea typeface="FangSong" panose="02010609060101010101" pitchFamily="49" charset="-122"/>
                        </a:rPr>
                        <a:t>woe</a:t>
                      </a:r>
                      <a:r>
                        <a:rPr lang="en-GB" altLang="zh-HK" sz="2200" b="0" dirty="0" smtClean="0">
                          <a:solidFill>
                            <a:schemeClr val="tx1"/>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From the </a:t>
                      </a:r>
                      <a:r>
                        <a:rPr lang="en-GB" altLang="zh-HK" sz="2200" b="0" dirty="0" err="1" smtClean="0">
                          <a:solidFill>
                            <a:schemeClr val="tx1"/>
                          </a:solidFill>
                          <a:latin typeface="Georgia" panose="02040502050405020303" pitchFamily="18" charset="0"/>
                          <a:ea typeface="FangSong" panose="02010609060101010101" pitchFamily="49" charset="-122"/>
                        </a:rPr>
                        <a:t>Hanshan</a:t>
                      </a:r>
                      <a:r>
                        <a:rPr lang="en-GB" altLang="zh-HK" sz="2200" b="0" dirty="0" smtClean="0">
                          <a:solidFill>
                            <a:schemeClr val="tx1"/>
                          </a:solidFill>
                          <a:latin typeface="Georgia" panose="02040502050405020303" pitchFamily="18" charset="0"/>
                          <a:ea typeface="FangSong" panose="02010609060101010101" pitchFamily="49" charset="-122"/>
                        </a:rPr>
                        <a:t> Temple outside Suzhou </a:t>
                      </a:r>
                      <a:r>
                        <a:rPr lang="en-GB" altLang="zh-HK" sz="2200" b="0" dirty="0" smtClean="0">
                          <a:solidFill>
                            <a:srgbClr val="0070C0"/>
                          </a:solidFill>
                          <a:latin typeface="Georgia" panose="02040502050405020303" pitchFamily="18" charset="0"/>
                          <a:ea typeface="FangSong" panose="02010609060101010101" pitchFamily="49" charset="-122"/>
                        </a:rPr>
                        <a:t>moat</a:t>
                      </a:r>
                      <a:r>
                        <a:rPr lang="en-GB" altLang="zh-HK" sz="2200" b="0" dirty="0" smtClean="0">
                          <a:solidFill>
                            <a:schemeClr val="tx1"/>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The midnight </a:t>
                      </a:r>
                      <a:r>
                        <a:rPr lang="en-GB" altLang="zh-HK" sz="2200" b="0" dirty="0" smtClean="0">
                          <a:solidFill>
                            <a:srgbClr val="0070C0"/>
                          </a:solidFill>
                          <a:latin typeface="Georgia" panose="02040502050405020303" pitchFamily="18" charset="0"/>
                          <a:ea typeface="FangSong" panose="02010609060101010101" pitchFamily="49" charset="-122"/>
                        </a:rPr>
                        <a:t>tolls resound </a:t>
                      </a:r>
                      <a:r>
                        <a:rPr lang="en-GB" altLang="zh-HK" sz="2200" b="0" dirty="0" smtClean="0">
                          <a:solidFill>
                            <a:schemeClr val="tx1"/>
                          </a:solidFill>
                          <a:latin typeface="Georgia" panose="02040502050405020303" pitchFamily="18" charset="0"/>
                          <a:ea typeface="FangSong" panose="02010609060101010101" pitchFamily="49" charset="-122"/>
                        </a:rPr>
                        <a:t>and reach my mooring boat. </a:t>
                      </a:r>
                    </a:p>
                  </a:txBody>
                  <a:tcPr/>
                </a:tc>
              </a:tr>
            </a:tbl>
          </a:graphicData>
        </a:graphic>
      </p:graphicFrame>
    </p:spTree>
    <p:extLst>
      <p:ext uri="{BB962C8B-B14F-4D97-AF65-F5344CB8AC3E}">
        <p14:creationId xmlns:p14="http://schemas.microsoft.com/office/powerpoint/2010/main" val="136553187"/>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69</a:t>
            </a:fld>
            <a:endParaRPr lang="en-GB"/>
          </a:p>
        </p:txBody>
      </p:sp>
      <p:sp>
        <p:nvSpPr>
          <p:cNvPr id="6" name="TextBox 5"/>
          <p:cNvSpPr txBox="1"/>
          <p:nvPr/>
        </p:nvSpPr>
        <p:spPr>
          <a:xfrm>
            <a:off x="3347864" y="795608"/>
            <a:ext cx="2369880"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典故翻譯</a:t>
            </a:r>
            <a:endParaRPr lang="en-US" altLang="zh-CN" sz="3200" b="1" dirty="0" smtClean="0">
              <a:latin typeface="FangSong" panose="02010609060101010101" pitchFamily="49" charset="-122"/>
              <a:ea typeface="FangSong" panose="02010609060101010101" pitchFamily="49" charset="-122"/>
            </a:endParaRPr>
          </a:p>
          <a:p>
            <a:pPr algn="ctr"/>
            <a:endParaRPr lang="en-US" altLang="zh-CN" sz="3200" b="1" dirty="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順暢易懂</a:t>
            </a:r>
            <a:endParaRPr lang="en-US" altLang="zh-CN"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774704654"/>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70</a:t>
            </a:fld>
            <a:endParaRPr lang="en-GB"/>
          </a:p>
        </p:txBody>
      </p:sp>
      <p:sp>
        <p:nvSpPr>
          <p:cNvPr id="6" name="TextBox 5"/>
          <p:cNvSpPr txBox="1"/>
          <p:nvPr/>
        </p:nvSpPr>
        <p:spPr>
          <a:xfrm>
            <a:off x="6602924"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典故翻譯</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3707904" y="692696"/>
            <a:ext cx="1231106"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飲酒</a:t>
            </a:r>
            <a:r>
              <a:rPr lang="en-US" altLang="zh-CN" sz="2600" b="1" dirty="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其一</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陶淵明</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邵生瓜田</a:t>
            </a:r>
            <a:r>
              <a:rPr lang="zh-TW" altLang="en-US" sz="2600" b="1" dirty="0" smtClean="0">
                <a:latin typeface="FangSong" panose="02010609060101010101" pitchFamily="49" charset="-122"/>
                <a:ea typeface="FangSong" panose="02010609060101010101" pitchFamily="49" charset="-122"/>
              </a:rPr>
              <a:t>中 寧</a:t>
            </a:r>
            <a:r>
              <a:rPr lang="zh-TW" altLang="en-US" sz="2600" b="1" dirty="0">
                <a:latin typeface="FangSong" panose="02010609060101010101" pitchFamily="49" charset="-122"/>
                <a:ea typeface="FangSong" panose="02010609060101010101" pitchFamily="49" charset="-122"/>
              </a:rPr>
              <a:t>似東陵時</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653927094"/>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71</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2578156684"/>
              </p:ext>
            </p:extLst>
          </p:nvPr>
        </p:nvGraphicFramePr>
        <p:xfrm>
          <a:off x="611560" y="1052736"/>
          <a:ext cx="7920880" cy="3901440"/>
        </p:xfrm>
        <a:graphic>
          <a:graphicData uri="http://schemas.openxmlformats.org/drawingml/2006/table">
            <a:tbl>
              <a:tblPr firstRow="1" bandRow="1">
                <a:tableStyleId>{FABFCF23-3B69-468F-B69F-88F6DE6A72F2}</a:tableStyleId>
              </a:tblPr>
              <a:tblGrid>
                <a:gridCol w="7920880"/>
              </a:tblGrid>
              <a:tr h="370840">
                <a:tc>
                  <a:txBody>
                    <a:bodyPr/>
                    <a:lstStyle/>
                    <a:p>
                      <a:pPr algn="ctr"/>
                      <a:r>
                        <a:rPr lang="zh-TW" altLang="en-US" sz="2400" b="1" dirty="0" smtClean="0">
                          <a:latin typeface="FangSong" panose="02010609060101010101" pitchFamily="49" charset="-122"/>
                          <a:ea typeface="FangSong" panose="02010609060101010101" pitchFamily="49" charset="-122"/>
                        </a:rPr>
                        <a:t>邵生瓜田中 寧似東陵時</a:t>
                      </a:r>
                      <a:endParaRPr lang="en-GB" sz="2400" b="1" dirty="0">
                        <a:latin typeface="FangSong" panose="02010609060101010101" pitchFamily="49" charset="-122"/>
                        <a:ea typeface="FangSong" panose="02010609060101010101" pitchFamily="49" charset="-122"/>
                      </a:endParaRPr>
                    </a:p>
                  </a:txBody>
                  <a:tcPr/>
                </a:tc>
              </a:tr>
              <a:tr h="761216">
                <a:tc>
                  <a:txBody>
                    <a:bodyPr/>
                    <a:lstStyle/>
                    <a:p>
                      <a:r>
                        <a:rPr lang="zh-HK" altLang="en-GB" sz="2000" b="1" dirty="0" smtClean="0">
                          <a:solidFill>
                            <a:srgbClr val="0070C0"/>
                          </a:solidFill>
                          <a:latin typeface="Georgia" panose="02040502050405020303" pitchFamily="18" charset="0"/>
                          <a:ea typeface="FangSong" panose="02010609060101010101" pitchFamily="49" charset="-122"/>
                        </a:rPr>
                        <a:t>汪榕培</a:t>
                      </a:r>
                      <a:r>
                        <a:rPr lang="zh-HK" altLang="en-GB" sz="2000" b="0" dirty="0" smtClean="0">
                          <a:solidFill>
                            <a:srgbClr val="0070C0"/>
                          </a:solidFill>
                          <a:latin typeface="Georgia" panose="02040502050405020303" pitchFamily="18" charset="0"/>
                          <a:ea typeface="FangSong" panose="02010609060101010101" pitchFamily="49" charset="-122"/>
                        </a:rPr>
                        <a:t>：</a:t>
                      </a:r>
                    </a:p>
                    <a:p>
                      <a:r>
                        <a:rPr lang="en-GB" altLang="zh-HK" sz="2000" b="0" dirty="0" smtClean="0">
                          <a:solidFill>
                            <a:schemeClr val="tx1"/>
                          </a:solidFill>
                          <a:latin typeface="Georgia" panose="02040502050405020303" pitchFamily="18" charset="0"/>
                          <a:ea typeface="FangSong" panose="02010609060101010101" pitchFamily="49" charset="-122"/>
                        </a:rPr>
                        <a:t>To see Shao Ping grow melons in spring time, </a:t>
                      </a:r>
                    </a:p>
                    <a:p>
                      <a:r>
                        <a:rPr lang="en-GB" altLang="zh-HK" sz="2000" b="0" dirty="0" smtClean="0">
                          <a:solidFill>
                            <a:schemeClr val="tx1"/>
                          </a:solidFill>
                          <a:latin typeface="Georgia" panose="02040502050405020303" pitchFamily="18" charset="0"/>
                          <a:ea typeface="FangSong" panose="02010609060101010101" pitchFamily="49" charset="-122"/>
                        </a:rPr>
                        <a:t>Who’d think he was marquis in his prime?</a:t>
                      </a:r>
                    </a:p>
                    <a:p>
                      <a:endParaRPr lang="en-GB" altLang="zh-HK" sz="2000" b="0" dirty="0" smtClean="0">
                        <a:solidFill>
                          <a:schemeClr val="tx1"/>
                        </a:solidFill>
                        <a:latin typeface="Georgia" panose="02040502050405020303" pitchFamily="18" charset="0"/>
                        <a:ea typeface="FangSong" panose="02010609060101010101" pitchFamily="49" charset="-122"/>
                      </a:endParaRPr>
                    </a:p>
                    <a:p>
                      <a:r>
                        <a:rPr lang="zh-HK" altLang="en-US" sz="2000" b="1" dirty="0" smtClean="0">
                          <a:solidFill>
                            <a:srgbClr val="0070C0"/>
                          </a:solidFill>
                          <a:latin typeface="Georgia" panose="02040502050405020303" pitchFamily="18" charset="0"/>
                          <a:ea typeface="FangSong" panose="02010609060101010101" pitchFamily="49" charset="-122"/>
                        </a:rPr>
                        <a:t>譚時霖</a:t>
                      </a:r>
                      <a:r>
                        <a:rPr lang="en-US" altLang="zh-HK" sz="2000" b="0" dirty="0" smtClean="0">
                          <a:solidFill>
                            <a:srgbClr val="0070C0"/>
                          </a:solidFill>
                          <a:latin typeface="Georgia" panose="02040502050405020303" pitchFamily="18" charset="0"/>
                          <a:ea typeface="FangSong" panose="02010609060101010101" pitchFamily="49" charset="-122"/>
                        </a:rPr>
                        <a:t>:</a:t>
                      </a:r>
                    </a:p>
                    <a:p>
                      <a:r>
                        <a:rPr lang="en-GB" altLang="zh-HK" sz="2000" b="0" dirty="0" smtClean="0">
                          <a:solidFill>
                            <a:schemeClr val="tx1"/>
                          </a:solidFill>
                          <a:latin typeface="Georgia" panose="02040502050405020303" pitchFamily="18" charset="0"/>
                          <a:ea typeface="FangSong" panose="02010609060101010101" pitchFamily="49" charset="-122"/>
                        </a:rPr>
                        <a:t>To see Shao Ping in the melon fields, </a:t>
                      </a:r>
                    </a:p>
                    <a:p>
                      <a:r>
                        <a:rPr lang="en-GB" altLang="zh-HK" sz="2000" b="0" dirty="0" smtClean="0">
                          <a:solidFill>
                            <a:schemeClr val="tx1"/>
                          </a:solidFill>
                          <a:latin typeface="Georgia" panose="02040502050405020303" pitchFamily="18" charset="0"/>
                          <a:ea typeface="FangSong" panose="02010609060101010101" pitchFamily="49" charset="-122"/>
                        </a:rPr>
                        <a:t>Who could have recognised the marquis he used to be? </a:t>
                      </a:r>
                    </a:p>
                    <a:p>
                      <a:endParaRPr lang="en-GB" altLang="zh-HK" sz="2000" b="0" dirty="0" smtClean="0">
                        <a:solidFill>
                          <a:schemeClr val="tx1"/>
                        </a:solidFill>
                        <a:latin typeface="Georgia" panose="02040502050405020303" pitchFamily="18" charset="0"/>
                        <a:ea typeface="FangSong" panose="02010609060101010101" pitchFamily="49" charset="-122"/>
                      </a:endParaRPr>
                    </a:p>
                    <a:p>
                      <a:r>
                        <a:rPr lang="en-GB" altLang="zh-HK" sz="2000" b="0" dirty="0" smtClean="0">
                          <a:solidFill>
                            <a:srgbClr val="0070C0"/>
                          </a:solidFill>
                          <a:latin typeface="Georgia" panose="02040502050405020303" pitchFamily="18" charset="0"/>
                          <a:ea typeface="FangSong" panose="02010609060101010101" pitchFamily="49" charset="-122"/>
                        </a:rPr>
                        <a:t>Amy Lowell:</a:t>
                      </a:r>
                    </a:p>
                    <a:p>
                      <a:r>
                        <a:rPr lang="en-GB" altLang="zh-HK" sz="2000" b="0" dirty="0" smtClean="0">
                          <a:solidFill>
                            <a:schemeClr val="tx1"/>
                          </a:solidFill>
                          <a:latin typeface="Georgia" panose="02040502050405020303" pitchFamily="18" charset="0"/>
                          <a:ea typeface="FangSong" panose="02010609060101010101" pitchFamily="49" charset="-122"/>
                        </a:rPr>
                        <a:t>Master Shao in his melon patch </a:t>
                      </a:r>
                    </a:p>
                    <a:p>
                      <a:r>
                        <a:rPr lang="en-GB" altLang="zh-HK" sz="2000" b="0" dirty="0" smtClean="0">
                          <a:solidFill>
                            <a:schemeClr val="tx1"/>
                          </a:solidFill>
                          <a:latin typeface="Georgia" panose="02040502050405020303" pitchFamily="18" charset="0"/>
                          <a:ea typeface="FangSong" panose="02010609060101010101" pitchFamily="49" charset="-122"/>
                        </a:rPr>
                        <a:t>hardly the same as when he was called Tung-ling.</a:t>
                      </a:r>
                    </a:p>
                  </a:txBody>
                  <a:tcPr/>
                </a:tc>
              </a:tr>
            </a:tbl>
          </a:graphicData>
        </a:graphic>
      </p:graphicFrame>
    </p:spTree>
    <p:extLst>
      <p:ext uri="{BB962C8B-B14F-4D97-AF65-F5344CB8AC3E}">
        <p14:creationId xmlns:p14="http://schemas.microsoft.com/office/powerpoint/2010/main" val="700649715"/>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72</a:t>
            </a:fld>
            <a:endParaRPr lang="en-GB"/>
          </a:p>
        </p:txBody>
      </p:sp>
      <p:sp>
        <p:nvSpPr>
          <p:cNvPr id="6" name="TextBox 5"/>
          <p:cNvSpPr txBox="1"/>
          <p:nvPr/>
        </p:nvSpPr>
        <p:spPr>
          <a:xfrm>
            <a:off x="6602924"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典故翻譯</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1707356" y="692696"/>
            <a:ext cx="3231654" cy="5688793"/>
          </a:xfrm>
          <a:prstGeom prst="rect">
            <a:avLst/>
          </a:prstGeom>
          <a:noFill/>
          <a:ln w="12700">
            <a:solidFill>
              <a:schemeClr val="tx1"/>
            </a:solidFill>
          </a:ln>
        </p:spPr>
        <p:txBody>
          <a:bodyPr vert="eaVert" wrap="square" rtlCol="0">
            <a:spAutoFit/>
          </a:bodyPr>
          <a:lstStyle/>
          <a:p>
            <a:pPr algn="ctr"/>
            <a:r>
              <a:rPr lang="zh-CN" altLang="en-US" sz="2600" b="1" dirty="0" smtClean="0">
                <a:solidFill>
                  <a:srgbClr val="0070C0"/>
                </a:solidFill>
                <a:latin typeface="FangSong" panose="02010609060101010101" pitchFamily="49" charset="-122"/>
                <a:ea typeface="FangSong" panose="02010609060101010101" pitchFamily="49" charset="-122"/>
              </a:rPr>
              <a:t>周春塘</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中國人喜歡在詩中用典</a:t>
            </a:r>
            <a:r>
              <a:rPr lang="zh-TW" altLang="en-US" sz="2600" b="1" dirty="0" smtClean="0">
                <a:latin typeface="FangSong" panose="02010609060101010101" pitchFamily="49" charset="-122"/>
                <a:ea typeface="FangSong" panose="02010609060101010101" pitchFamily="49" charset="-122"/>
              </a:rPr>
              <a:t>故 一</a:t>
            </a:r>
            <a:r>
              <a:rPr lang="zh-TW" altLang="en-US" sz="2600" b="1" dirty="0">
                <a:latin typeface="FangSong" panose="02010609060101010101" pitchFamily="49" charset="-122"/>
                <a:ea typeface="FangSong" panose="02010609060101010101" pitchFamily="49" charset="-122"/>
              </a:rPr>
              <a:t>句</a:t>
            </a:r>
            <a:r>
              <a:rPr lang="zh-TW" altLang="en-US" sz="2600" b="1" dirty="0" smtClean="0">
                <a:latin typeface="FangSong" panose="02010609060101010101" pitchFamily="49" charset="-122"/>
                <a:ea typeface="FangSong" panose="02010609060101010101" pitchFamily="49" charset="-122"/>
              </a:rPr>
              <a:t>詩表</a:t>
            </a:r>
            <a:r>
              <a:rPr lang="zh-TW" altLang="en-US" sz="2600" b="1" dirty="0">
                <a:latin typeface="FangSong" panose="02010609060101010101" pitchFamily="49" charset="-122"/>
                <a:ea typeface="FangSong" panose="02010609060101010101" pitchFamily="49" charset="-122"/>
              </a:rPr>
              <a:t>層有意</a:t>
            </a:r>
            <a:r>
              <a:rPr lang="zh-TW" altLang="en-US" sz="2600" b="1" dirty="0" smtClean="0">
                <a:latin typeface="FangSong" panose="02010609060101010101" pitchFamily="49" charset="-122"/>
                <a:ea typeface="FangSong" panose="02010609060101010101" pitchFamily="49" charset="-122"/>
              </a:rPr>
              <a:t>思 但</a:t>
            </a:r>
            <a:r>
              <a:rPr lang="zh-TW" altLang="en-US" sz="2600" b="1" dirty="0">
                <a:latin typeface="FangSong" panose="02010609060101010101" pitchFamily="49" charset="-122"/>
                <a:ea typeface="FangSong" panose="02010609060101010101" pitchFamily="49" charset="-122"/>
              </a:rPr>
              <a:t>是背後還有很多很多的故</a:t>
            </a:r>
            <a:r>
              <a:rPr lang="zh-TW" altLang="en-US" sz="2600" b="1" dirty="0" smtClean="0">
                <a:latin typeface="FangSong" panose="02010609060101010101" pitchFamily="49" charset="-122"/>
                <a:ea typeface="FangSong" panose="02010609060101010101" pitchFamily="49" charset="-122"/>
              </a:rPr>
              <a:t>事</a:t>
            </a:r>
            <a:r>
              <a:rPr lang="zh-CN" altLang="en-US" sz="2600" b="1" dirty="0" smtClean="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所</a:t>
            </a:r>
            <a:r>
              <a:rPr lang="zh-TW" altLang="en-US" sz="2600" b="1" dirty="0">
                <a:latin typeface="FangSong" panose="02010609060101010101" pitchFamily="49" charset="-122"/>
                <a:ea typeface="FangSong" panose="02010609060101010101" pitchFamily="49" charset="-122"/>
              </a:rPr>
              <a:t>以這句話的力量不單是其本身給我們的力</a:t>
            </a:r>
            <a:r>
              <a:rPr lang="zh-TW" altLang="en-US" sz="2600" b="1" dirty="0" smtClean="0">
                <a:latin typeface="FangSong" panose="02010609060101010101" pitchFamily="49" charset="-122"/>
                <a:ea typeface="FangSong" panose="02010609060101010101" pitchFamily="49" charset="-122"/>
              </a:rPr>
              <a:t>量 是</a:t>
            </a:r>
            <a:r>
              <a:rPr lang="zh-TW" altLang="en-US" sz="2600" b="1" dirty="0">
                <a:latin typeface="FangSong" panose="02010609060101010101" pitchFamily="49" charset="-122"/>
                <a:ea typeface="FangSong" panose="02010609060101010101" pitchFamily="49" charset="-122"/>
              </a:rPr>
              <a:t>其中的故事給我們的力量。這就是中國文字中的特</a:t>
            </a:r>
            <a:r>
              <a:rPr lang="zh-TW" altLang="en-US" sz="2600" b="1" dirty="0" smtClean="0">
                <a:latin typeface="FangSong" panose="02010609060101010101" pitchFamily="49" charset="-122"/>
                <a:ea typeface="FangSong" panose="02010609060101010101" pitchFamily="49" charset="-122"/>
              </a:rPr>
              <a:t>色 這特色是英文翻譯不出來的</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632095348"/>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73</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4258244921"/>
              </p:ext>
            </p:extLst>
          </p:nvPr>
        </p:nvGraphicFramePr>
        <p:xfrm>
          <a:off x="323528" y="2276872"/>
          <a:ext cx="4752528" cy="2194560"/>
        </p:xfrm>
        <a:graphic>
          <a:graphicData uri="http://schemas.openxmlformats.org/drawingml/2006/table">
            <a:tbl>
              <a:tblPr firstRow="1" bandRow="1">
                <a:tableStyleId>{FABFCF23-3B69-468F-B69F-88F6DE6A72F2}</a:tableStyleId>
              </a:tblPr>
              <a:tblGrid>
                <a:gridCol w="4752528"/>
              </a:tblGrid>
              <a:tr h="370840">
                <a:tc>
                  <a:txBody>
                    <a:bodyPr/>
                    <a:lstStyle/>
                    <a:p>
                      <a:pPr algn="ctr"/>
                      <a:r>
                        <a:rPr lang="zh-TW" altLang="en-US" sz="2200" b="1" dirty="0" smtClean="0">
                          <a:latin typeface="FangSong" panose="02010609060101010101" pitchFamily="49" charset="-122"/>
                          <a:ea typeface="FangSong" panose="02010609060101010101" pitchFamily="49" charset="-122"/>
                        </a:rPr>
                        <a:t>鄧攸無子尋知命 潘岳悼亡猶費詞</a:t>
                      </a:r>
                      <a:endParaRPr lang="en-GB" sz="2200" b="1" dirty="0">
                        <a:latin typeface="FangSong" panose="02010609060101010101" pitchFamily="49" charset="-122"/>
                        <a:ea typeface="FangSong" panose="02010609060101010101" pitchFamily="49" charset="-122"/>
                      </a:endParaRPr>
                    </a:p>
                  </a:txBody>
                  <a:tcPr/>
                </a:tc>
              </a:tr>
              <a:tr h="761216">
                <a:tc>
                  <a:txBody>
                    <a:bodyPr/>
                    <a:lstStyle/>
                    <a:p>
                      <a:r>
                        <a:rPr lang="en-US" altLang="zh-HK" sz="2200" b="0" dirty="0" smtClean="0">
                          <a:solidFill>
                            <a:srgbClr val="0070C0"/>
                          </a:solidFill>
                          <a:latin typeface="Georgia" panose="02040502050405020303" pitchFamily="18" charset="0"/>
                          <a:ea typeface="FangSong" panose="02010609060101010101" pitchFamily="49" charset="-122"/>
                        </a:rPr>
                        <a:t>W</a:t>
                      </a:r>
                      <a:r>
                        <a:rPr lang="en-US" altLang="zh-CN" sz="2200" b="0" dirty="0" smtClean="0">
                          <a:solidFill>
                            <a:srgbClr val="0070C0"/>
                          </a:solidFill>
                          <a:latin typeface="Georgia" panose="02040502050405020303" pitchFamily="18" charset="0"/>
                          <a:ea typeface="FangSong" panose="02010609060101010101" pitchFamily="49" charset="-122"/>
                        </a:rPr>
                        <a:t>itter </a:t>
                      </a:r>
                      <a:r>
                        <a:rPr lang="en-US" altLang="zh-CN" sz="2200" b="0" dirty="0" err="1" smtClean="0">
                          <a:solidFill>
                            <a:srgbClr val="0070C0"/>
                          </a:solidFill>
                          <a:latin typeface="Georgia" panose="02040502050405020303" pitchFamily="18" charset="0"/>
                          <a:ea typeface="FangSong" panose="02010609060101010101" pitchFamily="49" charset="-122"/>
                        </a:rPr>
                        <a:t>Bynner</a:t>
                      </a:r>
                      <a:r>
                        <a:rPr lang="zh-HK" altLang="en-GB"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There have been better men than I to whom heaven denied a son, </a:t>
                      </a:r>
                    </a:p>
                    <a:p>
                      <a:r>
                        <a:rPr lang="en-GB" altLang="zh-HK" sz="2200" b="0" dirty="0" smtClean="0">
                          <a:solidFill>
                            <a:schemeClr val="tx1"/>
                          </a:solidFill>
                          <a:latin typeface="Georgia" panose="02040502050405020303" pitchFamily="18" charset="0"/>
                          <a:ea typeface="FangSong" panose="02010609060101010101" pitchFamily="49" charset="-122"/>
                        </a:rPr>
                        <a:t>There was a poet better than I whose dead wife could not hear him</a:t>
                      </a:r>
                      <a:r>
                        <a:rPr lang="en-US" altLang="zh-HK" sz="2200" b="0" dirty="0" smtClean="0">
                          <a:solidFill>
                            <a:schemeClr val="tx1"/>
                          </a:solidFill>
                          <a:latin typeface="Georgia" panose="02040502050405020303" pitchFamily="18" charset="0"/>
                          <a:ea typeface="FangSong" panose="02010609060101010101" pitchFamily="49" charset="-122"/>
                        </a:rPr>
                        <a:t>.</a:t>
                      </a:r>
                      <a:endParaRPr lang="en-GB" altLang="zh-HK" sz="2200" b="0" dirty="0" smtClean="0">
                        <a:solidFill>
                          <a:schemeClr val="tx1"/>
                        </a:solidFill>
                        <a:latin typeface="Georgia" panose="02040502050405020303" pitchFamily="18" charset="0"/>
                        <a:ea typeface="FangSong" panose="02010609060101010101" pitchFamily="49" charset="-122"/>
                      </a:endParaRPr>
                    </a:p>
                  </a:txBody>
                  <a:tcPr/>
                </a:tc>
              </a:tr>
            </a:tbl>
          </a:graphicData>
        </a:graphic>
      </p:graphicFrame>
      <p:sp>
        <p:nvSpPr>
          <p:cNvPr id="6" name="TextBox 5"/>
          <p:cNvSpPr txBox="1"/>
          <p:nvPr/>
        </p:nvSpPr>
        <p:spPr>
          <a:xfrm>
            <a:off x="5580112" y="801386"/>
            <a:ext cx="1231106"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a:latin typeface="FangSong" panose="02010609060101010101" pitchFamily="49" charset="-122"/>
                <a:ea typeface="FangSong" panose="02010609060101010101" pitchFamily="49" charset="-122"/>
              </a:rPr>
              <a:t>遣悲怀</a:t>
            </a:r>
            <a:r>
              <a:rPr lang="en-US" altLang="zh-CN" sz="2600" b="1" dirty="0">
                <a:latin typeface="FangSong" panose="02010609060101010101" pitchFamily="49" charset="-122"/>
                <a:ea typeface="FangSong" panose="02010609060101010101" pitchFamily="49" charset="-122"/>
              </a:rPr>
              <a:t>•</a:t>
            </a:r>
            <a:r>
              <a:rPr lang="zh-CN" altLang="en-US" sz="2600" b="1" dirty="0">
                <a:latin typeface="FangSong" panose="02010609060101010101" pitchFamily="49" charset="-122"/>
                <a:ea typeface="FangSong" panose="02010609060101010101" pitchFamily="49" charset="-122"/>
              </a:rPr>
              <a:t>其三</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元稹</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鄧攸無子尋知</a:t>
            </a:r>
            <a:r>
              <a:rPr lang="zh-TW" altLang="en-US" sz="2600" b="1" dirty="0" smtClean="0">
                <a:latin typeface="FangSong" panose="02010609060101010101" pitchFamily="49" charset="-122"/>
                <a:ea typeface="FangSong" panose="02010609060101010101" pitchFamily="49" charset="-122"/>
              </a:rPr>
              <a:t>命 潘</a:t>
            </a:r>
            <a:r>
              <a:rPr lang="zh-TW" altLang="en-US" sz="2600" b="1" dirty="0">
                <a:latin typeface="FangSong" panose="02010609060101010101" pitchFamily="49" charset="-122"/>
                <a:ea typeface="FangSong" panose="02010609060101010101" pitchFamily="49" charset="-122"/>
              </a:rPr>
              <a:t>岳悼亡猶費詞</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7060428" y="927512"/>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典故翻譯</a:t>
            </a:r>
            <a:endParaRPr lang="en-US" altLang="zh-CN" sz="32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2257854736"/>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74</a:t>
            </a:fld>
            <a:endParaRPr lang="en-GB"/>
          </a:p>
        </p:txBody>
      </p:sp>
      <p:sp>
        <p:nvSpPr>
          <p:cNvPr id="6" name="TextBox 5"/>
          <p:cNvSpPr txBox="1"/>
          <p:nvPr/>
        </p:nvSpPr>
        <p:spPr>
          <a:xfrm>
            <a:off x="5953101" y="927513"/>
            <a:ext cx="830997" cy="5436542"/>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長干行</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李白</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p:txBody>
      </p:sp>
      <p:sp>
        <p:nvSpPr>
          <p:cNvPr id="7" name="TextBox 6"/>
          <p:cNvSpPr txBox="1"/>
          <p:nvPr/>
        </p:nvSpPr>
        <p:spPr>
          <a:xfrm>
            <a:off x="467544" y="1978165"/>
            <a:ext cx="6264696" cy="1169551"/>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Witter </a:t>
            </a:r>
            <a:r>
              <a:rPr lang="en-GB" altLang="zh-CN" sz="2800" b="1" dirty="0" err="1" smtClean="0">
                <a:latin typeface="FangSong" panose="02010609060101010101" pitchFamily="49" charset="-122"/>
                <a:ea typeface="FangSong" panose="02010609060101010101" pitchFamily="49" charset="-122"/>
                <a:cs typeface="Arial" panose="020B0604020202020204" pitchFamily="34" charset="0"/>
              </a:rPr>
              <a:t>Bynner</a:t>
            </a:r>
            <a:endParaRPr lang="en-GB"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pPr algn="ctr"/>
            <a:r>
              <a:rPr lang="en-GB" sz="2600" i="1" dirty="0">
                <a:latin typeface="Georgia" panose="02040502050405020303" pitchFamily="18" charset="0"/>
              </a:rPr>
              <a:t>A Song of </a:t>
            </a:r>
            <a:r>
              <a:rPr lang="en-GB" sz="2600" i="1" dirty="0" err="1">
                <a:latin typeface="Georgia" panose="02040502050405020303" pitchFamily="18" charset="0"/>
              </a:rPr>
              <a:t>Ch’ang-kan</a:t>
            </a:r>
            <a:endParaRPr lang="en-GB" sz="2600" i="1" dirty="0">
              <a:latin typeface="Georgia" panose="02040502050405020303" pitchFamily="18" charset="0"/>
            </a:endParaRPr>
          </a:p>
        </p:txBody>
      </p:sp>
      <p:sp>
        <p:nvSpPr>
          <p:cNvPr id="8" name="TextBox 7"/>
          <p:cNvSpPr txBox="1"/>
          <p:nvPr/>
        </p:nvSpPr>
        <p:spPr>
          <a:xfrm>
            <a:off x="323528" y="3707296"/>
            <a:ext cx="6408712" cy="1169551"/>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Ezra </a:t>
            </a:r>
            <a:r>
              <a:rPr lang="en-GB" altLang="zh-CN" sz="2800" b="1" dirty="0" smtClean="0">
                <a:latin typeface="FangSong" panose="02010609060101010101" pitchFamily="49" charset="-122"/>
                <a:ea typeface="FangSong" panose="02010609060101010101" pitchFamily="49" charset="-122"/>
                <a:cs typeface="Arial" panose="020B0604020202020204" pitchFamily="34" charset="0"/>
              </a:rPr>
              <a:t>Pound</a:t>
            </a:r>
          </a:p>
          <a:p>
            <a:pPr algn="ctr"/>
            <a:endParaRPr lang="en-US" sz="1600" dirty="0" smtClean="0">
              <a:latin typeface="Georgia" panose="02040502050405020303" pitchFamily="18" charset="0"/>
              <a:cs typeface="Arial" panose="020B0604020202020204" pitchFamily="34" charset="0"/>
            </a:endParaRPr>
          </a:p>
          <a:p>
            <a:pPr algn="ctr"/>
            <a:r>
              <a:rPr lang="en-GB" sz="2600" i="1" dirty="0">
                <a:latin typeface="Georgia" panose="02040502050405020303" pitchFamily="18" charset="0"/>
              </a:rPr>
              <a:t>The River-Merchant’s Wife</a:t>
            </a:r>
          </a:p>
        </p:txBody>
      </p:sp>
      <p:sp>
        <p:nvSpPr>
          <p:cNvPr id="9" name="TextBox 8"/>
          <p:cNvSpPr txBox="1"/>
          <p:nvPr/>
        </p:nvSpPr>
        <p:spPr>
          <a:xfrm>
            <a:off x="7060428" y="927512"/>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典故翻譯</a:t>
            </a:r>
            <a:endParaRPr lang="en-US" altLang="zh-CN" sz="32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597876791"/>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75</a:t>
            </a:fld>
            <a:endParaRPr lang="en-GB"/>
          </a:p>
        </p:txBody>
      </p:sp>
      <p:sp>
        <p:nvSpPr>
          <p:cNvPr id="6" name="TextBox 5"/>
          <p:cNvSpPr txBox="1"/>
          <p:nvPr/>
        </p:nvSpPr>
        <p:spPr>
          <a:xfrm>
            <a:off x="6561202" y="839213"/>
            <a:ext cx="2031325"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長干行</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李白</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妾發初覆</a:t>
            </a:r>
            <a:r>
              <a:rPr lang="zh-TW" altLang="en-US" sz="2600" b="1" dirty="0" smtClean="0">
                <a:latin typeface="FangSong" panose="02010609060101010101" pitchFamily="49" charset="-122"/>
                <a:ea typeface="FangSong" panose="02010609060101010101" pitchFamily="49" charset="-122"/>
              </a:rPr>
              <a:t>額 折</a:t>
            </a:r>
            <a:r>
              <a:rPr lang="zh-TW" altLang="en-US" sz="2600" b="1" dirty="0">
                <a:latin typeface="FangSong" panose="02010609060101010101" pitchFamily="49" charset="-122"/>
                <a:ea typeface="FangSong" panose="02010609060101010101" pitchFamily="49" charset="-122"/>
              </a:rPr>
              <a:t>花門前劇。</a:t>
            </a:r>
          </a:p>
          <a:p>
            <a:pPr algn="ctr"/>
            <a:r>
              <a:rPr lang="zh-TW" altLang="en-US" sz="2600" b="1" dirty="0">
                <a:latin typeface="FangSong" panose="02010609060101010101" pitchFamily="49" charset="-122"/>
                <a:ea typeface="FangSong" panose="02010609060101010101" pitchFamily="49" charset="-122"/>
              </a:rPr>
              <a:t>郎騎竹馬</a:t>
            </a:r>
            <a:r>
              <a:rPr lang="zh-TW" altLang="en-US" sz="2600" b="1" dirty="0" smtClean="0">
                <a:latin typeface="FangSong" panose="02010609060101010101" pitchFamily="49" charset="-122"/>
                <a:ea typeface="FangSong" panose="02010609060101010101" pitchFamily="49" charset="-122"/>
              </a:rPr>
              <a:t>來 繞</a:t>
            </a:r>
            <a:r>
              <a:rPr lang="zh-TW" altLang="en-US" sz="2600" b="1" dirty="0">
                <a:latin typeface="FangSong" panose="02010609060101010101" pitchFamily="49" charset="-122"/>
                <a:ea typeface="FangSong" panose="02010609060101010101" pitchFamily="49" charset="-122"/>
              </a:rPr>
              <a:t>牀弄青梅。</a:t>
            </a:r>
          </a:p>
          <a:p>
            <a:pPr algn="ctr"/>
            <a:r>
              <a:rPr lang="zh-TW" altLang="en-US" sz="2600" b="1" dirty="0">
                <a:latin typeface="FangSong" panose="02010609060101010101" pitchFamily="49" charset="-122"/>
                <a:ea typeface="FangSong" panose="02010609060101010101" pitchFamily="49" charset="-122"/>
              </a:rPr>
              <a:t>同居長幹</a:t>
            </a:r>
            <a:r>
              <a:rPr lang="zh-TW" altLang="en-US" sz="2600" b="1" dirty="0" smtClean="0">
                <a:latin typeface="FangSong" panose="02010609060101010101" pitchFamily="49" charset="-122"/>
                <a:ea typeface="FangSong" panose="02010609060101010101" pitchFamily="49" charset="-122"/>
              </a:rPr>
              <a:t>裏 兩</a:t>
            </a:r>
            <a:r>
              <a:rPr lang="zh-TW" altLang="en-US" sz="2600" b="1" dirty="0">
                <a:latin typeface="FangSong" panose="02010609060101010101" pitchFamily="49" charset="-122"/>
                <a:ea typeface="FangSong" panose="02010609060101010101" pitchFamily="49" charset="-122"/>
              </a:rPr>
              <a:t>小無嫌猜</a:t>
            </a:r>
            <a:r>
              <a:rPr lang="zh-TW" altLang="en-US" sz="2600" b="1" dirty="0" smtClean="0">
                <a:latin typeface="FangSong" panose="02010609060101010101" pitchFamily="49" charset="-122"/>
                <a:ea typeface="FangSong" panose="02010609060101010101" pitchFamily="49" charset="-122"/>
              </a:rPr>
              <a:t>。</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251520" y="815562"/>
            <a:ext cx="6264696" cy="2616101"/>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Witter </a:t>
            </a:r>
            <a:r>
              <a:rPr lang="en-GB" altLang="zh-CN" sz="2800" b="1" dirty="0" err="1" smtClean="0">
                <a:latin typeface="FangSong" panose="02010609060101010101" pitchFamily="49" charset="-122"/>
                <a:ea typeface="FangSong" panose="02010609060101010101" pitchFamily="49" charset="-122"/>
                <a:cs typeface="Arial" panose="020B0604020202020204" pitchFamily="34" charset="0"/>
              </a:rPr>
              <a:t>Bynner</a:t>
            </a:r>
            <a:endParaRPr lang="en-GB"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a:latin typeface="Georgia" panose="02040502050405020303" pitchFamily="18" charset="0"/>
              </a:rPr>
              <a:t>My hair had hardly covered my forehead.</a:t>
            </a:r>
          </a:p>
          <a:p>
            <a:r>
              <a:rPr lang="en-GB" sz="2000" dirty="0">
                <a:latin typeface="Georgia" panose="02040502050405020303" pitchFamily="18" charset="0"/>
              </a:rPr>
              <a:t>I was picking flowers, playing by my door.</a:t>
            </a:r>
          </a:p>
          <a:p>
            <a:r>
              <a:rPr lang="en-GB" sz="2000" dirty="0">
                <a:latin typeface="Georgia" panose="02040502050405020303" pitchFamily="18" charset="0"/>
              </a:rPr>
              <a:t>When you, my lover, on a bamboo horse, </a:t>
            </a:r>
          </a:p>
          <a:p>
            <a:r>
              <a:rPr lang="en-GB" sz="2000" dirty="0">
                <a:latin typeface="Georgia" panose="02040502050405020303" pitchFamily="18" charset="0"/>
              </a:rPr>
              <a:t>Came trotting in circles and throwing green plums.</a:t>
            </a:r>
          </a:p>
          <a:p>
            <a:r>
              <a:rPr lang="en-GB" sz="2000" dirty="0">
                <a:latin typeface="Georgia" panose="02040502050405020303" pitchFamily="18" charset="0"/>
              </a:rPr>
              <a:t>We lived near together on a lane in </a:t>
            </a:r>
            <a:r>
              <a:rPr lang="en-GB" sz="2000" dirty="0" err="1">
                <a:latin typeface="Georgia" panose="02040502050405020303" pitchFamily="18" charset="0"/>
              </a:rPr>
              <a:t>Ch’ang-kan</a:t>
            </a:r>
            <a:r>
              <a:rPr lang="en-GB" sz="2000" dirty="0">
                <a:latin typeface="Georgia" panose="02040502050405020303" pitchFamily="18" charset="0"/>
              </a:rPr>
              <a:t>,</a:t>
            </a:r>
          </a:p>
          <a:p>
            <a:r>
              <a:rPr lang="en-GB" sz="2000" dirty="0">
                <a:latin typeface="Georgia" panose="02040502050405020303" pitchFamily="18" charset="0"/>
              </a:rPr>
              <a:t>Both of us young and happy-hearted.</a:t>
            </a:r>
          </a:p>
        </p:txBody>
      </p:sp>
      <p:sp>
        <p:nvSpPr>
          <p:cNvPr id="8" name="TextBox 7"/>
          <p:cNvSpPr txBox="1"/>
          <p:nvPr/>
        </p:nvSpPr>
        <p:spPr>
          <a:xfrm>
            <a:off x="107504" y="3707296"/>
            <a:ext cx="6408712" cy="2616101"/>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Ezra </a:t>
            </a:r>
            <a:r>
              <a:rPr lang="en-GB" altLang="zh-CN" sz="2800" b="1" dirty="0" smtClean="0">
                <a:latin typeface="FangSong" panose="02010609060101010101" pitchFamily="49" charset="-122"/>
                <a:ea typeface="FangSong" panose="02010609060101010101" pitchFamily="49" charset="-122"/>
                <a:cs typeface="Arial" panose="020B0604020202020204" pitchFamily="34" charset="0"/>
              </a:rPr>
              <a:t>Pound</a:t>
            </a:r>
          </a:p>
          <a:p>
            <a:pPr algn="ctr"/>
            <a:endParaRPr lang="en-US" sz="1600" dirty="0" smtClean="0">
              <a:latin typeface="Georgia" panose="02040502050405020303" pitchFamily="18" charset="0"/>
              <a:cs typeface="Arial" panose="020B0604020202020204" pitchFamily="34" charset="0"/>
            </a:endParaRPr>
          </a:p>
          <a:p>
            <a:r>
              <a:rPr lang="en-GB" sz="2000" dirty="0">
                <a:latin typeface="Georgia" panose="02040502050405020303" pitchFamily="18" charset="0"/>
              </a:rPr>
              <a:t>While my hair was still cut straight across my </a:t>
            </a:r>
            <a:r>
              <a:rPr lang="en-GB" sz="2000" dirty="0" smtClean="0">
                <a:latin typeface="Georgia" panose="02040502050405020303" pitchFamily="18" charset="0"/>
              </a:rPr>
              <a:t>forehead</a:t>
            </a:r>
            <a:r>
              <a:rPr lang="en-US" sz="2000" dirty="0">
                <a:latin typeface="Georgia" panose="02040502050405020303" pitchFamily="18" charset="0"/>
              </a:rPr>
              <a:t>,</a:t>
            </a:r>
            <a:endParaRPr lang="en-GB" sz="2000" dirty="0">
              <a:latin typeface="Georgia" panose="02040502050405020303" pitchFamily="18" charset="0"/>
            </a:endParaRPr>
          </a:p>
          <a:p>
            <a:r>
              <a:rPr lang="en-GB" sz="2000" dirty="0">
                <a:latin typeface="Georgia" panose="02040502050405020303" pitchFamily="18" charset="0"/>
              </a:rPr>
              <a:t>I played about the front gate, pulling flowers. </a:t>
            </a:r>
          </a:p>
          <a:p>
            <a:r>
              <a:rPr lang="en-GB" sz="2000" dirty="0">
                <a:latin typeface="Georgia" panose="02040502050405020303" pitchFamily="18" charset="0"/>
              </a:rPr>
              <a:t>You came by on bamboo stilts, playing horse,</a:t>
            </a:r>
          </a:p>
          <a:p>
            <a:r>
              <a:rPr lang="en-GB" sz="2000" dirty="0">
                <a:latin typeface="Georgia" panose="02040502050405020303" pitchFamily="18" charset="0"/>
              </a:rPr>
              <a:t>You walked about my seat, playing with blue plums.</a:t>
            </a:r>
          </a:p>
          <a:p>
            <a:r>
              <a:rPr lang="en-GB" sz="2000" dirty="0">
                <a:latin typeface="Georgia" panose="02040502050405020303" pitchFamily="18" charset="0"/>
              </a:rPr>
              <a:t>And we went on living in the village of </a:t>
            </a:r>
            <a:r>
              <a:rPr lang="en-GB" sz="2000" dirty="0" err="1">
                <a:latin typeface="Georgia" panose="02040502050405020303" pitchFamily="18" charset="0"/>
              </a:rPr>
              <a:t>Chokan</a:t>
            </a:r>
            <a:r>
              <a:rPr lang="en-GB" sz="2000" dirty="0">
                <a:latin typeface="Georgia" panose="02040502050405020303" pitchFamily="18" charset="0"/>
              </a:rPr>
              <a:t>:</a:t>
            </a:r>
          </a:p>
          <a:p>
            <a:r>
              <a:rPr lang="en-GB" sz="2000" dirty="0">
                <a:latin typeface="Georgia" panose="02040502050405020303" pitchFamily="18" charset="0"/>
              </a:rPr>
              <a:t>Two small people, without dislike or suspicion.</a:t>
            </a:r>
          </a:p>
        </p:txBody>
      </p:sp>
    </p:spTree>
    <p:extLst>
      <p:ext uri="{BB962C8B-B14F-4D97-AF65-F5344CB8AC3E}">
        <p14:creationId xmlns:p14="http://schemas.microsoft.com/office/powerpoint/2010/main" val="3184684879"/>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76</a:t>
            </a:fld>
            <a:endParaRPr lang="en-GB"/>
          </a:p>
        </p:txBody>
      </p:sp>
      <p:sp>
        <p:nvSpPr>
          <p:cNvPr id="6" name="TextBox 5"/>
          <p:cNvSpPr txBox="1"/>
          <p:nvPr/>
        </p:nvSpPr>
        <p:spPr>
          <a:xfrm>
            <a:off x="6705533" y="866151"/>
            <a:ext cx="2431435"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長干行</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李白</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十四爲君</a:t>
            </a:r>
            <a:r>
              <a:rPr lang="zh-TW" altLang="en-US" sz="2600" b="1" dirty="0" smtClean="0">
                <a:latin typeface="FangSong" panose="02010609060101010101" pitchFamily="49" charset="-122"/>
                <a:ea typeface="FangSong" panose="02010609060101010101" pitchFamily="49" charset="-122"/>
              </a:rPr>
              <a:t>婦 羞</a:t>
            </a:r>
            <a:r>
              <a:rPr lang="zh-TW" altLang="en-US" sz="2600" b="1" dirty="0">
                <a:latin typeface="FangSong" panose="02010609060101010101" pitchFamily="49" charset="-122"/>
                <a:ea typeface="FangSong" panose="02010609060101010101" pitchFamily="49" charset="-122"/>
              </a:rPr>
              <a:t>顏未嘗開。</a:t>
            </a:r>
          </a:p>
          <a:p>
            <a:pPr algn="ctr"/>
            <a:r>
              <a:rPr lang="zh-TW" altLang="en-US" sz="2600" b="1" dirty="0">
                <a:latin typeface="FangSong" panose="02010609060101010101" pitchFamily="49" charset="-122"/>
                <a:ea typeface="FangSong" panose="02010609060101010101" pitchFamily="49" charset="-122"/>
              </a:rPr>
              <a:t>低頭向暗</a:t>
            </a:r>
            <a:r>
              <a:rPr lang="zh-TW" altLang="en-US" sz="2600" b="1" dirty="0" smtClean="0">
                <a:latin typeface="FangSong" panose="02010609060101010101" pitchFamily="49" charset="-122"/>
                <a:ea typeface="FangSong" panose="02010609060101010101" pitchFamily="49" charset="-122"/>
              </a:rPr>
              <a:t>壁 千</a:t>
            </a:r>
            <a:r>
              <a:rPr lang="zh-TW" altLang="en-US" sz="2600" b="1" dirty="0">
                <a:latin typeface="FangSong" panose="02010609060101010101" pitchFamily="49" charset="-122"/>
                <a:ea typeface="FangSong" panose="02010609060101010101" pitchFamily="49" charset="-122"/>
              </a:rPr>
              <a:t>喚不一回。</a:t>
            </a:r>
          </a:p>
          <a:p>
            <a:pPr algn="ctr"/>
            <a:r>
              <a:rPr lang="zh-TW" altLang="en-US" sz="2600" b="1" dirty="0">
                <a:latin typeface="FangSong" panose="02010609060101010101" pitchFamily="49" charset="-122"/>
                <a:ea typeface="FangSong" panose="02010609060101010101" pitchFamily="49" charset="-122"/>
              </a:rPr>
              <a:t>十五始展</a:t>
            </a:r>
            <a:r>
              <a:rPr lang="zh-TW" altLang="en-US" sz="2600" b="1" dirty="0" smtClean="0">
                <a:latin typeface="FangSong" panose="02010609060101010101" pitchFamily="49" charset="-122"/>
                <a:ea typeface="FangSong" panose="02010609060101010101" pitchFamily="49" charset="-122"/>
              </a:rPr>
              <a:t>眉 願</a:t>
            </a:r>
            <a:r>
              <a:rPr lang="zh-TW" altLang="en-US" sz="2600" b="1" dirty="0">
                <a:latin typeface="FangSong" panose="02010609060101010101" pitchFamily="49" charset="-122"/>
                <a:ea typeface="FangSong" panose="02010609060101010101" pitchFamily="49" charset="-122"/>
              </a:rPr>
              <a:t>同塵與灰。</a:t>
            </a:r>
          </a:p>
          <a:p>
            <a:pPr algn="ctr"/>
            <a:r>
              <a:rPr lang="zh-TW" altLang="en-US" sz="2600" b="1" dirty="0">
                <a:latin typeface="FangSong" panose="02010609060101010101" pitchFamily="49" charset="-122"/>
                <a:ea typeface="FangSong" panose="02010609060101010101" pitchFamily="49" charset="-122"/>
              </a:rPr>
              <a:t>常存抱柱</a:t>
            </a:r>
            <a:r>
              <a:rPr lang="zh-TW" altLang="en-US" sz="2600" b="1" dirty="0" smtClean="0">
                <a:latin typeface="FangSong" panose="02010609060101010101" pitchFamily="49" charset="-122"/>
                <a:ea typeface="FangSong" panose="02010609060101010101" pitchFamily="49" charset="-122"/>
              </a:rPr>
              <a:t>信 豈</a:t>
            </a:r>
            <a:r>
              <a:rPr lang="zh-TW" altLang="en-US" sz="2600" b="1" dirty="0">
                <a:latin typeface="FangSong" panose="02010609060101010101" pitchFamily="49" charset="-122"/>
                <a:ea typeface="FangSong" panose="02010609060101010101" pitchFamily="49" charset="-122"/>
              </a:rPr>
              <a:t>上望夫臺。</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0" y="422652"/>
            <a:ext cx="6804248" cy="3231654"/>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Witter </a:t>
            </a:r>
            <a:r>
              <a:rPr lang="en-GB" altLang="zh-CN" sz="2800" b="1" dirty="0" err="1" smtClean="0">
                <a:latin typeface="FangSong" panose="02010609060101010101" pitchFamily="49" charset="-122"/>
                <a:ea typeface="FangSong" panose="02010609060101010101" pitchFamily="49" charset="-122"/>
                <a:cs typeface="Arial" panose="020B0604020202020204" pitchFamily="34" charset="0"/>
              </a:rPr>
              <a:t>Bynner</a:t>
            </a:r>
            <a:endParaRPr lang="en-GB"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2000" dirty="0">
                <a:latin typeface="Georgia" panose="02040502050405020303" pitchFamily="18" charset="0"/>
              </a:rPr>
              <a:t>At fourteen I became your wife, </a:t>
            </a:r>
          </a:p>
          <a:p>
            <a:r>
              <a:rPr lang="en-GB" sz="2000" dirty="0">
                <a:latin typeface="Georgia" panose="02040502050405020303" pitchFamily="18" charset="0"/>
              </a:rPr>
              <a:t>So bashful that I dared not smile,</a:t>
            </a:r>
          </a:p>
          <a:p>
            <a:r>
              <a:rPr lang="en-GB" sz="2000" dirty="0">
                <a:latin typeface="Georgia" panose="02040502050405020303" pitchFamily="18" charset="0"/>
              </a:rPr>
              <a:t>And I lowered my head towards a dark corner</a:t>
            </a:r>
          </a:p>
          <a:p>
            <a:r>
              <a:rPr lang="en-GB" sz="2000" dirty="0">
                <a:latin typeface="Georgia" panose="02040502050405020303" pitchFamily="18" charset="0"/>
              </a:rPr>
              <a:t>And would not turn to your thousand calls;</a:t>
            </a:r>
          </a:p>
          <a:p>
            <a:r>
              <a:rPr lang="en-GB" sz="2000" dirty="0">
                <a:latin typeface="Georgia" panose="02040502050405020303" pitchFamily="18" charset="0"/>
              </a:rPr>
              <a:t>But at fifteen I straightened my brows and laughed,</a:t>
            </a:r>
          </a:p>
          <a:p>
            <a:r>
              <a:rPr lang="en-GB" sz="2000" dirty="0">
                <a:latin typeface="Georgia" panose="02040502050405020303" pitchFamily="18" charset="0"/>
              </a:rPr>
              <a:t>Learning that no dust could ever seal our love,</a:t>
            </a:r>
          </a:p>
          <a:p>
            <a:r>
              <a:rPr lang="en-GB" sz="2000" dirty="0">
                <a:latin typeface="Georgia" panose="02040502050405020303" pitchFamily="18" charset="0"/>
              </a:rPr>
              <a:t>That even unto death I would await you by my post</a:t>
            </a:r>
          </a:p>
          <a:p>
            <a:r>
              <a:rPr lang="en-GB" sz="2000" dirty="0">
                <a:latin typeface="Georgia" panose="02040502050405020303" pitchFamily="18" charset="0"/>
              </a:rPr>
              <a:t>And would never lose heart in the tower of silent watching.</a:t>
            </a:r>
          </a:p>
        </p:txBody>
      </p:sp>
      <p:sp>
        <p:nvSpPr>
          <p:cNvPr id="8" name="TextBox 7"/>
          <p:cNvSpPr txBox="1"/>
          <p:nvPr/>
        </p:nvSpPr>
        <p:spPr>
          <a:xfrm>
            <a:off x="126350" y="3627773"/>
            <a:ext cx="6408712" cy="2923877"/>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Ezra </a:t>
            </a:r>
            <a:r>
              <a:rPr lang="en-GB" altLang="zh-CN" sz="2800" b="1" dirty="0" smtClean="0">
                <a:latin typeface="FangSong" panose="02010609060101010101" pitchFamily="49" charset="-122"/>
                <a:ea typeface="FangSong" panose="02010609060101010101" pitchFamily="49" charset="-122"/>
                <a:cs typeface="Arial" panose="020B0604020202020204" pitchFamily="34" charset="0"/>
              </a:rPr>
              <a:t>Pound</a:t>
            </a:r>
          </a:p>
          <a:p>
            <a:pPr algn="ctr"/>
            <a:endParaRPr lang="en-US" sz="1600" dirty="0" smtClean="0">
              <a:latin typeface="Georgia" panose="02040502050405020303" pitchFamily="18" charset="0"/>
              <a:cs typeface="Arial" panose="020B0604020202020204" pitchFamily="34" charset="0"/>
            </a:endParaRPr>
          </a:p>
          <a:p>
            <a:r>
              <a:rPr lang="en-GB" sz="2000" dirty="0">
                <a:latin typeface="Georgia" panose="02040502050405020303" pitchFamily="18" charset="0"/>
              </a:rPr>
              <a:t>At fourteen I married My Lord you.</a:t>
            </a:r>
          </a:p>
          <a:p>
            <a:r>
              <a:rPr lang="en-GB" sz="2000" dirty="0">
                <a:latin typeface="Georgia" panose="02040502050405020303" pitchFamily="18" charset="0"/>
              </a:rPr>
              <a:t>I never laughed, being bashful. </a:t>
            </a:r>
          </a:p>
          <a:p>
            <a:r>
              <a:rPr lang="en-GB" sz="2000" dirty="0">
                <a:latin typeface="Georgia" panose="02040502050405020303" pitchFamily="18" charset="0"/>
              </a:rPr>
              <a:t>Lowering my head, I looked at the wall.</a:t>
            </a:r>
          </a:p>
          <a:p>
            <a:r>
              <a:rPr lang="en-GB" sz="2000" dirty="0">
                <a:latin typeface="Georgia" panose="02040502050405020303" pitchFamily="18" charset="0"/>
              </a:rPr>
              <a:t>Called to, a thousand times, I never looked back.</a:t>
            </a:r>
          </a:p>
          <a:p>
            <a:r>
              <a:rPr lang="en-GB" sz="2000" dirty="0">
                <a:latin typeface="Georgia" panose="02040502050405020303" pitchFamily="18" charset="0"/>
              </a:rPr>
              <a:t>At fifteen I stopped scowling,</a:t>
            </a:r>
          </a:p>
          <a:p>
            <a:r>
              <a:rPr lang="en-GB" sz="2000" dirty="0">
                <a:latin typeface="Georgia" panose="02040502050405020303" pitchFamily="18" charset="0"/>
              </a:rPr>
              <a:t>I desired my dust to be mingled with yours.</a:t>
            </a:r>
          </a:p>
          <a:p>
            <a:r>
              <a:rPr lang="en-GB" sz="2000" dirty="0">
                <a:latin typeface="Georgia" panose="02040502050405020303" pitchFamily="18" charset="0"/>
              </a:rPr>
              <a:t>Why should I climb the look-out?</a:t>
            </a:r>
          </a:p>
        </p:txBody>
      </p:sp>
    </p:spTree>
    <p:extLst>
      <p:ext uri="{BB962C8B-B14F-4D97-AF65-F5344CB8AC3E}">
        <p14:creationId xmlns:p14="http://schemas.microsoft.com/office/powerpoint/2010/main" val="2045745073"/>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77</a:t>
            </a:fld>
            <a:endParaRPr lang="en-GB"/>
          </a:p>
        </p:txBody>
      </p:sp>
      <p:sp>
        <p:nvSpPr>
          <p:cNvPr id="6" name="TextBox 5"/>
          <p:cNvSpPr txBox="1"/>
          <p:nvPr/>
        </p:nvSpPr>
        <p:spPr>
          <a:xfrm>
            <a:off x="6705533" y="866151"/>
            <a:ext cx="2431435"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長干行</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李白</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十六君遠</a:t>
            </a:r>
            <a:r>
              <a:rPr lang="zh-TW" altLang="en-US" sz="2600" b="1" dirty="0" smtClean="0">
                <a:latin typeface="FangSong" panose="02010609060101010101" pitchFamily="49" charset="-122"/>
                <a:ea typeface="FangSong" panose="02010609060101010101" pitchFamily="49" charset="-122"/>
              </a:rPr>
              <a:t>行 瞿</a:t>
            </a:r>
            <a:r>
              <a:rPr lang="zh-TW" altLang="en-US" sz="2600" b="1" dirty="0">
                <a:latin typeface="FangSong" panose="02010609060101010101" pitchFamily="49" charset="-122"/>
                <a:ea typeface="FangSong" panose="02010609060101010101" pitchFamily="49" charset="-122"/>
              </a:rPr>
              <a:t>塘灩預堆。</a:t>
            </a:r>
          </a:p>
          <a:p>
            <a:pPr algn="ctr"/>
            <a:r>
              <a:rPr lang="zh-TW" altLang="en-US" sz="2600" b="1" dirty="0">
                <a:latin typeface="FangSong" panose="02010609060101010101" pitchFamily="49" charset="-122"/>
                <a:ea typeface="FangSong" panose="02010609060101010101" pitchFamily="49" charset="-122"/>
              </a:rPr>
              <a:t>五月不可</a:t>
            </a:r>
            <a:r>
              <a:rPr lang="zh-TW" altLang="en-US" sz="2600" b="1" dirty="0" smtClean="0">
                <a:latin typeface="FangSong" panose="02010609060101010101" pitchFamily="49" charset="-122"/>
                <a:ea typeface="FangSong" panose="02010609060101010101" pitchFamily="49" charset="-122"/>
              </a:rPr>
              <a:t>觸 猿</a:t>
            </a:r>
            <a:r>
              <a:rPr lang="zh-TW" altLang="en-US" sz="2600" b="1" dirty="0">
                <a:latin typeface="FangSong" panose="02010609060101010101" pitchFamily="49" charset="-122"/>
                <a:ea typeface="FangSong" panose="02010609060101010101" pitchFamily="49" charset="-122"/>
              </a:rPr>
              <a:t>聲天上哀。</a:t>
            </a:r>
          </a:p>
          <a:p>
            <a:pPr algn="ctr"/>
            <a:r>
              <a:rPr lang="zh-TW" altLang="en-US" sz="2600" b="1" dirty="0">
                <a:latin typeface="FangSong" panose="02010609060101010101" pitchFamily="49" charset="-122"/>
                <a:ea typeface="FangSong" panose="02010609060101010101" pitchFamily="49" charset="-122"/>
              </a:rPr>
              <a:t>門前遲行</a:t>
            </a:r>
            <a:r>
              <a:rPr lang="zh-TW" altLang="en-US" sz="2600" b="1" dirty="0" smtClean="0">
                <a:latin typeface="FangSong" panose="02010609060101010101" pitchFamily="49" charset="-122"/>
                <a:ea typeface="FangSong" panose="02010609060101010101" pitchFamily="49" charset="-122"/>
              </a:rPr>
              <a:t>跡 一</a:t>
            </a:r>
            <a:r>
              <a:rPr lang="zh-TW" altLang="en-US" sz="2600" b="1" dirty="0">
                <a:latin typeface="FangSong" panose="02010609060101010101" pitchFamily="49" charset="-122"/>
                <a:ea typeface="FangSong" panose="02010609060101010101" pitchFamily="49" charset="-122"/>
              </a:rPr>
              <a:t>一生綠苔。</a:t>
            </a:r>
          </a:p>
          <a:p>
            <a:pPr algn="ctr"/>
            <a:r>
              <a:rPr lang="zh-TW" altLang="en-US" sz="2600" b="1" dirty="0">
                <a:latin typeface="FangSong" panose="02010609060101010101" pitchFamily="49" charset="-122"/>
                <a:ea typeface="FangSong" panose="02010609060101010101" pitchFamily="49" charset="-122"/>
              </a:rPr>
              <a:t>苔深不能</a:t>
            </a:r>
            <a:r>
              <a:rPr lang="zh-TW" altLang="en-US" sz="2600" b="1" dirty="0" smtClean="0">
                <a:latin typeface="FangSong" panose="02010609060101010101" pitchFamily="49" charset="-122"/>
                <a:ea typeface="FangSong" panose="02010609060101010101" pitchFamily="49" charset="-122"/>
              </a:rPr>
              <a:t>掃 落</a:t>
            </a:r>
            <a:r>
              <a:rPr lang="zh-TW" altLang="en-US" sz="2600" b="1" dirty="0">
                <a:latin typeface="FangSong" panose="02010609060101010101" pitchFamily="49" charset="-122"/>
                <a:ea typeface="FangSong" panose="02010609060101010101" pitchFamily="49" charset="-122"/>
              </a:rPr>
              <a:t>葉秋風早。</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0" y="422652"/>
            <a:ext cx="7060428" cy="3231654"/>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Witter </a:t>
            </a:r>
            <a:r>
              <a:rPr lang="en-GB" altLang="zh-CN" sz="2800" b="1" dirty="0" err="1" smtClean="0">
                <a:latin typeface="FangSong" panose="02010609060101010101" pitchFamily="49" charset="-122"/>
                <a:ea typeface="FangSong" panose="02010609060101010101" pitchFamily="49" charset="-122"/>
                <a:cs typeface="Arial" panose="020B0604020202020204" pitchFamily="34" charset="0"/>
              </a:rPr>
              <a:t>Bynner</a:t>
            </a:r>
            <a:endParaRPr lang="en-GB"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1900" dirty="0">
                <a:latin typeface="Georgia" panose="02040502050405020303" pitchFamily="18" charset="0"/>
              </a:rPr>
              <a:t>Then when I was sixteen, you left on a long journey</a:t>
            </a:r>
          </a:p>
          <a:p>
            <a:r>
              <a:rPr lang="en-GB" sz="1900" dirty="0">
                <a:latin typeface="Georgia" panose="02040502050405020303" pitchFamily="18" charset="0"/>
              </a:rPr>
              <a:t>Though the Gorges of </a:t>
            </a:r>
            <a:r>
              <a:rPr lang="en-GB" sz="1900" dirty="0" err="1">
                <a:latin typeface="Georgia" panose="02040502050405020303" pitchFamily="18" charset="0"/>
              </a:rPr>
              <a:t>Chü-t’ang</a:t>
            </a:r>
            <a:r>
              <a:rPr lang="en-GB" sz="1900" dirty="0">
                <a:latin typeface="Georgia" panose="02040502050405020303" pitchFamily="18" charset="0"/>
              </a:rPr>
              <a:t>, of rock and whirling water. </a:t>
            </a:r>
          </a:p>
          <a:p>
            <a:r>
              <a:rPr lang="en-GB" sz="1900" dirty="0">
                <a:latin typeface="Georgia" panose="02040502050405020303" pitchFamily="18" charset="0"/>
              </a:rPr>
              <a:t>And then came the Fifth-month, more than I could bear, </a:t>
            </a:r>
          </a:p>
          <a:p>
            <a:r>
              <a:rPr lang="en-GB" sz="1900" dirty="0">
                <a:latin typeface="Georgia" panose="02040502050405020303" pitchFamily="18" charset="0"/>
              </a:rPr>
              <a:t>And I tried to hear the monkeys in your lofty far-off sky.</a:t>
            </a:r>
          </a:p>
          <a:p>
            <a:r>
              <a:rPr lang="en-GB" sz="1900" dirty="0">
                <a:latin typeface="Georgia" panose="02040502050405020303" pitchFamily="18" charset="0"/>
              </a:rPr>
              <a:t>Your footprints by our door, where I had watched your go, </a:t>
            </a:r>
          </a:p>
          <a:p>
            <a:r>
              <a:rPr lang="en-GB" sz="1900" dirty="0">
                <a:latin typeface="Georgia" panose="02040502050405020303" pitchFamily="18" charset="0"/>
              </a:rPr>
              <a:t>Were hidden, every one of them, under green moss,</a:t>
            </a:r>
          </a:p>
          <a:p>
            <a:r>
              <a:rPr lang="en-GB" sz="1900" dirty="0">
                <a:latin typeface="Georgia" panose="02040502050405020303" pitchFamily="18" charset="0"/>
              </a:rPr>
              <a:t>Hidden under moss too deep to sweep away.</a:t>
            </a:r>
          </a:p>
          <a:p>
            <a:r>
              <a:rPr lang="en-GB" sz="1900" dirty="0">
                <a:latin typeface="Georgia" panose="02040502050405020303" pitchFamily="18" charset="0"/>
              </a:rPr>
              <a:t>And the first autumn wind added fallen </a:t>
            </a:r>
            <a:r>
              <a:rPr lang="en-GB" sz="1900" dirty="0" smtClean="0">
                <a:latin typeface="Georgia" panose="02040502050405020303" pitchFamily="18" charset="0"/>
              </a:rPr>
              <a:t>leaves.</a:t>
            </a:r>
            <a:endParaRPr lang="en-GB" sz="1900" dirty="0">
              <a:latin typeface="Georgia" panose="02040502050405020303" pitchFamily="18" charset="0"/>
            </a:endParaRPr>
          </a:p>
        </p:txBody>
      </p:sp>
      <p:sp>
        <p:nvSpPr>
          <p:cNvPr id="8" name="TextBox 7"/>
          <p:cNvSpPr txBox="1"/>
          <p:nvPr/>
        </p:nvSpPr>
        <p:spPr>
          <a:xfrm>
            <a:off x="22097" y="3501008"/>
            <a:ext cx="6749906" cy="3154710"/>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Ezra </a:t>
            </a:r>
            <a:r>
              <a:rPr lang="en-GB" altLang="zh-CN" sz="2800" b="1" dirty="0" smtClean="0">
                <a:latin typeface="FangSong" panose="02010609060101010101" pitchFamily="49" charset="-122"/>
                <a:ea typeface="FangSong" panose="02010609060101010101" pitchFamily="49" charset="-122"/>
                <a:cs typeface="Arial" panose="020B0604020202020204" pitchFamily="34" charset="0"/>
              </a:rPr>
              <a:t>Pound</a:t>
            </a:r>
          </a:p>
          <a:p>
            <a:pPr algn="ctr"/>
            <a:endParaRPr lang="en-US" sz="1900" dirty="0" smtClean="0">
              <a:latin typeface="Georgia" panose="02040502050405020303" pitchFamily="18" charset="0"/>
              <a:cs typeface="Arial" panose="020B0604020202020204" pitchFamily="34" charset="0"/>
            </a:endParaRPr>
          </a:p>
          <a:p>
            <a:r>
              <a:rPr lang="en-GB" sz="1900" dirty="0">
                <a:latin typeface="Georgia" panose="02040502050405020303" pitchFamily="18" charset="0"/>
              </a:rPr>
              <a:t>At sixteen you departed, Forever and forever, and forever. </a:t>
            </a:r>
          </a:p>
          <a:p>
            <a:r>
              <a:rPr lang="en-GB" sz="1900" dirty="0">
                <a:latin typeface="Georgia" panose="02040502050405020303" pitchFamily="18" charset="0"/>
              </a:rPr>
              <a:t>You went into far Ku-to-Yen, by the river of swirling eddies,</a:t>
            </a:r>
          </a:p>
          <a:p>
            <a:r>
              <a:rPr lang="en-GB" sz="1900" dirty="0">
                <a:latin typeface="Georgia" panose="02040502050405020303" pitchFamily="18" charset="0"/>
              </a:rPr>
              <a:t>And you have been gone five months.</a:t>
            </a:r>
          </a:p>
          <a:p>
            <a:r>
              <a:rPr lang="en-GB" sz="1900" dirty="0">
                <a:latin typeface="Georgia" panose="02040502050405020303" pitchFamily="18" charset="0"/>
              </a:rPr>
              <a:t>The monkeys make sorrowful noise overhead. </a:t>
            </a:r>
          </a:p>
          <a:p>
            <a:r>
              <a:rPr lang="en-GB" sz="1900" dirty="0">
                <a:latin typeface="Georgia" panose="02040502050405020303" pitchFamily="18" charset="0"/>
              </a:rPr>
              <a:t>You dragged your feet when you went out. </a:t>
            </a:r>
          </a:p>
          <a:p>
            <a:r>
              <a:rPr lang="en-GB" sz="1900" dirty="0">
                <a:latin typeface="Georgia" panose="02040502050405020303" pitchFamily="18" charset="0"/>
              </a:rPr>
              <a:t>By the gate now, the moss is grown, the different mosses,</a:t>
            </a:r>
          </a:p>
          <a:p>
            <a:r>
              <a:rPr lang="en-GB" sz="1900" dirty="0">
                <a:latin typeface="Georgia" panose="02040502050405020303" pitchFamily="18" charset="0"/>
              </a:rPr>
              <a:t>Too deep to clear them away!</a:t>
            </a:r>
          </a:p>
          <a:p>
            <a:r>
              <a:rPr lang="en-GB" sz="1900" dirty="0">
                <a:latin typeface="Georgia" panose="02040502050405020303" pitchFamily="18" charset="0"/>
              </a:rPr>
              <a:t>The leaves fall early this autumn, in wind. </a:t>
            </a:r>
          </a:p>
        </p:txBody>
      </p:sp>
    </p:spTree>
    <p:extLst>
      <p:ext uri="{BB962C8B-B14F-4D97-AF65-F5344CB8AC3E}">
        <p14:creationId xmlns:p14="http://schemas.microsoft.com/office/powerpoint/2010/main" val="3438346999"/>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78</a:t>
            </a:fld>
            <a:endParaRPr lang="en-GB"/>
          </a:p>
        </p:txBody>
      </p:sp>
      <p:sp>
        <p:nvSpPr>
          <p:cNvPr id="6" name="TextBox 5"/>
          <p:cNvSpPr txBox="1"/>
          <p:nvPr/>
        </p:nvSpPr>
        <p:spPr>
          <a:xfrm>
            <a:off x="6705533" y="866151"/>
            <a:ext cx="2431435" cy="568879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smtClean="0">
                <a:latin typeface="FangSong" panose="02010609060101010101" pitchFamily="49" charset="-122"/>
                <a:ea typeface="FangSong" panose="02010609060101010101" pitchFamily="49" charset="-122"/>
              </a:rPr>
              <a:t>長干行</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李白</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八月蝴蝶</a:t>
            </a:r>
            <a:r>
              <a:rPr lang="zh-TW" altLang="en-US" sz="2600" b="1" dirty="0" smtClean="0">
                <a:latin typeface="FangSong" panose="02010609060101010101" pitchFamily="49" charset="-122"/>
                <a:ea typeface="FangSong" panose="02010609060101010101" pitchFamily="49" charset="-122"/>
              </a:rPr>
              <a:t>黃 雙</a:t>
            </a:r>
            <a:r>
              <a:rPr lang="zh-TW" altLang="en-US" sz="2600" b="1" dirty="0">
                <a:latin typeface="FangSong" panose="02010609060101010101" pitchFamily="49" charset="-122"/>
                <a:ea typeface="FangSong" panose="02010609060101010101" pitchFamily="49" charset="-122"/>
              </a:rPr>
              <a:t>飛西園草。</a:t>
            </a:r>
          </a:p>
          <a:p>
            <a:pPr algn="ctr"/>
            <a:r>
              <a:rPr lang="zh-TW" altLang="en-US" sz="2600" b="1" dirty="0">
                <a:latin typeface="FangSong" panose="02010609060101010101" pitchFamily="49" charset="-122"/>
                <a:ea typeface="FangSong" panose="02010609060101010101" pitchFamily="49" charset="-122"/>
              </a:rPr>
              <a:t>感此傷妾</a:t>
            </a:r>
            <a:r>
              <a:rPr lang="zh-TW" altLang="en-US" sz="2600" b="1" dirty="0" smtClean="0">
                <a:latin typeface="FangSong" panose="02010609060101010101" pitchFamily="49" charset="-122"/>
                <a:ea typeface="FangSong" panose="02010609060101010101" pitchFamily="49" charset="-122"/>
              </a:rPr>
              <a:t>心 坐</a:t>
            </a:r>
            <a:r>
              <a:rPr lang="zh-TW" altLang="en-US" sz="2600" b="1" dirty="0">
                <a:latin typeface="FangSong" panose="02010609060101010101" pitchFamily="49" charset="-122"/>
                <a:ea typeface="FangSong" panose="02010609060101010101" pitchFamily="49" charset="-122"/>
              </a:rPr>
              <a:t>愁紅顏老。</a:t>
            </a:r>
          </a:p>
          <a:p>
            <a:pPr algn="ctr"/>
            <a:r>
              <a:rPr lang="zh-TW" altLang="en-US" sz="2600" b="1" dirty="0">
                <a:latin typeface="FangSong" panose="02010609060101010101" pitchFamily="49" charset="-122"/>
                <a:ea typeface="FangSong" panose="02010609060101010101" pitchFamily="49" charset="-122"/>
              </a:rPr>
              <a:t>早晚下三</a:t>
            </a:r>
            <a:r>
              <a:rPr lang="zh-TW" altLang="en-US" sz="2600" b="1" dirty="0" smtClean="0">
                <a:latin typeface="FangSong" panose="02010609060101010101" pitchFamily="49" charset="-122"/>
                <a:ea typeface="FangSong" panose="02010609060101010101" pitchFamily="49" charset="-122"/>
              </a:rPr>
              <a:t>巴 預</a:t>
            </a:r>
            <a:r>
              <a:rPr lang="zh-TW" altLang="en-US" sz="2600" b="1" dirty="0">
                <a:latin typeface="FangSong" panose="02010609060101010101" pitchFamily="49" charset="-122"/>
                <a:ea typeface="FangSong" panose="02010609060101010101" pitchFamily="49" charset="-122"/>
              </a:rPr>
              <a:t>將書報家。</a:t>
            </a:r>
          </a:p>
          <a:p>
            <a:pPr algn="ctr"/>
            <a:r>
              <a:rPr lang="zh-TW" altLang="en-US" sz="2600" b="1" dirty="0">
                <a:latin typeface="FangSong" panose="02010609060101010101" pitchFamily="49" charset="-122"/>
                <a:ea typeface="FangSong" panose="02010609060101010101" pitchFamily="49" charset="-122"/>
              </a:rPr>
              <a:t>相迎不道</a:t>
            </a:r>
            <a:r>
              <a:rPr lang="zh-TW" altLang="en-US" sz="2600" b="1" dirty="0" smtClean="0">
                <a:latin typeface="FangSong" panose="02010609060101010101" pitchFamily="49" charset="-122"/>
                <a:ea typeface="FangSong" panose="02010609060101010101" pitchFamily="49" charset="-122"/>
              </a:rPr>
              <a:t>遠 直</a:t>
            </a:r>
            <a:r>
              <a:rPr lang="zh-TW" altLang="en-US" sz="2600" b="1" dirty="0">
                <a:latin typeface="FangSong" panose="02010609060101010101" pitchFamily="49" charset="-122"/>
                <a:ea typeface="FangSong" panose="02010609060101010101" pitchFamily="49" charset="-122"/>
              </a:rPr>
              <a:t>至長風沙。</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0" y="422652"/>
            <a:ext cx="7060428" cy="3093154"/>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Witter </a:t>
            </a:r>
            <a:r>
              <a:rPr lang="en-GB" altLang="zh-CN" sz="2800" b="1" dirty="0" err="1" smtClean="0">
                <a:latin typeface="FangSong" panose="02010609060101010101" pitchFamily="49" charset="-122"/>
                <a:ea typeface="FangSong" panose="02010609060101010101" pitchFamily="49" charset="-122"/>
                <a:cs typeface="Arial" panose="020B0604020202020204" pitchFamily="34" charset="0"/>
              </a:rPr>
              <a:t>Bynner</a:t>
            </a:r>
            <a:endParaRPr lang="en-GB" altLang="zh-CN" sz="2800" b="1" dirty="0" smtClean="0">
              <a:latin typeface="FangSong" panose="02010609060101010101" pitchFamily="49" charset="-122"/>
              <a:ea typeface="FangSong" panose="02010609060101010101" pitchFamily="49" charset="-122"/>
              <a:cs typeface="Arial" panose="020B0604020202020204" pitchFamily="34" charset="0"/>
            </a:endParaRPr>
          </a:p>
          <a:p>
            <a:pPr algn="ctr"/>
            <a:endParaRPr lang="en-US" sz="1600" dirty="0" smtClean="0">
              <a:latin typeface="Georgia" panose="02040502050405020303" pitchFamily="18" charset="0"/>
              <a:cs typeface="Arial" panose="020B0604020202020204" pitchFamily="34" charset="0"/>
            </a:endParaRPr>
          </a:p>
          <a:p>
            <a:r>
              <a:rPr lang="en-GB" sz="1900" dirty="0">
                <a:latin typeface="Georgia" panose="02040502050405020303" pitchFamily="18" charset="0"/>
              </a:rPr>
              <a:t>And now, in the Eighth-month, yellowing butterflies</a:t>
            </a:r>
          </a:p>
          <a:p>
            <a:r>
              <a:rPr lang="en-GB" sz="1900" dirty="0">
                <a:latin typeface="Georgia" panose="02040502050405020303" pitchFamily="18" charset="0"/>
              </a:rPr>
              <a:t>Hover, two by two, in our west-garden grasses…</a:t>
            </a:r>
          </a:p>
          <a:p>
            <a:r>
              <a:rPr lang="en-GB" sz="1900" dirty="0">
                <a:latin typeface="Georgia" panose="02040502050405020303" pitchFamily="18" charset="0"/>
              </a:rPr>
              <a:t>And, because of all this, my heart is breaking</a:t>
            </a:r>
          </a:p>
          <a:p>
            <a:r>
              <a:rPr lang="en-GB" sz="1900" dirty="0">
                <a:latin typeface="Georgia" panose="02040502050405020303" pitchFamily="18" charset="0"/>
              </a:rPr>
              <a:t>And I fear for my bright cheeks, lest they fade. </a:t>
            </a:r>
          </a:p>
          <a:p>
            <a:r>
              <a:rPr lang="en-GB" sz="1900" dirty="0">
                <a:latin typeface="Georgia" panose="02040502050405020303" pitchFamily="18" charset="0"/>
              </a:rPr>
              <a:t>…Oh, at last, when you return through the three Pa districts,</a:t>
            </a:r>
          </a:p>
          <a:p>
            <a:r>
              <a:rPr lang="en-GB" sz="1900" dirty="0">
                <a:latin typeface="Georgia" panose="02040502050405020303" pitchFamily="18" charset="0"/>
              </a:rPr>
              <a:t>Send me a message home ahead!</a:t>
            </a:r>
          </a:p>
          <a:p>
            <a:r>
              <a:rPr lang="en-GB" dirty="0">
                <a:latin typeface="Georgia" panose="02040502050405020303" pitchFamily="18" charset="0"/>
              </a:rPr>
              <a:t>And I will come and meet you and will never mind the distance.</a:t>
            </a:r>
          </a:p>
          <a:p>
            <a:r>
              <a:rPr lang="en-GB" sz="1900" dirty="0">
                <a:latin typeface="Georgia" panose="02040502050405020303" pitchFamily="18" charset="0"/>
              </a:rPr>
              <a:t>All the way to Chang-</a:t>
            </a:r>
            <a:r>
              <a:rPr lang="en-GB" sz="1900" dirty="0" err="1">
                <a:latin typeface="Georgia" panose="02040502050405020303" pitchFamily="18" charset="0"/>
              </a:rPr>
              <a:t>feng</a:t>
            </a:r>
            <a:r>
              <a:rPr lang="en-GB" sz="1900" dirty="0">
                <a:latin typeface="Georgia" panose="02040502050405020303" pitchFamily="18" charset="0"/>
              </a:rPr>
              <a:t> </a:t>
            </a:r>
            <a:r>
              <a:rPr lang="en-GB" sz="1900" dirty="0" err="1">
                <a:latin typeface="Georgia" panose="02040502050405020303" pitchFamily="18" charset="0"/>
              </a:rPr>
              <a:t>Sha</a:t>
            </a:r>
            <a:r>
              <a:rPr lang="en-GB" sz="1900" dirty="0">
                <a:latin typeface="Georgia" panose="02040502050405020303" pitchFamily="18" charset="0"/>
              </a:rPr>
              <a:t>. </a:t>
            </a:r>
          </a:p>
        </p:txBody>
      </p:sp>
      <p:sp>
        <p:nvSpPr>
          <p:cNvPr id="8" name="TextBox 7"/>
          <p:cNvSpPr txBox="1"/>
          <p:nvPr/>
        </p:nvSpPr>
        <p:spPr>
          <a:xfrm>
            <a:off x="-12220" y="3460649"/>
            <a:ext cx="7038331" cy="3154710"/>
          </a:xfrm>
          <a:prstGeom prst="rect">
            <a:avLst/>
          </a:prstGeom>
          <a:noFill/>
        </p:spPr>
        <p:txBody>
          <a:bodyPr wrap="square" rtlCol="0">
            <a:spAutoFit/>
          </a:bodyPr>
          <a:lstStyle/>
          <a:p>
            <a:pPr algn="ctr"/>
            <a:r>
              <a:rPr lang="en-GB" altLang="zh-CN" sz="2800" b="1" dirty="0">
                <a:latin typeface="FangSong" panose="02010609060101010101" pitchFamily="49" charset="-122"/>
                <a:ea typeface="FangSong" panose="02010609060101010101" pitchFamily="49" charset="-122"/>
                <a:cs typeface="Arial" panose="020B0604020202020204" pitchFamily="34" charset="0"/>
              </a:rPr>
              <a:t>Ezra </a:t>
            </a:r>
            <a:r>
              <a:rPr lang="en-GB" altLang="zh-CN" sz="2800" b="1" dirty="0" smtClean="0">
                <a:latin typeface="FangSong" panose="02010609060101010101" pitchFamily="49" charset="-122"/>
                <a:ea typeface="FangSong" panose="02010609060101010101" pitchFamily="49" charset="-122"/>
                <a:cs typeface="Arial" panose="020B0604020202020204" pitchFamily="34" charset="0"/>
              </a:rPr>
              <a:t>Pound</a:t>
            </a:r>
          </a:p>
          <a:p>
            <a:pPr algn="ctr"/>
            <a:endParaRPr lang="en-US" sz="1900" dirty="0" smtClean="0">
              <a:latin typeface="Georgia" panose="02040502050405020303" pitchFamily="18" charset="0"/>
              <a:cs typeface="Arial" panose="020B0604020202020204" pitchFamily="34" charset="0"/>
            </a:endParaRPr>
          </a:p>
          <a:p>
            <a:r>
              <a:rPr lang="en-GB" sz="1900" dirty="0">
                <a:latin typeface="Georgia" panose="02040502050405020303" pitchFamily="18" charset="0"/>
              </a:rPr>
              <a:t>The paired butterflies are already yellow with August</a:t>
            </a:r>
          </a:p>
          <a:p>
            <a:r>
              <a:rPr lang="en-GB" sz="1900" dirty="0">
                <a:latin typeface="Georgia" panose="02040502050405020303" pitchFamily="18" charset="0"/>
              </a:rPr>
              <a:t>Over the grass in the West Garden,</a:t>
            </a:r>
          </a:p>
          <a:p>
            <a:r>
              <a:rPr lang="en-GB" sz="1900" dirty="0">
                <a:latin typeface="Georgia" panose="02040502050405020303" pitchFamily="18" charset="0"/>
              </a:rPr>
              <a:t>They hurt me.</a:t>
            </a:r>
          </a:p>
          <a:p>
            <a:r>
              <a:rPr lang="en-GB" sz="1900" dirty="0">
                <a:latin typeface="Georgia" panose="02040502050405020303" pitchFamily="18" charset="0"/>
              </a:rPr>
              <a:t>I grow older,</a:t>
            </a:r>
          </a:p>
          <a:p>
            <a:r>
              <a:rPr lang="en-GB" dirty="0">
                <a:latin typeface="Georgia" panose="02040502050405020303" pitchFamily="18" charset="0"/>
              </a:rPr>
              <a:t>If you are coming down through the narrows of the river Kiang,</a:t>
            </a:r>
          </a:p>
          <a:p>
            <a:r>
              <a:rPr lang="en-GB" sz="1900" dirty="0">
                <a:latin typeface="Georgia" panose="02040502050405020303" pitchFamily="18" charset="0"/>
              </a:rPr>
              <a:t>Please let me know beforehand,</a:t>
            </a:r>
          </a:p>
          <a:p>
            <a:r>
              <a:rPr lang="en-GB" sz="1900" dirty="0">
                <a:latin typeface="Georgia" panose="02040502050405020303" pitchFamily="18" charset="0"/>
              </a:rPr>
              <a:t>And I will come out to meet you, </a:t>
            </a:r>
          </a:p>
          <a:p>
            <a:r>
              <a:rPr lang="en-GB" sz="1900" dirty="0">
                <a:latin typeface="Georgia" panose="02040502050405020303" pitchFamily="18" charset="0"/>
              </a:rPr>
              <a:t>As far as Cho-</a:t>
            </a:r>
            <a:r>
              <a:rPr lang="en-GB" sz="1900" dirty="0" err="1">
                <a:latin typeface="Georgia" panose="02040502050405020303" pitchFamily="18" charset="0"/>
              </a:rPr>
              <a:t>fu</a:t>
            </a:r>
            <a:r>
              <a:rPr lang="en-GB" sz="1900" dirty="0">
                <a:latin typeface="Georgia" panose="02040502050405020303" pitchFamily="18" charset="0"/>
              </a:rPr>
              <a:t>-</a:t>
            </a:r>
            <a:r>
              <a:rPr lang="en-GB" sz="1900" dirty="0" err="1">
                <a:latin typeface="Georgia" panose="02040502050405020303" pitchFamily="18" charset="0"/>
              </a:rPr>
              <a:t>sa</a:t>
            </a:r>
            <a:r>
              <a:rPr lang="en-GB" sz="1900" dirty="0">
                <a:latin typeface="Georgia" panose="02040502050405020303" pitchFamily="18" charset="0"/>
              </a:rPr>
              <a:t>.</a:t>
            </a:r>
          </a:p>
        </p:txBody>
      </p:sp>
    </p:spTree>
    <p:extLst>
      <p:ext uri="{BB962C8B-B14F-4D97-AF65-F5344CB8AC3E}">
        <p14:creationId xmlns:p14="http://schemas.microsoft.com/office/powerpoint/2010/main" val="2130977406"/>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79</a:t>
            </a:fld>
            <a:endParaRPr lang="en-GB"/>
          </a:p>
        </p:txBody>
      </p:sp>
      <p:sp>
        <p:nvSpPr>
          <p:cNvPr id="6" name="TextBox 5"/>
          <p:cNvSpPr txBox="1"/>
          <p:nvPr/>
        </p:nvSpPr>
        <p:spPr>
          <a:xfrm>
            <a:off x="6602924"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典故翻譯</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3491880" y="944947"/>
            <a:ext cx="1846659" cy="5448207"/>
          </a:xfrm>
          <a:prstGeom prst="rect">
            <a:avLst/>
          </a:prstGeom>
          <a:noFill/>
          <a:ln w="12700">
            <a:solidFill>
              <a:schemeClr val="tx1"/>
            </a:solidFill>
          </a:ln>
        </p:spPr>
        <p:txBody>
          <a:bodyPr vert="eaVert" wrap="square" rtlCol="0">
            <a:spAutoFit/>
          </a:bodyPr>
          <a:lstStyle/>
          <a:p>
            <a:pPr algn="ctr"/>
            <a:r>
              <a:rPr lang="zh-CN" altLang="en-US" sz="2600" b="1" dirty="0" smtClean="0">
                <a:solidFill>
                  <a:srgbClr val="0070C0"/>
                </a:solidFill>
                <a:latin typeface="FangSong" panose="02010609060101010101" pitchFamily="49" charset="-122"/>
                <a:ea typeface="FangSong" panose="02010609060101010101" pitchFamily="49" charset="-122"/>
              </a:rPr>
              <a:t>周春塘</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基本能力訓練</a:t>
            </a:r>
            <a:endParaRPr lang="en-US" altLang="zh-CN" sz="2600" b="1" dirty="0" smtClean="0">
              <a:latin typeface="FangSong" panose="02010609060101010101" pitchFamily="49" charset="-122"/>
              <a:ea typeface="FangSong" panose="02010609060101010101" pitchFamily="49" charset="-122"/>
            </a:endParaRPr>
          </a:p>
          <a:p>
            <a:pPr algn="ctr"/>
            <a:endParaRPr lang="en-US" altLang="zh-CN" sz="1400" b="1" dirty="0" smtClean="0">
              <a:latin typeface="FangSong" panose="02010609060101010101" pitchFamily="49" charset="-122"/>
              <a:ea typeface="FangSong" panose="02010609060101010101" pitchFamily="49" charset="-122"/>
            </a:endParaRPr>
          </a:p>
          <a:p>
            <a:pPr algn="ctr"/>
            <a:r>
              <a:rPr lang="zh-CN" altLang="en-US" sz="2600" b="1" dirty="0">
                <a:latin typeface="FangSong" panose="02010609060101010101" pitchFamily="49" charset="-122"/>
                <a:ea typeface="FangSong" panose="02010609060101010101" pitchFamily="49" charset="-122"/>
              </a:rPr>
              <a:t>同理心</a:t>
            </a:r>
            <a:endParaRPr lang="zh-TW" altLang="en-US" sz="26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420590669"/>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80</a:t>
            </a:fld>
            <a:endParaRPr lang="en-GB"/>
          </a:p>
        </p:txBody>
      </p:sp>
      <p:sp>
        <p:nvSpPr>
          <p:cNvPr id="6" name="TextBox 5"/>
          <p:cNvSpPr txBox="1"/>
          <p:nvPr/>
        </p:nvSpPr>
        <p:spPr>
          <a:xfrm>
            <a:off x="6602924" y="944947"/>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典故翻譯</a:t>
            </a:r>
            <a:endParaRPr lang="en-US" altLang="zh-CN" sz="3200" b="1" dirty="0">
              <a:latin typeface="FangSong" panose="02010609060101010101" pitchFamily="49" charset="-122"/>
              <a:ea typeface="FangSong" panose="02010609060101010101" pitchFamily="49" charset="-122"/>
            </a:endParaRPr>
          </a:p>
        </p:txBody>
      </p:sp>
      <p:sp>
        <p:nvSpPr>
          <p:cNvPr id="5" name="TextBox 4"/>
          <p:cNvSpPr txBox="1"/>
          <p:nvPr/>
        </p:nvSpPr>
        <p:spPr>
          <a:xfrm>
            <a:off x="1706776" y="944947"/>
            <a:ext cx="3631763" cy="5448207"/>
          </a:xfrm>
          <a:prstGeom prst="rect">
            <a:avLst/>
          </a:prstGeom>
          <a:noFill/>
          <a:ln w="12700">
            <a:solidFill>
              <a:schemeClr val="tx1"/>
            </a:solidFill>
          </a:ln>
        </p:spPr>
        <p:txBody>
          <a:bodyPr vert="eaVert" wrap="square" rtlCol="0">
            <a:spAutoFit/>
          </a:bodyPr>
          <a:lstStyle/>
          <a:p>
            <a:pPr algn="ctr"/>
            <a:r>
              <a:rPr lang="zh-CN" altLang="en-US" sz="2600" b="1" dirty="0" smtClean="0">
                <a:solidFill>
                  <a:srgbClr val="0070C0"/>
                </a:solidFill>
                <a:latin typeface="FangSong" panose="02010609060101010101" pitchFamily="49" charset="-122"/>
                <a:ea typeface="FangSong" panose="02010609060101010101" pitchFamily="49" charset="-122"/>
              </a:rPr>
              <a:t>呂叔湘</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r>
              <a:rPr lang="zh-CN" altLang="en-US" sz="2600" b="1" dirty="0">
                <a:latin typeface="FangSong" panose="02010609060101010101" pitchFamily="49" charset="-122"/>
                <a:ea typeface="FangSong" panose="02010609060101010101" pitchFamily="49" charset="-122"/>
              </a:rPr>
              <a:t>「</a:t>
            </a:r>
            <a:r>
              <a:rPr lang="zh-TW" altLang="en-US" sz="2600" b="1" dirty="0" smtClean="0">
                <a:latin typeface="FangSong" panose="02010609060101010101" pitchFamily="49" charset="-122"/>
                <a:ea typeface="FangSong" panose="02010609060101010101" pitchFamily="49" charset="-122"/>
              </a:rPr>
              <a:t>上</a:t>
            </a:r>
            <a:r>
              <a:rPr lang="zh-TW" altLang="en-US" sz="2600" b="1" dirty="0">
                <a:latin typeface="FangSong" panose="02010609060101010101" pitchFamily="49" charset="-122"/>
                <a:ea typeface="FangSong" panose="02010609060101010101" pitchFamily="49" charset="-122"/>
              </a:rPr>
              <a:t>舉</a:t>
            </a:r>
            <a:r>
              <a:rPr lang="en-US" altLang="zh-TW" sz="2600" b="1" dirty="0" err="1">
                <a:latin typeface="FangSong" panose="02010609060101010101" pitchFamily="49" charset="-122"/>
                <a:ea typeface="FangSong" panose="02010609060101010101" pitchFamily="49" charset="-122"/>
              </a:rPr>
              <a:t>Bynner</a:t>
            </a:r>
            <a:r>
              <a:rPr lang="zh-TW" altLang="en-US" sz="2600" b="1" dirty="0">
                <a:latin typeface="FangSong" panose="02010609060101010101" pitchFamily="49" charset="-122"/>
                <a:ea typeface="FangSong" panose="02010609060101010101" pitchFamily="49" charset="-122"/>
              </a:rPr>
              <a:t>諸例引起譯事上一大問</a:t>
            </a:r>
            <a:r>
              <a:rPr lang="zh-TW" altLang="en-US" sz="2600" b="1" dirty="0" smtClean="0">
                <a:latin typeface="FangSong" panose="02010609060101010101" pitchFamily="49" charset="-122"/>
                <a:ea typeface="FangSong" panose="02010609060101010101" pitchFamily="49" charset="-122"/>
              </a:rPr>
              <a:t>題 即</a:t>
            </a:r>
            <a:r>
              <a:rPr lang="zh-TW" altLang="en-US" sz="2600" b="1" dirty="0">
                <a:latin typeface="FangSong" panose="02010609060101010101" pitchFamily="49" charset="-122"/>
                <a:ea typeface="FangSong" panose="02010609060101010101" pitchFamily="49" charset="-122"/>
              </a:rPr>
              <a:t>譯人究有何種限度之自由</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r>
              <a:rPr lang="zh-TW" altLang="en-US" sz="2600" b="1" dirty="0" smtClean="0">
                <a:latin typeface="FangSong" panose="02010609060101010101" pitchFamily="49" charset="-122"/>
                <a:ea typeface="FangSong" panose="02010609060101010101" pitchFamily="49" charset="-122"/>
              </a:rPr>
              <a:t>變</a:t>
            </a:r>
            <a:r>
              <a:rPr lang="zh-TW" altLang="en-US" sz="2600" b="1" dirty="0">
                <a:latin typeface="FangSong" panose="02010609060101010101" pitchFamily="49" charset="-122"/>
                <a:ea typeface="FangSong" panose="02010609060101010101" pitchFamily="49" charset="-122"/>
              </a:rPr>
              <a:t>通為應限於詞</a:t>
            </a:r>
            <a:r>
              <a:rPr lang="zh-TW" altLang="en-US" sz="2600" b="1" dirty="0" smtClean="0">
                <a:latin typeface="FangSong" panose="02010609060101010101" pitchFamily="49" charset="-122"/>
                <a:ea typeface="FangSong" panose="02010609060101010101" pitchFamily="49" charset="-122"/>
              </a:rPr>
              <a:t>語 為</a:t>
            </a:r>
            <a:r>
              <a:rPr lang="zh-TW" altLang="en-US" sz="2600" b="1" dirty="0">
                <a:latin typeface="FangSong" panose="02010609060101010101" pitchFamily="49" charset="-122"/>
                <a:ea typeface="FangSong" panose="02010609060101010101" pitchFamily="49" charset="-122"/>
              </a:rPr>
              <a:t>何兼及意義？何者為必須變通？何者為無害變通？變通逾限之流弊又如何</a:t>
            </a:r>
            <a:r>
              <a:rPr lang="zh-TW" altLang="en-US" sz="2600" b="1" dirty="0" smtClean="0">
                <a:latin typeface="FangSong" panose="02010609060101010101" pitchFamily="49" charset="-122"/>
                <a:ea typeface="FangSong" panose="02010609060101010101" pitchFamily="49" charset="-122"/>
              </a:rPr>
              <a:t>？’</a:t>
            </a:r>
            <a:endParaRPr lang="en-US" altLang="zh-TW" sz="2600" b="1" dirty="0" smtClean="0">
              <a:latin typeface="FangSong" panose="02010609060101010101" pitchFamily="49" charset="-122"/>
              <a:ea typeface="FangSong" panose="02010609060101010101" pitchFamily="49" charset="-122"/>
            </a:endParaRPr>
          </a:p>
          <a:p>
            <a:r>
              <a:rPr lang="en-US" altLang="zh-TW"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譯事之不能不有變</a:t>
            </a:r>
            <a:r>
              <a:rPr lang="zh-TW" altLang="en-US" sz="2600" b="1" dirty="0" smtClean="0">
                <a:latin typeface="FangSong" panose="02010609060101010101" pitchFamily="49" charset="-122"/>
                <a:ea typeface="FangSong" panose="02010609060101010101" pitchFamily="49" charset="-122"/>
              </a:rPr>
              <a:t>通 最</a:t>
            </a:r>
            <a:r>
              <a:rPr lang="zh-TW" altLang="en-US" sz="2600" b="1" dirty="0">
                <a:latin typeface="FangSong" panose="02010609060101010101" pitchFamily="49" charset="-122"/>
                <a:ea typeface="FangSong" panose="02010609060101010101" pitchFamily="49" charset="-122"/>
              </a:rPr>
              <a:t>明顯之例為典</a:t>
            </a:r>
            <a:r>
              <a:rPr lang="zh-TW" altLang="en-US" sz="2600" b="1" dirty="0" smtClean="0">
                <a:latin typeface="FangSong" panose="02010609060101010101" pitchFamily="49" charset="-122"/>
                <a:ea typeface="FangSong" panose="02010609060101010101" pitchFamily="49" charset="-122"/>
              </a:rPr>
              <a:t>故</a:t>
            </a:r>
            <a:r>
              <a:rPr lang="zh-CN" altLang="en-US" sz="2600" b="1" dirty="0" smtClean="0">
                <a:latin typeface="FangSong" panose="02010609060101010101" pitchFamily="49" charset="-122"/>
                <a:ea typeface="FangSong" panose="02010609060101010101" pitchFamily="49" charset="-122"/>
              </a:rPr>
              <a:t>。」</a:t>
            </a:r>
            <a:r>
              <a:rPr lang="en-US" altLang="zh-TW" sz="2600" b="1" dirty="0" smtClean="0">
                <a:latin typeface="FangSong" panose="02010609060101010101" pitchFamily="49" charset="-122"/>
                <a:ea typeface="FangSong" panose="02010609060101010101" pitchFamily="49" charset="-122"/>
              </a:rPr>
              <a:t> </a:t>
            </a:r>
            <a:endParaRPr lang="en-US" altLang="zh-CN" sz="1400" b="1" dirty="0" smtClean="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609331700"/>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81</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141781529"/>
              </p:ext>
            </p:extLst>
          </p:nvPr>
        </p:nvGraphicFramePr>
        <p:xfrm>
          <a:off x="251520" y="2276872"/>
          <a:ext cx="4752528" cy="2194560"/>
        </p:xfrm>
        <a:graphic>
          <a:graphicData uri="http://schemas.openxmlformats.org/drawingml/2006/table">
            <a:tbl>
              <a:tblPr firstRow="1" bandRow="1">
                <a:tableStyleId>{FABFCF23-3B69-468F-B69F-88F6DE6A72F2}</a:tableStyleId>
              </a:tblPr>
              <a:tblGrid>
                <a:gridCol w="4752528"/>
              </a:tblGrid>
              <a:tr h="370840">
                <a:tc>
                  <a:txBody>
                    <a:bodyPr/>
                    <a:lstStyle/>
                    <a:p>
                      <a:pPr algn="ctr"/>
                      <a:r>
                        <a:rPr lang="zh-TW" altLang="en-US" sz="2200" b="1" dirty="0" smtClean="0">
                          <a:latin typeface="FangSong" panose="02010609060101010101" pitchFamily="49" charset="-122"/>
                          <a:ea typeface="FangSong" panose="02010609060101010101" pitchFamily="49" charset="-122"/>
                        </a:rPr>
                        <a:t>鄧攸無子尋知命 潘岳悼亡猶費詞</a:t>
                      </a:r>
                      <a:endParaRPr lang="en-GB" sz="2200" b="1" dirty="0">
                        <a:latin typeface="FangSong" panose="02010609060101010101" pitchFamily="49" charset="-122"/>
                        <a:ea typeface="FangSong" panose="02010609060101010101" pitchFamily="49" charset="-122"/>
                      </a:endParaRPr>
                    </a:p>
                  </a:txBody>
                  <a:tcPr/>
                </a:tc>
              </a:tr>
              <a:tr h="761216">
                <a:tc>
                  <a:txBody>
                    <a:bodyPr/>
                    <a:lstStyle/>
                    <a:p>
                      <a:r>
                        <a:rPr lang="en-US" altLang="zh-HK" sz="2200" b="0" dirty="0" smtClean="0">
                          <a:solidFill>
                            <a:srgbClr val="0070C0"/>
                          </a:solidFill>
                          <a:latin typeface="Georgia" panose="02040502050405020303" pitchFamily="18" charset="0"/>
                          <a:ea typeface="FangSong" panose="02010609060101010101" pitchFamily="49" charset="-122"/>
                        </a:rPr>
                        <a:t>W</a:t>
                      </a:r>
                      <a:r>
                        <a:rPr lang="en-US" altLang="zh-CN" sz="2200" b="0" dirty="0" smtClean="0">
                          <a:solidFill>
                            <a:srgbClr val="0070C0"/>
                          </a:solidFill>
                          <a:latin typeface="Georgia" panose="02040502050405020303" pitchFamily="18" charset="0"/>
                          <a:ea typeface="FangSong" panose="02010609060101010101" pitchFamily="49" charset="-122"/>
                        </a:rPr>
                        <a:t>itter </a:t>
                      </a:r>
                      <a:r>
                        <a:rPr lang="en-US" altLang="zh-CN" sz="2200" b="0" dirty="0" err="1" smtClean="0">
                          <a:solidFill>
                            <a:srgbClr val="0070C0"/>
                          </a:solidFill>
                          <a:latin typeface="Georgia" panose="02040502050405020303" pitchFamily="18" charset="0"/>
                          <a:ea typeface="FangSong" panose="02010609060101010101" pitchFamily="49" charset="-122"/>
                        </a:rPr>
                        <a:t>Bynner</a:t>
                      </a:r>
                      <a:r>
                        <a:rPr lang="zh-HK" altLang="en-GB"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There have been better men than I to whom heaven denied a son, </a:t>
                      </a:r>
                    </a:p>
                    <a:p>
                      <a:r>
                        <a:rPr lang="en-GB" altLang="zh-HK" sz="2200" b="0" dirty="0" smtClean="0">
                          <a:solidFill>
                            <a:schemeClr val="tx1"/>
                          </a:solidFill>
                          <a:latin typeface="Georgia" panose="02040502050405020303" pitchFamily="18" charset="0"/>
                          <a:ea typeface="FangSong" panose="02010609060101010101" pitchFamily="49" charset="-122"/>
                        </a:rPr>
                        <a:t>There was a poet better than I whose dead wife could not hear him</a:t>
                      </a:r>
                      <a:r>
                        <a:rPr lang="en-US" altLang="zh-HK" sz="2200" b="0" dirty="0" smtClean="0">
                          <a:solidFill>
                            <a:schemeClr val="tx1"/>
                          </a:solidFill>
                          <a:latin typeface="Georgia" panose="02040502050405020303" pitchFamily="18" charset="0"/>
                          <a:ea typeface="FangSong" panose="02010609060101010101" pitchFamily="49" charset="-122"/>
                        </a:rPr>
                        <a:t>.</a:t>
                      </a:r>
                      <a:endParaRPr lang="en-GB" altLang="zh-HK" sz="2200" b="0" dirty="0" smtClean="0">
                        <a:solidFill>
                          <a:schemeClr val="tx1"/>
                        </a:solidFill>
                        <a:latin typeface="Georgia" panose="02040502050405020303" pitchFamily="18" charset="0"/>
                        <a:ea typeface="FangSong" panose="02010609060101010101" pitchFamily="49" charset="-122"/>
                      </a:endParaRPr>
                    </a:p>
                  </a:txBody>
                  <a:tcPr/>
                </a:tc>
              </a:tr>
            </a:tbl>
          </a:graphicData>
        </a:graphic>
      </p:graphicFrame>
      <p:sp>
        <p:nvSpPr>
          <p:cNvPr id="6" name="TextBox 5"/>
          <p:cNvSpPr txBox="1"/>
          <p:nvPr/>
        </p:nvSpPr>
        <p:spPr>
          <a:xfrm>
            <a:off x="5220072" y="953539"/>
            <a:ext cx="1631216" cy="5436543"/>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CN" altLang="en-US" sz="2600" b="1" dirty="0">
                <a:latin typeface="FangSong" panose="02010609060101010101" pitchFamily="49" charset="-122"/>
                <a:ea typeface="FangSong" panose="02010609060101010101" pitchFamily="49" charset="-122"/>
              </a:rPr>
              <a:t>遣悲怀</a:t>
            </a:r>
            <a:r>
              <a:rPr lang="en-US" altLang="zh-CN" sz="2600" b="1" dirty="0">
                <a:latin typeface="FangSong" panose="02010609060101010101" pitchFamily="49" charset="-122"/>
                <a:ea typeface="FangSong" panose="02010609060101010101" pitchFamily="49" charset="-122"/>
              </a:rPr>
              <a:t>•</a:t>
            </a:r>
            <a:r>
              <a:rPr lang="zh-CN" altLang="en-US" sz="2600" b="1" dirty="0">
                <a:latin typeface="FangSong" panose="02010609060101010101" pitchFamily="49" charset="-122"/>
                <a:ea typeface="FangSong" panose="02010609060101010101" pitchFamily="49" charset="-122"/>
              </a:rPr>
              <a:t>其三</a:t>
            </a:r>
            <a:r>
              <a:rPr lang="en-US" altLang="zh-TW" sz="2600" b="1" dirty="0" smtClean="0">
                <a:latin typeface="FangSong" panose="02010609060101010101" pitchFamily="49" charset="-122"/>
                <a:ea typeface="FangSong" panose="02010609060101010101" pitchFamily="49" charset="-122"/>
              </a:rPr>
              <a:t>&gt;</a:t>
            </a:r>
            <a:r>
              <a:rPr lang="zh-CN" altLang="en-US" sz="2600" b="1" dirty="0" smtClean="0">
                <a:solidFill>
                  <a:srgbClr val="0070C0"/>
                </a:solidFill>
                <a:latin typeface="FangSong" panose="02010609060101010101" pitchFamily="49" charset="-122"/>
                <a:ea typeface="FangSong" panose="02010609060101010101" pitchFamily="49" charset="-122"/>
              </a:rPr>
              <a:t> 元稹</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CN"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鄧攸無子尋知</a:t>
            </a:r>
            <a:r>
              <a:rPr lang="zh-TW" altLang="en-US" sz="2600" b="1" dirty="0" smtClean="0">
                <a:latin typeface="FangSong" panose="02010609060101010101" pitchFamily="49" charset="-122"/>
                <a:ea typeface="FangSong" panose="02010609060101010101" pitchFamily="49" charset="-122"/>
              </a:rPr>
              <a:t>命 </a:t>
            </a:r>
            <a:endParaRPr lang="en-US" altLang="zh-TW" sz="2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潘</a:t>
            </a:r>
            <a:r>
              <a:rPr lang="zh-TW" altLang="en-US" sz="2600" b="1" dirty="0">
                <a:latin typeface="FangSong" panose="02010609060101010101" pitchFamily="49" charset="-122"/>
                <a:ea typeface="FangSong" panose="02010609060101010101" pitchFamily="49" charset="-122"/>
              </a:rPr>
              <a:t>岳悼亡猶費詞</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7060428" y="927512"/>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典故翻譯</a:t>
            </a:r>
            <a:endParaRPr lang="en-US" altLang="zh-CN" sz="32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135231253"/>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82</a:t>
            </a:fld>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857832667"/>
              </p:ext>
            </p:extLst>
          </p:nvPr>
        </p:nvGraphicFramePr>
        <p:xfrm>
          <a:off x="251520" y="2636912"/>
          <a:ext cx="4968552" cy="1524000"/>
        </p:xfrm>
        <a:graphic>
          <a:graphicData uri="http://schemas.openxmlformats.org/drawingml/2006/table">
            <a:tbl>
              <a:tblPr firstRow="1" bandRow="1">
                <a:tableStyleId>{FABFCF23-3B69-468F-B69F-88F6DE6A72F2}</a:tableStyleId>
              </a:tblPr>
              <a:tblGrid>
                <a:gridCol w="4968552"/>
              </a:tblGrid>
              <a:tr h="370840">
                <a:tc>
                  <a:txBody>
                    <a:bodyPr/>
                    <a:lstStyle/>
                    <a:p>
                      <a:pPr algn="ctr"/>
                      <a:r>
                        <a:rPr lang="zh-TW" altLang="en-US" sz="2200" b="1" dirty="0" smtClean="0">
                          <a:latin typeface="FangSong" panose="02010609060101010101" pitchFamily="49" charset="-122"/>
                          <a:ea typeface="FangSong" panose="02010609060101010101" pitchFamily="49" charset="-122"/>
                        </a:rPr>
                        <a:t>不恨歸來遲 莫向臨邛去</a:t>
                      </a:r>
                      <a:endParaRPr lang="en-GB" sz="2200" b="1" dirty="0">
                        <a:latin typeface="FangSong" panose="02010609060101010101" pitchFamily="49" charset="-122"/>
                        <a:ea typeface="FangSong" panose="02010609060101010101" pitchFamily="49" charset="-122"/>
                      </a:endParaRPr>
                    </a:p>
                  </a:txBody>
                  <a:tcPr/>
                </a:tc>
              </a:tr>
              <a:tr h="761216">
                <a:tc>
                  <a:txBody>
                    <a:bodyPr/>
                    <a:lstStyle/>
                    <a:p>
                      <a:r>
                        <a:rPr lang="en-US" altLang="zh-HK" sz="2200" b="0" dirty="0" smtClean="0">
                          <a:solidFill>
                            <a:srgbClr val="0070C0"/>
                          </a:solidFill>
                          <a:latin typeface="Georgia" panose="02040502050405020303" pitchFamily="18" charset="0"/>
                          <a:ea typeface="FangSong" panose="02010609060101010101" pitchFamily="49" charset="-122"/>
                        </a:rPr>
                        <a:t>W. J. B. F</a:t>
                      </a:r>
                      <a:r>
                        <a:rPr lang="en-US" altLang="zh-CN" sz="2200" b="0" dirty="0" smtClean="0">
                          <a:solidFill>
                            <a:srgbClr val="0070C0"/>
                          </a:solidFill>
                          <a:latin typeface="Georgia" panose="02040502050405020303" pitchFamily="18" charset="0"/>
                          <a:ea typeface="FangSong" panose="02010609060101010101" pitchFamily="49" charset="-122"/>
                        </a:rPr>
                        <a:t>letcher</a:t>
                      </a:r>
                      <a:r>
                        <a:rPr lang="zh-HK" altLang="en-GB" sz="2200" b="0" dirty="0" smtClean="0">
                          <a:solidFill>
                            <a:srgbClr val="0070C0"/>
                          </a:solidFill>
                          <a:latin typeface="Georgia" panose="02040502050405020303" pitchFamily="18" charset="0"/>
                          <a:ea typeface="FangSong" panose="02010609060101010101" pitchFamily="49" charset="-122"/>
                        </a:rPr>
                        <a:t>：</a:t>
                      </a:r>
                    </a:p>
                    <a:p>
                      <a:r>
                        <a:rPr lang="en-GB" altLang="zh-HK" sz="2200" b="0" dirty="0" smtClean="0">
                          <a:solidFill>
                            <a:schemeClr val="tx1"/>
                          </a:solidFill>
                          <a:latin typeface="Georgia" panose="02040502050405020303" pitchFamily="18" charset="0"/>
                          <a:ea typeface="FangSong" panose="02010609060101010101" pitchFamily="49" charset="-122"/>
                        </a:rPr>
                        <a:t>Your late returning does not anger me,</a:t>
                      </a:r>
                    </a:p>
                    <a:p>
                      <a:r>
                        <a:rPr lang="en-GB" altLang="zh-HK" sz="2200" b="0" dirty="0" smtClean="0">
                          <a:solidFill>
                            <a:schemeClr val="tx1"/>
                          </a:solidFill>
                          <a:latin typeface="Georgia" panose="02040502050405020303" pitchFamily="18" charset="0"/>
                          <a:ea typeface="FangSong" panose="02010609060101010101" pitchFamily="49" charset="-122"/>
                        </a:rPr>
                        <a:t>But that another steal your heart away</a:t>
                      </a:r>
                    </a:p>
                  </a:txBody>
                  <a:tcPr/>
                </a:tc>
              </a:tr>
            </a:tbl>
          </a:graphicData>
        </a:graphic>
      </p:graphicFrame>
      <p:sp>
        <p:nvSpPr>
          <p:cNvPr id="6" name="TextBox 5"/>
          <p:cNvSpPr txBox="1"/>
          <p:nvPr/>
        </p:nvSpPr>
        <p:spPr>
          <a:xfrm>
            <a:off x="5508104" y="980728"/>
            <a:ext cx="1231106" cy="5400761"/>
          </a:xfrm>
          <a:prstGeom prst="rect">
            <a:avLst/>
          </a:prstGeom>
          <a:noFill/>
          <a:ln w="12700">
            <a:solidFill>
              <a:schemeClr val="tx1"/>
            </a:solidFill>
          </a:ln>
        </p:spPr>
        <p:txBody>
          <a:bodyPr vert="eaVert" wrap="square" rtlCol="0">
            <a:spAutoFit/>
          </a:bodyPr>
          <a:lstStyle/>
          <a:p>
            <a:pPr algn="ctr"/>
            <a:r>
              <a:rPr lang="en-US" altLang="zh-TW" sz="2600" b="1" dirty="0" smtClean="0">
                <a:latin typeface="FangSong" panose="02010609060101010101" pitchFamily="49" charset="-122"/>
                <a:ea typeface="FangSong" panose="02010609060101010101" pitchFamily="49" charset="-122"/>
              </a:rPr>
              <a:t>&lt;</a:t>
            </a:r>
            <a:r>
              <a:rPr lang="zh-TW" altLang="en-US" sz="2600" b="1" dirty="0">
                <a:latin typeface="FangSong" panose="02010609060101010101" pitchFamily="49" charset="-122"/>
                <a:ea typeface="FangSong" panose="02010609060101010101" pitchFamily="49" charset="-122"/>
              </a:rPr>
              <a:t>古別離</a:t>
            </a:r>
            <a:r>
              <a:rPr lang="en-US" altLang="zh-TW" sz="2600" b="1" dirty="0" smtClean="0">
                <a:latin typeface="FangSong" panose="02010609060101010101" pitchFamily="49" charset="-122"/>
                <a:ea typeface="FangSong" panose="02010609060101010101" pitchFamily="49" charset="-122"/>
              </a:rPr>
              <a:t>&gt;</a:t>
            </a:r>
            <a:r>
              <a:rPr lang="zh-CN" altLang="en-US" sz="2600" b="1" dirty="0">
                <a:solidFill>
                  <a:srgbClr val="0070C0"/>
                </a:solidFill>
                <a:latin typeface="FangSong" panose="02010609060101010101" pitchFamily="49" charset="-122"/>
                <a:ea typeface="FangSong" panose="02010609060101010101" pitchFamily="49" charset="-122"/>
              </a:rPr>
              <a:t> 孟郊</a:t>
            </a:r>
            <a:endParaRPr lang="en-US" altLang="zh-TW" sz="2600" b="1" dirty="0" smtClean="0">
              <a:latin typeface="FangSong" panose="02010609060101010101" pitchFamily="49" charset="-122"/>
              <a:ea typeface="FangSong" panose="02010609060101010101" pitchFamily="49" charset="-122"/>
            </a:endParaRPr>
          </a:p>
          <a:p>
            <a:pPr algn="ctr"/>
            <a:endParaRPr lang="en-US" altLang="zh-CN" sz="1600" b="1" dirty="0" smtClean="0">
              <a:latin typeface="FangSong" panose="02010609060101010101" pitchFamily="49" charset="-122"/>
              <a:ea typeface="FangSong" panose="02010609060101010101" pitchFamily="49" charset="-122"/>
            </a:endParaRPr>
          </a:p>
          <a:p>
            <a:pPr algn="ctr"/>
            <a:r>
              <a:rPr lang="zh-TW" altLang="en-US" sz="2600" b="1" dirty="0" smtClean="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不恨歸來</a:t>
            </a:r>
            <a:r>
              <a:rPr lang="zh-TW" altLang="en-US" sz="2600" b="1" dirty="0" smtClean="0">
                <a:latin typeface="FangSong" panose="02010609060101010101" pitchFamily="49" charset="-122"/>
                <a:ea typeface="FangSong" panose="02010609060101010101" pitchFamily="49" charset="-122"/>
              </a:rPr>
              <a:t>遲 莫</a:t>
            </a:r>
            <a:r>
              <a:rPr lang="zh-TW" altLang="en-US" sz="2600" b="1" dirty="0">
                <a:latin typeface="FangSong" panose="02010609060101010101" pitchFamily="49" charset="-122"/>
                <a:ea typeface="FangSong" panose="02010609060101010101" pitchFamily="49" charset="-122"/>
              </a:rPr>
              <a:t>向臨</a:t>
            </a:r>
            <a:r>
              <a:rPr lang="zh-TW" altLang="en-US" sz="2600" b="1" dirty="0" smtClean="0">
                <a:latin typeface="FangSong" panose="02010609060101010101" pitchFamily="49" charset="-122"/>
                <a:ea typeface="FangSong" panose="02010609060101010101" pitchFamily="49" charset="-122"/>
              </a:rPr>
              <a:t>邛去</a:t>
            </a:r>
            <a:r>
              <a:rPr lang="zh-CN" altLang="en-US" sz="2600" b="1" dirty="0" smtClean="0">
                <a:latin typeface="FangSong" panose="02010609060101010101" pitchFamily="49" charset="-122"/>
                <a:ea typeface="FangSong" panose="02010609060101010101" pitchFamily="49" charset="-122"/>
              </a:rPr>
              <a:t>。」</a:t>
            </a:r>
            <a:endParaRPr lang="zh-TW" altLang="en-US" sz="2600" b="1" dirty="0">
              <a:latin typeface="FangSong" panose="02010609060101010101" pitchFamily="49" charset="-122"/>
              <a:ea typeface="FangSong" panose="02010609060101010101" pitchFamily="49" charset="-122"/>
            </a:endParaRPr>
          </a:p>
        </p:txBody>
      </p:sp>
      <p:sp>
        <p:nvSpPr>
          <p:cNvPr id="7" name="TextBox 6"/>
          <p:cNvSpPr txBox="1"/>
          <p:nvPr/>
        </p:nvSpPr>
        <p:spPr>
          <a:xfrm>
            <a:off x="7060428" y="927512"/>
            <a:ext cx="1477328" cy="5436542"/>
          </a:xfrm>
          <a:prstGeom prst="rect">
            <a:avLst/>
          </a:prstGeom>
          <a:noFill/>
          <a:ln w="12700">
            <a:solidFill>
              <a:schemeClr val="tx1"/>
            </a:solidFill>
          </a:ln>
        </p:spPr>
        <p:txBody>
          <a:bodyPr vert="eaVert" wrap="square" rtlCol="0">
            <a:spAutoFit/>
          </a:bodyPr>
          <a:lstStyle/>
          <a:p>
            <a:pPr algn="ctr"/>
            <a:r>
              <a:rPr lang="zh-CN" altLang="en-US" sz="2600" b="1" dirty="0">
                <a:latin typeface="FangSong" panose="02010609060101010101" pitchFamily="49" charset="-122"/>
                <a:ea typeface="FangSong" panose="02010609060101010101" pitchFamily="49" charset="-122"/>
              </a:rPr>
              <a:t>「</a:t>
            </a:r>
            <a:r>
              <a:rPr lang="zh-TW" altLang="en-US" sz="2600" b="1" dirty="0">
                <a:latin typeface="FangSong" panose="02010609060101010101" pitchFamily="49" charset="-122"/>
                <a:ea typeface="FangSong" panose="02010609060101010101" pitchFamily="49" charset="-122"/>
              </a:rPr>
              <a:t>傳神達意</a:t>
            </a:r>
            <a:r>
              <a:rPr lang="zh-CN" altLang="en-US" sz="2600" b="1" dirty="0" smtClean="0">
                <a:latin typeface="FangSong" panose="02010609060101010101" pitchFamily="49" charset="-122"/>
                <a:ea typeface="FangSong" panose="02010609060101010101" pitchFamily="49" charset="-122"/>
              </a:rPr>
              <a:t>」</a:t>
            </a:r>
            <a:r>
              <a:rPr lang="zh-CN" altLang="en-US" sz="2600" b="1" dirty="0" smtClean="0">
                <a:solidFill>
                  <a:srgbClr val="0070C0"/>
                </a:solidFill>
                <a:latin typeface="FangSong" panose="02010609060101010101" pitchFamily="49" charset="-122"/>
                <a:ea typeface="FangSong" panose="02010609060101010101" pitchFamily="49" charset="-122"/>
              </a:rPr>
              <a:t>汪</a:t>
            </a:r>
            <a:r>
              <a:rPr lang="zh-CN" altLang="en-US" sz="2600" b="1" dirty="0">
                <a:solidFill>
                  <a:srgbClr val="0070C0"/>
                </a:solidFill>
                <a:latin typeface="FangSong" panose="02010609060101010101" pitchFamily="49" charset="-122"/>
                <a:ea typeface="FangSong" panose="02010609060101010101" pitchFamily="49" charset="-122"/>
              </a:rPr>
              <a:t>榕</a:t>
            </a:r>
            <a:r>
              <a:rPr lang="zh-CN" altLang="en-US" sz="2600" b="1" dirty="0" smtClean="0">
                <a:solidFill>
                  <a:srgbClr val="0070C0"/>
                </a:solidFill>
                <a:latin typeface="FangSong" panose="02010609060101010101" pitchFamily="49" charset="-122"/>
                <a:ea typeface="FangSong" panose="02010609060101010101" pitchFamily="49" charset="-122"/>
              </a:rPr>
              <a:t>培 </a:t>
            </a:r>
            <a:endParaRPr lang="en-US" altLang="zh-CN" sz="2600" b="1" dirty="0" smtClean="0">
              <a:solidFill>
                <a:srgbClr val="0070C0"/>
              </a:solidFill>
              <a:latin typeface="FangSong" panose="02010609060101010101" pitchFamily="49" charset="-122"/>
              <a:ea typeface="FangSong" panose="02010609060101010101" pitchFamily="49" charset="-122"/>
            </a:endParaRPr>
          </a:p>
          <a:p>
            <a:pPr algn="ctr"/>
            <a:endParaRPr lang="en-US" altLang="zh-TW" sz="2600" b="1" dirty="0" smtClean="0">
              <a:latin typeface="FangSong" panose="02010609060101010101" pitchFamily="49" charset="-122"/>
              <a:ea typeface="FangSong" panose="02010609060101010101" pitchFamily="49" charset="-122"/>
            </a:endParaRPr>
          </a:p>
          <a:p>
            <a:pPr algn="ctr"/>
            <a:r>
              <a:rPr lang="zh-CN" altLang="en-US" sz="3200" b="1" dirty="0" smtClean="0">
                <a:latin typeface="FangSong" panose="02010609060101010101" pitchFamily="49" charset="-122"/>
                <a:ea typeface="FangSong" panose="02010609060101010101" pitchFamily="49" charset="-122"/>
              </a:rPr>
              <a:t>典故翻譯</a:t>
            </a:r>
            <a:endParaRPr lang="en-US" altLang="zh-CN" sz="3200" b="1" dirty="0">
              <a:latin typeface="FangSong" panose="02010609060101010101" pitchFamily="49" charset="-122"/>
              <a:ea typeface="FangSong" panose="02010609060101010101" pitchFamily="49" charset="-122"/>
            </a:endParaRPr>
          </a:p>
        </p:txBody>
      </p:sp>
    </p:spTree>
    <p:extLst>
      <p:ext uri="{BB962C8B-B14F-4D97-AF65-F5344CB8AC3E}">
        <p14:creationId xmlns:p14="http://schemas.microsoft.com/office/powerpoint/2010/main" val="3281728755"/>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83</a:t>
            </a:fld>
            <a:endParaRPr lang="en-GB"/>
          </a:p>
        </p:txBody>
      </p:sp>
      <p:sp>
        <p:nvSpPr>
          <p:cNvPr id="6" name="TextBox 5"/>
          <p:cNvSpPr txBox="1"/>
          <p:nvPr/>
        </p:nvSpPr>
        <p:spPr>
          <a:xfrm>
            <a:off x="0" y="260648"/>
            <a:ext cx="4483610" cy="6186309"/>
          </a:xfrm>
          <a:prstGeom prst="rect">
            <a:avLst/>
          </a:prstGeom>
          <a:noFill/>
        </p:spPr>
        <p:txBody>
          <a:bodyPr wrap="square" rtlCol="0">
            <a:spAutoFit/>
          </a:bodyPr>
          <a:lstStyle/>
          <a:p>
            <a:r>
              <a:rPr lang="en-GB" sz="1650" dirty="0">
                <a:latin typeface="Georgia" panose="02040502050405020303" pitchFamily="18" charset="0"/>
                <a:cs typeface="Arial" panose="020B0604020202020204" pitchFamily="34" charset="0"/>
              </a:rPr>
              <a:t>And then went down to the ship,</a:t>
            </a:r>
          </a:p>
          <a:p>
            <a:r>
              <a:rPr lang="en-GB" sz="1650" dirty="0">
                <a:latin typeface="Georgia" panose="02040502050405020303" pitchFamily="18" charset="0"/>
                <a:cs typeface="Arial" panose="020B0604020202020204" pitchFamily="34" charset="0"/>
              </a:rPr>
              <a:t>Set keel to breakers, forth on the godly sea, and</a:t>
            </a:r>
          </a:p>
          <a:p>
            <a:r>
              <a:rPr lang="en-GB" sz="1650" dirty="0">
                <a:latin typeface="Georgia" panose="02040502050405020303" pitchFamily="18" charset="0"/>
                <a:cs typeface="Arial" panose="020B0604020202020204" pitchFamily="34" charset="0"/>
              </a:rPr>
              <a:t>We set up mast and sail on that swart ship,</a:t>
            </a:r>
          </a:p>
          <a:p>
            <a:r>
              <a:rPr lang="en-GB" sz="1650" dirty="0">
                <a:latin typeface="Georgia" panose="02040502050405020303" pitchFamily="18" charset="0"/>
                <a:cs typeface="Arial" panose="020B0604020202020204" pitchFamily="34" charset="0"/>
              </a:rPr>
              <a:t>Bore sheep aboard her, and our bodies also</a:t>
            </a:r>
          </a:p>
          <a:p>
            <a:r>
              <a:rPr lang="en-GB" sz="1650" dirty="0">
                <a:latin typeface="Georgia" panose="02040502050405020303" pitchFamily="18" charset="0"/>
                <a:cs typeface="Arial" panose="020B0604020202020204" pitchFamily="34" charset="0"/>
              </a:rPr>
              <a:t>Heavy with weeping, and winds from sternward</a:t>
            </a:r>
          </a:p>
          <a:p>
            <a:r>
              <a:rPr lang="en-GB" sz="1650" dirty="0">
                <a:latin typeface="Georgia" panose="02040502050405020303" pitchFamily="18" charset="0"/>
                <a:cs typeface="Arial" panose="020B0604020202020204" pitchFamily="34" charset="0"/>
              </a:rPr>
              <a:t>Bore us out onward with bellying canvas,</a:t>
            </a:r>
          </a:p>
          <a:p>
            <a:r>
              <a:rPr lang="en-GB" sz="1650" dirty="0">
                <a:latin typeface="Georgia" panose="02040502050405020303" pitchFamily="18" charset="0"/>
                <a:cs typeface="Arial" panose="020B0604020202020204" pitchFamily="34" charset="0"/>
              </a:rPr>
              <a:t>Circe’s this craft, the trim-coifed goddess.</a:t>
            </a:r>
          </a:p>
          <a:p>
            <a:r>
              <a:rPr lang="en-GB" sz="1650" dirty="0">
                <a:latin typeface="Georgia" panose="02040502050405020303" pitchFamily="18" charset="0"/>
                <a:cs typeface="Arial" panose="020B0604020202020204" pitchFamily="34" charset="0"/>
              </a:rPr>
              <a:t>Then sat we amidships, wind jamming the tiller,</a:t>
            </a:r>
          </a:p>
          <a:p>
            <a:r>
              <a:rPr lang="en-GB" sz="1650" dirty="0">
                <a:latin typeface="Georgia" panose="02040502050405020303" pitchFamily="18" charset="0"/>
                <a:cs typeface="Arial" panose="020B0604020202020204" pitchFamily="34" charset="0"/>
              </a:rPr>
              <a:t>Thus with stretched sail, we went over sea till day’s end.</a:t>
            </a:r>
          </a:p>
          <a:p>
            <a:r>
              <a:rPr lang="en-GB" sz="1650" dirty="0">
                <a:latin typeface="Georgia" panose="02040502050405020303" pitchFamily="18" charset="0"/>
                <a:cs typeface="Arial" panose="020B0604020202020204" pitchFamily="34" charset="0"/>
              </a:rPr>
              <a:t>Sun to his slumber, shadows o’er all the ocean,</a:t>
            </a:r>
          </a:p>
          <a:p>
            <a:r>
              <a:rPr lang="en-GB" sz="1650" dirty="0">
                <a:latin typeface="Georgia" panose="02040502050405020303" pitchFamily="18" charset="0"/>
                <a:cs typeface="Arial" panose="020B0604020202020204" pitchFamily="34" charset="0"/>
              </a:rPr>
              <a:t>Came we then to the bounds of deepest water,</a:t>
            </a:r>
          </a:p>
          <a:p>
            <a:r>
              <a:rPr lang="en-GB" sz="1650" dirty="0">
                <a:latin typeface="Georgia" panose="02040502050405020303" pitchFamily="18" charset="0"/>
                <a:cs typeface="Arial" panose="020B0604020202020204" pitchFamily="34" charset="0"/>
              </a:rPr>
              <a:t>To the </a:t>
            </a:r>
            <a:r>
              <a:rPr lang="en-GB" sz="1650" dirty="0" err="1">
                <a:latin typeface="Georgia" panose="02040502050405020303" pitchFamily="18" charset="0"/>
                <a:cs typeface="Arial" panose="020B0604020202020204" pitchFamily="34" charset="0"/>
              </a:rPr>
              <a:t>Kimmerian</a:t>
            </a:r>
            <a:r>
              <a:rPr lang="en-GB" sz="1650" dirty="0">
                <a:latin typeface="Georgia" panose="02040502050405020303" pitchFamily="18" charset="0"/>
                <a:cs typeface="Arial" panose="020B0604020202020204" pitchFamily="34" charset="0"/>
              </a:rPr>
              <a:t> lands, and peopled cities</a:t>
            </a:r>
          </a:p>
          <a:p>
            <a:r>
              <a:rPr lang="en-GB" sz="1650" dirty="0">
                <a:latin typeface="Georgia" panose="02040502050405020303" pitchFamily="18" charset="0"/>
                <a:cs typeface="Arial" panose="020B0604020202020204" pitchFamily="34" charset="0"/>
              </a:rPr>
              <a:t>Covered with close-webbed mist, unpierced ever</a:t>
            </a:r>
          </a:p>
          <a:p>
            <a:r>
              <a:rPr lang="en-GB" sz="1650" dirty="0">
                <a:latin typeface="Georgia" panose="02040502050405020303" pitchFamily="18" charset="0"/>
                <a:cs typeface="Arial" panose="020B0604020202020204" pitchFamily="34" charset="0"/>
              </a:rPr>
              <a:t>With glitter of sun-rays</a:t>
            </a:r>
          </a:p>
          <a:p>
            <a:r>
              <a:rPr lang="en-GB" sz="1650" dirty="0">
                <a:latin typeface="Georgia" panose="02040502050405020303" pitchFamily="18" charset="0"/>
                <a:cs typeface="Arial" panose="020B0604020202020204" pitchFamily="34" charset="0"/>
              </a:rPr>
              <a:t>Nor with stars stretched, nor looking back from heaven</a:t>
            </a:r>
          </a:p>
          <a:p>
            <a:r>
              <a:rPr lang="en-GB" sz="1650" dirty="0" err="1">
                <a:latin typeface="Georgia" panose="02040502050405020303" pitchFamily="18" charset="0"/>
                <a:cs typeface="Arial" panose="020B0604020202020204" pitchFamily="34" charset="0"/>
              </a:rPr>
              <a:t>Swartest</a:t>
            </a:r>
            <a:r>
              <a:rPr lang="en-GB" sz="1650" dirty="0">
                <a:latin typeface="Georgia" panose="02040502050405020303" pitchFamily="18" charset="0"/>
                <a:cs typeface="Arial" panose="020B0604020202020204" pitchFamily="34" charset="0"/>
              </a:rPr>
              <a:t> night stretched over wretched men there.</a:t>
            </a:r>
            <a:endParaRPr lang="en-GB" sz="1650" dirty="0" smtClean="0">
              <a:latin typeface="Georgia" panose="02040502050405020303" pitchFamily="18" charset="0"/>
              <a:cs typeface="Arial" panose="020B0604020202020204" pitchFamily="34" charset="0"/>
            </a:endParaRPr>
          </a:p>
        </p:txBody>
      </p:sp>
      <p:sp>
        <p:nvSpPr>
          <p:cNvPr id="7" name="TextBox 6"/>
          <p:cNvSpPr txBox="1"/>
          <p:nvPr/>
        </p:nvSpPr>
        <p:spPr>
          <a:xfrm>
            <a:off x="4384438" y="1210101"/>
            <a:ext cx="4752529" cy="4916731"/>
          </a:xfrm>
          <a:prstGeom prst="rect">
            <a:avLst/>
          </a:prstGeom>
          <a:noFill/>
        </p:spPr>
        <p:txBody>
          <a:bodyPr wrap="square" rtlCol="0">
            <a:spAutoFit/>
          </a:bodyPr>
          <a:lstStyle/>
          <a:p>
            <a:r>
              <a:rPr lang="en-GB" sz="1650" dirty="0">
                <a:latin typeface="Georgia" panose="02040502050405020303" pitchFamily="18" charset="0"/>
                <a:cs typeface="Arial" panose="020B0604020202020204" pitchFamily="34" charset="0"/>
              </a:rPr>
              <a:t>The ocean flowing backward, came we then to the place</a:t>
            </a:r>
          </a:p>
          <a:p>
            <a:r>
              <a:rPr lang="en-GB" sz="1650" dirty="0">
                <a:latin typeface="Georgia" panose="02040502050405020303" pitchFamily="18" charset="0"/>
                <a:cs typeface="Arial" panose="020B0604020202020204" pitchFamily="34" charset="0"/>
              </a:rPr>
              <a:t>Aforesaid by Circe.</a:t>
            </a:r>
          </a:p>
          <a:p>
            <a:r>
              <a:rPr lang="en-GB" sz="1650" dirty="0">
                <a:latin typeface="Georgia" panose="02040502050405020303" pitchFamily="18" charset="0"/>
                <a:cs typeface="Arial" panose="020B0604020202020204" pitchFamily="34" charset="0"/>
              </a:rPr>
              <a:t>Here did they rites, </a:t>
            </a:r>
            <a:r>
              <a:rPr lang="en-GB" sz="1650" dirty="0" err="1">
                <a:latin typeface="Georgia" panose="02040502050405020303" pitchFamily="18" charset="0"/>
                <a:cs typeface="Arial" panose="020B0604020202020204" pitchFamily="34" charset="0"/>
              </a:rPr>
              <a:t>Perimedes</a:t>
            </a:r>
            <a:r>
              <a:rPr lang="en-GB" sz="1650" dirty="0">
                <a:latin typeface="Georgia" panose="02040502050405020303" pitchFamily="18" charset="0"/>
                <a:cs typeface="Arial" panose="020B0604020202020204" pitchFamily="34" charset="0"/>
              </a:rPr>
              <a:t> and </a:t>
            </a:r>
            <a:r>
              <a:rPr lang="en-GB" sz="1650" dirty="0" err="1">
                <a:latin typeface="Georgia" panose="02040502050405020303" pitchFamily="18" charset="0"/>
                <a:cs typeface="Arial" panose="020B0604020202020204" pitchFamily="34" charset="0"/>
              </a:rPr>
              <a:t>Eurylochus</a:t>
            </a:r>
            <a:r>
              <a:rPr lang="en-GB" sz="1650" dirty="0">
                <a:latin typeface="Georgia" panose="02040502050405020303" pitchFamily="18" charset="0"/>
                <a:cs typeface="Arial" panose="020B0604020202020204" pitchFamily="34" charset="0"/>
              </a:rPr>
              <a:t>,</a:t>
            </a:r>
          </a:p>
          <a:p>
            <a:r>
              <a:rPr lang="en-GB" sz="1650" dirty="0">
                <a:latin typeface="Georgia" panose="02040502050405020303" pitchFamily="18" charset="0"/>
                <a:cs typeface="Arial" panose="020B0604020202020204" pitchFamily="34" charset="0"/>
              </a:rPr>
              <a:t>And drawing sword from my hip</a:t>
            </a:r>
          </a:p>
          <a:p>
            <a:r>
              <a:rPr lang="en-GB" sz="1650" dirty="0">
                <a:latin typeface="Georgia" panose="02040502050405020303" pitchFamily="18" charset="0"/>
                <a:cs typeface="Arial" panose="020B0604020202020204" pitchFamily="34" charset="0"/>
              </a:rPr>
              <a:t>I dug the ell-square </a:t>
            </a:r>
            <a:r>
              <a:rPr lang="en-GB" sz="1650" dirty="0" err="1">
                <a:latin typeface="Georgia" panose="02040502050405020303" pitchFamily="18" charset="0"/>
                <a:cs typeface="Arial" panose="020B0604020202020204" pitchFamily="34" charset="0"/>
              </a:rPr>
              <a:t>pitkin</a:t>
            </a:r>
            <a:r>
              <a:rPr lang="en-GB" sz="1650" dirty="0">
                <a:latin typeface="Georgia" panose="02040502050405020303" pitchFamily="18" charset="0"/>
                <a:cs typeface="Arial" panose="020B0604020202020204" pitchFamily="34" charset="0"/>
              </a:rPr>
              <a:t>;</a:t>
            </a:r>
          </a:p>
          <a:p>
            <a:r>
              <a:rPr lang="en-GB" sz="1650" dirty="0">
                <a:latin typeface="Georgia" panose="02040502050405020303" pitchFamily="18" charset="0"/>
                <a:cs typeface="Arial" panose="020B0604020202020204" pitchFamily="34" charset="0"/>
              </a:rPr>
              <a:t>Poured we libations unto each the dead,</a:t>
            </a:r>
          </a:p>
          <a:p>
            <a:r>
              <a:rPr lang="en-GB" sz="1650" dirty="0">
                <a:latin typeface="Georgia" panose="02040502050405020303" pitchFamily="18" charset="0"/>
                <a:cs typeface="Arial" panose="020B0604020202020204" pitchFamily="34" charset="0"/>
              </a:rPr>
              <a:t>First mead and then sweet wine, water mixed with white flour.</a:t>
            </a:r>
          </a:p>
          <a:p>
            <a:r>
              <a:rPr lang="en-GB" sz="1650" dirty="0">
                <a:latin typeface="Georgia" panose="02040502050405020303" pitchFamily="18" charset="0"/>
                <a:cs typeface="Arial" panose="020B0604020202020204" pitchFamily="34" charset="0"/>
              </a:rPr>
              <a:t>Then prayed I many a prayer to the sickly death’s-heads;</a:t>
            </a:r>
          </a:p>
          <a:p>
            <a:r>
              <a:rPr lang="en-GB" sz="1650" dirty="0">
                <a:latin typeface="Georgia" panose="02040502050405020303" pitchFamily="18" charset="0"/>
                <a:cs typeface="Arial" panose="020B0604020202020204" pitchFamily="34" charset="0"/>
              </a:rPr>
              <a:t>As set in Ithaca, sterile bulls of the best</a:t>
            </a:r>
          </a:p>
          <a:p>
            <a:r>
              <a:rPr lang="en-GB" sz="1650" dirty="0">
                <a:latin typeface="Georgia" panose="02040502050405020303" pitchFamily="18" charset="0"/>
                <a:cs typeface="Arial" panose="020B0604020202020204" pitchFamily="34" charset="0"/>
              </a:rPr>
              <a:t>For </a:t>
            </a:r>
            <a:r>
              <a:rPr lang="en-GB" sz="1650" dirty="0" smtClean="0">
                <a:latin typeface="Georgia" panose="02040502050405020303" pitchFamily="18" charset="0"/>
                <a:cs typeface="Arial" panose="020B0604020202020204" pitchFamily="34" charset="0"/>
              </a:rPr>
              <a:t>the sacrifice</a:t>
            </a:r>
            <a:r>
              <a:rPr lang="en-GB" sz="1650" dirty="0">
                <a:latin typeface="Georgia" panose="02040502050405020303" pitchFamily="18" charset="0"/>
                <a:cs typeface="Arial" panose="020B0604020202020204" pitchFamily="34" charset="0"/>
              </a:rPr>
              <a:t>, heaping the pyre with goods,</a:t>
            </a:r>
          </a:p>
          <a:p>
            <a:r>
              <a:rPr lang="en-GB" sz="1650" dirty="0">
                <a:latin typeface="Georgia" panose="02040502050405020303" pitchFamily="18" charset="0"/>
                <a:cs typeface="Arial" panose="020B0604020202020204" pitchFamily="34" charset="0"/>
              </a:rPr>
              <a:t>A sheep to Tiresias only, black and a bell-sheep.</a:t>
            </a:r>
          </a:p>
          <a:p>
            <a:r>
              <a:rPr lang="en-GB" sz="1650" dirty="0">
                <a:latin typeface="Georgia" panose="02040502050405020303" pitchFamily="18" charset="0"/>
                <a:cs typeface="Arial" panose="020B0604020202020204" pitchFamily="34" charset="0"/>
              </a:rPr>
              <a:t>Dark blood flowed in the fosse,</a:t>
            </a:r>
          </a:p>
          <a:p>
            <a:r>
              <a:rPr lang="en-GB" sz="1650" dirty="0">
                <a:latin typeface="Georgia" panose="02040502050405020303" pitchFamily="18" charset="0"/>
                <a:cs typeface="Arial" panose="020B0604020202020204" pitchFamily="34" charset="0"/>
              </a:rPr>
              <a:t>Souls out of Erebus, cadaverous dead, of brides</a:t>
            </a:r>
          </a:p>
          <a:p>
            <a:r>
              <a:rPr lang="en-GB" sz="1650" dirty="0">
                <a:latin typeface="Georgia" panose="02040502050405020303" pitchFamily="18" charset="0"/>
                <a:cs typeface="Arial" panose="020B0604020202020204" pitchFamily="34" charset="0"/>
              </a:rPr>
              <a:t>Of youths and of the old who had borne much;</a:t>
            </a:r>
          </a:p>
          <a:p>
            <a:pPr algn="r"/>
            <a:endParaRPr lang="en-US" sz="1650" i="1" dirty="0" smtClean="0">
              <a:latin typeface="Georgia" panose="02040502050405020303" pitchFamily="18" charset="0"/>
              <a:cs typeface="Arial" panose="020B0604020202020204" pitchFamily="34" charset="0"/>
            </a:endParaRPr>
          </a:p>
          <a:p>
            <a:pPr algn="r"/>
            <a:r>
              <a:rPr lang="en-US" sz="1650" i="1" dirty="0" smtClean="0">
                <a:latin typeface="Georgia" panose="02040502050405020303" pitchFamily="18" charset="0"/>
                <a:cs typeface="Arial" panose="020B0604020202020204" pitchFamily="34" charset="0"/>
              </a:rPr>
              <a:t>Canto One </a:t>
            </a:r>
            <a:r>
              <a:rPr lang="en-US" sz="1650" dirty="0" smtClean="0">
                <a:latin typeface="Georgia" panose="02040502050405020303" pitchFamily="18" charset="0"/>
                <a:cs typeface="Arial" panose="020B0604020202020204" pitchFamily="34" charset="0"/>
              </a:rPr>
              <a:t>by Ezra Pound</a:t>
            </a:r>
            <a:endParaRPr lang="en-GB" sz="1650" dirty="0">
              <a:latin typeface="Georgia" panose="02040502050405020303" pitchFamily="18" charset="0"/>
              <a:cs typeface="Arial" panose="020B0604020202020204" pitchFamily="34" charset="0"/>
            </a:endParaRPr>
          </a:p>
        </p:txBody>
      </p:sp>
      <p:pic>
        <p:nvPicPr>
          <p:cNvPr id="4" name="Canto1_EzraPound.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364088" y="5661248"/>
            <a:ext cx="609600" cy="609600"/>
          </a:xfrm>
          <a:prstGeom prst="rect">
            <a:avLst/>
          </a:prstGeom>
        </p:spPr>
      </p:pic>
    </p:spTree>
    <p:extLst>
      <p:ext uri="{BB962C8B-B14F-4D97-AF65-F5344CB8AC3E}">
        <p14:creationId xmlns:p14="http://schemas.microsoft.com/office/powerpoint/2010/main" val="1308035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1186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46269</TotalTime>
  <Words>7673</Words>
  <Application>Microsoft Office PowerPoint</Application>
  <PresentationFormat>On-screen Show (4:3)</PresentationFormat>
  <Paragraphs>1194</Paragraphs>
  <Slides>83</Slides>
  <Notes>33</Notes>
  <HiddenSlides>0</HiddenSlides>
  <MMClips>2</MMClips>
  <ScaleCrop>false</ScaleCrop>
  <HeadingPairs>
    <vt:vector size="4" baseType="variant">
      <vt:variant>
        <vt:lpstr>Theme</vt:lpstr>
      </vt:variant>
      <vt:variant>
        <vt:i4>1</vt:i4>
      </vt:variant>
      <vt:variant>
        <vt:lpstr>Slide Titles</vt:lpstr>
      </vt:variant>
      <vt:variant>
        <vt:i4>83</vt:i4>
      </vt:variant>
    </vt:vector>
  </HeadingPairs>
  <TitlesOfParts>
    <vt:vector size="84"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623</cp:revision>
  <dcterms:created xsi:type="dcterms:W3CDTF">2016-12-03T11:57:52Z</dcterms:created>
  <dcterms:modified xsi:type="dcterms:W3CDTF">2021-04-22T16:40:42Z</dcterms:modified>
</cp:coreProperties>
</file>