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webextensions/webextension1.xml" ContentType="application/vnd.ms-office.webextension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webextensions/webextension2.xml" ContentType="application/vnd.ms-office.webextension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0"/>
  </p:notesMasterIdLst>
  <p:sldIdLst>
    <p:sldId id="266" r:id="rId5"/>
    <p:sldId id="319" r:id="rId6"/>
    <p:sldId id="308" r:id="rId7"/>
    <p:sldId id="318" r:id="rId8"/>
    <p:sldId id="320" r:id="rId9"/>
    <p:sldId id="321" r:id="rId10"/>
    <p:sldId id="322" r:id="rId11"/>
    <p:sldId id="1141" r:id="rId12"/>
    <p:sldId id="1129" r:id="rId13"/>
    <p:sldId id="330" r:id="rId14"/>
    <p:sldId id="1143" r:id="rId15"/>
    <p:sldId id="1131" r:id="rId16"/>
    <p:sldId id="331" r:id="rId17"/>
    <p:sldId id="1144" r:id="rId18"/>
    <p:sldId id="1137" r:id="rId19"/>
    <p:sldId id="1134" r:id="rId20"/>
    <p:sldId id="1139" r:id="rId21"/>
    <p:sldId id="1135" r:id="rId22"/>
    <p:sldId id="1136" r:id="rId23"/>
    <p:sldId id="1138" r:id="rId24"/>
    <p:sldId id="1140" r:id="rId25"/>
    <p:sldId id="276" r:id="rId26"/>
    <p:sldId id="341" r:id="rId27"/>
    <p:sldId id="1142" r:id="rId28"/>
    <p:sldId id="344" r:id="rId29"/>
    <p:sldId id="324" r:id="rId30"/>
    <p:sldId id="343" r:id="rId31"/>
    <p:sldId id="326" r:id="rId32"/>
    <p:sldId id="298" r:id="rId33"/>
    <p:sldId id="259" r:id="rId34"/>
    <p:sldId id="345" r:id="rId35"/>
    <p:sldId id="1128" r:id="rId36"/>
    <p:sldId id="1132" r:id="rId37"/>
    <p:sldId id="346" r:id="rId38"/>
    <p:sldId id="34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DA591A-9F38-4654-A806-B3009F577628}" v="500" dt="2022-03-07T09:51:46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56" d="100"/>
          <a:sy n="56" d="100"/>
        </p:scale>
        <p:origin x="1080" y="7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What is leadership?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What is Management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Leadership and management during the research process.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What is leadership?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What is Management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Leadership and management during the research process.</a:t>
          </a:r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56626B-CCC0-496C-8894-179D20D38E0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AD70B8-DDD1-432F-B647-FC3B0B6BD0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24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631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321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425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063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6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1962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138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612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34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4335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8884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1160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056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3938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0268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9300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>
            <a:extLst>
              <a:ext uri="{FF2B5EF4-FFF2-40B4-BE49-F238E27FC236}">
                <a16:creationId xmlns:a16="http://schemas.microsoft.com/office/drawing/2014/main" id="{5E0AF16A-EBA9-479B-B379-4123EBBD51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C24BF80-723C-47B0-9B66-B1465C0549B0}" type="slidenum">
              <a:rPr lang="en-US" altLang="en-US"/>
              <a:pPr>
                <a:spcBef>
                  <a:spcPct val="0"/>
                </a:spcBef>
              </a:pPr>
              <a:t>22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FBAAB4C1-FA28-46C7-A037-C9BF17E335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B7037726-187F-4793-8491-E4FA97C9B7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1055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24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9843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0388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576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1589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257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3290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1942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939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84440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954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2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microsoft.com/office/2017/06/relationships/model3d" Target="../media/model3d2.glb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youtube.com/watch?v=i9CwQtBQo74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hyperlink" Target="http://youtu.be/kwFvJog2dMw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microsoft.com/office/2017/06/relationships/model3d" Target="../media/model3d2.glb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sv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2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985AF7A9-E5C1-44DD-8131-85B5E5BE77C6}"/>
              </a:ext>
            </a:extLst>
          </p:cNvPr>
          <p:cNvSpPr txBox="1"/>
          <p:nvPr/>
        </p:nvSpPr>
        <p:spPr>
          <a:xfrm>
            <a:off x="6207668" y="747364"/>
            <a:ext cx="598433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Research Methods and Professional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ACFA7004 – Week 1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AF5768-B4C3-4499-82B4-A107F63930D6}"/>
              </a:ext>
            </a:extLst>
          </p:cNvPr>
          <p:cNvSpPr txBox="1"/>
          <p:nvPr/>
        </p:nvSpPr>
        <p:spPr>
          <a:xfrm>
            <a:off x="6385035" y="5074929"/>
            <a:ext cx="30364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Development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Marie Pitson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18906186-086F-40C3-BE5C-D01DBE9C90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93"/>
          <a:stretch/>
        </p:blipFill>
        <p:spPr bwMode="auto">
          <a:xfrm>
            <a:off x="20" y="10"/>
            <a:ext cx="4580077" cy="640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C1755-2827-432F-9421-F79C8E9C5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Marie Pitson – Lecturer and MA Leadership Programme Manager from Swansea Business Campus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marie.pitson@uwtsd.ac.uk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89631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Coming Up………………..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844604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CEF14CA0-90F4-4E62-8180-38C9C3299FAE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420200035"/>
                  </p:ext>
                </p:extLst>
              </p:nvPr>
            </p:nvGraphicFramePr>
            <p:xfrm>
              <a:off x="0" y="0"/>
              <a:ext cx="12192001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>
          <p:pic>
            <p:nvPicPr>
              <p:cNvPr id="4" name="Content Placeholder 3">
                <a:extLst>
                  <a:ext uri="{FF2B5EF4-FFF2-40B4-BE49-F238E27FC236}">
                    <a16:creationId xmlns:a16="http://schemas.microsoft.com/office/drawing/2014/main" id="{CEF14CA0-90F4-4E62-8180-38C9C3299FA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12192001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84458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21E37-901C-4546-B83A-A2EF5683A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is Leadership?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BA14C-AB98-47C8-AC0F-B053B5A76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Getting others to follow</a:t>
            </a:r>
          </a:p>
          <a:p>
            <a:r>
              <a:rPr lang="en-GB" sz="1800" dirty="0">
                <a:solidFill>
                  <a:srgbClr val="FFFFFF"/>
                </a:solidFill>
              </a:rPr>
              <a:t>Getting people to do things willingly</a:t>
            </a:r>
          </a:p>
          <a:p>
            <a:r>
              <a:rPr lang="en-GB" sz="1800" dirty="0">
                <a:solidFill>
                  <a:srgbClr val="FFFFFF"/>
                </a:solidFill>
              </a:rPr>
              <a:t>The use of authority in decision making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5F9B0B8-706B-4771-A790-D834B747F8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78" r="468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006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Roles of a Leader</a:t>
            </a:r>
          </a:p>
        </p:txBody>
      </p:sp>
      <p:cxnSp>
        <p:nvCxnSpPr>
          <p:cNvPr id="73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97381"/>
            <a:ext cx="5575367" cy="3971712"/>
          </a:xfrm>
        </p:spPr>
        <p:txBody>
          <a:bodyPr>
            <a:noAutofit/>
          </a:bodyPr>
          <a:lstStyle/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inspiring vision &amp; shared value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change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by example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confidence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Aspire to energize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openly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Listen, support &amp; help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 everyone – use a team approach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Coach, bring out the best in people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Group discussion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progress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225402966"/>
                  </p:ext>
                </p:extLst>
              </p:nvPr>
            </p:nvGraphicFramePr>
            <p:xfrm>
              <a:off x="7655851" y="1961981"/>
              <a:ext cx="3438869" cy="38425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438869" cy="3842512"/>
                    </a:xfrm>
                    <a:prstGeom prst="rect">
                      <a:avLst/>
                    </a:prstGeom>
                  </am3d:spPr>
                  <am3d:camera>
                    <am3d:pos x="0" y="0" z="6591296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64337" d="1000000"/>
                    <am3d:preTrans dx="0" dy="-17999994" dz="600081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36702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55851" y="1961981"/>
                <a:ext cx="3438869" cy="38425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02241149"/>
                  </p:ext>
                </p:extLst>
              </p:nvPr>
            </p:nvGraphicFramePr>
            <p:xfrm>
              <a:off x="10061474" y="133388"/>
              <a:ext cx="1073305" cy="1757182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1073305" cy="1757182"/>
                    </a:xfrm>
                    <a:prstGeom prst="rect">
                      <a:avLst/>
                    </a:prstGeom>
                  </am3d:spPr>
                  <am3d:camera>
                    <am3d:pos x="0" y="0" z="6247809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849558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3597819" ay="2634836" az="-3011033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230808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061474" y="133388"/>
                <a:ext cx="1073305" cy="1757182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3734CDA-1CE8-4F1C-B0B3-AAB252B01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>
            <a:normAutofit/>
          </a:bodyPr>
          <a:lstStyle/>
          <a:p>
            <a:r>
              <a:rPr lang="en-GB"/>
              <a:t>Some quotes....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F5BE17D8-F342-4999-9DED-DA362CC433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14" r="19132" b="1"/>
          <a:stretch/>
        </p:blipFill>
        <p:spPr>
          <a:xfrm>
            <a:off x="634000" y="810689"/>
            <a:ext cx="3695179" cy="4776031"/>
          </a:xfrm>
          <a:prstGeom prst="rect">
            <a:avLst/>
          </a:prstGeom>
        </p:spPr>
      </p:pic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D7143990-FA50-4B23-AE6D-E17D22F52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63482" y="2246569"/>
            <a:ext cx="58521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711" y="2407436"/>
            <a:ext cx="6576032" cy="381561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buNone/>
            </a:pPr>
            <a:r>
              <a:rPr lang="en-GB" sz="1400" dirty="0"/>
              <a:t>‘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Leadership means making people feel good’  (Jean Chretien, 1984)</a:t>
            </a:r>
          </a:p>
          <a:p>
            <a:pPr>
              <a:lnSpc>
                <a:spcPct val="10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‘The final test of a leader is that he leaves behind him in other men the conviction and the will to carry on.’  (Walter Lippman, 1945)</a:t>
            </a:r>
          </a:p>
          <a:p>
            <a:pPr>
              <a:lnSpc>
                <a:spcPct val="10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‘One realm, one people, one leader’</a:t>
            </a: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(Nazi slogan, 1930s)</a:t>
            </a:r>
          </a:p>
          <a:p>
            <a:pPr>
              <a:lnSpc>
                <a:spcPct val="10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Source: Oxford Dictionary of Quotations (2020</a:t>
            </a:r>
            <a:r>
              <a:rPr lang="en-GB" sz="1800" dirty="0"/>
              <a:t>)</a:t>
            </a:r>
          </a:p>
          <a:p>
            <a:pPr>
              <a:lnSpc>
                <a:spcPct val="100000"/>
              </a:lnSpc>
              <a:buNone/>
            </a:pPr>
            <a:endParaRPr lang="en-GB" sz="1400" dirty="0"/>
          </a:p>
          <a:p>
            <a:pPr>
              <a:lnSpc>
                <a:spcPct val="100000"/>
              </a:lnSpc>
              <a:buNone/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D57AB6-3172-4520-B22E-FCD0184F3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5A8B9-BFAC-47B5-AA29-C21CEE898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C130A-D6AC-4FE7-A633-D6C97529D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3 well-known leaders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State what is it about these individuals that makes them stand out?</a:t>
            </a:r>
          </a:p>
        </p:txBody>
      </p:sp>
    </p:spTree>
    <p:extLst>
      <p:ext uri="{BB962C8B-B14F-4D97-AF65-F5344CB8AC3E}">
        <p14:creationId xmlns:p14="http://schemas.microsoft.com/office/powerpoint/2010/main" val="1067693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1C518-B4E8-4169-9846-2AB9914AB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Charisma?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>
            <a:extLst>
              <a:ext uri="{FF2B5EF4-FFF2-40B4-BE49-F238E27FC236}">
                <a16:creationId xmlns:a16="http://schemas.microsoft.com/office/drawing/2014/main" id="{6B1B0D2F-5165-46EB-9A12-C956BBCA9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1509" y="2712231"/>
            <a:ext cx="3031484" cy="255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7F088-740F-4555-AFC4-01DEC2C2E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Charisma is defined as ‘compelling attractiveness or charm that can inspire devotion in others’</a:t>
            </a:r>
            <a:endParaRPr lang="en-GB" sz="1700" dirty="0">
              <a:latin typeface="Roboto" panose="02000000000000000000" pitchFamily="2" charset="0"/>
            </a:endParaRPr>
          </a:p>
          <a:p>
            <a:pPr>
              <a:lnSpc>
                <a:spcPct val="100000"/>
              </a:lnSpc>
            </a:pPr>
            <a:r>
              <a:rPr lang="en-GB" sz="1700" b="1" i="0" dirty="0">
                <a:effectLst/>
                <a:latin typeface="Roboto" panose="02000000000000000000" pitchFamily="2" charset="0"/>
              </a:rPr>
              <a:t>Charismatic leaders are: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latin typeface="Roboto" panose="02000000000000000000" pitchFamily="2" charset="0"/>
              </a:rPr>
              <a:t>Empathetic</a:t>
            </a:r>
          </a:p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Confident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latin typeface="Roboto" panose="02000000000000000000" pitchFamily="2" charset="0"/>
              </a:rPr>
              <a:t>Excellent communicators</a:t>
            </a:r>
          </a:p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Determined individuals</a:t>
            </a:r>
          </a:p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Team orientated.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21856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29" name="Straight Connector 7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0" name="Rectangle 74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7C970F-84D3-4AA7-9166-37A79AB4A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tx1">
                    <a:lumMod val="75000"/>
                    <a:lumOff val="25000"/>
                  </a:schemeClr>
                </a:solidFill>
              </a:rPr>
              <a:t>Charles Manson</a:t>
            </a:r>
          </a:p>
        </p:txBody>
      </p:sp>
      <p:pic>
        <p:nvPicPr>
          <p:cNvPr id="1026" name="Picture 2" descr="Charles Manson - Family, Murders &amp; Death - Biography">
            <a:extLst>
              <a:ext uri="{FF2B5EF4-FFF2-40B4-BE49-F238E27FC236}">
                <a16:creationId xmlns:a16="http://schemas.microsoft.com/office/drawing/2014/main" id="{054DDE41-8769-45CF-9AE6-87EA82F33DEB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2" r="26056"/>
          <a:stretch/>
        </p:blipFill>
        <p:spPr bwMode="auto">
          <a:xfrm>
            <a:off x="1489523" y="645106"/>
            <a:ext cx="3422685" cy="524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1" name="Straight Connector 76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4F7B0B-9F80-4BBF-856C-E4AD71AFF1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1684" y="2407436"/>
            <a:ext cx="5127172" cy="346165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b="1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Leader of the Manson Family</a:t>
            </a:r>
          </a:p>
        </p:txBody>
      </p:sp>
      <p:sp>
        <p:nvSpPr>
          <p:cNvPr id="1032" name="Rectangle 78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82456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6248" y="620720"/>
            <a:ext cx="5759431" cy="280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Sir Alex Ferguson –Former Manager of Manchester United</a:t>
            </a:r>
            <a:b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https://www.youtube.com/watch?v=i9CwQtBQo74</a:t>
            </a:r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" name="Picture 2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0AAC625A-30E8-4936-A5FC-237D362E7E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77" r="5035" b="1"/>
          <a:stretch/>
        </p:blipFill>
        <p:spPr>
          <a:xfrm>
            <a:off x="1227761" y="620720"/>
            <a:ext cx="2813791" cy="5086933"/>
          </a:xfrm>
          <a:prstGeom prst="rect">
            <a:avLst/>
          </a:prstGeom>
        </p:spPr>
      </p:pic>
      <p:cxnSp>
        <p:nvCxnSpPr>
          <p:cNvPr id="31" name="Straight Connector 26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01663" y="358886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8">
            <a:extLst>
              <a:ext uri="{FF2B5EF4-FFF2-40B4-BE49-F238E27FC236}">
                <a16:creationId xmlns:a16="http://schemas.microsoft.com/office/drawing/2014/main" id="{E798DCFB-14B6-4508-990A-13AB676C2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9741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urchill.bmp"/>
          <p:cNvPicPr>
            <a:picLocks noChangeAspect="1"/>
          </p:cNvPicPr>
          <p:nvPr/>
        </p:nvPicPr>
        <p:blipFill rotWithShape="1">
          <a:blip r:embed="rId2" cstate="print"/>
          <a:srcRect l="44628" r="21632" b="1"/>
          <a:stretch/>
        </p:blipFill>
        <p:spPr>
          <a:xfrm>
            <a:off x="1619968" y="645106"/>
            <a:ext cx="3161795" cy="5247747"/>
          </a:xfrm>
          <a:prstGeom prst="rect">
            <a:avLst/>
          </a:prstGeom>
        </p:spPr>
      </p:pic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4000" dirty="0"/>
              <a:t>Sir Winston Churchill -</a:t>
            </a:r>
            <a:r>
              <a:rPr lang="en-GB" sz="3200" dirty="0"/>
              <a:t>UK Prime Minister</a:t>
            </a:r>
          </a:p>
          <a:p>
            <a:pPr>
              <a:buNone/>
            </a:pPr>
            <a:endParaRPr lang="en-GB" sz="4000" dirty="0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F3C1C-6A0B-4B21-80C6-D1CBD6629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9094" y="964770"/>
            <a:ext cx="4143979" cy="2376915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700" b="1" dirty="0">
                <a:solidFill>
                  <a:schemeClr val="tx1"/>
                </a:solidFill>
              </a:rPr>
              <a:t>Nelson Mandela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76A05E-BBF8-44A4-8787-71CF61C2E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19094" y="3529159"/>
            <a:ext cx="4148189" cy="1612688"/>
          </a:xfrm>
        </p:spPr>
        <p:txBody>
          <a:bodyPr vert="horz" lIns="91440" tIns="91440" rIns="91440" bIns="91440" rtlCol="0">
            <a:normAutofit/>
          </a:bodyPr>
          <a:lstStyle/>
          <a:p>
            <a:r>
              <a:rPr lang="en-US" b="1" cap="all" dirty="0">
                <a:solidFill>
                  <a:schemeClr val="tx1"/>
                </a:solidFill>
              </a:rPr>
              <a:t>Leader of anti-apartheid movement and political leader/president of south </a:t>
            </a:r>
            <a:r>
              <a:rPr lang="en-US" b="1" cap="all" dirty="0" err="1">
                <a:solidFill>
                  <a:schemeClr val="tx1"/>
                </a:solidFill>
              </a:rPr>
              <a:t>africa</a:t>
            </a:r>
            <a:endParaRPr lang="en-US" b="1" cap="all" dirty="0">
              <a:solidFill>
                <a:schemeClr val="tx1"/>
              </a:solidFill>
            </a:endParaRPr>
          </a:p>
        </p:txBody>
      </p:sp>
      <p:pic>
        <p:nvPicPr>
          <p:cNvPr id="2050" name="Picture 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B484CF6F-E515-49B9-ABBD-8988629B6379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50" r="22851" b="1"/>
          <a:stretch/>
        </p:blipFill>
        <p:spPr bwMode="auto">
          <a:xfrm>
            <a:off x="1084998" y="1116345"/>
            <a:ext cx="349174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2887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002A1-9068-4B32-A84C-F8CB7C9A3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Sir Richard Branson –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Virgin Founder and Group CEO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CCCEA78-D527-428A-A2D4-31C26872A5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3999" y="860207"/>
            <a:ext cx="6912217" cy="461390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6727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989D0-41FE-4D58-9450-6746750A7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2558" y="639098"/>
            <a:ext cx="4570514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Lenin – </a:t>
            </a:r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Russian Revolutionary, politician and political theorist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08F72F-6E9E-446F-A1B9-BB820B7DCE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83247" y="640081"/>
            <a:ext cx="3613721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07601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07C8C-8A1B-4B2B-BBB5-60E58A313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Adolf Hitler </a:t>
            </a:r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– Chancellor of Germany 1933-1945</a:t>
            </a: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26" name="Picture 2" descr="Image result for adolf hitler">
            <a:extLst>
              <a:ext uri="{FF2B5EF4-FFF2-40B4-BE49-F238E27FC236}">
                <a16:creationId xmlns:a16="http://schemas.microsoft.com/office/drawing/2014/main" id="{9623269B-30E8-4D8B-B078-8F04BFE496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/>
          <a:stretch/>
        </p:blipFill>
        <p:spPr bwMode="auto">
          <a:xfrm>
            <a:off x="620973" y="1288352"/>
            <a:ext cx="2758331" cy="376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2224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1084E-8BCB-4400-9B06-F1AD3267A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Martin Luther King Jr 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– Civil Rights Leader</a:t>
            </a:r>
            <a:endParaRPr lang="en-US" sz="5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6B0BEF3-D4AE-4EF4-9A03-522B6EB3D0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81120" y="640081"/>
            <a:ext cx="6417975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90263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2769" y="534249"/>
            <a:ext cx="3666230" cy="1325563"/>
          </a:xfrm>
        </p:spPr>
        <p:txBody>
          <a:bodyPr>
            <a:normAutofit fontScale="90000"/>
          </a:bodyPr>
          <a:lstStyle/>
          <a:p>
            <a:r>
              <a:rPr lang="en-GB" sz="5300" dirty="0"/>
              <a:t>JFK </a:t>
            </a:r>
            <a:r>
              <a:rPr lang="en-GB" dirty="0"/>
              <a:t>– 35</a:t>
            </a:r>
            <a:r>
              <a:rPr lang="en-GB" baseline="30000" dirty="0"/>
              <a:t>th</a:t>
            </a:r>
            <a:r>
              <a:rPr lang="en-GB" dirty="0"/>
              <a:t> US President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2D1A69-224C-43F4-B995-5ADE9EE6E4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341" b="-2"/>
          <a:stretch/>
        </p:blipFill>
        <p:spPr>
          <a:xfrm>
            <a:off x="1524021" y="10"/>
            <a:ext cx="4260803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5856" y="2009942"/>
            <a:ext cx="3663142" cy="24388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600" dirty="0">
              <a:hlinkClick r:id="" action="ppaction://noaction"/>
            </a:endParaRPr>
          </a:p>
          <a:p>
            <a:pPr marL="0" indent="0">
              <a:buNone/>
            </a:pPr>
            <a:endParaRPr lang="en-GB" sz="1600" dirty="0">
              <a:hlinkClick r:id="" action="ppaction://noaction"/>
            </a:endParaRPr>
          </a:p>
          <a:p>
            <a:pPr marL="0" indent="0">
              <a:buNone/>
            </a:pPr>
            <a:endParaRPr lang="en-GB" sz="160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1600" dirty="0">
                <a:hlinkClick r:id="rId4"/>
              </a:rPr>
              <a:t>http://youtu.be</a:t>
            </a:r>
            <a:r>
              <a:rPr lang="en-GB" sz="1600">
                <a:hlinkClick r:id="rId4"/>
              </a:rPr>
              <a:t>/kwFvJog2dMw</a:t>
            </a:r>
            <a:endParaRPr lang="en-GB" sz="1600"/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4" b="32699"/>
          <a:stretch/>
        </p:blipFill>
        <p:spPr bwMode="auto">
          <a:xfrm>
            <a:off x="3613405" y="4448810"/>
            <a:ext cx="3861692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9769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888029-D888-4B7B-AD45-B936AAAEE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Barak Obama – 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44</a:t>
            </a:r>
            <a:r>
              <a:rPr lang="en-US" sz="36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 President</a:t>
            </a:r>
          </a:p>
        </p:txBody>
      </p:sp>
      <p:pic>
        <p:nvPicPr>
          <p:cNvPr id="2050" name="Picture 2" descr="Image result for charismatic leaders">
            <a:extLst>
              <a:ext uri="{FF2B5EF4-FFF2-40B4-BE49-F238E27FC236}">
                <a16:creationId xmlns:a16="http://schemas.microsoft.com/office/drawing/2014/main" id="{BC9A2737-F339-4D57-930A-43E1AA9D9D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7221" y="640081"/>
            <a:ext cx="6345773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00081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C9003-0E93-4C34-A83F-2C0D4A363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2522" y="639098"/>
            <a:ext cx="3790549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Donald Trump – 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45</a:t>
            </a:r>
            <a:r>
              <a:rPr lang="en-US" sz="36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 President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51D953-337D-405D-9759-1233E9AE0C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5496" y="640081"/>
            <a:ext cx="6149223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789822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7270A4-2BB5-40F8-864A-9FE486B75F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43356" y="996533"/>
            <a:ext cx="10337292" cy="485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635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C46EB6C8-20DD-4EFB-BC73-F8A47A9EA4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07549" y="621136"/>
            <a:ext cx="7772400" cy="947738"/>
          </a:xfrm>
          <a:ln>
            <a:solidFill>
              <a:srgbClr val="0070C0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b="1" u="sng" dirty="0">
                <a:cs typeface="Arial" charset="0"/>
              </a:rPr>
              <a:t>The following describe well known leaders, who do you think they are?</a:t>
            </a:r>
            <a:endParaRPr lang="en-US" sz="2800" dirty="0"/>
          </a:p>
        </p:txBody>
      </p:sp>
      <p:sp>
        <p:nvSpPr>
          <p:cNvPr id="26632" name="Text Box 8">
            <a:extLst>
              <a:ext uri="{FF2B5EF4-FFF2-40B4-BE49-F238E27FC236}">
                <a16:creationId xmlns:a16="http://schemas.microsoft.com/office/drawing/2014/main" id="{6D0A7C16-574E-48C4-BF95-C1634D9055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7549" y="1897214"/>
            <a:ext cx="1000947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sz="2400" b="1" u="sng" dirty="0">
                <a:latin typeface="+mj-lt"/>
                <a:cs typeface="Arial" charset="0"/>
              </a:rPr>
              <a:t>Candidate A</a:t>
            </a:r>
            <a:r>
              <a:rPr lang="en-GB" sz="2400" b="1" dirty="0">
                <a:latin typeface="+mj-lt"/>
                <a:cs typeface="Arial" charset="0"/>
              </a:rPr>
              <a:t>:  </a:t>
            </a:r>
            <a:r>
              <a:rPr lang="en-GB" sz="2400" dirty="0">
                <a:latin typeface="+mj-lt"/>
                <a:cs typeface="Arial" charset="0"/>
              </a:rPr>
              <a:t>Is known to associate with crooked politicians, consult with astrologers, had at least two mistresses, chain smokes, and drinks heavily every day.</a:t>
            </a:r>
          </a:p>
          <a:p>
            <a:pPr algn="just">
              <a:spcBef>
                <a:spcPct val="50000"/>
              </a:spcBef>
              <a:defRPr/>
            </a:pPr>
            <a:endParaRPr lang="en-GB" sz="2400" dirty="0">
              <a:latin typeface="+mj-lt"/>
              <a:cs typeface="Arial" charset="0"/>
            </a:endParaRPr>
          </a:p>
          <a:p>
            <a:pPr algn="just">
              <a:spcBef>
                <a:spcPct val="50000"/>
              </a:spcBef>
              <a:defRPr/>
            </a:pPr>
            <a:r>
              <a:rPr lang="en-GB" sz="2400" b="1" u="sng" dirty="0">
                <a:latin typeface="+mj-lt"/>
                <a:cs typeface="Arial" charset="0"/>
              </a:rPr>
              <a:t>Candidate B</a:t>
            </a:r>
            <a:r>
              <a:rPr lang="en-GB" sz="2400" b="1" dirty="0">
                <a:latin typeface="+mj-lt"/>
                <a:cs typeface="Arial" charset="0"/>
              </a:rPr>
              <a:t>:  </a:t>
            </a:r>
            <a:r>
              <a:rPr lang="en-GB" sz="2400" dirty="0">
                <a:latin typeface="+mj-lt"/>
                <a:cs typeface="Arial" charset="0"/>
              </a:rPr>
              <a:t>Has been thrown out of office twice, sleeps until noon, regularly used class A drugs while at university, and drinks large amounts of whisky every evening.</a:t>
            </a:r>
          </a:p>
          <a:p>
            <a:pPr algn="just">
              <a:spcBef>
                <a:spcPct val="50000"/>
              </a:spcBef>
              <a:defRPr/>
            </a:pPr>
            <a:endParaRPr lang="en-GB" sz="2400" dirty="0">
              <a:latin typeface="+mj-lt"/>
              <a:cs typeface="Arial" charset="0"/>
            </a:endParaRPr>
          </a:p>
          <a:p>
            <a:pPr algn="just">
              <a:spcBef>
                <a:spcPct val="50000"/>
              </a:spcBef>
              <a:defRPr/>
            </a:pPr>
            <a:r>
              <a:rPr lang="en-GB" sz="2400" b="1" u="sng" dirty="0">
                <a:latin typeface="+mj-lt"/>
                <a:cs typeface="Arial" charset="0"/>
              </a:rPr>
              <a:t>Candidate C</a:t>
            </a:r>
            <a:r>
              <a:rPr lang="en-GB" sz="2400" b="1" dirty="0">
                <a:latin typeface="+mj-lt"/>
                <a:cs typeface="Arial" charset="0"/>
              </a:rPr>
              <a:t>: </a:t>
            </a:r>
            <a:r>
              <a:rPr lang="en-GB" sz="2400" dirty="0">
                <a:latin typeface="+mj-lt"/>
                <a:cs typeface="Arial" charset="0"/>
              </a:rPr>
              <a:t>Is a decorated war hero. Is a vegetarian, doesn’t smoke, drinks an occasional beer, and hasn’t had any extra-marital affairs</a:t>
            </a:r>
            <a:r>
              <a:rPr lang="en-GB" sz="1600" dirty="0">
                <a:latin typeface="+mj-lt"/>
                <a:cs typeface="Arial" charset="0"/>
              </a:rPr>
              <a:t>.     </a:t>
            </a:r>
            <a:r>
              <a:rPr lang="en-GB" sz="1600" dirty="0">
                <a:latin typeface="Times New Roman" pitchFamily="18" charset="0"/>
                <a:cs typeface="Arial" charset="0"/>
              </a:rPr>
              <a:t>               </a:t>
            </a:r>
            <a:endParaRPr lang="en-GB" sz="20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66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66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96F72F19-7E86-4BC7-8D4D-5F8075646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What is Leadership…</a:t>
            </a:r>
            <a:r>
              <a:rPr lang="en-GB" altLang="en-US" sz="2800" i="1" dirty="0" err="1"/>
              <a:t>Cont</a:t>
            </a:r>
            <a:endParaRPr lang="en-GB" altLang="en-US" sz="2800" i="1" dirty="0"/>
          </a:p>
        </p:txBody>
      </p:sp>
      <p:sp>
        <p:nvSpPr>
          <p:cNvPr id="120835" name="Rectangle 3">
            <a:extLst>
              <a:ext uri="{FF2B5EF4-FFF2-40B4-BE49-F238E27FC236}">
                <a16:creationId xmlns:a16="http://schemas.microsoft.com/office/drawing/2014/main" id="{D8F0639F-5C0B-495B-B210-095EA27D15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288" y="1989138"/>
            <a:ext cx="8545512" cy="3725862"/>
          </a:xfrm>
        </p:spPr>
        <p:txBody>
          <a:bodyPr>
            <a:normAutofit/>
          </a:bodyPr>
          <a:lstStyle/>
          <a:p>
            <a:pPr eaLnBrk="1" hangingPunct="1"/>
            <a:endParaRPr lang="en-GB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Candidate A – Franklin D Roosevelt 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Candidate B – Winston Churchill 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Candidate C – Adolph Hitler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you surprised? What conclusions can we draw from this?  </a:t>
            </a:r>
          </a:p>
          <a:p>
            <a:pPr eaLnBrk="1" hangingPunct="1"/>
            <a:endParaRPr lang="en-GB" altLang="en-US" dirty="0">
              <a:solidFill>
                <a:srgbClr val="0070C0"/>
              </a:solidFill>
            </a:endParaRPr>
          </a:p>
          <a:p>
            <a:pPr eaLnBrk="1" hangingPunct="1"/>
            <a:endParaRPr lang="en-GB" altLang="en-US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Roles of a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97381"/>
            <a:ext cx="5575367" cy="3971712"/>
          </a:xfrm>
        </p:spPr>
        <p:txBody>
          <a:bodyPr>
            <a:noAutofit/>
          </a:bodyPr>
          <a:lstStyle/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inspiring vision &amp; shared value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change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by example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confidence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Aspire to energize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openly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Listen, support &amp; help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 everyone – use a team approach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Coach, bring out the best in people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Group discussion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progress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GraphicFramePr/>
              <p:nvPr/>
            </p:nvGraphicFramePr>
            <p:xfrm>
              <a:off x="7655851" y="1961981"/>
              <a:ext cx="3438869" cy="38425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438869" cy="3842512"/>
                    </a:xfrm>
                    <a:prstGeom prst="rect">
                      <a:avLst/>
                    </a:prstGeom>
                  </am3d:spPr>
                  <am3d:camera>
                    <am3d:pos x="0" y="0" z="6591296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64337" d="1000000"/>
                    <am3d:preTrans dx="0" dy="-17999994" dz="600081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36702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55851" y="1961981"/>
                <a:ext cx="3438869" cy="38425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0061474" y="133388"/>
              <a:ext cx="1073305" cy="1757182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1073305" cy="1757182"/>
                    </a:xfrm>
                    <a:prstGeom prst="rect">
                      <a:avLst/>
                    </a:prstGeom>
                  </am3d:spPr>
                  <am3d:camera>
                    <am3d:pos x="0" y="0" z="6247809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849558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3597819" ay="2634836" az="-3011033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230808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061474" y="133388"/>
                <a:ext cx="1073305" cy="175718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05511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77A34322-EDC7-491F-B423-0D58AB16F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Leadership and Management</a:t>
            </a: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EC60F35F-5FB0-4CE7-AB27-D1F0A7D66C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79614" y="2205038"/>
            <a:ext cx="8226425" cy="389096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they the same?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is usually seen as getting things done through people in order to achieve objectives i.e. this is done within an organisation setting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focuses on interpersonal behaviour in a much broader context and does not necessarily take place within an organisation structure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523" y="804521"/>
            <a:ext cx="2640275" cy="1049235"/>
          </a:xfrm>
        </p:spPr>
        <p:txBody>
          <a:bodyPr>
            <a:normAutofit/>
          </a:bodyPr>
          <a:lstStyle/>
          <a:p>
            <a:r>
              <a:rPr lang="en-GB" dirty="0"/>
              <a:t>Activity</a:t>
            </a:r>
            <a:endParaRPr lang="en-US" dirty="0"/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C3185DD4-1043-4EB1-9A94-E1DA9D6FA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1947" y="2015733"/>
            <a:ext cx="3618861" cy="361886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7521" y="2015733"/>
            <a:ext cx="4052532" cy="403774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None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What’s the difference between a manager and a leader?</a:t>
            </a: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Are all managers leaders?</a:t>
            </a: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Are all leaders managers?</a:t>
            </a: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Are leaders born or can they be made?</a:t>
            </a:r>
          </a:p>
          <a:p>
            <a:pPr>
              <a:lnSpc>
                <a:spcPct val="110000"/>
              </a:lnSpc>
              <a:buNone/>
            </a:pPr>
            <a:r>
              <a:rPr lang="en-GB" sz="1400" dirty="0"/>
              <a:t>	</a:t>
            </a:r>
          </a:p>
          <a:p>
            <a:pPr>
              <a:lnSpc>
                <a:spcPct val="110000"/>
              </a:lnSpc>
              <a:buNone/>
            </a:pPr>
            <a:endParaRPr lang="en-GB" sz="1400" dirty="0"/>
          </a:p>
          <a:p>
            <a:pPr>
              <a:lnSpc>
                <a:spcPct val="110000"/>
              </a:lnSpc>
              <a:buNone/>
            </a:pPr>
            <a:endParaRPr lang="en-US" sz="1400" dirty="0"/>
          </a:p>
        </p:txBody>
      </p:sp>
    </p:spTree>
  </p:cSld>
  <p:clrMapOvr>
    <a:masterClrMapping/>
  </p:clrMapOvr>
  <p:transition>
    <p:wedg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EF7DA-C434-473C-8452-1E14218AB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3 words signify Management to you?</a:t>
            </a:r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9800E95B-506A-4CC8-90C2-82172F07B044}"/>
                  </a:ext>
                </a:extLst>
              </p:cNvPr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1096963" y="2108200"/>
              <a:ext cx="10058400" cy="3760788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>
          <p:pic>
            <p:nvPicPr>
              <p:cNvPr id="4" name="Content Placeholder 3">
                <a:extLst>
                  <a:ext uri="{FF2B5EF4-FFF2-40B4-BE49-F238E27FC236}">
                    <a16:creationId xmlns:a16="http://schemas.microsoft.com/office/drawing/2014/main" id="{9800E95B-506A-4CC8-90C2-82172F07B04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6963" y="2108200"/>
                <a:ext cx="10058400" cy="376078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978291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Leadership v Management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12240"/>
              </p:ext>
            </p:extLst>
          </p:nvPr>
        </p:nvGraphicFramePr>
        <p:xfrm>
          <a:off x="1981200" y="2007634"/>
          <a:ext cx="8229600" cy="4225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6401">
                <a:tc>
                  <a:txBody>
                    <a:bodyPr/>
                    <a:lstStyle/>
                    <a:p>
                      <a:r>
                        <a:rPr lang="en-GB" sz="32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401">
                <a:tc>
                  <a:txBody>
                    <a:bodyPr/>
                    <a:lstStyle/>
                    <a:p>
                      <a:r>
                        <a:rPr lang="en-GB" sz="2400" dirty="0"/>
                        <a:t>About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About processes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way </a:t>
                      </a:r>
                      <a:r>
                        <a:rPr lang="en-GB" sz="2400" dirty="0"/>
                        <a:t>management methods</a:t>
                      </a:r>
                      <a:r>
                        <a:rPr lang="en-GB" sz="2400" baseline="0" dirty="0"/>
                        <a:t> and processes are used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type </a:t>
                      </a:r>
                      <a:r>
                        <a:rPr lang="en-GB" sz="2400" b="0" dirty="0"/>
                        <a:t>of management methods and processes used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6643">
                <a:tc>
                  <a:txBody>
                    <a:bodyPr/>
                    <a:lstStyle/>
                    <a:p>
                      <a:r>
                        <a:rPr lang="en-GB" sz="2400" dirty="0"/>
                        <a:t>Sets a new direction and vision for </a:t>
                      </a:r>
                    </a:p>
                    <a:p>
                      <a:r>
                        <a:rPr lang="en-GB" sz="2400" dirty="0"/>
                        <a:t>others to follow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Controls/directs</a:t>
                      </a:r>
                      <a:r>
                        <a:rPr lang="en-GB" sz="2400" baseline="0" dirty="0"/>
                        <a:t> people and resources according to established principles/values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Relies on attitudinal qualities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Relies on management</a:t>
                      </a:r>
                      <a:r>
                        <a:rPr lang="en-GB" sz="2400" baseline="0" dirty="0"/>
                        <a:t> processes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Or.....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Managers: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things right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Authority relationship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stability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Leaders: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the right things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Influence relationship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change	</a:t>
            </a:r>
            <a:r>
              <a:rPr lang="en-GB" dirty="0"/>
              <a:t>						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13" name="Rectangle 75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C:\Users\Michael\AppData\Local\Microsoft\Windows\Temporary Internet Files\Content.IE5\D6985L8L\MC900289940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45764" y="2440923"/>
            <a:ext cx="3294253" cy="1954362"/>
          </a:xfrm>
          <a:prstGeom prst="rect">
            <a:avLst/>
          </a:prstGeom>
          <a:noFill/>
        </p:spPr>
      </p:pic>
      <p:sp>
        <p:nvSpPr>
          <p:cNvPr id="43014" name="Rectangle 77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importance of leadership </a:t>
            </a:r>
          </a:p>
        </p:txBody>
      </p:sp>
      <p:cxnSp>
        <p:nvCxnSpPr>
          <p:cNvPr id="43015" name="Straight Connector 79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5315802" y="2505068"/>
            <a:ext cx="5778919" cy="383609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is changing:  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Less about getting results by close control of workers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More about coaching, support and empowerment</a:t>
            </a:r>
          </a:p>
          <a:p>
            <a:pPr>
              <a:lnSpc>
                <a:spcPct val="100000"/>
              </a:lnSpc>
            </a:pPr>
            <a:endParaRPr lang="en-GB" sz="14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leadership involves delegation and empowerment.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is a dynamic process.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leader – follower relationship is two-way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Strong, positive relationship between leadership development and employee motivation and satisfaction.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B21EA-4C1C-4ADC-9C3C-461CAB347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Leadership Relationship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DB49D-584A-4C3B-9428-2099F41F5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Imposed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Formally appointed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Elected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Chosen informally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 naturally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</a:endParaRP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93F2E6C-8FB5-4E27-9FE6-6040785F73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972" r="26117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063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4649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0EC904-09E4-48C2-A548-687A3F0A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Boris Johnson - Elected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E759B0-3B84-447F-8940-CE62066BAC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145" r="28550" b="-1"/>
          <a:stretch/>
        </p:blipFill>
        <p:spPr>
          <a:xfrm>
            <a:off x="6407286" y="640080"/>
            <a:ext cx="402576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7103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Key quote    </a:t>
            </a:r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hurchill.bmp"/>
          <p:cNvPicPr>
            <a:picLocks noChangeAspect="1"/>
          </p:cNvPicPr>
          <p:nvPr/>
        </p:nvPicPr>
        <p:blipFill rotWithShape="1">
          <a:blip r:embed="rId2" cstate="print"/>
          <a:srcRect l="44628" r="21632" b="1"/>
          <a:stretch/>
        </p:blipFill>
        <p:spPr>
          <a:xfrm>
            <a:off x="1414273" y="2108200"/>
            <a:ext cx="2265956" cy="376089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‘What sets great leaders apart is their ability to engage those around them in a shared vision of the future.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By making the right decisions, they demonstrate their commitment to turning their vision into reality;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by doing so successfully, they instil in others the confidence to trust in their leadership’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Sir Brian Nicholson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>
    <p:dissolv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06947-56C4-4C51-A719-28E4EC6AD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 we have looked 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C1921-6EC1-4282-9BA3-B6E25C46F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Introduced leadership and management</a:t>
            </a:r>
          </a:p>
          <a:p>
            <a:r>
              <a:rPr lang="en-GB" dirty="0"/>
              <a:t>Looked at different types of leaders </a:t>
            </a:r>
          </a:p>
        </p:txBody>
      </p:sp>
    </p:spTree>
    <p:extLst>
      <p:ext uri="{BB962C8B-B14F-4D97-AF65-F5344CB8AC3E}">
        <p14:creationId xmlns:p14="http://schemas.microsoft.com/office/powerpoint/2010/main" val="41214900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544C-95D8-4954-8FA3-E52D71401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5DDFF-F5A6-4BF1-806D-B1AD392D0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Types of Leaders – the theory part </a:t>
            </a:r>
          </a:p>
          <a:p>
            <a:r>
              <a:rPr lang="en-GB" dirty="0"/>
              <a:t>Personal Leadership</a:t>
            </a:r>
          </a:p>
          <a:p>
            <a:r>
              <a:rPr lang="en-GB" dirty="0"/>
              <a:t>Self Management</a:t>
            </a:r>
          </a:p>
          <a:p>
            <a:r>
              <a:rPr lang="en-GB" dirty="0"/>
              <a:t>Emotional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330601261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webextensions/webextension1.xml><?xml version="1.0" encoding="utf-8"?>
<we:webextension xmlns:we="http://schemas.microsoft.com/office/webextensions/webextension/2010/11" id="{5FF29711-E417-4F05-B08C-012C78295E01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318,&quot;confidenceLevel&quot;:2}"/>
    <we:property name="url" value="&quot;free_text_poll/WYLDXRRmgkoG34wqVGIJk&quot;"/>
  </we:properties>
  <we:bindings/>
  <we:snapshot xmlns:r="http://schemas.openxmlformats.org/officeDocument/2006/relationships" r:embed="rId1"/>
</we:webextension>
</file>

<file path=ppt/webextensions/webextension2.xml><?xml version="1.0" encoding="utf-8"?>
<we:webextension xmlns:we="http://schemas.microsoft.com/office/webextensions/webextension/2010/11" id="{D44F4536-3DF0-4839-A9FE-8F98AEF82BE5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343,&quot;confidenceLevel&quot;:2}"/>
    <we:property name="url" value="&quot;free_text_poll/0XfkiNnWCHn1NNak3FC9o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921</Words>
  <Application>Microsoft Office PowerPoint</Application>
  <PresentationFormat>Widescreen</PresentationFormat>
  <Paragraphs>187</Paragraphs>
  <Slides>35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Arial Black</vt:lpstr>
      <vt:lpstr>Calibri</vt:lpstr>
      <vt:lpstr>Georgia Pro Cond Light</vt:lpstr>
      <vt:lpstr>Roboto</vt:lpstr>
      <vt:lpstr>Speak Pro</vt:lpstr>
      <vt:lpstr>Times New Roman</vt:lpstr>
      <vt:lpstr>Wingdings</vt:lpstr>
      <vt:lpstr>RetrospectVTI</vt:lpstr>
      <vt:lpstr>PowerPoint Presentation</vt:lpstr>
      <vt:lpstr>PowerPoint Presentation</vt:lpstr>
      <vt:lpstr>Coming Up………………..</vt:lpstr>
      <vt:lpstr>PowerPoint Presentation</vt:lpstr>
      <vt:lpstr>What is Leadership?</vt:lpstr>
      <vt:lpstr>Roles of a Leader</vt:lpstr>
      <vt:lpstr>Some quotes....</vt:lpstr>
      <vt:lpstr>Activity</vt:lpstr>
      <vt:lpstr>Charisma?</vt:lpstr>
      <vt:lpstr>Charles Manson</vt:lpstr>
      <vt:lpstr>Sir Alex Ferguson –Former Manager of Manchester United https://www.youtube.com/watch?v=i9CwQtBQo74 </vt:lpstr>
      <vt:lpstr>PowerPoint Presentation</vt:lpstr>
      <vt:lpstr>Nelson Mandela</vt:lpstr>
      <vt:lpstr>Sir Richard Branson – Virgin Founder and Group CEO </vt:lpstr>
      <vt:lpstr>Lenin – Russian Revolutionary, politician and political theorist</vt:lpstr>
      <vt:lpstr>Adolf Hitler – Chancellor of Germany 1933-1945</vt:lpstr>
      <vt:lpstr>Martin Luther King Jr – Civil Rights Leader</vt:lpstr>
      <vt:lpstr>JFK – 35th US President</vt:lpstr>
      <vt:lpstr>Barak Obama – 44th US President</vt:lpstr>
      <vt:lpstr>Donald Trump – 45th US President</vt:lpstr>
      <vt:lpstr>PowerPoint Presentation</vt:lpstr>
      <vt:lpstr>The following describe well known leaders, who do you think they are?</vt:lpstr>
      <vt:lpstr>What is Leadership…Cont</vt:lpstr>
      <vt:lpstr>Roles of a Leader</vt:lpstr>
      <vt:lpstr>Leadership and Management</vt:lpstr>
      <vt:lpstr>Activity</vt:lpstr>
      <vt:lpstr>What 3 words signify Management to you?</vt:lpstr>
      <vt:lpstr>Leadership v Management </vt:lpstr>
      <vt:lpstr>Or.....</vt:lpstr>
      <vt:lpstr>The importance of leadership </vt:lpstr>
      <vt:lpstr>The Leadership Relationship</vt:lpstr>
      <vt:lpstr>Boris Johnson - Elected </vt:lpstr>
      <vt:lpstr>Key quote    </vt:lpstr>
      <vt:lpstr>Today we have looked at</vt:lpstr>
      <vt:lpstr>Next time..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8</cp:revision>
  <dcterms:created xsi:type="dcterms:W3CDTF">2021-12-13T12:42:04Z</dcterms:created>
  <dcterms:modified xsi:type="dcterms:W3CDTF">2022-03-07T11:37:26Z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