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416" r:id="rId2"/>
    <p:sldId id="417" r:id="rId3"/>
    <p:sldId id="333" r:id="rId4"/>
    <p:sldId id="418" r:id="rId5"/>
    <p:sldId id="446" r:id="rId6"/>
    <p:sldId id="447" r:id="rId7"/>
    <p:sldId id="432" r:id="rId8"/>
    <p:sldId id="371" r:id="rId9"/>
    <p:sldId id="370" r:id="rId10"/>
    <p:sldId id="369" r:id="rId11"/>
    <p:sldId id="387" r:id="rId12"/>
    <p:sldId id="381" r:id="rId13"/>
    <p:sldId id="384" r:id="rId14"/>
    <p:sldId id="424" r:id="rId15"/>
    <p:sldId id="438" r:id="rId16"/>
    <p:sldId id="434" r:id="rId17"/>
    <p:sldId id="437" r:id="rId18"/>
    <p:sldId id="388" r:id="rId19"/>
    <p:sldId id="439" r:id="rId20"/>
    <p:sldId id="440" r:id="rId21"/>
    <p:sldId id="441" r:id="rId22"/>
    <p:sldId id="382" r:id="rId23"/>
    <p:sldId id="423" r:id="rId24"/>
    <p:sldId id="442" r:id="rId25"/>
    <p:sldId id="395" r:id="rId26"/>
    <p:sldId id="396" r:id="rId27"/>
    <p:sldId id="443" r:id="rId28"/>
    <p:sldId id="444" r:id="rId29"/>
    <p:sldId id="429" r:id="rId30"/>
    <p:sldId id="445" r:id="rId31"/>
    <p:sldId id="427" r:id="rId32"/>
    <p:sldId id="354" r:id="rId33"/>
    <p:sldId id="353" r:id="rId34"/>
    <p:sldId id="428" r:id="rId35"/>
    <p:sldId id="307" r:id="rId36"/>
    <p:sldId id="312" r:id="rId37"/>
  </p:sldIdLst>
  <p:sldSz cx="12192000" cy="6858000"/>
  <p:notesSz cx="6886575" cy="100171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A61F4-98B1-5C7F-A1E7-9EC5AE43A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32E25-3D8D-FCE6-6F13-3E2153598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01977-9C7D-BBA6-5E42-2B886083C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B42F6-A24F-DC27-624D-ED6DABF02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E508F-8FF5-8AA7-E8AB-6BAD2E29F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5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8C406-DAC9-CF8D-5712-94CFD7F27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FACAC-B903-A29C-4E74-F4041E923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EDEA6-EE23-0EBE-AB94-A1791AF30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C0653-B78A-6DB9-AB5B-654472425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3FAE4-D72E-E6FE-092E-46EB2C297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53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3DC6-2F7F-0B02-2193-BE0CAB401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72D276-D8C3-134D-7C4F-D4E207BB0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86F25-8E78-EB9E-EDAC-14D0E8C0D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8C00F-FB19-7F9A-6AA3-86F41224F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6A939-4F46-4D28-B1D2-E501BD220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71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809EA-DE94-FB83-0271-ADEA67751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1C0C1-55A7-D440-D2A9-D97031BA8B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38E477-611D-3C4C-8004-8AAC4CACFD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F7106-25FA-1BDF-E897-03F46B487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32DED-E7EF-6920-05BB-3EAE1FD99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33D38E-33A5-AB9D-8367-5C5F9F7E3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54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30B1-2855-FA1E-A2F3-7B37FB5BB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677F17-EF89-2851-6425-952046960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39AACE-A049-3097-411F-8AEBCB98B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0E2831-963F-BB02-E9DC-D2BFAA68A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9ECFFF-F470-B0DB-06B3-3A60D15A7C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8236D6-D534-C690-2706-1D97C0920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904412-87F3-5E32-84B3-99010DF3D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06ED10-AFE2-6AF5-DB8A-419087CB6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653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A0195-1FA4-83B2-B6AC-2D96B7F27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A519C5-10E1-E6D1-CEAC-0218D1B18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748C51-3B8E-2773-6661-149B4CC4E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C3A28-6400-FDAF-604C-2712C3770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76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9BAB6B-8951-5387-B50D-A9AB9BCB8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7C9D93-99D6-F54B-96A6-0650A6A5E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F6BB85-379F-3FA2-304B-93A66646D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50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E8C33-6886-1105-8BEC-1F2D723B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910CE-8B5E-F79B-4CA1-10785C33D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425011-4C73-9253-FAF2-5070406689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14AF9-C2D6-7A45-2CA4-7070CF4D9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5FFBF7-BF67-A475-B0D7-18A84C012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9F572-5F12-A852-16AE-C8CE79AD7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72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28B19-2461-044C-B014-BCAB2414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C45FE1-84DE-9780-0FA3-60294AFDD0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9EC8BD-9C37-1DB9-1B52-2D74C7CA94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81F323-1414-0630-DDFF-D9AEC3DD8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9A8D5-D526-F639-B603-68931D00E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1AF0AE-43D8-55C3-D706-0E932F40C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514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65EDA-F87D-1E49-4B09-29D3DA6B8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DDE9A2-8C00-32DD-E999-9D229F9777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C4B1C-95D5-879C-2053-468445EF2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7B5BF-96B3-2DC3-3E34-9EC27F50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EDCE1-20ED-97ED-A66A-EFD29DA0A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72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FE0D22-762C-E926-39FE-A19E52C858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4029EB-6880-2693-D1C0-D272B1D72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9C496-0FF9-C881-02A5-DAE98F681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6DC22-4012-728B-6C40-1F565C92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6EB62-0CD4-7297-DCC0-C27F46EAE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492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884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A322DB-922D-64F0-48B9-95548B993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902F45-2387-4D27-DF27-D94FB74D6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D10D0-E4BB-693B-34DF-B3F95A2771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D17976-E11A-47EE-8348-BAF481276155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CCFF0-BC8E-4472-226E-2B453CE713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77761-1EAE-4B07-5E7E-57993B40DD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30E90A-2262-4B53-8752-E29250D8B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39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2589275" y="1258182"/>
            <a:ext cx="70134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</a:p>
          <a:p>
            <a:pPr algn="ctr"/>
            <a:endParaRPr lang="en-GB" sz="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Tasks 4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Implementation Plan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7B4DA7-3F10-BC06-C44F-618A72711D27}"/>
              </a:ext>
            </a:extLst>
          </p:cNvPr>
          <p:cNvSpPr txBox="1"/>
          <p:nvPr/>
        </p:nvSpPr>
        <p:spPr>
          <a:xfrm>
            <a:off x="633603" y="988195"/>
            <a:ext cx="5943600" cy="43765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Launched Component 2.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Discussed the assignment tasks.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‘suggested structure’ for the report.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an appropriate solution.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Constructed and interpreted a PMI Analysis Table.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Life and Love. Multiplied.: What We Did ...">
            <a:extLst>
              <a:ext uri="{FF2B5EF4-FFF2-40B4-BE49-F238E27FC236}">
                <a16:creationId xmlns:a16="http://schemas.microsoft.com/office/drawing/2014/main" id="{DC1C436F-B193-47E8-4120-5B5447E34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759" y="2251983"/>
            <a:ext cx="4002361" cy="20848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426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69932-1EF0-4E5C-E18E-A1207293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6587B64-342E-F44D-9080-4A7BD5F31C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portant Notice Images – Browse 99,806 ...">
            <a:extLst>
              <a:ext uri="{FF2B5EF4-FFF2-40B4-BE49-F238E27FC236}">
                <a16:creationId xmlns:a16="http://schemas.microsoft.com/office/drawing/2014/main" id="{84D6B97A-C04C-7FBC-0190-A90F61ADA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6" y="2500884"/>
            <a:ext cx="4028626" cy="185623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8EF155-A060-3F0D-CE56-03D9FCC24BF7}"/>
              </a:ext>
            </a:extLst>
          </p:cNvPr>
          <p:cNvSpPr txBox="1"/>
          <p:nvPr/>
        </p:nvSpPr>
        <p:spPr>
          <a:xfrm>
            <a:off x="5276088" y="438912"/>
            <a:ext cx="60799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absent from class last week, it is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responsibility to ‘catch-up’ on the work you have missed.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ensure you have accessed and reviewed: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pp slides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recording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lecture exercises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workshop and homework tasks.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Sought out additional support, if needed, for: Academic research; Referencing of sources and Report Writing.</a:t>
            </a:r>
          </a:p>
        </p:txBody>
      </p:sp>
    </p:spTree>
    <p:extLst>
      <p:ext uri="{BB962C8B-B14F-4D97-AF65-F5344CB8AC3E}">
        <p14:creationId xmlns:p14="http://schemas.microsoft.com/office/powerpoint/2010/main" val="416750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FCACAE-DF15-3BCE-58B7-E4B299976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752" y="174955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EAC535-EFE3-F37C-965A-430CF83F9D5F}"/>
              </a:ext>
            </a:extLst>
          </p:cNvPr>
          <p:cNvSpPr txBox="1"/>
          <p:nvPr/>
        </p:nvSpPr>
        <p:spPr>
          <a:xfrm>
            <a:off x="5488686" y="1677394"/>
            <a:ext cx="606933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an Implementation Plan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Critique a completed Implementation Plan.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Design and construct an Implementation Plan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86682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D0C46-5EDD-CDB0-63C4-16A9EEEE1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83D3030-97DA-EE07-66EC-C8503C5848E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D74CC-F8C5-F541-AFB2-751BBF52E6E6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06507-1452-4AE3-EA9E-5D56DE923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865FC1-5470-F35D-5AA7-B5C90BDFF407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Specifications – LCLM4004 – Component 2 – Individual Report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91B453-6630-8AB3-9AFE-2B578FDAA768}"/>
              </a:ext>
            </a:extLst>
          </p:cNvPr>
          <p:cNvCxnSpPr>
            <a:cxnSpLocks/>
          </p:cNvCxnSpPr>
          <p:nvPr/>
        </p:nvCxnSpPr>
        <p:spPr>
          <a:xfrm flipH="1">
            <a:off x="5361432" y="1870329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BBCEF11E-CFB8-877C-F744-C7E981145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980" y="3286415"/>
            <a:ext cx="2967924" cy="221981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C8D9C61-7693-3BC5-0FBC-BB9DF34EE256}"/>
              </a:ext>
            </a:extLst>
          </p:cNvPr>
          <p:cNvCxnSpPr>
            <a:cxnSpLocks/>
          </p:cNvCxnSpPr>
          <p:nvPr/>
        </p:nvCxnSpPr>
        <p:spPr>
          <a:xfrm flipH="1">
            <a:off x="2495552" y="1892349"/>
            <a:ext cx="4517896" cy="192797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3AEE2-E8EB-DEBB-C893-054AD81AE0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741" y="3338899"/>
            <a:ext cx="6582694" cy="21148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5197AEF-F248-BC59-53A4-5356EA0E7020}"/>
              </a:ext>
            </a:extLst>
          </p:cNvPr>
          <p:cNvCxnSpPr>
            <a:cxnSpLocks/>
          </p:cNvCxnSpPr>
          <p:nvPr/>
        </p:nvCxnSpPr>
        <p:spPr>
          <a:xfrm>
            <a:off x="7013448" y="1870329"/>
            <a:ext cx="0" cy="324116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762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46CD5F-5439-46AC-09FC-D50778B85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921551C-3F8E-D41F-70E7-BECE94DE84A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488160-D164-E27E-7598-D9E899688CA0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DAE799-A833-F082-FC64-C8C748BF4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CABCCA-699A-CFA1-CBFA-457DD7EFD4EE}"/>
              </a:ext>
            </a:extLst>
          </p:cNvPr>
          <p:cNvSpPr txBox="1"/>
          <p:nvPr/>
        </p:nvSpPr>
        <p:spPr>
          <a:xfrm>
            <a:off x="6825582" y="1046916"/>
            <a:ext cx="528730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C2 – Suggested Report Structure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3DCB41A-D07D-89F8-C8E2-28EBECE6D57E}"/>
              </a:ext>
            </a:extLst>
          </p:cNvPr>
          <p:cNvCxnSpPr>
            <a:cxnSpLocks/>
          </p:cNvCxnSpPr>
          <p:nvPr/>
        </p:nvCxnSpPr>
        <p:spPr>
          <a:xfrm flipH="1">
            <a:off x="5334000" y="1724025"/>
            <a:ext cx="123825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 descr="A screenshot of a material&#10;&#10;AI-generated content may be incorrect.">
            <a:extLst>
              <a:ext uri="{FF2B5EF4-FFF2-40B4-BE49-F238E27FC236}">
                <a16:creationId xmlns:a16="http://schemas.microsoft.com/office/drawing/2014/main" id="{C4C3C9A9-6054-CA82-BBBB-ED91E851F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7981" y="3332595"/>
            <a:ext cx="5306165" cy="22863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3F31C6B-2FB9-DAA5-C9C2-4D66F7DF45FC}"/>
              </a:ext>
            </a:extLst>
          </p:cNvPr>
          <p:cNvCxnSpPr>
            <a:cxnSpLocks/>
          </p:cNvCxnSpPr>
          <p:nvPr/>
        </p:nvCxnSpPr>
        <p:spPr>
          <a:xfrm>
            <a:off x="6572250" y="1724025"/>
            <a:ext cx="31282" cy="3497199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C8D6BDAE-4496-17C7-7A5D-F568501151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980" y="3286415"/>
            <a:ext cx="2967924" cy="221981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3BDA6B-3E42-41DB-8BFA-46747D1F437C}"/>
              </a:ext>
            </a:extLst>
          </p:cNvPr>
          <p:cNvCxnSpPr>
            <a:cxnSpLocks/>
          </p:cNvCxnSpPr>
          <p:nvPr/>
        </p:nvCxnSpPr>
        <p:spPr>
          <a:xfrm flipH="1">
            <a:off x="2606040" y="1765905"/>
            <a:ext cx="3966210" cy="227527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6370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3AA04A2-367F-DD2B-8960-411672822679}"/>
              </a:ext>
            </a:extLst>
          </p:cNvPr>
          <p:cNvCxnSpPr/>
          <p:nvPr/>
        </p:nvCxnSpPr>
        <p:spPr>
          <a:xfrm flipH="1">
            <a:off x="4736592" y="1876085"/>
            <a:ext cx="135940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C20E266-844D-EBE6-9A94-6511277D2E11}"/>
              </a:ext>
            </a:extLst>
          </p:cNvPr>
          <p:cNvCxnSpPr>
            <a:cxnSpLocks/>
          </p:cNvCxnSpPr>
          <p:nvPr/>
        </p:nvCxnSpPr>
        <p:spPr>
          <a:xfrm>
            <a:off x="8297276" y="2353139"/>
            <a:ext cx="0" cy="1258741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11858E9-1823-4128-06EA-0C65980E635E}"/>
              </a:ext>
            </a:extLst>
          </p:cNvPr>
          <p:cNvSpPr txBox="1"/>
          <p:nvPr/>
        </p:nvSpPr>
        <p:spPr>
          <a:xfrm>
            <a:off x="6366099" y="1405051"/>
            <a:ext cx="498160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This week we will be focusing on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assignment task 4.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A2E21C-2E42-8BE1-0B79-FDFE7171E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11" y="292869"/>
            <a:ext cx="3870121" cy="53829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60E121-D2F7-ED2B-247E-6F799FFF0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372" y="3701925"/>
            <a:ext cx="7358750" cy="10413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0565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E6E29-54EF-C34B-5211-30E02A5FD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E831274-90C8-BE77-10BB-4F54E5C73B2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The Athletic Ready Position - Fault ...">
            <a:extLst>
              <a:ext uri="{FF2B5EF4-FFF2-40B4-BE49-F238E27FC236}">
                <a16:creationId xmlns:a16="http://schemas.microsoft.com/office/drawing/2014/main" id="{8EAEA2B8-351E-5BAE-4544-6A1149BB6A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551" y="1972436"/>
            <a:ext cx="2770060" cy="232911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09100F-D73E-A061-FBF8-E6D603F38D3E}"/>
              </a:ext>
            </a:extLst>
          </p:cNvPr>
          <p:cNvSpPr txBox="1"/>
          <p:nvPr/>
        </p:nvSpPr>
        <p:spPr>
          <a:xfrm>
            <a:off x="4544568" y="351437"/>
            <a:ext cx="700404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So far in this assignment: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 reflected on the issues that are contributing to the root problem.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 identified two possible solutions that could go ‘some-way’ to resolving this problem.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have analysed both solutions using the PMI evaluation technique and assessed which solution is the better option.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Now we are ‘ready’ to implement this solution.</a:t>
            </a:r>
          </a:p>
        </p:txBody>
      </p:sp>
    </p:spTree>
    <p:extLst>
      <p:ext uri="{BB962C8B-B14F-4D97-AF65-F5344CB8AC3E}">
        <p14:creationId xmlns:p14="http://schemas.microsoft.com/office/powerpoint/2010/main" val="2411609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EC8627-B7E7-A9CA-85B0-80D08BF47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06C3100-E942-60E7-FA52-DEC86AD1FF4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86384" y="1773936"/>
            <a:ext cx="4858514" cy="362810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implementation plan is a written document that outlines the steps a team needs to take to accomplish a goal or project.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such a document allows team members to understand all the aspects of a project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executing it. </a:t>
            </a:r>
          </a:p>
        </p:txBody>
      </p:sp>
      <p:pic>
        <p:nvPicPr>
          <p:cNvPr id="5122" name="Picture 2" descr="Implementation Plan In Project Management - Bordio">
            <a:extLst>
              <a:ext uri="{FF2B5EF4-FFF2-40B4-BE49-F238E27FC236}">
                <a16:creationId xmlns:a16="http://schemas.microsoft.com/office/drawing/2014/main" id="{871893ED-86C6-BB53-ED94-5E7AC12907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4" t="8689" r="2732"/>
          <a:stretch>
            <a:fillRect/>
          </a:stretch>
        </p:blipFill>
        <p:spPr bwMode="auto">
          <a:xfrm>
            <a:off x="6096000" y="2234578"/>
            <a:ext cx="5190683" cy="27068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E9FCCA-E8DA-0AA6-EF2B-A906AE0923A3}"/>
              </a:ext>
            </a:extLst>
          </p:cNvPr>
          <p:cNvSpPr txBox="1"/>
          <p:nvPr/>
        </p:nvSpPr>
        <p:spPr>
          <a:xfrm>
            <a:off x="1624584" y="351060"/>
            <a:ext cx="8942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What is an Implementation Plan?</a:t>
            </a:r>
          </a:p>
        </p:txBody>
      </p:sp>
    </p:spTree>
    <p:extLst>
      <p:ext uri="{BB962C8B-B14F-4D97-AF65-F5344CB8AC3E}">
        <p14:creationId xmlns:p14="http://schemas.microsoft.com/office/powerpoint/2010/main" val="181863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C732CC-09A2-619E-68F5-EDA1AF4DE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F8CBC2F-9315-E123-4CFF-2A774EC331F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DC752D-BCD5-49FC-E15D-B6031008EF38}"/>
              </a:ext>
            </a:extLst>
          </p:cNvPr>
          <p:cNvSpPr txBox="1"/>
          <p:nvPr/>
        </p:nvSpPr>
        <p:spPr>
          <a:xfrm>
            <a:off x="4740881" y="1596592"/>
            <a:ext cx="695429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F11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Creating an implementation plan means you have a clear roadmap (or solution) for the project.</a:t>
            </a:r>
          </a:p>
          <a:p>
            <a:endParaRPr lang="en-GB" sz="2400" dirty="0">
              <a:solidFill>
                <a:srgbClr val="0F11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0F11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2400" dirty="0">
                <a:solidFill>
                  <a:srgbClr val="0F11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can:</a:t>
            </a:r>
          </a:p>
          <a:p>
            <a:endParaRPr lang="en-GB" sz="800" dirty="0">
              <a:solidFill>
                <a:srgbClr val="0F11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F11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a mechanism to hold team members accountable.</a:t>
            </a:r>
          </a:p>
          <a:p>
            <a:endParaRPr lang="en-GB" sz="800" b="0" i="0" dirty="0">
              <a:solidFill>
                <a:srgbClr val="0F11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F11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b="0" i="0" dirty="0">
                <a:solidFill>
                  <a:srgbClr val="0F11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implify communication</a:t>
            </a:r>
            <a:r>
              <a:rPr lang="en-GB" sz="2400" dirty="0">
                <a:solidFill>
                  <a:srgbClr val="0F11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between the team.</a:t>
            </a:r>
          </a:p>
          <a:p>
            <a:endParaRPr lang="en-GB" sz="800" dirty="0">
              <a:solidFill>
                <a:srgbClr val="0F11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F11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transparency.</a:t>
            </a:r>
          </a:p>
          <a:p>
            <a:endParaRPr lang="en-GB" sz="800" b="0" i="0" dirty="0">
              <a:solidFill>
                <a:srgbClr val="0F11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F11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waste (e.g. time, money and resources)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EF378C-FBF8-5253-48EE-754E406C2D0D}"/>
              </a:ext>
            </a:extLst>
          </p:cNvPr>
          <p:cNvSpPr txBox="1"/>
          <p:nvPr/>
        </p:nvSpPr>
        <p:spPr>
          <a:xfrm>
            <a:off x="731520" y="384502"/>
            <a:ext cx="108813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Why is an Implementation Plan needed?</a:t>
            </a:r>
          </a:p>
        </p:txBody>
      </p:sp>
      <p:pic>
        <p:nvPicPr>
          <p:cNvPr id="6146" name="Picture 2" descr="How to create a project implementation plan | Planio">
            <a:extLst>
              <a:ext uri="{FF2B5EF4-FFF2-40B4-BE49-F238E27FC236}">
                <a16:creationId xmlns:a16="http://schemas.microsoft.com/office/drawing/2014/main" id="{112DD2AC-BF40-15ED-F9B0-59577F935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40" y="2489936"/>
            <a:ext cx="3450582" cy="236829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833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964EE0-B7E7-A340-814F-9A4ECFEB0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89C06E1-C786-C2D0-C24C-BB0EB2C81B4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86046" y="624025"/>
            <a:ext cx="7104057" cy="50178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ich-way-to-go - Join Our Journey">
            <a:extLst>
              <a:ext uri="{FF2B5EF4-FFF2-40B4-BE49-F238E27FC236}">
                <a16:creationId xmlns:a16="http://schemas.microsoft.com/office/drawing/2014/main" id="{E469DF4C-4BC5-06CF-3A05-A3B154A5B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681" y="1889352"/>
            <a:ext cx="3320496" cy="248716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E63EAA-605C-D53C-214C-CE33A8C28B31}"/>
              </a:ext>
            </a:extLst>
          </p:cNvPr>
          <p:cNvSpPr txBox="1"/>
          <p:nvPr/>
        </p:nvSpPr>
        <p:spPr>
          <a:xfrm>
            <a:off x="5491066" y="982176"/>
            <a:ext cx="548173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Imagine a student, in their first term, approaches you and asks you for advice about how to complete and submit an assignment.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appreciate your advice so much that they ask if you could write down a step-by-step plan on how to complete and submit an assignment.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would you go about translating your conversation into a written document?</a:t>
            </a:r>
          </a:p>
        </p:txBody>
      </p:sp>
    </p:spTree>
    <p:extLst>
      <p:ext uri="{BB962C8B-B14F-4D97-AF65-F5344CB8AC3E}">
        <p14:creationId xmlns:p14="http://schemas.microsoft.com/office/powerpoint/2010/main" val="2078611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F56BC-230E-9F09-2793-A32BA4995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DDE6ABD-BEE5-AF73-28D0-FC7A91D430B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2ACF86-AB82-F27C-98F1-1768010E1265}"/>
              </a:ext>
            </a:extLst>
          </p:cNvPr>
          <p:cNvSpPr txBox="1"/>
          <p:nvPr/>
        </p:nvSpPr>
        <p:spPr>
          <a:xfrm>
            <a:off x="995866" y="722145"/>
            <a:ext cx="103601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first thing we would want to do is breakdown each stage and detail exactly what needs to be done, by who and when.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requires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 lot of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thought and needs to be communicated in a logical and effective manner.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need to provide clear instructions so that everyone understands the ‘plan’.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781C3C-A0C9-9CAF-7FA3-AB9EAFF524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27" t="10599" r="1671" b="8234"/>
          <a:stretch>
            <a:fillRect/>
          </a:stretch>
        </p:blipFill>
        <p:spPr>
          <a:xfrm>
            <a:off x="1792224" y="4147475"/>
            <a:ext cx="8494776" cy="12257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9626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600B49-CB47-A2B3-2F05-96AB763B5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609FF18-994F-9DBE-AB95-A0CC18F1545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9E0DCA6-692A-0132-BFC3-B544549F40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83774"/>
              </p:ext>
            </p:extLst>
          </p:nvPr>
        </p:nvGraphicFramePr>
        <p:xfrm>
          <a:off x="873664" y="2942953"/>
          <a:ext cx="10368467" cy="2382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26410">
                  <a:extLst>
                    <a:ext uri="{9D8B030D-6E8A-4147-A177-3AD203B41FA5}">
                      <a16:colId xmlns:a16="http://schemas.microsoft.com/office/drawing/2014/main" val="302443284"/>
                    </a:ext>
                  </a:extLst>
                </a:gridCol>
                <a:gridCol w="1890824">
                  <a:extLst>
                    <a:ext uri="{9D8B030D-6E8A-4147-A177-3AD203B41FA5}">
                      <a16:colId xmlns:a16="http://schemas.microsoft.com/office/drawing/2014/main" val="1751297537"/>
                    </a:ext>
                  </a:extLst>
                </a:gridCol>
                <a:gridCol w="2138760">
                  <a:extLst>
                    <a:ext uri="{9D8B030D-6E8A-4147-A177-3AD203B41FA5}">
                      <a16:colId xmlns:a16="http://schemas.microsoft.com/office/drawing/2014/main" val="2605729903"/>
                    </a:ext>
                  </a:extLst>
                </a:gridCol>
                <a:gridCol w="2104056">
                  <a:extLst>
                    <a:ext uri="{9D8B030D-6E8A-4147-A177-3AD203B41FA5}">
                      <a16:colId xmlns:a16="http://schemas.microsoft.com/office/drawing/2014/main" val="3201834079"/>
                    </a:ext>
                  </a:extLst>
                </a:gridCol>
                <a:gridCol w="1880339">
                  <a:extLst>
                    <a:ext uri="{9D8B030D-6E8A-4147-A177-3AD203B41FA5}">
                      <a16:colId xmlns:a16="http://schemas.microsoft.com/office/drawing/2014/main" val="1996828363"/>
                    </a:ext>
                  </a:extLst>
                </a:gridCol>
                <a:gridCol w="1728078">
                  <a:extLst>
                    <a:ext uri="{9D8B030D-6E8A-4147-A177-3AD203B41FA5}">
                      <a16:colId xmlns:a16="http://schemas.microsoft.com/office/drawing/2014/main" val="31549617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Task?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Done?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975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action needs to be undertaken first (second, third, etc.)?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exactly does this involve?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Provide clear instructions and identify any resources needed.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will this task be undertaken and how long will it take to complete?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Which member of staff is responsible for ensuring this task is undertaken.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evidence will be available to demonstrate that the task has been completed?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74397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7E1D781-528C-64AC-BEF5-6EBEB5638F4C}"/>
              </a:ext>
            </a:extLst>
          </p:cNvPr>
          <p:cNvSpPr txBox="1"/>
          <p:nvPr/>
        </p:nvSpPr>
        <p:spPr>
          <a:xfrm>
            <a:off x="987551" y="393192"/>
            <a:ext cx="10140695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 Plan Template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Name the problem you are solving: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Name the solution you are implementing: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BC777-C731-6666-0AB0-8BACC72BE4E9}"/>
              </a:ext>
            </a:extLst>
          </p:cNvPr>
          <p:cNvSpPr txBox="1"/>
          <p:nvPr/>
        </p:nvSpPr>
        <p:spPr>
          <a:xfrm>
            <a:off x="5588927" y="5449316"/>
            <a:ext cx="57670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Institute of Leadership &amp; Management (2013, page 102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33943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CC690-FF66-5C3B-ED07-237305781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ABC529-BD3A-1CA2-F210-24ED78EA7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497" y="474460"/>
            <a:ext cx="3095125" cy="22331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E86FBB-ECEA-2B1B-06BB-B48A6BD684DE}"/>
              </a:ext>
            </a:extLst>
          </p:cNvPr>
          <p:cNvSpPr txBox="1"/>
          <p:nvPr/>
        </p:nvSpPr>
        <p:spPr>
          <a:xfrm>
            <a:off x="472853" y="1780395"/>
            <a:ext cx="408085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exercise, please ensure you access and download the Implementation Plan Template in the Week 8 tile.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FFF1F79-F02A-E6BE-2CDD-E819FCF12ED5}"/>
              </a:ext>
            </a:extLst>
          </p:cNvPr>
          <p:cNvCxnSpPr>
            <a:cxnSpLocks/>
          </p:cNvCxnSpPr>
          <p:nvPr/>
        </p:nvCxnSpPr>
        <p:spPr>
          <a:xfrm flipV="1">
            <a:off x="4672584" y="2020824"/>
            <a:ext cx="2231136" cy="978408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D9D24DA1-4D86-2E14-E7A2-90F36C0BA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8667" y="3334666"/>
            <a:ext cx="4972744" cy="26578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C66A0F0-7F31-D03D-F21E-B31D6914A350}"/>
              </a:ext>
            </a:extLst>
          </p:cNvPr>
          <p:cNvCxnSpPr>
            <a:cxnSpLocks/>
          </p:cNvCxnSpPr>
          <p:nvPr/>
        </p:nvCxnSpPr>
        <p:spPr>
          <a:xfrm>
            <a:off x="4453128" y="4041648"/>
            <a:ext cx="2807208" cy="96012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295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989DDD-81CC-6125-7210-011142C83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DB0252-0621-D5F9-ACCC-838EF9BB55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230" y="1618488"/>
            <a:ext cx="5221092" cy="271879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628DD4-11EB-DA23-6E48-82DB30944504}"/>
              </a:ext>
            </a:extLst>
          </p:cNvPr>
          <p:cNvSpPr txBox="1"/>
          <p:nvPr/>
        </p:nvSpPr>
        <p:spPr>
          <a:xfrm>
            <a:off x="6236341" y="476478"/>
            <a:ext cx="50566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Small Group Exercise: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and agree what are the three most important steps that are needed so that a student can complete and submit an assignment.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 Implementation Plan that provides specific insight into how exactly each step/task needs to be undertaken.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feedback to 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2652156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4C58E4-652A-C27D-2561-28FCA066B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9C5BB07-88F5-0A43-47F1-F6E79937D8E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279CE0E-E50F-173C-0272-A7957A395F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2232246"/>
              </p:ext>
            </p:extLst>
          </p:nvPr>
        </p:nvGraphicFramePr>
        <p:xfrm>
          <a:off x="563880" y="1666205"/>
          <a:ext cx="11064240" cy="3937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14102">
                  <a:extLst>
                    <a:ext uri="{9D8B030D-6E8A-4147-A177-3AD203B41FA5}">
                      <a16:colId xmlns:a16="http://schemas.microsoft.com/office/drawing/2014/main" val="302443284"/>
                    </a:ext>
                  </a:extLst>
                </a:gridCol>
                <a:gridCol w="1948159">
                  <a:extLst>
                    <a:ext uri="{9D8B030D-6E8A-4147-A177-3AD203B41FA5}">
                      <a16:colId xmlns:a16="http://schemas.microsoft.com/office/drawing/2014/main" val="1751297537"/>
                    </a:ext>
                  </a:extLst>
                </a:gridCol>
                <a:gridCol w="2392619">
                  <a:extLst>
                    <a:ext uri="{9D8B030D-6E8A-4147-A177-3AD203B41FA5}">
                      <a16:colId xmlns:a16="http://schemas.microsoft.com/office/drawing/2014/main" val="2605729903"/>
                    </a:ext>
                  </a:extLst>
                </a:gridCol>
                <a:gridCol w="2423160">
                  <a:extLst>
                    <a:ext uri="{9D8B030D-6E8A-4147-A177-3AD203B41FA5}">
                      <a16:colId xmlns:a16="http://schemas.microsoft.com/office/drawing/2014/main" val="3201834079"/>
                    </a:ext>
                  </a:extLst>
                </a:gridCol>
                <a:gridCol w="1188693">
                  <a:extLst>
                    <a:ext uri="{9D8B030D-6E8A-4147-A177-3AD203B41FA5}">
                      <a16:colId xmlns:a16="http://schemas.microsoft.com/office/drawing/2014/main" val="1996828363"/>
                    </a:ext>
                  </a:extLst>
                </a:gridCol>
                <a:gridCol w="2697507">
                  <a:extLst>
                    <a:ext uri="{9D8B030D-6E8A-4147-A177-3AD203B41FA5}">
                      <a16:colId xmlns:a16="http://schemas.microsoft.com/office/drawing/2014/main" val="31549617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975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and read the assignment brief.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Download from Assessment Specifications Tile on Moodle.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soon as the lecturer launches the assignment.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is aware of each assignment task and the submission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7439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 assignment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Practice class exercises. Undertake the necessary reading.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week in class and for homework.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shows their draft work to their lecturer and acts on the feedback they receive.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170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Submit completed assignment.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Proof-read work. Reference sources.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Before the submission deadline.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Assignment is uploaded to the correct submission link – confirmation is received.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39439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33E15AC-00FE-B1BD-9042-6287A5AA1C5F}"/>
              </a:ext>
            </a:extLst>
          </p:cNvPr>
          <p:cNvSpPr txBox="1"/>
          <p:nvPr/>
        </p:nvSpPr>
        <p:spPr>
          <a:xfrm>
            <a:off x="563880" y="393192"/>
            <a:ext cx="110642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Name the problem you are solving: </a:t>
            </a:r>
            <a:r>
              <a:rPr lang="en-GB" sz="2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Completing an Assignment</a:t>
            </a:r>
          </a:p>
          <a:p>
            <a:endParaRPr lang="en-GB" sz="12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Name the solution you are implementing: </a:t>
            </a:r>
            <a:r>
              <a:rPr lang="en-GB" sz="2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 Plan for completing an assignment.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8E7AB-72F1-C397-7417-62BFC3660581}"/>
              </a:ext>
            </a:extLst>
          </p:cNvPr>
          <p:cNvSpPr txBox="1"/>
          <p:nvPr/>
        </p:nvSpPr>
        <p:spPr>
          <a:xfrm>
            <a:off x="2048256" y="5751576"/>
            <a:ext cx="9646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the stages detail how to complete an assignment. It does </a:t>
            </a:r>
            <a:r>
              <a:rPr lang="en-GB" sz="2200" b="1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make any reference to the actual assignment content. </a:t>
            </a:r>
          </a:p>
        </p:txBody>
      </p:sp>
    </p:spTree>
    <p:extLst>
      <p:ext uri="{BB962C8B-B14F-4D97-AF65-F5344CB8AC3E}">
        <p14:creationId xmlns:p14="http://schemas.microsoft.com/office/powerpoint/2010/main" val="2667293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B47221-CD0E-3453-8A59-EDC99AA47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8E18BE-9155-2974-5D6A-6DEA7B9BCD68}"/>
              </a:ext>
            </a:extLst>
          </p:cNvPr>
          <p:cNvSpPr txBox="1"/>
          <p:nvPr/>
        </p:nvSpPr>
        <p:spPr>
          <a:xfrm>
            <a:off x="679586" y="582067"/>
            <a:ext cx="390821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have a look at an example of a completed Implementation Plan.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Please access and download the Example of a Completed Implementation Plan Template in the Week 8 tile.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83E0CA-6697-04B7-E4FC-CAF08EAB3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497" y="474460"/>
            <a:ext cx="3095125" cy="22331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9D8260-1803-6210-B162-AE87EB1F9458}"/>
              </a:ext>
            </a:extLst>
          </p:cNvPr>
          <p:cNvCxnSpPr>
            <a:cxnSpLocks/>
          </p:cNvCxnSpPr>
          <p:nvPr/>
        </p:nvCxnSpPr>
        <p:spPr>
          <a:xfrm flipV="1">
            <a:off x="4672584" y="2020824"/>
            <a:ext cx="2231136" cy="978408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395CB176-31B1-E391-29BE-366DFDCE3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6995" y="3325522"/>
            <a:ext cx="4972744" cy="26578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6372572-35C1-12F9-5C72-BF5A9EA479E3}"/>
              </a:ext>
            </a:extLst>
          </p:cNvPr>
          <p:cNvCxnSpPr>
            <a:cxnSpLocks/>
          </p:cNvCxnSpPr>
          <p:nvPr/>
        </p:nvCxnSpPr>
        <p:spPr>
          <a:xfrm>
            <a:off x="4453128" y="4041648"/>
            <a:ext cx="2779776" cy="1481328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9763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8C6B98-7E5D-A838-3BEE-D9E197D6C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A339DFF-5DE3-9980-4B83-6C41F84D308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6DB342-3C80-8E02-EDFA-24CF6684337C}"/>
              </a:ext>
            </a:extLst>
          </p:cNvPr>
          <p:cNvSpPr txBox="1"/>
          <p:nvPr/>
        </p:nvSpPr>
        <p:spPr>
          <a:xfrm>
            <a:off x="6670470" y="808122"/>
            <a:ext cx="496984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critique this Implementation Plan together.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you think the instructions are clear?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you think all the people involved would know what to do?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there any ‘tasks’ missing?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Could the Implementation Plan be improved? </a:t>
            </a:r>
          </a:p>
        </p:txBody>
      </p:sp>
      <p:pic>
        <p:nvPicPr>
          <p:cNvPr id="4" name="Picture 3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E9F8433A-3340-24FB-38D9-91B2EAD04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223" y="1389887"/>
            <a:ext cx="5682919" cy="39117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5613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CABB6-B029-9214-51EA-A93C0F255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3141109-33E0-8ECF-9AE3-D05F01E59AF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DAB0FFA4-7F82-BA80-B371-DDC429A198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239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85765-617D-8DD9-7785-69C495F3F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B281CE3-909C-F29D-87DF-7B7BC4ADDB4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7D777C-45AB-1478-2298-2E7C36699E1C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7355BADC-EAEE-550B-7D68-BAC45587EE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D95269-BC97-BC86-DB98-C398B3661FDD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8  Session 2</a:t>
            </a:r>
          </a:p>
        </p:txBody>
      </p:sp>
    </p:spTree>
    <p:extLst>
      <p:ext uri="{BB962C8B-B14F-4D97-AF65-F5344CB8AC3E}">
        <p14:creationId xmlns:p14="http://schemas.microsoft.com/office/powerpoint/2010/main" val="3714222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0CB35D-3442-E637-9082-D425FCA869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99CAEB-41B1-8F91-1478-A36637921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497" y="474460"/>
            <a:ext cx="3095125" cy="22331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4C89F7-A930-752B-4C19-6600D7862535}"/>
              </a:ext>
            </a:extLst>
          </p:cNvPr>
          <p:cNvSpPr txBox="1"/>
          <p:nvPr/>
        </p:nvSpPr>
        <p:spPr>
          <a:xfrm>
            <a:off x="472853" y="1780395"/>
            <a:ext cx="4080859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exercise, please ensure you access and download the Implementation Plan Template in the Week 8 tile.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C178954-868E-7492-A496-7394182F8E2C}"/>
              </a:ext>
            </a:extLst>
          </p:cNvPr>
          <p:cNvCxnSpPr>
            <a:cxnSpLocks/>
          </p:cNvCxnSpPr>
          <p:nvPr/>
        </p:nvCxnSpPr>
        <p:spPr>
          <a:xfrm flipV="1">
            <a:off x="4672584" y="2020824"/>
            <a:ext cx="2231136" cy="978408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2091AD90-EEBC-535E-10AF-FFE2694E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8667" y="3334666"/>
            <a:ext cx="4972744" cy="26578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D6C439A-1355-7D45-672F-9BC5DC1C65BD}"/>
              </a:ext>
            </a:extLst>
          </p:cNvPr>
          <p:cNvCxnSpPr>
            <a:cxnSpLocks/>
          </p:cNvCxnSpPr>
          <p:nvPr/>
        </p:nvCxnSpPr>
        <p:spPr>
          <a:xfrm>
            <a:off x="4453128" y="4041648"/>
            <a:ext cx="2807208" cy="96012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04927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6776C-DAE3-0F78-DAC0-A9E4A8709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B47FEB1-AF67-D750-6614-5E83C75C59C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85800" y="1099347"/>
            <a:ext cx="10799063" cy="478024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You are the Area Manager for an Athleisure retail company that is opening a new store in five days.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company have recruited eight new retail staff. These eight staff need training on remembering/identifying the names and details of 60 pairs of different trainers.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You have been given the responsibility of organising a staff training session for these new staff.</a:t>
            </a:r>
          </a:p>
          <a:p>
            <a:pPr marL="0" indent="0"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Complete a Staff Training Implementation Plan and feedback to the rest of the group.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The Implementation Plan should detail how you would organise the training session and </a:t>
            </a:r>
            <a:r>
              <a:rPr lang="en-GB" sz="22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the actual training would involve.</a:t>
            </a:r>
            <a:endParaRPr lang="en-GB" sz="2200" b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FF6B83-F706-26E9-0DD8-797CB7DB661B}"/>
              </a:ext>
            </a:extLst>
          </p:cNvPr>
          <p:cNvSpPr txBox="1"/>
          <p:nvPr/>
        </p:nvSpPr>
        <p:spPr>
          <a:xfrm>
            <a:off x="1005839" y="224416"/>
            <a:ext cx="5696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</p:txBody>
      </p:sp>
    </p:spTree>
    <p:extLst>
      <p:ext uri="{BB962C8B-B14F-4D97-AF65-F5344CB8AC3E}">
        <p14:creationId xmlns:p14="http://schemas.microsoft.com/office/powerpoint/2010/main" val="9461018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A1208-998F-3BA2-AA58-6927B79AF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8 Benefits of Real-Time Feedback">
            <a:extLst>
              <a:ext uri="{FF2B5EF4-FFF2-40B4-BE49-F238E27FC236}">
                <a16:creationId xmlns:a16="http://schemas.microsoft.com/office/drawing/2014/main" id="{2E1FEC15-702C-E022-9289-CF7C4973F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212" y="1742123"/>
            <a:ext cx="3216318" cy="232695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F50460-DD6E-CFCF-21ED-F42529575136}"/>
              </a:ext>
            </a:extLst>
          </p:cNvPr>
          <p:cNvSpPr txBox="1"/>
          <p:nvPr/>
        </p:nvSpPr>
        <p:spPr>
          <a:xfrm>
            <a:off x="4847844" y="428178"/>
            <a:ext cx="64099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compare each of your Implementation Plans…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each group identify the same ‘first task’?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each group have a similar number of tasks to do?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Based on the details provided in your Implementation Plans - would you be confident that the training would be effective?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not, what needs to be improved in your Implementation Plan</a:t>
            </a:r>
          </a:p>
        </p:txBody>
      </p:sp>
    </p:spTree>
    <p:extLst>
      <p:ext uri="{BB962C8B-B14F-4D97-AF65-F5344CB8AC3E}">
        <p14:creationId xmlns:p14="http://schemas.microsoft.com/office/powerpoint/2010/main" val="125386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413C8-C611-B9D7-19AC-0FAFE7288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reating an ERP Implementation Plan">
            <a:extLst>
              <a:ext uri="{FF2B5EF4-FFF2-40B4-BE49-F238E27FC236}">
                <a16:creationId xmlns:a16="http://schemas.microsoft.com/office/drawing/2014/main" id="{24E7A301-AD7A-A2F2-D233-FF2F3DB5A5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944" y="1844757"/>
            <a:ext cx="4284182" cy="2399142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772C0B-8A04-43DD-6CA0-F7DCD6AA1818}"/>
              </a:ext>
            </a:extLst>
          </p:cNvPr>
          <p:cNvSpPr txBox="1"/>
          <p:nvPr/>
        </p:nvSpPr>
        <p:spPr>
          <a:xfrm>
            <a:off x="684058" y="539496"/>
            <a:ext cx="6045925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Individual Exercise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Based on your PMI results (from task 3), reflect on how you will implement your chosen solution.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Brainstorm all the steps/tasks that are needed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(note: four steps are sufficient for the assignment, but you can include more if needed).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Organise each of these tasks into a logical order.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insight/detail into how each of these tasks need to be completed.</a:t>
            </a:r>
          </a:p>
        </p:txBody>
      </p:sp>
    </p:spTree>
    <p:extLst>
      <p:ext uri="{BB962C8B-B14F-4D97-AF65-F5344CB8AC3E}">
        <p14:creationId xmlns:p14="http://schemas.microsoft.com/office/powerpoint/2010/main" val="3782819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21A4B-2D67-435D-E3AF-7313C7C92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7E31713-E9EF-CBA5-4051-531D649D6AA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9098E56A-7B95-83C3-A712-5639BEB05A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587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F9E1E-76F9-8D7C-EA2A-C533FFC41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3B83B169-B0E8-6110-B262-D8E5F160B27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F6F05A-DA64-5728-1AAF-EF73AEECC55E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6282BA9E-9BF3-2476-6E9A-92CD936897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9DEC06-D4ED-D341-6D2A-F43E6D89591F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8  Session 3</a:t>
            </a:r>
          </a:p>
        </p:txBody>
      </p:sp>
    </p:spTree>
    <p:extLst>
      <p:ext uri="{BB962C8B-B14F-4D97-AF65-F5344CB8AC3E}">
        <p14:creationId xmlns:p14="http://schemas.microsoft.com/office/powerpoint/2010/main" val="24968797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970F9-98C9-9208-F2AF-E7776D5AA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59DF9C5-C458-C071-703A-875AB686BD7C}"/>
              </a:ext>
            </a:extLst>
          </p:cNvPr>
          <p:cNvSpPr txBox="1"/>
          <p:nvPr/>
        </p:nvSpPr>
        <p:spPr>
          <a:xfrm>
            <a:off x="-2534896" y="-2810561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currently reading – The Bibliollama">
            <a:extLst>
              <a:ext uri="{FF2B5EF4-FFF2-40B4-BE49-F238E27FC236}">
                <a16:creationId xmlns:a16="http://schemas.microsoft.com/office/drawing/2014/main" id="{3B76FFBC-8622-A775-0A9D-D9C4B64EC0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/>
          <a:stretch>
            <a:fillRect/>
          </a:stretch>
        </p:blipFill>
        <p:spPr bwMode="auto">
          <a:xfrm>
            <a:off x="437360" y="961417"/>
            <a:ext cx="4256557" cy="123762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2FEA91-5FD1-3A6B-CEDB-693ACED65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1210" y="857583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0E7E3A-D9B6-E50B-F465-F489674D9E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1210" y="2632119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720A1A-8C55-0C4B-5991-35411369EA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1213" y="4528579"/>
            <a:ext cx="4127573" cy="1341461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B0581C-99FF-4FDC-CD4F-7996A6CD5D6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4152"/>
          <a:stretch>
            <a:fillRect/>
          </a:stretch>
        </p:blipFill>
        <p:spPr>
          <a:xfrm>
            <a:off x="437360" y="3020257"/>
            <a:ext cx="5658640" cy="958737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B83732D-DF9A-2330-C9EF-8366992287E8}"/>
              </a:ext>
            </a:extLst>
          </p:cNvPr>
          <p:cNvSpPr txBox="1"/>
          <p:nvPr/>
        </p:nvSpPr>
        <p:spPr>
          <a:xfrm>
            <a:off x="350583" y="4159247"/>
            <a:ext cx="63726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Section D: Implementing and Evaluating Pages 85 - 94</a:t>
            </a:r>
          </a:p>
        </p:txBody>
      </p:sp>
    </p:spTree>
    <p:extLst>
      <p:ext uri="{BB962C8B-B14F-4D97-AF65-F5344CB8AC3E}">
        <p14:creationId xmlns:p14="http://schemas.microsoft.com/office/powerpoint/2010/main" val="23722529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7317B3-B3D8-BED0-EE24-D0F403EB6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9BA61592-4976-73FC-10F5-1453F83A659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72405C-9454-723C-6339-E491C0AB2502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2D313-AFE5-A8A9-0064-9147BDF029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" t="10315" r="1238" b="9942"/>
          <a:stretch>
            <a:fillRect/>
          </a:stretch>
        </p:blipFill>
        <p:spPr>
          <a:xfrm>
            <a:off x="735292" y="995574"/>
            <a:ext cx="5109328" cy="8615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18772F9-2850-393A-3B0A-A5212F7C91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6016" y="2800593"/>
            <a:ext cx="3881198" cy="295383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E621D6-9526-BCDE-9F5B-3EB2111AA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9241" y="2800593"/>
            <a:ext cx="3156743" cy="297738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3194738-C811-AF35-C934-8EC318C0BCB2}"/>
              </a:ext>
            </a:extLst>
          </p:cNvPr>
          <p:cNvSpPr txBox="1"/>
          <p:nvPr/>
        </p:nvSpPr>
        <p:spPr>
          <a:xfrm>
            <a:off x="6975835" y="755710"/>
            <a:ext cx="4666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access and use the academic resources provided to help you with this assignment.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044FAF4-586D-7370-7C44-404F310CAA29}"/>
              </a:ext>
            </a:extLst>
          </p:cNvPr>
          <p:cNvCxnSpPr/>
          <p:nvPr/>
        </p:nvCxnSpPr>
        <p:spPr>
          <a:xfrm flipH="1">
            <a:off x="5938887" y="1365487"/>
            <a:ext cx="82134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6440500-5BB9-C5F5-8556-AD4043A7F4D2}"/>
              </a:ext>
            </a:extLst>
          </p:cNvPr>
          <p:cNvCxnSpPr/>
          <p:nvPr/>
        </p:nvCxnSpPr>
        <p:spPr>
          <a:xfrm flipH="1">
            <a:off x="3120272" y="1365487"/>
            <a:ext cx="3639962" cy="21318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4E461F8-6F1E-A728-101D-6C5E6E15411D}"/>
              </a:ext>
            </a:extLst>
          </p:cNvPr>
          <p:cNvCxnSpPr>
            <a:cxnSpLocks/>
          </p:cNvCxnSpPr>
          <p:nvPr/>
        </p:nvCxnSpPr>
        <p:spPr>
          <a:xfrm>
            <a:off x="6760234" y="1379597"/>
            <a:ext cx="1205699" cy="2274667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2744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E9912-0CB3-9488-3946-6A4CC718B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5B44924-9879-4F48-2BD0-339FD4BD316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B8A4DD-A20E-D368-5322-E0A0A965E788}"/>
              </a:ext>
            </a:extLst>
          </p:cNvPr>
          <p:cNvSpPr txBox="1"/>
          <p:nvPr/>
        </p:nvSpPr>
        <p:spPr>
          <a:xfrm>
            <a:off x="6684038" y="1874827"/>
            <a:ext cx="54304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View online link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8AD32C-F342-D1D1-15F4-E33360268026}"/>
              </a:ext>
            </a:extLst>
          </p:cNvPr>
          <p:cNvSpPr txBox="1"/>
          <p:nvPr/>
        </p:nvSpPr>
        <p:spPr>
          <a:xfrm>
            <a:off x="567121" y="4268328"/>
            <a:ext cx="54720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Askews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and Holts –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VleBooks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E1AE53-87DB-24B2-2446-3C9AB230FF3A}"/>
              </a:ext>
            </a:extLst>
          </p:cNvPr>
          <p:cNvSpPr txBox="1"/>
          <p:nvPr/>
        </p:nvSpPr>
        <p:spPr>
          <a:xfrm>
            <a:off x="4429027" y="315260"/>
            <a:ext cx="3377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203E0-CB9F-D816-9C9F-A5CF7C57E8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3"/>
          <a:stretch>
            <a:fillRect/>
          </a:stretch>
        </p:blipFill>
        <p:spPr>
          <a:xfrm>
            <a:off x="437725" y="1775635"/>
            <a:ext cx="5961661" cy="11680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1757093-8DE9-F34D-F1D1-3618B8009AAB}"/>
              </a:ext>
            </a:extLst>
          </p:cNvPr>
          <p:cNvCxnSpPr>
            <a:cxnSpLocks/>
            <a:stCxn id="6" idx="1"/>
          </p:cNvCxnSpPr>
          <p:nvPr/>
        </p:nvCxnSpPr>
        <p:spPr>
          <a:xfrm flipH="1">
            <a:off x="2029968" y="2167215"/>
            <a:ext cx="4654070" cy="63443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9D5774E0-C68B-7C30-B297-7AD868EAB4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7101" y="4113511"/>
            <a:ext cx="4574174" cy="13868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9FF9B88-3154-A6E9-8293-F230B1352B0F}"/>
              </a:ext>
            </a:extLst>
          </p:cNvPr>
          <p:cNvCxnSpPr>
            <a:cxnSpLocks/>
          </p:cNvCxnSpPr>
          <p:nvPr/>
        </p:nvCxnSpPr>
        <p:spPr>
          <a:xfrm>
            <a:off x="4617720" y="4965192"/>
            <a:ext cx="2633472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071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2FCA18-365D-73BE-881D-2F5ED71CE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9710D00-E4BB-DAC1-7422-81D691CA9C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B73516-3EFB-5B89-EA80-5F06703DE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377" y="727986"/>
            <a:ext cx="4059935" cy="27010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EBEAE4-018B-5DCC-695C-FA4093BBA456}"/>
              </a:ext>
            </a:extLst>
          </p:cNvPr>
          <p:cNvSpPr txBox="1"/>
          <p:nvPr/>
        </p:nvSpPr>
        <p:spPr>
          <a:xfrm>
            <a:off x="5961888" y="886968"/>
            <a:ext cx="53941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Click on Session D: Implementing and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Evaluating a solution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811DF33-7FCF-8BDD-280C-A50F20E94E35}"/>
              </a:ext>
            </a:extLst>
          </p:cNvPr>
          <p:cNvCxnSpPr>
            <a:stCxn id="7" idx="1"/>
          </p:cNvCxnSpPr>
          <p:nvPr/>
        </p:nvCxnSpPr>
        <p:spPr>
          <a:xfrm flipH="1">
            <a:off x="3108960" y="1302467"/>
            <a:ext cx="2852928" cy="1678477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BB660AD4-3F70-C39C-AFE9-964AC819C3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7340" y="3028616"/>
            <a:ext cx="5723225" cy="34395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3A97C72-EA42-093B-61AE-211C7EB98B90}"/>
              </a:ext>
            </a:extLst>
          </p:cNvPr>
          <p:cNvSpPr txBox="1"/>
          <p:nvPr/>
        </p:nvSpPr>
        <p:spPr>
          <a:xfrm>
            <a:off x="643037" y="4517569"/>
            <a:ext cx="4139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Scroll through pages 85 - 94 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2ACF826-7EDA-AD37-4C93-70ADD9BE7CFA}"/>
              </a:ext>
            </a:extLst>
          </p:cNvPr>
          <p:cNvCxnSpPr>
            <a:stCxn id="17" idx="3"/>
          </p:cNvCxnSpPr>
          <p:nvPr/>
        </p:nvCxnSpPr>
        <p:spPr>
          <a:xfrm flipV="1">
            <a:off x="4782312" y="3157979"/>
            <a:ext cx="2627156" cy="1590423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6921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3E868-E76D-81AB-3243-54390F67D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D7A9C2-9718-FAF5-2EB2-24BB941C250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95170" y="1681719"/>
            <a:ext cx="9787358" cy="382141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ORKSHOP Colorful Letters Banner Stock ...">
            <a:extLst>
              <a:ext uri="{FF2B5EF4-FFF2-40B4-BE49-F238E27FC236}">
                <a16:creationId xmlns:a16="http://schemas.microsoft.com/office/drawing/2014/main" id="{D35E85CA-0BDA-D5C3-F604-45CC2C93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44" y="221078"/>
            <a:ext cx="546811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667723-B81D-8635-C887-AB5E40E7F1F3}"/>
              </a:ext>
            </a:extLst>
          </p:cNvPr>
          <p:cNvSpPr txBox="1"/>
          <p:nvPr/>
        </p:nvSpPr>
        <p:spPr>
          <a:xfrm>
            <a:off x="974229" y="1681719"/>
            <a:ext cx="10243541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Assessment Specifications – LCLM4004 – Report - Component 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LCLM4004 C2 – Suggested Report Structure.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 Havard Reference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reviewed the Online Reading List and accessed the essential websites and textbooks.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6369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329BF-FB11-F823-3AF7-6B31E697F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7C8C4-9F73-5711-C965-57432B6CF39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DD5B00-BF04-E116-79B7-EB5DF8BFC53E}"/>
              </a:ext>
            </a:extLst>
          </p:cNvPr>
          <p:cNvSpPr txBox="1"/>
          <p:nvPr/>
        </p:nvSpPr>
        <p:spPr>
          <a:xfrm>
            <a:off x="835980" y="497150"/>
            <a:ext cx="105200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WORKSHOP Colorful Letters Banner Stock ...">
            <a:extLst>
              <a:ext uri="{FF2B5EF4-FFF2-40B4-BE49-F238E27FC236}">
                <a16:creationId xmlns:a16="http://schemas.microsoft.com/office/drawing/2014/main" id="{D1233371-7D38-3B1D-6ED6-90C7FBF7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062" y="394743"/>
            <a:ext cx="583387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D1B74-557C-D801-396E-6D29886084B2}"/>
              </a:ext>
            </a:extLst>
          </p:cNvPr>
          <p:cNvSpPr txBox="1"/>
          <p:nvPr/>
        </p:nvSpPr>
        <p:spPr>
          <a:xfrm>
            <a:off x="880755" y="2402723"/>
            <a:ext cx="10430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Component 2: Basil’s Bakery case-study.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 Implementation Plan Table for your selected solution.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reasons for the activities, timings, order, responsibilities, etc.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857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3641B-9EB8-7668-21F4-EBE7F6107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7121193-372E-8605-1707-4A50464D83E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Homework Policy - The Farnley Academy">
            <a:extLst>
              <a:ext uri="{FF2B5EF4-FFF2-40B4-BE49-F238E27FC236}">
                <a16:creationId xmlns:a16="http://schemas.microsoft.com/office/drawing/2014/main" id="{D9997D68-17F3-A6ED-AD51-EFBCD15D5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208" y="449199"/>
            <a:ext cx="651052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CCCC5-83BE-5031-3361-B84E6CD228F4}"/>
              </a:ext>
            </a:extLst>
          </p:cNvPr>
          <p:cNvSpPr txBox="1"/>
          <p:nvPr/>
        </p:nvSpPr>
        <p:spPr>
          <a:xfrm>
            <a:off x="1618488" y="2148840"/>
            <a:ext cx="89194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any outstanding tasks from the workshop.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Continue to prepare your report.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structuring a report if needed.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researching academic sources if needed.</a:t>
            </a:r>
          </a:p>
        </p:txBody>
      </p:sp>
    </p:spTree>
    <p:extLst>
      <p:ext uri="{BB962C8B-B14F-4D97-AF65-F5344CB8AC3E}">
        <p14:creationId xmlns:p14="http://schemas.microsoft.com/office/powerpoint/2010/main" val="14208546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184AD-2A86-64F1-2327-01F43BEF9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14788F3-C1D4-6E06-7759-A0E9CA30DE1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F9406-5727-0414-FEBE-37EE60DD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054" y="502817"/>
            <a:ext cx="6693407" cy="36091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BE1B8F-84EF-10FD-CA7D-33AED8EBCB5F}"/>
              </a:ext>
            </a:extLst>
          </p:cNvPr>
          <p:cNvSpPr txBox="1"/>
          <p:nvPr/>
        </p:nvSpPr>
        <p:spPr>
          <a:xfrm>
            <a:off x="794766" y="4533080"/>
            <a:ext cx="106024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hlinkClick r:id="rId3"/>
              </a:rPr>
              <a:t>Academic and </a:t>
            </a:r>
            <a:r>
              <a:rPr lang="en-GB" sz="2200" b="1" dirty="0" err="1">
                <a:hlinkClick r:id="rId3"/>
              </a:rPr>
              <a:t>InfoSkills</a:t>
            </a:r>
            <a:r>
              <a:rPr lang="en-GB" sz="2200" b="1" dirty="0">
                <a:hlinkClick r:id="rId3"/>
              </a:rPr>
              <a:t> - Digital Services | University of Wales Trinity Saint David</a:t>
            </a:r>
            <a:endParaRPr lang="en-GB" sz="2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356A9-A25A-EE09-8DFD-6F3925A2AE67}"/>
              </a:ext>
            </a:extLst>
          </p:cNvPr>
          <p:cNvSpPr txBox="1"/>
          <p:nvPr/>
        </p:nvSpPr>
        <p:spPr>
          <a:xfrm>
            <a:off x="1873529" y="5426958"/>
            <a:ext cx="844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Note: Use can use the above link to access the support you require.</a:t>
            </a:r>
          </a:p>
        </p:txBody>
      </p:sp>
    </p:spTree>
    <p:extLst>
      <p:ext uri="{BB962C8B-B14F-4D97-AF65-F5344CB8AC3E}">
        <p14:creationId xmlns:p14="http://schemas.microsoft.com/office/powerpoint/2010/main" val="18533040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963CD-B513-A369-1AAC-4B94343FD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3512668-09A6-BA90-5DB0-868035DEDB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Image result for thank you see you next week">
            <a:extLst>
              <a:ext uri="{FF2B5EF4-FFF2-40B4-BE49-F238E27FC236}">
                <a16:creationId xmlns:a16="http://schemas.microsoft.com/office/drawing/2014/main" id="{E365BA22-3931-D1BE-D076-FD8FEA61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89" y="613962"/>
            <a:ext cx="5849022" cy="5630075"/>
          </a:xfrm>
          <a:prstGeom prst="rect">
            <a:avLst/>
          </a:prstGeom>
          <a:noFill/>
          <a:ln w="57150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55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1185</TotalTime>
  <Words>1407</Words>
  <Application>Microsoft Office PowerPoint</Application>
  <PresentationFormat>Widescreen</PresentationFormat>
  <Paragraphs>247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42</cp:revision>
  <cp:lastPrinted>2026-05-27T12:41:15Z</cp:lastPrinted>
  <dcterms:created xsi:type="dcterms:W3CDTF">2025-07-08T07:51:25Z</dcterms:created>
  <dcterms:modified xsi:type="dcterms:W3CDTF">2026-09-16T09:47:26Z</dcterms:modified>
</cp:coreProperties>
</file>