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7"/>
  </p:notesMasterIdLst>
  <p:handoutMasterIdLst>
    <p:handoutMasterId r:id="rId18"/>
  </p:handoutMasterIdLst>
  <p:sldIdLst>
    <p:sldId id="1519" r:id="rId5"/>
    <p:sldId id="1520" r:id="rId6"/>
    <p:sldId id="1499" r:id="rId7"/>
    <p:sldId id="1531" r:id="rId8"/>
    <p:sldId id="1530" r:id="rId9"/>
    <p:sldId id="1525" r:id="rId10"/>
    <p:sldId id="1526" r:id="rId11"/>
    <p:sldId id="1527" r:id="rId12"/>
    <p:sldId id="1528" r:id="rId13"/>
    <p:sldId id="1529" r:id="rId14"/>
    <p:sldId id="1532" r:id="rId15"/>
    <p:sldId id="153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42135-7C05-B5CB-8321-B7F9394CE0BB}" v="31" dt="2026-02-10T17:19:54.688"/>
    <p1510:client id="{109383F1-0C88-2489-EA00-A6E55A6E159A}" v="1" dt="2026-02-10T19:55:55.867"/>
    <p1510:client id="{51AC541B-4665-8224-A7BD-919655F90B08}" v="11" dt="2026-02-11T18:54:07.257"/>
    <p1510:client id="{54450110-4E26-F60F-C609-C5F5B6F57E50}" v="55" dt="2026-02-11T11:31:27.586"/>
    <p1510:client id="{57EDCBAC-A46B-D8F5-CA83-83E89CC6B65D}" v="20" vWet="21" dt="2026-02-11T10:25:22.452"/>
    <p1510:client id="{5B24C7AD-AFA7-941B-FA07-2091B3941C56}" v="14" dt="2026-02-11T11:06:53.596"/>
    <p1510:client id="{6E6D58B2-0203-0AFE-15AE-74FD46660070}" v="15" dt="2026-02-10T19:47:49.084"/>
    <p1510:client id="{A8D6859E-7FE3-7946-9D68-B5BFFF16C5D2}" v="3848" dt="2026-02-11T13:17:36.514"/>
    <p1510:client id="{AF5C59D9-70F9-8DCF-BF81-B54B2318BF0E}" v="36" dt="2026-02-10T18:17:02.993"/>
    <p1510:client id="{C8524154-37C5-EE3C-5AB4-AD89752C8340}" v="1107" dt="2026-02-10T18:47:44.275"/>
    <p1510:client id="{DF4D56C7-7EBB-318B-7151-2EA1092A9244}" v="73" dt="2026-02-11T10:49:01.024"/>
    <p1510:client id="{E6E3EED2-7401-2BC9-69E5-8F30D718B90F}" v="2409" dt="2026-02-10T19:23:33.307"/>
    <p1510:client id="{E9E387CC-00BB-AB47-ABD4-5BE3A456DE7A}" v="1806" dt="2026-02-11T10:51:14.934"/>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34"/>
    <p:restoredTop sz="94666"/>
  </p:normalViewPr>
  <p:slideViewPr>
    <p:cSldViewPr snapToGrid="0">
      <p:cViewPr varScale="1">
        <p:scale>
          <a:sx n="126" d="100"/>
          <a:sy n="126" d="100"/>
        </p:scale>
        <p:origin x="232"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onge (2404154)" userId="S::2404154@student.uwtsd.ac.uk::bd3dcc6c-c15d-4571-a081-2d1d4844900c" providerId="AD" clId="Web-{51AC541B-4665-8224-A7BD-919655F90B08}"/>
    <pc:docChg chg="modSld">
      <pc:chgData name="Rebecca Tonge (2404154)" userId="S::2404154@student.uwtsd.ac.uk::bd3dcc6c-c15d-4571-a081-2d1d4844900c" providerId="AD" clId="Web-{51AC541B-4665-8224-A7BD-919655F90B08}" dt="2026-02-11T18:54:07.257" v="10"/>
      <pc:docMkLst>
        <pc:docMk/>
      </pc:docMkLst>
      <pc:sldChg chg="delSp delAnim">
        <pc:chgData name="Rebecca Tonge (2404154)" userId="S::2404154@student.uwtsd.ac.uk::bd3dcc6c-c15d-4571-a081-2d1d4844900c" providerId="AD" clId="Web-{51AC541B-4665-8224-A7BD-919655F90B08}" dt="2026-02-11T18:53:40.256" v="2"/>
        <pc:sldMkLst>
          <pc:docMk/>
          <pc:sldMk cId="1751885377" sldId="1499"/>
        </pc:sldMkLst>
        <pc:picChg chg="del">
          <ac:chgData name="Rebecca Tonge (2404154)" userId="S::2404154@student.uwtsd.ac.uk::bd3dcc6c-c15d-4571-a081-2d1d4844900c" providerId="AD" clId="Web-{51AC541B-4665-8224-A7BD-919655F90B08}" dt="2026-02-11T18:53:40.256" v="2"/>
          <ac:picMkLst>
            <pc:docMk/>
            <pc:sldMk cId="1751885377" sldId="1499"/>
            <ac:picMk id="6" creationId="{75786C4B-F079-003D-C53B-FA147DC738D4}"/>
          </ac:picMkLst>
        </pc:picChg>
      </pc:sldChg>
      <pc:sldChg chg="delSp delAnim">
        <pc:chgData name="Rebecca Tonge (2404154)" userId="S::2404154@student.uwtsd.ac.uk::bd3dcc6c-c15d-4571-a081-2d1d4844900c" providerId="AD" clId="Web-{51AC541B-4665-8224-A7BD-919655F90B08}" dt="2026-02-11T18:53:34.819" v="0"/>
        <pc:sldMkLst>
          <pc:docMk/>
          <pc:sldMk cId="396911713" sldId="1519"/>
        </pc:sldMkLst>
        <pc:picChg chg="del">
          <ac:chgData name="Rebecca Tonge (2404154)" userId="S::2404154@student.uwtsd.ac.uk::bd3dcc6c-c15d-4571-a081-2d1d4844900c" providerId="AD" clId="Web-{51AC541B-4665-8224-A7BD-919655F90B08}" dt="2026-02-11T18:53:34.819" v="0"/>
          <ac:picMkLst>
            <pc:docMk/>
            <pc:sldMk cId="396911713" sldId="1519"/>
            <ac:picMk id="4" creationId="{0047CB25-955C-4FF3-4A1E-04B2DF2BEE52}"/>
          </ac:picMkLst>
        </pc:picChg>
      </pc:sldChg>
      <pc:sldChg chg="delSp delAnim">
        <pc:chgData name="Rebecca Tonge (2404154)" userId="S::2404154@student.uwtsd.ac.uk::bd3dcc6c-c15d-4571-a081-2d1d4844900c" providerId="AD" clId="Web-{51AC541B-4665-8224-A7BD-919655F90B08}" dt="2026-02-11T18:53:37.787" v="1"/>
        <pc:sldMkLst>
          <pc:docMk/>
          <pc:sldMk cId="3664579516" sldId="1520"/>
        </pc:sldMkLst>
        <pc:picChg chg="del">
          <ac:chgData name="Rebecca Tonge (2404154)" userId="S::2404154@student.uwtsd.ac.uk::bd3dcc6c-c15d-4571-a081-2d1d4844900c" providerId="AD" clId="Web-{51AC541B-4665-8224-A7BD-919655F90B08}" dt="2026-02-11T18:53:37.787" v="1"/>
          <ac:picMkLst>
            <pc:docMk/>
            <pc:sldMk cId="3664579516" sldId="1520"/>
            <ac:picMk id="5" creationId="{C355A395-12A1-C50E-CAAF-A5615AF3126A}"/>
          </ac:picMkLst>
        </pc:picChg>
      </pc:sldChg>
      <pc:sldChg chg="delSp delAnim">
        <pc:chgData name="Rebecca Tonge (2404154)" userId="S::2404154@student.uwtsd.ac.uk::bd3dcc6c-c15d-4571-a081-2d1d4844900c" providerId="AD" clId="Web-{51AC541B-4665-8224-A7BD-919655F90B08}" dt="2026-02-11T18:53:49.944" v="5"/>
        <pc:sldMkLst>
          <pc:docMk/>
          <pc:sldMk cId="1072753989" sldId="1525"/>
        </pc:sldMkLst>
        <pc:picChg chg="del">
          <ac:chgData name="Rebecca Tonge (2404154)" userId="S::2404154@student.uwtsd.ac.uk::bd3dcc6c-c15d-4571-a081-2d1d4844900c" providerId="AD" clId="Web-{51AC541B-4665-8224-A7BD-919655F90B08}" dt="2026-02-11T18:53:49.944" v="5"/>
          <ac:picMkLst>
            <pc:docMk/>
            <pc:sldMk cId="1072753989" sldId="1525"/>
            <ac:picMk id="7" creationId="{52698F0D-5ABB-918B-6883-B1F7A245AB50}"/>
          </ac:picMkLst>
        </pc:picChg>
      </pc:sldChg>
      <pc:sldChg chg="delSp delAnim">
        <pc:chgData name="Rebecca Tonge (2404154)" userId="S::2404154@student.uwtsd.ac.uk::bd3dcc6c-c15d-4571-a081-2d1d4844900c" providerId="AD" clId="Web-{51AC541B-4665-8224-A7BD-919655F90B08}" dt="2026-02-11T18:53:52.507" v="6"/>
        <pc:sldMkLst>
          <pc:docMk/>
          <pc:sldMk cId="920494295" sldId="1526"/>
        </pc:sldMkLst>
        <pc:picChg chg="del">
          <ac:chgData name="Rebecca Tonge (2404154)" userId="S::2404154@student.uwtsd.ac.uk::bd3dcc6c-c15d-4571-a081-2d1d4844900c" providerId="AD" clId="Web-{51AC541B-4665-8224-A7BD-919655F90B08}" dt="2026-02-11T18:53:52.507" v="6"/>
          <ac:picMkLst>
            <pc:docMk/>
            <pc:sldMk cId="920494295" sldId="1526"/>
            <ac:picMk id="5" creationId="{CB69C931-F2D4-1834-5BB3-AD2061577FBF}"/>
          </ac:picMkLst>
        </pc:picChg>
      </pc:sldChg>
      <pc:sldChg chg="delSp delAnim">
        <pc:chgData name="Rebecca Tonge (2404154)" userId="S::2404154@student.uwtsd.ac.uk::bd3dcc6c-c15d-4571-a081-2d1d4844900c" providerId="AD" clId="Web-{51AC541B-4665-8224-A7BD-919655F90B08}" dt="2026-02-11T18:53:56.054" v="7"/>
        <pc:sldMkLst>
          <pc:docMk/>
          <pc:sldMk cId="543970143" sldId="1527"/>
        </pc:sldMkLst>
        <pc:picChg chg="del">
          <ac:chgData name="Rebecca Tonge (2404154)" userId="S::2404154@student.uwtsd.ac.uk::bd3dcc6c-c15d-4571-a081-2d1d4844900c" providerId="AD" clId="Web-{51AC541B-4665-8224-A7BD-919655F90B08}" dt="2026-02-11T18:53:56.054" v="7"/>
          <ac:picMkLst>
            <pc:docMk/>
            <pc:sldMk cId="543970143" sldId="1527"/>
            <ac:picMk id="6" creationId="{3E422734-D4A5-BB15-D92D-9FC036D85B1A}"/>
          </ac:picMkLst>
        </pc:picChg>
      </pc:sldChg>
      <pc:sldChg chg="delSp delAnim">
        <pc:chgData name="Rebecca Tonge (2404154)" userId="S::2404154@student.uwtsd.ac.uk::bd3dcc6c-c15d-4571-a081-2d1d4844900c" providerId="AD" clId="Web-{51AC541B-4665-8224-A7BD-919655F90B08}" dt="2026-02-11T18:54:00.648" v="8"/>
        <pc:sldMkLst>
          <pc:docMk/>
          <pc:sldMk cId="3738784621" sldId="1528"/>
        </pc:sldMkLst>
        <pc:picChg chg="del">
          <ac:chgData name="Rebecca Tonge (2404154)" userId="S::2404154@student.uwtsd.ac.uk::bd3dcc6c-c15d-4571-a081-2d1d4844900c" providerId="AD" clId="Web-{51AC541B-4665-8224-A7BD-919655F90B08}" dt="2026-02-11T18:54:00.648" v="8"/>
          <ac:picMkLst>
            <pc:docMk/>
            <pc:sldMk cId="3738784621" sldId="1528"/>
            <ac:picMk id="4" creationId="{E9595877-3091-76BF-0340-0D2E40B5492C}"/>
          </ac:picMkLst>
        </pc:picChg>
      </pc:sldChg>
      <pc:sldChg chg="delSp delAnim">
        <pc:chgData name="Rebecca Tonge (2404154)" userId="S::2404154@student.uwtsd.ac.uk::bd3dcc6c-c15d-4571-a081-2d1d4844900c" providerId="AD" clId="Web-{51AC541B-4665-8224-A7BD-919655F90B08}" dt="2026-02-11T18:54:04.116" v="9"/>
        <pc:sldMkLst>
          <pc:docMk/>
          <pc:sldMk cId="1151055767" sldId="1529"/>
        </pc:sldMkLst>
        <pc:picChg chg="del">
          <ac:chgData name="Rebecca Tonge (2404154)" userId="S::2404154@student.uwtsd.ac.uk::bd3dcc6c-c15d-4571-a081-2d1d4844900c" providerId="AD" clId="Web-{51AC541B-4665-8224-A7BD-919655F90B08}" dt="2026-02-11T18:54:04.116" v="9"/>
          <ac:picMkLst>
            <pc:docMk/>
            <pc:sldMk cId="1151055767" sldId="1529"/>
            <ac:picMk id="17" creationId="{6C73145D-C35D-FEB3-402E-7AE7E975EDD2}"/>
          </ac:picMkLst>
        </pc:picChg>
      </pc:sldChg>
      <pc:sldChg chg="delSp delAnim">
        <pc:chgData name="Rebecca Tonge (2404154)" userId="S::2404154@student.uwtsd.ac.uk::bd3dcc6c-c15d-4571-a081-2d1d4844900c" providerId="AD" clId="Web-{51AC541B-4665-8224-A7BD-919655F90B08}" dt="2026-02-11T18:53:46.850" v="4"/>
        <pc:sldMkLst>
          <pc:docMk/>
          <pc:sldMk cId="2805865391" sldId="1530"/>
        </pc:sldMkLst>
        <pc:picChg chg="del">
          <ac:chgData name="Rebecca Tonge (2404154)" userId="S::2404154@student.uwtsd.ac.uk::bd3dcc6c-c15d-4571-a081-2d1d4844900c" providerId="AD" clId="Web-{51AC541B-4665-8224-A7BD-919655F90B08}" dt="2026-02-11T18:53:46.850" v="4"/>
          <ac:picMkLst>
            <pc:docMk/>
            <pc:sldMk cId="2805865391" sldId="1530"/>
            <ac:picMk id="7" creationId="{68B3F811-393F-6172-ECEF-8403AE5C0F83}"/>
          </ac:picMkLst>
        </pc:picChg>
      </pc:sldChg>
      <pc:sldChg chg="delSp delAnim">
        <pc:chgData name="Rebecca Tonge (2404154)" userId="S::2404154@student.uwtsd.ac.uk::bd3dcc6c-c15d-4571-a081-2d1d4844900c" providerId="AD" clId="Web-{51AC541B-4665-8224-A7BD-919655F90B08}" dt="2026-02-11T18:53:43.741" v="3"/>
        <pc:sldMkLst>
          <pc:docMk/>
          <pc:sldMk cId="1382206453" sldId="1531"/>
        </pc:sldMkLst>
        <pc:picChg chg="del">
          <ac:chgData name="Rebecca Tonge (2404154)" userId="S::2404154@student.uwtsd.ac.uk::bd3dcc6c-c15d-4571-a081-2d1d4844900c" providerId="AD" clId="Web-{51AC541B-4665-8224-A7BD-919655F90B08}" dt="2026-02-11T18:53:43.741" v="3"/>
          <ac:picMkLst>
            <pc:docMk/>
            <pc:sldMk cId="1382206453" sldId="1531"/>
            <ac:picMk id="6" creationId="{D8315E8C-337B-F306-09E4-A878D367B353}"/>
          </ac:picMkLst>
        </pc:picChg>
      </pc:sldChg>
      <pc:sldChg chg="delSp delAnim">
        <pc:chgData name="Rebecca Tonge (2404154)" userId="S::2404154@student.uwtsd.ac.uk::bd3dcc6c-c15d-4571-a081-2d1d4844900c" providerId="AD" clId="Web-{51AC541B-4665-8224-A7BD-919655F90B08}" dt="2026-02-11T18:54:07.257" v="10"/>
        <pc:sldMkLst>
          <pc:docMk/>
          <pc:sldMk cId="3873312584" sldId="1532"/>
        </pc:sldMkLst>
        <pc:picChg chg="del">
          <ac:chgData name="Rebecca Tonge (2404154)" userId="S::2404154@student.uwtsd.ac.uk::bd3dcc6c-c15d-4571-a081-2d1d4844900c" providerId="AD" clId="Web-{51AC541B-4665-8224-A7BD-919655F90B08}" dt="2026-02-11T18:54:07.257" v="10"/>
          <ac:picMkLst>
            <pc:docMk/>
            <pc:sldMk cId="3873312584" sldId="1532"/>
            <ac:picMk id="11" creationId="{D927FBF7-610D-8488-B6E1-E7B71E18224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2/11/2026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2691490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8735D-14A0-276D-CA09-F25382B91B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861FC-0A49-2C22-574D-5A3ACB85E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58AE92-1645-AD3F-39DD-C95F4B6A9EA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36C8848-EFEA-7A45-1264-B87946C76119}"/>
              </a:ext>
            </a:extLst>
          </p:cNvPr>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484776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FCCFB-9C5B-070D-9481-B8286C5DB9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439640-A15A-479D-F8E9-B7220F3CA2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FA29C0-D715-40A6-A027-D6B9C90F3EB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0C5E010-658D-7788-6AA6-0426310112D2}"/>
              </a:ext>
            </a:extLst>
          </p:cNvPr>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1132538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25135657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2/11/2026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2/11/2026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2/11/2026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2/11/2026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2/11/2026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2/11/2026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2/11/2026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2/11/2026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2/11/2026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2/11/2026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2/11/2026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2/11/2026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2/11/2026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2/11/2026</a:t>
            </a:fld>
            <a:endParaRPr lang="en-US"/>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2/11/2026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2/11/2026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2/11/2026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2/11/2026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2/11/2026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2/11/2026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2/11/2026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2/11/2026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2/11/2026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2/11/2026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2/11/2026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2/11/2026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2/11/2026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2/11/2026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2/11/2026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2/11/2026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2/11/2026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balletwithisabella.com/posts/foot-articulation-strengthening-and-controlling-every-step-2/" TargetMode="External"/><Relationship Id="rId2" Type="http://schemas.openxmlformats.org/officeDocument/2006/relationships/hyperlink" Target="https://doi.org/10.1177/1089313x0500900106"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634036" y="634999"/>
            <a:ext cx="7026604" cy="4628336"/>
          </a:xfrm>
        </p:spPr>
        <p:txBody>
          <a:bodyPr>
            <a:normAutofit fontScale="90000"/>
          </a:bodyPr>
          <a:lstStyle/>
          <a:p>
            <a:r>
              <a:rPr lang="en-US" dirty="0"/>
              <a:t>IMPORTANCE of MUSCULAR strength training in Dance.</a:t>
            </a:r>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8188660" y="634999"/>
            <a:ext cx="3369304" cy="2283498"/>
          </a:xfrm>
        </p:spPr>
        <p:txBody>
          <a:bodyPr>
            <a:normAutofit/>
          </a:bodyPr>
          <a:lstStyle/>
          <a:p>
            <a:r>
              <a:rPr lang="en-US" dirty="0"/>
              <a:t>Presented by </a:t>
            </a:r>
          </a:p>
          <a:p>
            <a:r>
              <a:rPr lang="en-US" b="0" dirty="0"/>
              <a:t>Jessica Evans</a:t>
            </a:r>
          </a:p>
          <a:p>
            <a:r>
              <a:rPr lang="en-US" b="0" dirty="0"/>
              <a:t>Lili Walford </a:t>
            </a:r>
          </a:p>
          <a:p>
            <a:r>
              <a:rPr lang="en-US" b="0" dirty="0"/>
              <a:t>Isabelle </a:t>
            </a:r>
            <a:r>
              <a:rPr lang="en-US" b="0" dirty="0" err="1"/>
              <a:t>Prested</a:t>
            </a:r>
            <a:r>
              <a:rPr lang="en-US" b="0" dirty="0"/>
              <a:t> </a:t>
            </a:r>
          </a:p>
          <a:p>
            <a:r>
              <a:rPr lang="en-US" b="0" dirty="0"/>
              <a:t>Rebecca </a:t>
            </a:r>
            <a:r>
              <a:rPr lang="en-US" b="0" dirty="0" err="1"/>
              <a:t>Tonge</a:t>
            </a:r>
            <a:endParaRPr lang="en-US" b="0" dirty="0"/>
          </a:p>
        </p:txBody>
      </p:sp>
      <p:sp>
        <p:nvSpPr>
          <p:cNvPr id="7" name="TextBox 6">
            <a:extLst>
              <a:ext uri="{FF2B5EF4-FFF2-40B4-BE49-F238E27FC236}">
                <a16:creationId xmlns:a16="http://schemas.microsoft.com/office/drawing/2014/main" id="{56E80285-74B7-1D0A-F1DB-CA0548C4442A}"/>
              </a:ext>
            </a:extLst>
          </p:cNvPr>
          <p:cNvSpPr txBox="1"/>
          <p:nvPr/>
        </p:nvSpPr>
        <p:spPr>
          <a:xfrm>
            <a:off x="4053840" y="5616029"/>
            <a:ext cx="4084320" cy="769441"/>
          </a:xfrm>
          <a:prstGeom prst="rect">
            <a:avLst/>
          </a:prstGeom>
          <a:noFill/>
        </p:spPr>
        <p:txBody>
          <a:bodyPr wrap="square" rtlCol="0">
            <a:spAutoFit/>
          </a:bodyPr>
          <a:lstStyle/>
          <a:p>
            <a:r>
              <a:rPr lang="en-US" sz="4400" dirty="0">
                <a:solidFill>
                  <a:schemeClr val="bg1"/>
                </a:solidFill>
              </a:rPr>
              <a:t>Dance Training 1</a:t>
            </a:r>
          </a:p>
        </p:txBody>
      </p:sp>
    </p:spTree>
    <p:extLst>
      <p:ext uri="{BB962C8B-B14F-4D97-AF65-F5344CB8AC3E}">
        <p14:creationId xmlns:p14="http://schemas.microsoft.com/office/powerpoint/2010/main" val="396911713"/>
      </p:ext>
    </p:extLst>
  </p:cSld>
  <p:clrMapOvr>
    <a:masterClrMapping/>
  </p:clrMapOvr>
  <mc:AlternateContent xmlns:mc="http://schemas.openxmlformats.org/markup-compatibility/2006" xmlns:p14="http://schemas.microsoft.com/office/powerpoint/2010/main">
    <mc:Choice Requires="p14">
      <p:transition spd="slow" p14:dur="2000" advTm="11787"/>
    </mc:Choice>
    <mc:Fallback xmlns="">
      <p:transition spd="slow" advTm="1178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253753" y="628820"/>
            <a:ext cx="7581831" cy="883975"/>
          </a:xfrm>
        </p:spPr>
        <p:txBody>
          <a:bodyPr/>
          <a:lstStyle/>
          <a:p>
            <a:r>
              <a:rPr lang="en-US" sz="3600"/>
              <a:t>What is muscular fitness?</a:t>
            </a:r>
          </a:p>
        </p:txBody>
      </p:sp>
      <p:sp>
        <p:nvSpPr>
          <p:cNvPr id="3" name="Content Placeholder 2">
            <a:extLst>
              <a:ext uri="{FF2B5EF4-FFF2-40B4-BE49-F238E27FC236}">
                <a16:creationId xmlns:a16="http://schemas.microsoft.com/office/drawing/2014/main" id="{638ACC6B-C7FD-0935-2022-57CCC9D64B5D}"/>
              </a:ext>
            </a:extLst>
          </p:cNvPr>
          <p:cNvSpPr>
            <a:spLocks noGrp="1"/>
          </p:cNvSpPr>
          <p:nvPr>
            <p:ph idx="1"/>
          </p:nvPr>
        </p:nvSpPr>
        <p:spPr>
          <a:xfrm>
            <a:off x="634029" y="2330767"/>
            <a:ext cx="5652464" cy="2545127"/>
          </a:xfrm>
        </p:spPr>
        <p:txBody>
          <a:bodyPr vert="horz" lIns="91440" tIns="45720" rIns="91440" bIns="45720" rtlCol="0" anchor="t">
            <a:normAutofit/>
          </a:bodyPr>
          <a:lstStyle/>
          <a:p>
            <a:pPr marL="0" indent="0">
              <a:buNone/>
            </a:pPr>
            <a:r>
              <a:rPr lang="en-US" sz="1800" b="1">
                <a:latin typeface="Aptos"/>
              </a:rPr>
              <a:t>Muscular fitness is about how well your muscles can apply force, sustain activity and produce power. It includes strength, endurance and power. Improving muscular fitness can enhance your overall health, boost metabolism and prevent injuries. In total it is important for everyday tasks and helps you move more efficiently in day-to-day life.</a:t>
            </a:r>
          </a:p>
        </p:txBody>
      </p:sp>
      <p:pic>
        <p:nvPicPr>
          <p:cNvPr id="6" name="Picture Placeholder 5">
            <a:extLst>
              <a:ext uri="{FF2B5EF4-FFF2-40B4-BE49-F238E27FC236}">
                <a16:creationId xmlns:a16="http://schemas.microsoft.com/office/drawing/2014/main" id="{0A23C06F-FDA4-B208-291E-F5D6CD01FF95}"/>
              </a:ext>
            </a:extLst>
          </p:cNvPr>
          <p:cNvPicPr>
            <a:picLocks noGrp="1" noChangeAspect="1"/>
          </p:cNvPicPr>
          <p:nvPr>
            <p:ph type="pic" sz="quarter" idx="14"/>
          </p:nvPr>
        </p:nvPicPr>
        <p:blipFill>
          <a:blip r:embed="rId3"/>
          <a:srcRect t="16754" b="16754"/>
          <a:stretch/>
        </p:blipFill>
        <p:spPr>
          <a:prstGeom prst="rect">
            <a:avLst/>
          </a:prstGeom>
          <a:blipFill dpi="0" rotWithShape="1">
            <a:blip r:embed="rId4">
              <a:alphaModFix amt="60000"/>
            </a:blip>
            <a:srcRect/>
            <a:stretch>
              <a:fillRect l="-40" r="-40"/>
            </a:stretch>
          </a:blipFill>
        </p:spPr>
      </p:pic>
      <p:sp>
        <p:nvSpPr>
          <p:cNvPr id="4" name="TextBox 3">
            <a:extLst>
              <a:ext uri="{FF2B5EF4-FFF2-40B4-BE49-F238E27FC236}">
                <a16:creationId xmlns:a16="http://schemas.microsoft.com/office/drawing/2014/main" id="{4AB72F11-184E-76F6-4AD8-BC743BFBF385}"/>
              </a:ext>
            </a:extLst>
          </p:cNvPr>
          <p:cNvSpPr txBox="1"/>
          <p:nvPr/>
        </p:nvSpPr>
        <p:spPr>
          <a:xfrm>
            <a:off x="0" y="0"/>
            <a:ext cx="593432" cy="369332"/>
          </a:xfrm>
          <a:prstGeom prst="rect">
            <a:avLst/>
          </a:prstGeom>
          <a:noFill/>
        </p:spPr>
        <p:txBody>
          <a:bodyPr wrap="none" rtlCol="0">
            <a:spAutoFit/>
          </a:bodyPr>
          <a:lstStyle/>
          <a:p>
            <a:r>
              <a:rPr lang="en-US" dirty="0"/>
              <a:t>Jess</a:t>
            </a:r>
          </a:p>
        </p:txBody>
      </p:sp>
    </p:spTree>
    <p:extLst>
      <p:ext uri="{BB962C8B-B14F-4D97-AF65-F5344CB8AC3E}">
        <p14:creationId xmlns:p14="http://schemas.microsoft.com/office/powerpoint/2010/main" val="3664579516"/>
      </p:ext>
    </p:extLst>
  </p:cSld>
  <p:clrMapOvr>
    <a:masterClrMapping/>
  </p:clrMapOvr>
  <mc:AlternateContent xmlns:mc="http://schemas.openxmlformats.org/markup-compatibility/2006" xmlns:p14="http://schemas.microsoft.com/office/powerpoint/2010/main">
    <mc:Choice Requires="p14">
      <p:transition spd="slow" p14:dur="2000" advTm="22178"/>
    </mc:Choice>
    <mc:Fallback xmlns="">
      <p:transition spd="slow" advTm="2217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title"/>
          </p:nvPr>
        </p:nvSpPr>
        <p:spPr>
          <a:xfrm>
            <a:off x="612774" y="1010613"/>
            <a:ext cx="10945189" cy="746759"/>
          </a:xfrm>
        </p:spPr>
        <p:txBody>
          <a:bodyPr anchor="t">
            <a:normAutofit/>
          </a:bodyPr>
          <a:lstStyle/>
          <a:p>
            <a:r>
              <a:rPr lang="en-US" sz="4200"/>
              <a:t>Why does muscular training matter?</a:t>
            </a:r>
          </a:p>
        </p:txBody>
      </p:sp>
      <p:sp>
        <p:nvSpPr>
          <p:cNvPr id="4" name="TextBox 3">
            <a:extLst>
              <a:ext uri="{FF2B5EF4-FFF2-40B4-BE49-F238E27FC236}">
                <a16:creationId xmlns:a16="http://schemas.microsoft.com/office/drawing/2014/main" id="{35AD2CE7-C34C-DDC5-2CEE-CB832F6E193A}"/>
              </a:ext>
            </a:extLst>
          </p:cNvPr>
          <p:cNvSpPr txBox="1"/>
          <p:nvPr/>
        </p:nvSpPr>
        <p:spPr>
          <a:xfrm>
            <a:off x="612412" y="2945517"/>
            <a:ext cx="4963430" cy="173727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spcAft>
                <a:spcPts val="600"/>
              </a:spcAft>
            </a:pPr>
            <a:r>
              <a:rPr lang="en-US" sz="2000" b="1" i="0" kern="1200">
                <a:solidFill>
                  <a:schemeClr val="bg1"/>
                </a:solidFill>
                <a:latin typeface="Aptos"/>
              </a:rPr>
              <a:t>Muscular training is important because it helps increase muscle strength endurance and overall fitness. The main and most important elements of muscle training are.....</a:t>
            </a:r>
            <a:endParaRPr lang="en-US" b="1">
              <a:solidFill>
                <a:schemeClr val="bg1"/>
              </a:solidFill>
              <a:latin typeface="Aptos"/>
            </a:endParaRPr>
          </a:p>
        </p:txBody>
      </p:sp>
      <p:sp>
        <p:nvSpPr>
          <p:cNvPr id="5" name="TextBox 4">
            <a:extLst>
              <a:ext uri="{FF2B5EF4-FFF2-40B4-BE49-F238E27FC236}">
                <a16:creationId xmlns:a16="http://schemas.microsoft.com/office/drawing/2014/main" id="{5CCE5118-70BD-FD3C-A77F-AB492F5B14A7}"/>
              </a:ext>
            </a:extLst>
          </p:cNvPr>
          <p:cNvSpPr txBox="1"/>
          <p:nvPr/>
        </p:nvSpPr>
        <p:spPr>
          <a:xfrm>
            <a:off x="6283941" y="2129475"/>
            <a:ext cx="5274021" cy="409352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90000"/>
              </a:lnSpc>
              <a:spcBef>
                <a:spcPts val="1000"/>
              </a:spcBef>
              <a:buFont typeface="Arial" panose="020B0604020202020204" pitchFamily="34" charset="0"/>
              <a:buChar char="•"/>
            </a:pPr>
            <a:r>
              <a:rPr lang="en-US" sz="1700" b="1" i="0" u="sng" kern="1200">
                <a:solidFill>
                  <a:schemeClr val="bg1"/>
                </a:solidFill>
                <a:latin typeface="Aptos"/>
              </a:rPr>
              <a:t>Increased strength </a:t>
            </a:r>
          </a:p>
          <a:p>
            <a:pPr>
              <a:lnSpc>
                <a:spcPct val="90000"/>
              </a:lnSpc>
              <a:spcBef>
                <a:spcPts val="1000"/>
              </a:spcBef>
            </a:pPr>
            <a:r>
              <a:rPr lang="en-US" sz="1700" i="0" kern="1200">
                <a:solidFill>
                  <a:schemeClr val="bg1"/>
                </a:solidFill>
                <a:latin typeface="Aptos"/>
              </a:rPr>
              <a:t>It helps you lift heavier weights and perform physically demanding tasks more easily.</a:t>
            </a:r>
          </a:p>
          <a:p>
            <a:pPr marL="228600" indent="-228600">
              <a:lnSpc>
                <a:spcPct val="90000"/>
              </a:lnSpc>
              <a:spcBef>
                <a:spcPts val="1000"/>
              </a:spcBef>
              <a:buFont typeface="Arial" panose="020B0604020202020204" pitchFamily="34" charset="0"/>
              <a:buChar char="•"/>
            </a:pPr>
            <a:r>
              <a:rPr lang="en-US" sz="1700" b="1" i="0" kern="1200">
                <a:solidFill>
                  <a:schemeClr val="bg1"/>
                </a:solidFill>
                <a:latin typeface="Aptos"/>
              </a:rPr>
              <a:t>Improved bone density</a:t>
            </a:r>
          </a:p>
          <a:p>
            <a:pPr>
              <a:lnSpc>
                <a:spcPct val="90000"/>
              </a:lnSpc>
              <a:spcBef>
                <a:spcPts val="1000"/>
              </a:spcBef>
            </a:pPr>
            <a:r>
              <a:rPr lang="en-US" sz="1700" i="0" kern="1200">
                <a:solidFill>
                  <a:schemeClr val="bg1"/>
                </a:solidFill>
                <a:latin typeface="Aptos"/>
              </a:rPr>
              <a:t>It strengthens bones, reducing the risk of osteoporosis.</a:t>
            </a:r>
          </a:p>
          <a:p>
            <a:pPr marL="228600" indent="-228600">
              <a:lnSpc>
                <a:spcPct val="90000"/>
              </a:lnSpc>
              <a:spcBef>
                <a:spcPts val="1000"/>
              </a:spcBef>
              <a:buFont typeface="Arial" panose="020B0604020202020204" pitchFamily="34" charset="0"/>
              <a:buChar char="•"/>
            </a:pPr>
            <a:r>
              <a:rPr lang="en-US" sz="1700" b="1" i="0" u="sng" kern="1200">
                <a:solidFill>
                  <a:schemeClr val="bg1"/>
                </a:solidFill>
                <a:latin typeface="Aptos"/>
              </a:rPr>
              <a:t>Injury prevention</a:t>
            </a:r>
          </a:p>
          <a:p>
            <a:pPr>
              <a:lnSpc>
                <a:spcPct val="90000"/>
              </a:lnSpc>
              <a:spcBef>
                <a:spcPts val="1000"/>
              </a:spcBef>
            </a:pPr>
            <a:r>
              <a:rPr lang="en-US" sz="1700" i="0" kern="1200">
                <a:solidFill>
                  <a:schemeClr val="bg1"/>
                </a:solidFill>
                <a:latin typeface="Aptos"/>
              </a:rPr>
              <a:t>Stronger muscles helps support joint stability and reduces the risk of injury. </a:t>
            </a:r>
          </a:p>
          <a:p>
            <a:pPr marL="228600" indent="-228600">
              <a:lnSpc>
                <a:spcPct val="90000"/>
              </a:lnSpc>
              <a:spcBef>
                <a:spcPts val="1000"/>
              </a:spcBef>
              <a:buFont typeface="Arial" panose="020B0604020202020204" pitchFamily="34" charset="0"/>
              <a:buChar char="•"/>
            </a:pPr>
            <a:r>
              <a:rPr lang="en-US" sz="1700" b="1" i="0" kern="1200">
                <a:solidFill>
                  <a:schemeClr val="bg1"/>
                </a:solidFill>
                <a:latin typeface="Aptos"/>
              </a:rPr>
              <a:t>Enhanced cardiovascular health </a:t>
            </a:r>
          </a:p>
          <a:p>
            <a:pPr>
              <a:lnSpc>
                <a:spcPct val="90000"/>
              </a:lnSpc>
              <a:spcBef>
                <a:spcPts val="1000"/>
              </a:spcBef>
            </a:pPr>
            <a:r>
              <a:rPr lang="en-US" sz="1700" i="0" kern="1200">
                <a:solidFill>
                  <a:schemeClr val="bg1"/>
                </a:solidFill>
                <a:latin typeface="Aptos"/>
              </a:rPr>
              <a:t>Stronger muscles improve circulation and helps the heart rate pump blood more efficiently. </a:t>
            </a:r>
          </a:p>
        </p:txBody>
      </p:sp>
      <p:sp>
        <p:nvSpPr>
          <p:cNvPr id="3" name="TextBox 2">
            <a:extLst>
              <a:ext uri="{FF2B5EF4-FFF2-40B4-BE49-F238E27FC236}">
                <a16:creationId xmlns:a16="http://schemas.microsoft.com/office/drawing/2014/main" id="{7710FC2C-0180-F2C9-20DF-6763D62FAB1C}"/>
              </a:ext>
            </a:extLst>
          </p:cNvPr>
          <p:cNvSpPr txBox="1"/>
          <p:nvPr/>
        </p:nvSpPr>
        <p:spPr>
          <a:xfrm>
            <a:off x="0" y="0"/>
            <a:ext cx="593432" cy="369332"/>
          </a:xfrm>
          <a:prstGeom prst="rect">
            <a:avLst/>
          </a:prstGeom>
          <a:noFill/>
        </p:spPr>
        <p:txBody>
          <a:bodyPr wrap="none" rtlCol="0">
            <a:spAutoFit/>
          </a:bodyPr>
          <a:lstStyle/>
          <a:p>
            <a:r>
              <a:rPr lang="en-US" dirty="0">
                <a:solidFill>
                  <a:schemeClr val="bg1"/>
                </a:solidFill>
              </a:rPr>
              <a:t>Jess</a:t>
            </a:r>
          </a:p>
        </p:txBody>
      </p:sp>
    </p:spTree>
    <p:extLst>
      <p:ext uri="{BB962C8B-B14F-4D97-AF65-F5344CB8AC3E}">
        <p14:creationId xmlns:p14="http://schemas.microsoft.com/office/powerpoint/2010/main" val="1751885377"/>
      </p:ext>
    </p:extLst>
  </p:cSld>
  <p:clrMapOvr>
    <a:masterClrMapping/>
  </p:clrMapOvr>
  <mc:AlternateContent xmlns:mc="http://schemas.openxmlformats.org/markup-compatibility/2006" xmlns:p14="http://schemas.microsoft.com/office/powerpoint/2010/main">
    <mc:Choice Requires="p14">
      <p:transition spd="slow" p14:dur="2000" advTm="41856"/>
    </mc:Choice>
    <mc:Fallback xmlns="">
      <p:transition spd="slow" advTm="41856"/>
    </mc:Fallback>
  </mc:AlternateContent>
  <p:timing>
    <p:tnLst>
      <p:par>
        <p:cTn id="1" dur="indefinite" restart="never" nodeType="tmRoot">
          <p:childTnLst>
            <p:par>
              <p:cTn id="2"/>
            </p:par>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5FBED-98FB-E3C8-2999-F4AEE474EB57}"/>
              </a:ext>
            </a:extLst>
          </p:cNvPr>
          <p:cNvSpPr>
            <a:spLocks noGrp="1"/>
          </p:cNvSpPr>
          <p:nvPr>
            <p:ph type="title"/>
          </p:nvPr>
        </p:nvSpPr>
        <p:spPr>
          <a:xfrm>
            <a:off x="634028" y="494818"/>
            <a:ext cx="10923935" cy="1494476"/>
          </a:xfrm>
        </p:spPr>
        <p:txBody>
          <a:bodyPr anchor="ctr">
            <a:normAutofit/>
          </a:bodyPr>
          <a:lstStyle/>
          <a:p>
            <a:r>
              <a:rPr lang="en-GB" sz="4700"/>
              <a:t>What are the different types of muscular fitness?</a:t>
            </a:r>
          </a:p>
        </p:txBody>
      </p:sp>
      <p:sp>
        <p:nvSpPr>
          <p:cNvPr id="3" name="Content Placeholder 2">
            <a:extLst>
              <a:ext uri="{FF2B5EF4-FFF2-40B4-BE49-F238E27FC236}">
                <a16:creationId xmlns:a16="http://schemas.microsoft.com/office/drawing/2014/main" id="{06110186-18A1-AC33-E1BF-7DC072164459}"/>
              </a:ext>
            </a:extLst>
          </p:cNvPr>
          <p:cNvSpPr>
            <a:spLocks noGrp="1"/>
          </p:cNvSpPr>
          <p:nvPr>
            <p:ph idx="1"/>
          </p:nvPr>
        </p:nvSpPr>
        <p:spPr>
          <a:xfrm>
            <a:off x="634028" y="2298511"/>
            <a:ext cx="7513404" cy="3345810"/>
          </a:xfrm>
        </p:spPr>
        <p:txBody>
          <a:bodyPr vert="horz" lIns="91440" tIns="45720" rIns="91440" bIns="45720" rtlCol="0">
            <a:normAutofit/>
          </a:bodyPr>
          <a:lstStyle/>
          <a:p>
            <a:pPr marL="0" indent="0">
              <a:buNone/>
            </a:pPr>
            <a:r>
              <a:rPr lang="en-GB" sz="1700" b="1" u="sng"/>
              <a:t>MUSCULAR ENDURANCE:</a:t>
            </a:r>
          </a:p>
          <a:p>
            <a:pPr>
              <a:buFontTx/>
              <a:buChar char="-"/>
            </a:pPr>
            <a:r>
              <a:rPr lang="en-GB" sz="1700"/>
              <a:t>The ability of a muscle to be able to maintain tension over time and sustain repeated contractions. This involves high repetition, low weight exercises to improve the muscles' ability to perform sustained work with minimal fatigue.</a:t>
            </a:r>
          </a:p>
          <a:p>
            <a:pPr marL="0" indent="0">
              <a:buNone/>
            </a:pPr>
            <a:r>
              <a:rPr lang="en-GB" sz="1700" b="1" u="sng"/>
              <a:t>MUSCULAR STRENGTH:</a:t>
            </a:r>
          </a:p>
          <a:p>
            <a:pPr>
              <a:buFontTx/>
              <a:buChar char="-"/>
            </a:pPr>
            <a:r>
              <a:rPr lang="en-GB" sz="1700"/>
              <a:t>The ability of a muscle or group of muscles to focus on the maximal force that can be created in a single effort. So adversely to endurance, this would involve using a higher weight for less reps.</a:t>
            </a:r>
          </a:p>
          <a:p>
            <a:pPr marL="0" indent="0">
              <a:buNone/>
            </a:pPr>
            <a:r>
              <a:rPr lang="en-GB" sz="1700" b="1" u="sng"/>
              <a:t>MUSCULAR POWER:</a:t>
            </a:r>
          </a:p>
          <a:p>
            <a:pPr>
              <a:buFontTx/>
              <a:buChar char="-"/>
            </a:pPr>
            <a:r>
              <a:rPr lang="en-GB" sz="1700"/>
              <a:t>The ability of a muscle or group of muscles to exert power quickly, combining strength and speed.</a:t>
            </a:r>
          </a:p>
        </p:txBody>
      </p:sp>
      <p:pic>
        <p:nvPicPr>
          <p:cNvPr id="1026" name="Picture 2" descr="Muscular endurance: what it is ...">
            <a:extLst>
              <a:ext uri="{FF2B5EF4-FFF2-40B4-BE49-F238E27FC236}">
                <a16:creationId xmlns:a16="http://schemas.microsoft.com/office/drawing/2014/main" id="{DA5EC094-941A-7C70-5E8F-51B257F285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739" r="28368" b="2"/>
          <a:stretch>
            <a:fillRect/>
          </a:stretch>
        </p:blipFill>
        <p:spPr bwMode="auto">
          <a:xfrm>
            <a:off x="8337933" y="2298511"/>
            <a:ext cx="3220030" cy="3345810"/>
          </a:xfrm>
          <a:prstGeom prst="rect">
            <a:avLst/>
          </a:prstGeom>
          <a:solidFill>
            <a:srgbClr val="FFFFFF"/>
          </a:solidFill>
        </p:spPr>
      </p:pic>
      <p:sp>
        <p:nvSpPr>
          <p:cNvPr id="4" name="TextBox 3">
            <a:extLst>
              <a:ext uri="{FF2B5EF4-FFF2-40B4-BE49-F238E27FC236}">
                <a16:creationId xmlns:a16="http://schemas.microsoft.com/office/drawing/2014/main" id="{DF2F9278-D428-DE20-A6A3-DB6427A494E4}"/>
              </a:ext>
            </a:extLst>
          </p:cNvPr>
          <p:cNvSpPr txBox="1"/>
          <p:nvPr/>
        </p:nvSpPr>
        <p:spPr>
          <a:xfrm>
            <a:off x="0" y="0"/>
            <a:ext cx="534570" cy="369332"/>
          </a:xfrm>
          <a:prstGeom prst="rect">
            <a:avLst/>
          </a:prstGeom>
          <a:noFill/>
        </p:spPr>
        <p:txBody>
          <a:bodyPr wrap="none" rtlCol="0">
            <a:spAutoFit/>
          </a:bodyPr>
          <a:lstStyle/>
          <a:p>
            <a:r>
              <a:rPr lang="en-US" dirty="0">
                <a:solidFill>
                  <a:schemeClr val="bg1"/>
                </a:solidFill>
              </a:rPr>
              <a:t>Izzy</a:t>
            </a:r>
          </a:p>
        </p:txBody>
      </p:sp>
    </p:spTree>
    <p:extLst>
      <p:ext uri="{BB962C8B-B14F-4D97-AF65-F5344CB8AC3E}">
        <p14:creationId xmlns:p14="http://schemas.microsoft.com/office/powerpoint/2010/main" val="1382206453"/>
      </p:ext>
    </p:extLst>
  </p:cSld>
  <p:clrMapOvr>
    <a:masterClrMapping/>
  </p:clrMapOvr>
  <mc:AlternateContent xmlns:mc="http://schemas.openxmlformats.org/markup-compatibility/2006" xmlns:p14="http://schemas.microsoft.com/office/powerpoint/2010/main">
    <mc:Choice Requires="p14">
      <p:transition spd="slow" p14:dur="2000" advTm="41810"/>
    </mc:Choice>
    <mc:Fallback xmlns="">
      <p:transition spd="slow" advTm="41810"/>
    </mc:Fallback>
  </mc:AlternateContent>
  <p:timing>
    <p:tnLst>
      <p:par>
        <p:cTn id="1" dur="indefinite" restart="never" nodeType="tmRoot">
          <p:childTnLst>
            <p:par>
              <p:cTn id="2"/>
            </p:par>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CD678-CBA0-6B79-AFD5-E283D2166443}"/>
              </a:ext>
            </a:extLst>
          </p:cNvPr>
          <p:cNvSpPr>
            <a:spLocks noGrp="1"/>
          </p:cNvSpPr>
          <p:nvPr>
            <p:ph type="title"/>
          </p:nvPr>
        </p:nvSpPr>
        <p:spPr>
          <a:xfrm>
            <a:off x="634028" y="1001714"/>
            <a:ext cx="6209066" cy="1121419"/>
          </a:xfrm>
        </p:spPr>
        <p:txBody>
          <a:bodyPr anchor="t">
            <a:normAutofit/>
          </a:bodyPr>
          <a:lstStyle/>
          <a:p>
            <a:r>
              <a:rPr lang="en-GB" sz="2900"/>
              <a:t>How are these used in dance and what are the benefits?</a:t>
            </a:r>
          </a:p>
        </p:txBody>
      </p:sp>
      <p:sp>
        <p:nvSpPr>
          <p:cNvPr id="3" name="Content Placeholder 2">
            <a:extLst>
              <a:ext uri="{FF2B5EF4-FFF2-40B4-BE49-F238E27FC236}">
                <a16:creationId xmlns:a16="http://schemas.microsoft.com/office/drawing/2014/main" id="{F7B50E67-E458-D6FB-1171-16627DFD43B0}"/>
              </a:ext>
            </a:extLst>
          </p:cNvPr>
          <p:cNvSpPr>
            <a:spLocks noGrp="1"/>
          </p:cNvSpPr>
          <p:nvPr>
            <p:ph sz="quarter" idx="14"/>
          </p:nvPr>
        </p:nvSpPr>
        <p:spPr>
          <a:xfrm>
            <a:off x="634028" y="2495234"/>
            <a:ext cx="6209066" cy="3727765"/>
          </a:xfrm>
        </p:spPr>
        <p:txBody>
          <a:bodyPr>
            <a:normAutofit/>
          </a:bodyPr>
          <a:lstStyle/>
          <a:p>
            <a:pPr marL="0" indent="0">
              <a:buNone/>
            </a:pPr>
            <a:r>
              <a:rPr lang="en-GB" sz="1100" b="1" u="sng"/>
              <a:t>MUSCULAR ENDURANCE:</a:t>
            </a:r>
          </a:p>
          <a:p>
            <a:pPr marL="0" indent="0">
              <a:buNone/>
            </a:pPr>
            <a:r>
              <a:rPr lang="en-GB" sz="1100"/>
              <a:t>Crucial for maintaining technique, posture and preventing injury during long performances or rehearsals</a:t>
            </a:r>
            <a:r>
              <a:rPr lang="en-GB" sz="1100" i="0">
                <a:effectLst/>
              </a:rPr>
              <a:t>. It is heavily used to support repetitive movements like jumping, partnering and maintaining control during adagio (slow sustained movements). It also </a:t>
            </a:r>
            <a:r>
              <a:rPr lang="en-GB" sz="1100"/>
              <a:t>allows dancers to perform a choreographed routine consistently while maintaining energy and precision.</a:t>
            </a:r>
          </a:p>
          <a:p>
            <a:pPr marL="0" indent="0">
              <a:buNone/>
            </a:pPr>
            <a:r>
              <a:rPr lang="en-GB" sz="1100" b="1" u="sng"/>
              <a:t>MUSCULAR STRENGTH:</a:t>
            </a:r>
          </a:p>
          <a:p>
            <a:pPr marL="0" indent="0">
              <a:buNone/>
            </a:pPr>
            <a:r>
              <a:rPr lang="en-GB" sz="1100" b="0" i="0">
                <a:effectLst/>
              </a:rPr>
              <a:t>Essential for executing explosive jumps, sustaining high extensions and maintaining stability. For example, strength in the legs can absorb the impact when landing, also preventing injury. A strong core also improves overall balance improving aesthetic execution</a:t>
            </a:r>
            <a:r>
              <a:rPr lang="en-GB" sz="1100"/>
              <a:t>.</a:t>
            </a:r>
          </a:p>
          <a:p>
            <a:pPr marL="0" indent="0">
              <a:buNone/>
            </a:pPr>
            <a:r>
              <a:rPr lang="en-GB" sz="1100" b="1" u="sng"/>
              <a:t>MUSCULAR POWER:</a:t>
            </a:r>
          </a:p>
          <a:p>
            <a:pPr marL="0" indent="0">
              <a:buNone/>
            </a:pPr>
            <a:r>
              <a:rPr lang="en-GB" sz="1100"/>
              <a:t>High leaps, for example grand jetes in ballet, require powerful quads and calves. Additionally in jazz/contemporary, often include fast and powerful changes in direction. </a:t>
            </a:r>
          </a:p>
          <a:p>
            <a:pPr marL="0" indent="0">
              <a:buNone/>
            </a:pPr>
            <a:r>
              <a:rPr lang="en-GB" sz="1100" b="1" u="sng"/>
              <a:t>Flexibility:</a:t>
            </a:r>
          </a:p>
          <a:p>
            <a:pPr marL="0" indent="0">
              <a:buNone/>
            </a:pPr>
            <a:r>
              <a:rPr lang="en-GB" sz="1100"/>
              <a:t>Overall muscular fitness improves flexibility as you are strengthening your muscles in their full range of motion decreasing muscle stiffness helping with movements such as the splits and ensuring that these moves are performed safely.</a:t>
            </a:r>
          </a:p>
        </p:txBody>
      </p:sp>
      <p:pic>
        <p:nvPicPr>
          <p:cNvPr id="2050" name="Picture 2" descr="Dance Advice and Tips - Male Dancers ...">
            <a:extLst>
              <a:ext uri="{FF2B5EF4-FFF2-40B4-BE49-F238E27FC236}">
                <a16:creationId xmlns:a16="http://schemas.microsoft.com/office/drawing/2014/main" id="{B3120709-F268-2440-CBE6-CE29204C14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714" r="10036"/>
          <a:stretch>
            <a:fillRect/>
          </a:stretch>
        </p:blipFill>
        <p:spPr bwMode="auto">
          <a:xfrm>
            <a:off x="7262823" y="10"/>
            <a:ext cx="4929177" cy="6857990"/>
          </a:xfrm>
          <a:prstGeom prst="rect">
            <a:avLst/>
          </a:prstGeom>
          <a:solidFill>
            <a:srgbClr val="FFFFFF"/>
          </a:solidFill>
        </p:spPr>
      </p:pic>
      <p:sp>
        <p:nvSpPr>
          <p:cNvPr id="4" name="TextBox 3">
            <a:extLst>
              <a:ext uri="{FF2B5EF4-FFF2-40B4-BE49-F238E27FC236}">
                <a16:creationId xmlns:a16="http://schemas.microsoft.com/office/drawing/2014/main" id="{6F3C413C-81C8-4B82-31C3-942E81EAF271}"/>
              </a:ext>
            </a:extLst>
          </p:cNvPr>
          <p:cNvSpPr txBox="1"/>
          <p:nvPr/>
        </p:nvSpPr>
        <p:spPr>
          <a:xfrm>
            <a:off x="0" y="0"/>
            <a:ext cx="534570" cy="369332"/>
          </a:xfrm>
          <a:prstGeom prst="rect">
            <a:avLst/>
          </a:prstGeom>
          <a:noFill/>
        </p:spPr>
        <p:txBody>
          <a:bodyPr wrap="none" rtlCol="0">
            <a:spAutoFit/>
          </a:bodyPr>
          <a:lstStyle/>
          <a:p>
            <a:r>
              <a:rPr lang="en-US" dirty="0">
                <a:solidFill>
                  <a:schemeClr val="bg1"/>
                </a:solidFill>
              </a:rPr>
              <a:t>Izzy</a:t>
            </a:r>
          </a:p>
        </p:txBody>
      </p:sp>
    </p:spTree>
    <p:extLst>
      <p:ext uri="{BB962C8B-B14F-4D97-AF65-F5344CB8AC3E}">
        <p14:creationId xmlns:p14="http://schemas.microsoft.com/office/powerpoint/2010/main" val="2805865391"/>
      </p:ext>
    </p:extLst>
  </p:cSld>
  <p:clrMapOvr>
    <a:masterClrMapping/>
  </p:clrMapOvr>
  <mc:AlternateContent xmlns:mc="http://schemas.openxmlformats.org/markup-compatibility/2006" xmlns:p14="http://schemas.microsoft.com/office/powerpoint/2010/main">
    <mc:Choice Requires="p14">
      <p:transition spd="slow" p14:dur="2000" advTm="76255"/>
    </mc:Choice>
    <mc:Fallback xmlns="">
      <p:transition spd="slow" advTm="7625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4ECD2-A604-B694-9F41-1C585A905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0DD441-FBC8-FB45-3E1B-88BE4292AD30}"/>
              </a:ext>
            </a:extLst>
          </p:cNvPr>
          <p:cNvSpPr>
            <a:spLocks noGrp="1"/>
          </p:cNvSpPr>
          <p:nvPr>
            <p:ph type="title"/>
          </p:nvPr>
        </p:nvSpPr>
        <p:spPr>
          <a:xfrm>
            <a:off x="634029" y="630934"/>
            <a:ext cx="3717934" cy="1756666"/>
          </a:xfrm>
        </p:spPr>
        <p:txBody>
          <a:bodyPr anchor="t">
            <a:normAutofit/>
          </a:bodyPr>
          <a:lstStyle/>
          <a:p>
            <a:r>
              <a:rPr lang="en-US" sz="2800" dirty="0"/>
              <a:t>Different types of muscular fitness exercises – bodyweight </a:t>
            </a:r>
          </a:p>
        </p:txBody>
      </p:sp>
      <p:pic>
        <p:nvPicPr>
          <p:cNvPr id="1026" name="Picture 2" descr="How to Squat with Proper Form -">
            <a:extLst>
              <a:ext uri="{FF2B5EF4-FFF2-40B4-BE49-F238E27FC236}">
                <a16:creationId xmlns:a16="http://schemas.microsoft.com/office/drawing/2014/main" id="{ADA1E45E-B534-DC84-722C-83AC72C63A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029" y="2703230"/>
            <a:ext cx="3717934" cy="3311773"/>
          </a:xfrm>
          <a:prstGeom prst="rect">
            <a:avLst/>
          </a:prstGeom>
          <a:solidFill>
            <a:srgbClr val="FFFFFF"/>
          </a:solidFill>
        </p:spPr>
      </p:pic>
      <p:sp>
        <p:nvSpPr>
          <p:cNvPr id="3" name="Content Placeholder 2">
            <a:extLst>
              <a:ext uri="{FF2B5EF4-FFF2-40B4-BE49-F238E27FC236}">
                <a16:creationId xmlns:a16="http://schemas.microsoft.com/office/drawing/2014/main" id="{5D58F025-63DC-D570-71B2-E98578F1D8D9}"/>
              </a:ext>
            </a:extLst>
          </p:cNvPr>
          <p:cNvSpPr>
            <a:spLocks noGrp="1"/>
          </p:cNvSpPr>
          <p:nvPr>
            <p:ph sz="quarter" idx="14"/>
          </p:nvPr>
        </p:nvSpPr>
        <p:spPr>
          <a:xfrm>
            <a:off x="4962522" y="1005779"/>
            <a:ext cx="6615116" cy="5302946"/>
          </a:xfrm>
        </p:spPr>
        <p:txBody>
          <a:bodyPr vert="horz" lIns="91440" tIns="45720" rIns="91440" bIns="45720" rtlCol="0" anchor="t">
            <a:normAutofit fontScale="92500" lnSpcReduction="10000"/>
          </a:bodyPr>
          <a:lstStyle/>
          <a:p>
            <a:pPr marL="0" indent="0">
              <a:buNone/>
            </a:pPr>
            <a:r>
              <a:rPr lang="en-US" b="1" dirty="0"/>
              <a:t>Squats - </a:t>
            </a:r>
            <a:r>
              <a:rPr lang="en-US"/>
              <a:t>Squats is a basic movement that allows growth in the entire posterior chain of your body,  the group of muscles the rear end of your body. It can help improve mobility and strength by engaging multiple joints.</a:t>
            </a:r>
            <a:endParaRPr lang="en-US" dirty="0"/>
          </a:p>
          <a:p>
            <a:pPr marL="0" indent="0">
              <a:buNone/>
            </a:pPr>
            <a:r>
              <a:rPr lang="en-US" b="1" dirty="0"/>
              <a:t>Lunge - </a:t>
            </a:r>
            <a:r>
              <a:rPr lang="en-US"/>
              <a:t>Targets glutes, hamstrings, calves in hopes of developing core stability, balance and control by concentric and eccentric action meaning the muscles contract to return to the starting position</a:t>
            </a:r>
            <a:r>
              <a:rPr lang="en-US" b="1"/>
              <a:t> </a:t>
            </a:r>
            <a:endParaRPr lang="en-US" b="1" dirty="0"/>
          </a:p>
          <a:p>
            <a:pPr marL="0" indent="0">
              <a:buNone/>
            </a:pPr>
            <a:r>
              <a:rPr lang="en-US" b="1" dirty="0"/>
              <a:t>Hinge – </a:t>
            </a:r>
            <a:r>
              <a:rPr lang="en-US"/>
              <a:t>Increases lower body power and can be used as an exercise to help prevent injuries and improve posture by maintaining a neutral spine. </a:t>
            </a:r>
            <a:endParaRPr lang="en-US" b="1"/>
          </a:p>
          <a:p>
            <a:pPr marL="0" indent="0">
              <a:buNone/>
            </a:pPr>
            <a:r>
              <a:rPr lang="en-US" b="1" dirty="0"/>
              <a:t>Push – F</a:t>
            </a:r>
            <a:r>
              <a:rPr lang="en-US"/>
              <a:t>ocuses on upper body strength. It can help with the development of cardiovascular health and stability.</a:t>
            </a:r>
          </a:p>
          <a:p>
            <a:pPr marL="0" indent="0">
              <a:buNone/>
            </a:pPr>
            <a:r>
              <a:rPr lang="en-US" b="1" dirty="0"/>
              <a:t>Pull – </a:t>
            </a:r>
            <a:r>
              <a:rPr lang="en-US"/>
              <a:t>Targets the back muscles to help with preventing injuries and building balance and mobility. </a:t>
            </a:r>
          </a:p>
          <a:p>
            <a:pPr marL="0" indent="0">
              <a:buNone/>
            </a:pPr>
            <a:r>
              <a:rPr lang="en-US" b="1" dirty="0"/>
              <a:t>Rotate - </a:t>
            </a:r>
            <a:r>
              <a:rPr lang="en-US"/>
              <a:t>Turning motion to help with coordination, core stability and helps maintain control by training the side abdominals</a:t>
            </a:r>
          </a:p>
          <a:p>
            <a:pPr marL="0" indent="0">
              <a:buNone/>
            </a:pPr>
            <a:r>
              <a:rPr lang="en-US" b="1" dirty="0"/>
              <a:t>Brace – </a:t>
            </a:r>
            <a:r>
              <a:rPr lang="en-US"/>
              <a:t>Connects the spine and the rest of the body and helps with building core strength and injury prevention. </a:t>
            </a:r>
          </a:p>
          <a:p>
            <a:pPr marL="0" indent="0">
              <a:buNone/>
            </a:pPr>
            <a:endParaRPr lang="en-US"/>
          </a:p>
        </p:txBody>
      </p:sp>
      <p:sp>
        <p:nvSpPr>
          <p:cNvPr id="4" name="TextBox 3">
            <a:extLst>
              <a:ext uri="{FF2B5EF4-FFF2-40B4-BE49-F238E27FC236}">
                <a16:creationId xmlns:a16="http://schemas.microsoft.com/office/drawing/2014/main" id="{59E3C50B-FE34-215B-2E51-FAB168CB5A99}"/>
              </a:ext>
            </a:extLst>
          </p:cNvPr>
          <p:cNvSpPr txBox="1"/>
          <p:nvPr/>
        </p:nvSpPr>
        <p:spPr>
          <a:xfrm>
            <a:off x="0" y="0"/>
            <a:ext cx="457176" cy="369332"/>
          </a:xfrm>
          <a:prstGeom prst="rect">
            <a:avLst/>
          </a:prstGeom>
          <a:noFill/>
        </p:spPr>
        <p:txBody>
          <a:bodyPr wrap="none" rtlCol="0">
            <a:spAutoFit/>
          </a:bodyPr>
          <a:lstStyle/>
          <a:p>
            <a:r>
              <a:rPr lang="en-US" dirty="0"/>
              <a:t>Lili</a:t>
            </a:r>
          </a:p>
        </p:txBody>
      </p:sp>
    </p:spTree>
    <p:extLst>
      <p:ext uri="{BB962C8B-B14F-4D97-AF65-F5344CB8AC3E}">
        <p14:creationId xmlns:p14="http://schemas.microsoft.com/office/powerpoint/2010/main" val="1072753989"/>
      </p:ext>
    </p:extLst>
  </p:cSld>
  <p:clrMapOvr>
    <a:masterClrMapping/>
  </p:clrMapOvr>
  <mc:AlternateContent xmlns:mc="http://schemas.openxmlformats.org/markup-compatibility/2006" xmlns:p14="http://schemas.microsoft.com/office/powerpoint/2010/main">
    <mc:Choice Requires="p14">
      <p:transition spd="slow" p14:dur="2000" advTm="73630"/>
    </mc:Choice>
    <mc:Fallback xmlns="">
      <p:transition spd="slow" advTm="7363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6912E-7830-630B-BE59-D4F9A8DBA0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E71CD5-F424-2809-45B8-8C6742D6E94F}"/>
              </a:ext>
            </a:extLst>
          </p:cNvPr>
          <p:cNvSpPr>
            <a:spLocks noGrp="1"/>
          </p:cNvSpPr>
          <p:nvPr>
            <p:ph type="title"/>
          </p:nvPr>
        </p:nvSpPr>
        <p:spPr>
          <a:xfrm>
            <a:off x="634029" y="1001714"/>
            <a:ext cx="10923935" cy="1494476"/>
          </a:xfrm>
        </p:spPr>
        <p:txBody>
          <a:bodyPr anchor="ctr">
            <a:normAutofit/>
          </a:bodyPr>
          <a:lstStyle/>
          <a:p>
            <a:r>
              <a:rPr lang="en-US" sz="4700"/>
              <a:t>Benefits of muscular fitness in Dance </a:t>
            </a:r>
          </a:p>
        </p:txBody>
      </p:sp>
      <p:sp>
        <p:nvSpPr>
          <p:cNvPr id="3" name="Content Placeholder 2">
            <a:extLst>
              <a:ext uri="{FF2B5EF4-FFF2-40B4-BE49-F238E27FC236}">
                <a16:creationId xmlns:a16="http://schemas.microsoft.com/office/drawing/2014/main" id="{13ACA133-270B-B724-1753-9190DE4053CF}"/>
              </a:ext>
            </a:extLst>
          </p:cNvPr>
          <p:cNvSpPr>
            <a:spLocks noGrp="1"/>
          </p:cNvSpPr>
          <p:nvPr>
            <p:ph idx="1"/>
          </p:nvPr>
        </p:nvSpPr>
        <p:spPr>
          <a:xfrm>
            <a:off x="634029" y="2877190"/>
            <a:ext cx="7513404" cy="3345810"/>
          </a:xfrm>
        </p:spPr>
        <p:txBody>
          <a:bodyPr vert="horz" lIns="91440" tIns="45720" rIns="91440" bIns="45720" rtlCol="0" anchor="t">
            <a:normAutofit/>
          </a:bodyPr>
          <a:lstStyle/>
          <a:p>
            <a:pPr marL="0" indent="0">
              <a:buNone/>
            </a:pPr>
            <a:r>
              <a:rPr lang="en-US" sz="1700" b="1"/>
              <a:t>Squats – </a:t>
            </a:r>
            <a:r>
              <a:rPr lang="en-US" sz="1700"/>
              <a:t>Enhances power in lower body for higher jumps and control when turning. </a:t>
            </a:r>
          </a:p>
          <a:p>
            <a:pPr marL="0" indent="0">
              <a:buNone/>
            </a:pPr>
            <a:r>
              <a:rPr lang="en-US" sz="1700" b="1"/>
              <a:t>Lunge - </a:t>
            </a:r>
            <a:r>
              <a:rPr lang="en-US" sz="1700"/>
              <a:t>Allows balances to get better and develops travelling steps exercises including </a:t>
            </a:r>
            <a:r>
              <a:rPr lang="en-US" sz="1700" i="1"/>
              <a:t>pas de </a:t>
            </a:r>
            <a:r>
              <a:rPr lang="en-US" sz="1700" i="1" err="1"/>
              <a:t>bouree</a:t>
            </a:r>
            <a:r>
              <a:rPr lang="en-US" sz="1700"/>
              <a:t>. </a:t>
            </a:r>
          </a:p>
          <a:p>
            <a:pPr marL="0" indent="0">
              <a:buNone/>
            </a:pPr>
            <a:r>
              <a:rPr lang="en-US" sz="1700" b="1"/>
              <a:t>Hinge – </a:t>
            </a:r>
            <a:r>
              <a:rPr lang="en-US" sz="1700"/>
              <a:t>Movements such as </a:t>
            </a:r>
            <a:r>
              <a:rPr lang="en-US" sz="1700" i="1"/>
              <a:t>Arabesque</a:t>
            </a:r>
            <a:r>
              <a:rPr lang="en-US" sz="1700"/>
              <a:t> and tilts are developed by progressing stability and core.</a:t>
            </a:r>
            <a:r>
              <a:rPr lang="en-US" sz="1700" b="1"/>
              <a:t> </a:t>
            </a:r>
          </a:p>
          <a:p>
            <a:pPr marL="0" indent="0">
              <a:buNone/>
            </a:pPr>
            <a:r>
              <a:rPr lang="en-US" sz="1700" b="1"/>
              <a:t>Push – </a:t>
            </a:r>
            <a:r>
              <a:rPr lang="en-US" sz="1700"/>
              <a:t>Used to help support and enhance floor work. </a:t>
            </a:r>
          </a:p>
          <a:p>
            <a:pPr marL="0" indent="0">
              <a:buNone/>
            </a:pPr>
            <a:r>
              <a:rPr lang="en-US" sz="1700" b="1"/>
              <a:t>Pull – </a:t>
            </a:r>
            <a:r>
              <a:rPr lang="en-US" sz="1700"/>
              <a:t>Helps with partner work and hold alignment and posture whilst dancing.</a:t>
            </a:r>
          </a:p>
          <a:p>
            <a:pPr marL="0" indent="0">
              <a:buNone/>
            </a:pPr>
            <a:r>
              <a:rPr lang="en-US" sz="1700" b="1"/>
              <a:t>Rotate - </a:t>
            </a:r>
            <a:r>
              <a:rPr lang="en-US" sz="1700"/>
              <a:t>Turning motions can help with turns in dance and spirals.</a:t>
            </a:r>
          </a:p>
          <a:p>
            <a:pPr marL="0" indent="0">
              <a:buNone/>
            </a:pPr>
            <a:r>
              <a:rPr lang="en-US" sz="1700" b="1"/>
              <a:t>Brace – </a:t>
            </a:r>
            <a:r>
              <a:rPr lang="en-US" sz="1700"/>
              <a:t>Allows development in core control and helps maintain balance.</a:t>
            </a:r>
          </a:p>
          <a:p>
            <a:pPr marL="0" indent="0">
              <a:buNone/>
            </a:pPr>
            <a:endParaRPr lang="en-US" sz="1700"/>
          </a:p>
        </p:txBody>
      </p:sp>
      <p:pic>
        <p:nvPicPr>
          <p:cNvPr id="2050" name="Picture 2" descr="All About Lifts! — Quick Quick Slow Ballroom Dance Studio">
            <a:extLst>
              <a:ext uri="{FF2B5EF4-FFF2-40B4-BE49-F238E27FC236}">
                <a16:creationId xmlns:a16="http://schemas.microsoft.com/office/drawing/2014/main" id="{2950C066-CE56-36E7-1E43-31FB881BC7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59" r="6" b="6"/>
          <a:stretch>
            <a:fillRect/>
          </a:stretch>
        </p:blipFill>
        <p:spPr bwMode="auto">
          <a:xfrm>
            <a:off x="8337934" y="2688906"/>
            <a:ext cx="3220030" cy="3345810"/>
          </a:xfrm>
          <a:prstGeom prst="rect">
            <a:avLst/>
          </a:prstGeom>
          <a:solidFill>
            <a:srgbClr val="FFFFFF"/>
          </a:solidFill>
        </p:spPr>
      </p:pic>
      <p:sp>
        <p:nvSpPr>
          <p:cNvPr id="4" name="TextBox 3">
            <a:extLst>
              <a:ext uri="{FF2B5EF4-FFF2-40B4-BE49-F238E27FC236}">
                <a16:creationId xmlns:a16="http://schemas.microsoft.com/office/drawing/2014/main" id="{E83DA5BC-019A-E1B9-49DC-BC597B494FEC}"/>
              </a:ext>
            </a:extLst>
          </p:cNvPr>
          <p:cNvSpPr txBox="1"/>
          <p:nvPr/>
        </p:nvSpPr>
        <p:spPr>
          <a:xfrm>
            <a:off x="0" y="0"/>
            <a:ext cx="457176" cy="369332"/>
          </a:xfrm>
          <a:prstGeom prst="rect">
            <a:avLst/>
          </a:prstGeom>
          <a:noFill/>
        </p:spPr>
        <p:txBody>
          <a:bodyPr wrap="none" rtlCol="0">
            <a:spAutoFit/>
          </a:bodyPr>
          <a:lstStyle/>
          <a:p>
            <a:r>
              <a:rPr lang="en-US" dirty="0">
                <a:solidFill>
                  <a:schemeClr val="bg1"/>
                </a:solidFill>
              </a:rPr>
              <a:t>Lili</a:t>
            </a:r>
          </a:p>
        </p:txBody>
      </p:sp>
    </p:spTree>
    <p:extLst>
      <p:ext uri="{BB962C8B-B14F-4D97-AF65-F5344CB8AC3E}">
        <p14:creationId xmlns:p14="http://schemas.microsoft.com/office/powerpoint/2010/main" val="920494295"/>
      </p:ext>
    </p:extLst>
  </p:cSld>
  <p:clrMapOvr>
    <a:masterClrMapping/>
  </p:clrMapOvr>
  <mc:AlternateContent xmlns:mc="http://schemas.openxmlformats.org/markup-compatibility/2006" xmlns:p14="http://schemas.microsoft.com/office/powerpoint/2010/main">
    <mc:Choice Requires="p14">
      <p:transition spd="slow" p14:dur="2000" advTm="37566"/>
    </mc:Choice>
    <mc:Fallback xmlns="">
      <p:transition spd="slow" advTm="3756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805C6-C950-63DD-0A1A-2881404B99FF}"/>
              </a:ext>
            </a:extLst>
          </p:cNvPr>
          <p:cNvSpPr>
            <a:spLocks noGrp="1"/>
          </p:cNvSpPr>
          <p:nvPr>
            <p:ph type="title"/>
          </p:nvPr>
        </p:nvSpPr>
        <p:spPr>
          <a:xfrm>
            <a:off x="339389" y="412434"/>
            <a:ext cx="10714691" cy="1355406"/>
          </a:xfrm>
        </p:spPr>
        <p:txBody>
          <a:bodyPr anchor="ctr">
            <a:normAutofit fontScale="90000"/>
          </a:bodyPr>
          <a:lstStyle/>
          <a:p>
            <a:r>
              <a:rPr lang="en-GB" sz="4700" dirty="0"/>
              <a:t>Importance of circuits for training</a:t>
            </a:r>
          </a:p>
        </p:txBody>
      </p:sp>
      <p:sp>
        <p:nvSpPr>
          <p:cNvPr id="3" name="Content Placeholder 2">
            <a:extLst>
              <a:ext uri="{FF2B5EF4-FFF2-40B4-BE49-F238E27FC236}">
                <a16:creationId xmlns:a16="http://schemas.microsoft.com/office/drawing/2014/main" id="{1A8BABD9-16F2-887D-CF15-405417D8EADB}"/>
              </a:ext>
            </a:extLst>
          </p:cNvPr>
          <p:cNvSpPr>
            <a:spLocks noGrp="1"/>
          </p:cNvSpPr>
          <p:nvPr>
            <p:ph idx="1"/>
          </p:nvPr>
        </p:nvSpPr>
        <p:spPr>
          <a:xfrm>
            <a:off x="451149" y="1911989"/>
            <a:ext cx="5366717" cy="3345810"/>
          </a:xfrm>
        </p:spPr>
        <p:txBody>
          <a:bodyPr vert="horz" lIns="91440" tIns="45720" rIns="91440" bIns="45720" rtlCol="0">
            <a:normAutofit/>
          </a:bodyPr>
          <a:lstStyle/>
          <a:p>
            <a:r>
              <a:rPr lang="en-GB" dirty="0"/>
              <a:t>Station circuits are high intense workouts rotating between different strength exercises.</a:t>
            </a:r>
            <a:endParaRPr lang="en-US" dirty="0"/>
          </a:p>
          <a:p>
            <a:r>
              <a:rPr lang="en-GB" dirty="0"/>
              <a:t>These include moving between different muscles groups and have been proven to be beneficial for shorter workouts.</a:t>
            </a:r>
          </a:p>
          <a:p>
            <a:r>
              <a:rPr lang="en-GB" dirty="0"/>
              <a:t>Every circuit can look different depending on the goals of the participator.</a:t>
            </a:r>
          </a:p>
          <a:p>
            <a:r>
              <a:rPr lang="en-GB" dirty="0"/>
              <a:t>It is mainly used to better cardiovascular fitness and muscular strength endurance.</a:t>
            </a:r>
          </a:p>
          <a:p>
            <a:endParaRPr lang="en-GB" dirty="0"/>
          </a:p>
        </p:txBody>
      </p:sp>
      <p:pic>
        <p:nvPicPr>
          <p:cNvPr id="3074" name="Picture 2" descr="Full Body Circuit Plank Circuit Training Full Body Cardio Circuit Workout  Circuit Whole Body Training Body">
            <a:extLst>
              <a:ext uri="{FF2B5EF4-FFF2-40B4-BE49-F238E27FC236}">
                <a16:creationId xmlns:a16="http://schemas.microsoft.com/office/drawing/2014/main" id="{99ABA695-BB37-0717-E4DC-108D009CF6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60" r="8841"/>
          <a:stretch>
            <a:fillRect/>
          </a:stretch>
        </p:blipFill>
        <p:spPr bwMode="auto">
          <a:xfrm>
            <a:off x="6096000" y="1911990"/>
            <a:ext cx="5366717" cy="3345810"/>
          </a:xfrm>
          <a:prstGeom prst="rect">
            <a:avLst/>
          </a:prstGeom>
          <a:solidFill>
            <a:srgbClr val="FFFFFF"/>
          </a:solidFill>
        </p:spPr>
      </p:pic>
      <p:sp>
        <p:nvSpPr>
          <p:cNvPr id="5" name="TextBox 4">
            <a:extLst>
              <a:ext uri="{FF2B5EF4-FFF2-40B4-BE49-F238E27FC236}">
                <a16:creationId xmlns:a16="http://schemas.microsoft.com/office/drawing/2014/main" id="{E80038CD-925B-23D7-A8D5-433EB26F3433}"/>
              </a:ext>
            </a:extLst>
          </p:cNvPr>
          <p:cNvSpPr txBox="1"/>
          <p:nvPr/>
        </p:nvSpPr>
        <p:spPr>
          <a:xfrm>
            <a:off x="4109" y="0"/>
            <a:ext cx="457176" cy="369332"/>
          </a:xfrm>
          <a:prstGeom prst="rect">
            <a:avLst/>
          </a:prstGeom>
          <a:noFill/>
        </p:spPr>
        <p:txBody>
          <a:bodyPr wrap="none" rtlCol="0">
            <a:spAutoFit/>
          </a:bodyPr>
          <a:lstStyle/>
          <a:p>
            <a:r>
              <a:rPr lang="en-US" dirty="0">
                <a:solidFill>
                  <a:schemeClr val="bg1"/>
                </a:solidFill>
              </a:rPr>
              <a:t>Lili</a:t>
            </a:r>
          </a:p>
        </p:txBody>
      </p:sp>
    </p:spTree>
    <p:extLst>
      <p:ext uri="{BB962C8B-B14F-4D97-AF65-F5344CB8AC3E}">
        <p14:creationId xmlns:p14="http://schemas.microsoft.com/office/powerpoint/2010/main" val="543970143"/>
      </p:ext>
    </p:extLst>
  </p:cSld>
  <p:clrMapOvr>
    <a:masterClrMapping/>
  </p:clrMapOvr>
  <mc:AlternateContent xmlns:mc="http://schemas.openxmlformats.org/markup-compatibility/2006" xmlns:p14="http://schemas.microsoft.com/office/powerpoint/2010/main">
    <mc:Choice Requires="p14">
      <p:transition spd="slow" p14:dur="2000" advTm="25380"/>
    </mc:Choice>
    <mc:Fallback xmlns="">
      <p:transition spd="slow" advTm="2538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1B7B-7DA1-4AE7-739F-8C73ADA9A5A7}"/>
              </a:ext>
            </a:extLst>
          </p:cNvPr>
          <p:cNvSpPr>
            <a:spLocks noGrp="1"/>
          </p:cNvSpPr>
          <p:nvPr>
            <p:ph type="title"/>
          </p:nvPr>
        </p:nvSpPr>
        <p:spPr>
          <a:xfrm>
            <a:off x="450098" y="620714"/>
            <a:ext cx="5652464" cy="2613336"/>
          </a:xfrm>
        </p:spPr>
        <p:txBody>
          <a:bodyPr/>
          <a:lstStyle/>
          <a:p>
            <a:r>
              <a:rPr lang="en-US" dirty="0"/>
              <a:t>Fitness in specific dance styles</a:t>
            </a:r>
          </a:p>
        </p:txBody>
      </p:sp>
      <p:graphicFrame>
        <p:nvGraphicFramePr>
          <p:cNvPr id="5" name="Content Placeholder 4">
            <a:extLst>
              <a:ext uri="{FF2B5EF4-FFF2-40B4-BE49-F238E27FC236}">
                <a16:creationId xmlns:a16="http://schemas.microsoft.com/office/drawing/2014/main" id="{6835AEA2-0F99-1285-6136-E2778E0CBDB7}"/>
              </a:ext>
            </a:extLst>
          </p:cNvPr>
          <p:cNvGraphicFramePr>
            <a:graphicFrameLocks noGrp="1"/>
          </p:cNvGraphicFramePr>
          <p:nvPr>
            <p:ph idx="1"/>
            <p:extLst>
              <p:ext uri="{D42A27DB-BD31-4B8C-83A1-F6EECF244321}">
                <p14:modId xmlns:p14="http://schemas.microsoft.com/office/powerpoint/2010/main" val="2919836521"/>
              </p:ext>
            </p:extLst>
          </p:nvPr>
        </p:nvGraphicFramePr>
        <p:xfrm>
          <a:off x="446689" y="3545801"/>
          <a:ext cx="5653086" cy="2893396"/>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602316">
                <a:tc gridSpan="2">
                  <a:txBody>
                    <a:bodyPr/>
                    <a:lstStyle/>
                    <a:p>
                      <a:pPr lvl="0">
                        <a:buNone/>
                      </a:pPr>
                      <a:r>
                        <a:rPr lang="en-US" dirty="0">
                          <a:solidFill>
                            <a:schemeClr val="tx1"/>
                          </a:solidFill>
                        </a:rPr>
                        <a:t>Jazz</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US"/>
                        <a:t>Turns, leaps, kicks, step ball change</a:t>
                      </a:r>
                    </a:p>
                  </a:txBody>
                  <a:tcPr/>
                </a:tc>
                <a:extLst>
                  <a:ext uri="{0D108BD9-81ED-4DB2-BD59-A6C34878D82A}">
                    <a16:rowId xmlns:a16="http://schemas.microsoft.com/office/drawing/2014/main" val="4228038213"/>
                  </a:ext>
                </a:extLst>
              </a:tr>
              <a:tr h="448235">
                <a:tc>
                  <a:txBody>
                    <a:bodyPr/>
                    <a:lstStyle/>
                    <a:p>
                      <a:pPr lvl="0">
                        <a:buNone/>
                      </a:pPr>
                      <a:r>
                        <a:rPr lang="en-US"/>
                        <a:t>Key Muscles</a:t>
                      </a:r>
                    </a:p>
                  </a:txBody>
                  <a:tcPr/>
                </a:tc>
                <a:tc>
                  <a:txBody>
                    <a:bodyPr/>
                    <a:lstStyle/>
                    <a:p>
                      <a:pPr lvl="0">
                        <a:buNone/>
                      </a:pPr>
                      <a:r>
                        <a:rPr lang="en-US"/>
                        <a:t>Hamstrings, Quadriceps, Calves, Arms, Wrists</a:t>
                      </a:r>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US"/>
                        <a:t>Power, endurance and strength</a:t>
                      </a:r>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US" dirty="0"/>
                        <a:t>Ankles, wrists, knees</a:t>
                      </a:r>
                    </a:p>
                  </a:txBody>
                  <a:tcPr/>
                </a:tc>
                <a:extLst>
                  <a:ext uri="{0D108BD9-81ED-4DB2-BD59-A6C34878D82A}">
                    <a16:rowId xmlns:a16="http://schemas.microsoft.com/office/drawing/2014/main" val="3785594135"/>
                  </a:ext>
                </a:extLst>
              </a:tr>
            </a:tbl>
          </a:graphicData>
        </a:graphic>
      </p:graphicFrame>
      <p:graphicFrame>
        <p:nvGraphicFramePr>
          <p:cNvPr id="7" name="Content Placeholder 4">
            <a:extLst>
              <a:ext uri="{FF2B5EF4-FFF2-40B4-BE49-F238E27FC236}">
                <a16:creationId xmlns:a16="http://schemas.microsoft.com/office/drawing/2014/main" id="{A368BE93-8117-A63C-86C7-7A5B8FC35DD9}"/>
              </a:ext>
            </a:extLst>
          </p:cNvPr>
          <p:cNvGraphicFramePr>
            <a:graphicFrameLocks/>
          </p:cNvGraphicFramePr>
          <p:nvPr>
            <p:extLst>
              <p:ext uri="{D42A27DB-BD31-4B8C-83A1-F6EECF244321}">
                <p14:modId xmlns:p14="http://schemas.microsoft.com/office/powerpoint/2010/main" val="3844785126"/>
              </p:ext>
            </p:extLst>
          </p:nvPr>
        </p:nvGraphicFramePr>
        <p:xfrm>
          <a:off x="6279931" y="617482"/>
          <a:ext cx="5653086" cy="2736215"/>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714375">
                <a:tc gridSpan="2">
                  <a:txBody>
                    <a:bodyPr/>
                    <a:lstStyle/>
                    <a:p>
                      <a:pPr lvl="0">
                        <a:buNone/>
                      </a:pPr>
                      <a:r>
                        <a:rPr lang="en-US" dirty="0">
                          <a:solidFill>
                            <a:schemeClr val="tx1"/>
                          </a:solidFill>
                        </a:rPr>
                        <a:t>Ballet</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GB"/>
                        <a:t>Plié, Pirouettes, Jumps,Rise </a:t>
                      </a:r>
                    </a:p>
                  </a:txBody>
                  <a:tcPr/>
                </a:tc>
                <a:extLst>
                  <a:ext uri="{0D108BD9-81ED-4DB2-BD59-A6C34878D82A}">
                    <a16:rowId xmlns:a16="http://schemas.microsoft.com/office/drawing/2014/main" val="4228038213"/>
                  </a:ext>
                </a:extLst>
              </a:tr>
              <a:tr h="370839">
                <a:tc>
                  <a:txBody>
                    <a:bodyPr/>
                    <a:lstStyle/>
                    <a:p>
                      <a:pPr lvl="0">
                        <a:buNone/>
                      </a:pPr>
                      <a:r>
                        <a:rPr lang="en-US"/>
                        <a:t>Key </a:t>
                      </a:r>
                      <a:r>
                        <a:rPr lang="en-GB"/>
                        <a:t>Muscles</a:t>
                      </a:r>
                      <a:endParaRPr lang="en-US"/>
                    </a:p>
                  </a:txBody>
                  <a:tcPr/>
                </a:tc>
                <a:tc>
                  <a:txBody>
                    <a:bodyPr/>
                    <a:lstStyle/>
                    <a:p>
                      <a:pPr lvl="0">
                        <a:buNone/>
                      </a:pPr>
                      <a:r>
                        <a:rPr lang="en-GB"/>
                        <a:t>Glutes, Back, Arms, Calves, Quadriceps</a:t>
                      </a:r>
                      <a:endParaRPr lang="en-US"/>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GB"/>
                        <a:t>Balance, strength </a:t>
                      </a:r>
                      <a:endParaRPr lang="en-US"/>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GB"/>
                        <a:t>Feet, toes, ankles, back, knees, hips </a:t>
                      </a:r>
                      <a:endParaRPr lang="en-US"/>
                    </a:p>
                  </a:txBody>
                  <a:tcPr/>
                </a:tc>
                <a:extLst>
                  <a:ext uri="{0D108BD9-81ED-4DB2-BD59-A6C34878D82A}">
                    <a16:rowId xmlns:a16="http://schemas.microsoft.com/office/drawing/2014/main" val="3785594135"/>
                  </a:ext>
                </a:extLst>
              </a:tr>
            </a:tbl>
          </a:graphicData>
        </a:graphic>
      </p:graphicFrame>
      <p:graphicFrame>
        <p:nvGraphicFramePr>
          <p:cNvPr id="9" name="Content Placeholder 4">
            <a:extLst>
              <a:ext uri="{FF2B5EF4-FFF2-40B4-BE49-F238E27FC236}">
                <a16:creationId xmlns:a16="http://schemas.microsoft.com/office/drawing/2014/main" id="{6340C0FC-6501-A2E5-A383-DF28958B17E2}"/>
              </a:ext>
            </a:extLst>
          </p:cNvPr>
          <p:cNvGraphicFramePr>
            <a:graphicFrameLocks/>
          </p:cNvGraphicFramePr>
          <p:nvPr>
            <p:extLst>
              <p:ext uri="{D42A27DB-BD31-4B8C-83A1-F6EECF244321}">
                <p14:modId xmlns:p14="http://schemas.microsoft.com/office/powerpoint/2010/main" val="3208293923"/>
              </p:ext>
            </p:extLst>
          </p:nvPr>
        </p:nvGraphicFramePr>
        <p:xfrm>
          <a:off x="6274675" y="3435442"/>
          <a:ext cx="5653086" cy="2354916"/>
        </p:xfrm>
        <a:graphic>
          <a:graphicData uri="http://schemas.openxmlformats.org/drawingml/2006/table">
            <a:tbl>
              <a:tblPr firstRow="1" bandRow="1">
                <a:tableStyleId>{91EBBBCC-DAD2-459C-BE2E-F6DE35CF9A28}</a:tableStyleId>
              </a:tblPr>
              <a:tblGrid>
                <a:gridCol w="2826543">
                  <a:extLst>
                    <a:ext uri="{9D8B030D-6E8A-4147-A177-3AD203B41FA5}">
                      <a16:colId xmlns:a16="http://schemas.microsoft.com/office/drawing/2014/main" val="1954357490"/>
                    </a:ext>
                  </a:extLst>
                </a:gridCol>
                <a:gridCol w="2826543">
                  <a:extLst>
                    <a:ext uri="{9D8B030D-6E8A-4147-A177-3AD203B41FA5}">
                      <a16:colId xmlns:a16="http://schemas.microsoft.com/office/drawing/2014/main" val="1152700869"/>
                    </a:ext>
                  </a:extLst>
                </a:gridCol>
              </a:tblGrid>
              <a:tr h="602316">
                <a:tc gridSpan="2">
                  <a:txBody>
                    <a:bodyPr/>
                    <a:lstStyle/>
                    <a:p>
                      <a:pPr lvl="0">
                        <a:buNone/>
                      </a:pPr>
                      <a:r>
                        <a:rPr lang="en-US">
                          <a:solidFill>
                            <a:schemeClr val="tx1"/>
                          </a:solidFill>
                        </a:rPr>
                        <a:t>Tap </a:t>
                      </a:r>
                    </a:p>
                  </a:txBody>
                  <a:tcPr/>
                </a:tc>
                <a:tc hMerge="1">
                  <a:txBody>
                    <a:bodyPr/>
                    <a:lstStyle/>
                    <a:p>
                      <a:endParaRPr lang="en-US"/>
                    </a:p>
                  </a:txBody>
                  <a:tcPr/>
                </a:tc>
                <a:extLst>
                  <a:ext uri="{0D108BD9-81ED-4DB2-BD59-A6C34878D82A}">
                    <a16:rowId xmlns:a16="http://schemas.microsoft.com/office/drawing/2014/main" val="3454044902"/>
                  </a:ext>
                </a:extLst>
              </a:tr>
              <a:tr h="370840">
                <a:tc>
                  <a:txBody>
                    <a:bodyPr/>
                    <a:lstStyle/>
                    <a:p>
                      <a:r>
                        <a:rPr lang="en-US"/>
                        <a:t>Main Movements</a:t>
                      </a:r>
                    </a:p>
                  </a:txBody>
                  <a:tcPr/>
                </a:tc>
                <a:tc>
                  <a:txBody>
                    <a:bodyPr/>
                    <a:lstStyle/>
                    <a:p>
                      <a:r>
                        <a:rPr lang="en-GB"/>
                        <a:t>Shuffles, Pick up, Paddles </a:t>
                      </a:r>
                      <a:endParaRPr lang="en-US"/>
                    </a:p>
                  </a:txBody>
                  <a:tcPr/>
                </a:tc>
                <a:extLst>
                  <a:ext uri="{0D108BD9-81ED-4DB2-BD59-A6C34878D82A}">
                    <a16:rowId xmlns:a16="http://schemas.microsoft.com/office/drawing/2014/main" val="4228038213"/>
                  </a:ext>
                </a:extLst>
              </a:tr>
              <a:tr h="370839">
                <a:tc>
                  <a:txBody>
                    <a:bodyPr/>
                    <a:lstStyle/>
                    <a:p>
                      <a:pPr lvl="0">
                        <a:buNone/>
                      </a:pPr>
                      <a:r>
                        <a:rPr lang="en-US"/>
                        <a:t>Key </a:t>
                      </a:r>
                      <a:r>
                        <a:rPr lang="en-GB"/>
                        <a:t>Muscles </a:t>
                      </a:r>
                      <a:endParaRPr lang="en-US"/>
                    </a:p>
                  </a:txBody>
                  <a:tcPr/>
                </a:tc>
                <a:tc>
                  <a:txBody>
                    <a:bodyPr/>
                    <a:lstStyle/>
                    <a:p>
                      <a:pPr lvl="0">
                        <a:buNone/>
                      </a:pPr>
                      <a:r>
                        <a:rPr lang="en-GB"/>
                        <a:t>Ankles, Calves, Knees, Quadriceps</a:t>
                      </a:r>
                      <a:endParaRPr lang="en-US"/>
                    </a:p>
                  </a:txBody>
                  <a:tcPr/>
                </a:tc>
                <a:extLst>
                  <a:ext uri="{0D108BD9-81ED-4DB2-BD59-A6C34878D82A}">
                    <a16:rowId xmlns:a16="http://schemas.microsoft.com/office/drawing/2014/main" val="3163246175"/>
                  </a:ext>
                </a:extLst>
              </a:tr>
              <a:tr h="370840">
                <a:tc>
                  <a:txBody>
                    <a:bodyPr/>
                    <a:lstStyle/>
                    <a:p>
                      <a:r>
                        <a:rPr lang="en-US"/>
                        <a:t>Fitness Quality</a:t>
                      </a:r>
                    </a:p>
                  </a:txBody>
                  <a:tcPr/>
                </a:tc>
                <a:tc>
                  <a:txBody>
                    <a:bodyPr/>
                    <a:lstStyle/>
                    <a:p>
                      <a:r>
                        <a:rPr lang="en-GB"/>
                        <a:t>Speed, power, balance </a:t>
                      </a:r>
                      <a:endParaRPr lang="en-US"/>
                    </a:p>
                  </a:txBody>
                  <a:tcPr/>
                </a:tc>
                <a:extLst>
                  <a:ext uri="{0D108BD9-81ED-4DB2-BD59-A6C34878D82A}">
                    <a16:rowId xmlns:a16="http://schemas.microsoft.com/office/drawing/2014/main" val="3236940916"/>
                  </a:ext>
                </a:extLst>
              </a:tr>
              <a:tr h="370840">
                <a:tc>
                  <a:txBody>
                    <a:bodyPr/>
                    <a:lstStyle/>
                    <a:p>
                      <a:r>
                        <a:rPr lang="en-US"/>
                        <a:t>Common Injuries</a:t>
                      </a:r>
                    </a:p>
                  </a:txBody>
                  <a:tcPr/>
                </a:tc>
                <a:tc>
                  <a:txBody>
                    <a:bodyPr/>
                    <a:lstStyle/>
                    <a:p>
                      <a:r>
                        <a:rPr lang="en-GB"/>
                        <a:t>Ankles, knees </a:t>
                      </a:r>
                      <a:endParaRPr lang="en-US"/>
                    </a:p>
                  </a:txBody>
                  <a:tcPr/>
                </a:tc>
                <a:extLst>
                  <a:ext uri="{0D108BD9-81ED-4DB2-BD59-A6C34878D82A}">
                    <a16:rowId xmlns:a16="http://schemas.microsoft.com/office/drawing/2014/main" val="3785594135"/>
                  </a:ext>
                </a:extLst>
              </a:tr>
            </a:tbl>
          </a:graphicData>
        </a:graphic>
      </p:graphicFrame>
      <p:sp>
        <p:nvSpPr>
          <p:cNvPr id="3" name="TextBox 2">
            <a:extLst>
              <a:ext uri="{FF2B5EF4-FFF2-40B4-BE49-F238E27FC236}">
                <a16:creationId xmlns:a16="http://schemas.microsoft.com/office/drawing/2014/main" id="{7F14EC7B-F9B2-A163-D53E-7E3A6838A418}"/>
              </a:ext>
            </a:extLst>
          </p:cNvPr>
          <p:cNvSpPr txBox="1"/>
          <p:nvPr/>
        </p:nvSpPr>
        <p:spPr>
          <a:xfrm>
            <a:off x="0" y="0"/>
            <a:ext cx="765402" cy="369332"/>
          </a:xfrm>
          <a:prstGeom prst="rect">
            <a:avLst/>
          </a:prstGeom>
          <a:noFill/>
        </p:spPr>
        <p:txBody>
          <a:bodyPr wrap="none" rtlCol="0">
            <a:spAutoFit/>
          </a:bodyPr>
          <a:lstStyle/>
          <a:p>
            <a:r>
              <a:rPr lang="en-US" dirty="0"/>
              <a:t>Becky</a:t>
            </a:r>
          </a:p>
        </p:txBody>
      </p:sp>
    </p:spTree>
    <p:extLst>
      <p:ext uri="{BB962C8B-B14F-4D97-AF65-F5344CB8AC3E}">
        <p14:creationId xmlns:p14="http://schemas.microsoft.com/office/powerpoint/2010/main" val="3738784621"/>
      </p:ext>
    </p:extLst>
  </p:cSld>
  <p:clrMapOvr>
    <a:masterClrMapping/>
  </p:clrMapOvr>
  <mc:AlternateContent xmlns:mc="http://schemas.openxmlformats.org/markup-compatibility/2006" xmlns:p14="http://schemas.microsoft.com/office/powerpoint/2010/main">
    <mc:Choice Requires="p14">
      <p:transition spd="slow" p14:dur="2000" advTm="60362"/>
    </mc:Choice>
    <mc:Fallback xmlns="">
      <p:transition spd="slow" advTm="6036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9B56-F207-B0B6-91EB-5A8DE1977BB2}"/>
              </a:ext>
            </a:extLst>
          </p:cNvPr>
          <p:cNvSpPr>
            <a:spLocks noGrp="1"/>
          </p:cNvSpPr>
          <p:nvPr>
            <p:ph type="ctrTitle"/>
          </p:nvPr>
        </p:nvSpPr>
        <p:spPr>
          <a:xfrm>
            <a:off x="634030" y="1001715"/>
            <a:ext cx="4714880" cy="3360095"/>
          </a:xfrm>
        </p:spPr>
        <p:txBody>
          <a:bodyPr anchor="t">
            <a:normAutofit/>
          </a:bodyPr>
          <a:lstStyle/>
          <a:p>
            <a:r>
              <a:rPr lang="en-US" dirty="0"/>
              <a:t>Preparing to dance </a:t>
            </a:r>
          </a:p>
        </p:txBody>
      </p:sp>
      <p:sp>
        <p:nvSpPr>
          <p:cNvPr id="3" name="Content Placeholder 2">
            <a:extLst>
              <a:ext uri="{FF2B5EF4-FFF2-40B4-BE49-F238E27FC236}">
                <a16:creationId xmlns:a16="http://schemas.microsoft.com/office/drawing/2014/main" id="{782D64EC-D4EB-156D-B068-C1CDBE76E31D}"/>
              </a:ext>
            </a:extLst>
          </p:cNvPr>
          <p:cNvSpPr>
            <a:spLocks noGrp="1"/>
          </p:cNvSpPr>
          <p:nvPr>
            <p:ph type="subTitle" idx="1"/>
          </p:nvPr>
        </p:nvSpPr>
        <p:spPr>
          <a:xfrm>
            <a:off x="634030" y="3167529"/>
            <a:ext cx="4714880" cy="3055471"/>
          </a:xfrm>
        </p:spPr>
        <p:txBody>
          <a:bodyPr vert="horz" lIns="91440" tIns="45720" rIns="91440" bIns="45720" rtlCol="0" anchor="b">
            <a:normAutofit fontScale="85000" lnSpcReduction="10000"/>
          </a:bodyPr>
          <a:lstStyle/>
          <a:p>
            <a:r>
              <a:rPr lang="en-US" dirty="0"/>
              <a:t>To keep fit as a dancer the person should be training regularly. These are some examples of what to train for each skill:</a:t>
            </a:r>
            <a:endParaRPr lang="en-GB" dirty="0"/>
          </a:p>
          <a:p>
            <a:r>
              <a:rPr lang="en-GB" dirty="0"/>
              <a:t>Skills          what skill to train          specific exercises </a:t>
            </a:r>
            <a:endParaRPr lang="en-US" dirty="0"/>
          </a:p>
          <a:p>
            <a:r>
              <a:rPr lang="en-US" dirty="0"/>
              <a:t>Power           </a:t>
            </a:r>
            <a:r>
              <a:rPr lang="en-GB" dirty="0"/>
              <a:t>Strength            </a:t>
            </a:r>
            <a:r>
              <a:rPr lang="en-US" dirty="0"/>
              <a:t>Squats, deadlifts </a:t>
            </a:r>
            <a:endParaRPr lang="en-GB" dirty="0"/>
          </a:p>
          <a:p>
            <a:r>
              <a:rPr lang="en-GB" dirty="0"/>
              <a:t>Balance           Core strength          plank, crunches </a:t>
            </a:r>
          </a:p>
          <a:p>
            <a:r>
              <a:rPr lang="en-GB" dirty="0"/>
              <a:t>Endurance           stamina/cardio           running long distance </a:t>
            </a:r>
          </a:p>
          <a:p>
            <a:r>
              <a:rPr lang="en-GB" dirty="0"/>
              <a:t>Flexibility          motion of the joints         splits, stretches</a:t>
            </a:r>
            <a:endParaRPr lang="en-US" dirty="0"/>
          </a:p>
          <a:p>
            <a:endParaRPr lang="en-US" dirty="0"/>
          </a:p>
        </p:txBody>
      </p:sp>
      <p:pic>
        <p:nvPicPr>
          <p:cNvPr id="5" name="Picture 4">
            <a:extLst>
              <a:ext uri="{FF2B5EF4-FFF2-40B4-BE49-F238E27FC236}">
                <a16:creationId xmlns:a16="http://schemas.microsoft.com/office/drawing/2014/main" id="{C6DB9546-23EE-466A-426D-610D7C14CF79}"/>
              </a:ext>
            </a:extLst>
          </p:cNvPr>
          <p:cNvPicPr>
            <a:picLocks noChangeAspect="1"/>
          </p:cNvPicPr>
          <p:nvPr/>
        </p:nvPicPr>
        <p:blipFill>
          <a:blip r:embed="rId2"/>
          <a:srcRect l="16956" r="34704" b="6250"/>
          <a:stretch>
            <a:fillRect/>
          </a:stretch>
        </p:blipFill>
        <p:spPr>
          <a:xfrm>
            <a:off x="5905502" y="10"/>
            <a:ext cx="6286498" cy="6857990"/>
          </a:xfrm>
          <a:prstGeom prst="rect">
            <a:avLst/>
          </a:prstGeom>
          <a:noFill/>
        </p:spPr>
      </p:pic>
      <p:cxnSp>
        <p:nvCxnSpPr>
          <p:cNvPr id="4" name="Straight Arrow Connector 3">
            <a:extLst>
              <a:ext uri="{FF2B5EF4-FFF2-40B4-BE49-F238E27FC236}">
                <a16:creationId xmlns:a16="http://schemas.microsoft.com/office/drawing/2014/main" id="{6BA4878D-5128-F375-5D83-A622EEF580F1}"/>
              </a:ext>
            </a:extLst>
          </p:cNvPr>
          <p:cNvCxnSpPr>
            <a:cxnSpLocks/>
          </p:cNvCxnSpPr>
          <p:nvPr/>
        </p:nvCxnSpPr>
        <p:spPr>
          <a:xfrm>
            <a:off x="1398570" y="4320398"/>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95FEE6E0-58CF-9784-8A89-80CD1DC6B3ED}"/>
              </a:ext>
            </a:extLst>
          </p:cNvPr>
          <p:cNvCxnSpPr>
            <a:cxnSpLocks/>
          </p:cNvCxnSpPr>
          <p:nvPr/>
        </p:nvCxnSpPr>
        <p:spPr>
          <a:xfrm>
            <a:off x="2620540" y="4320398"/>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C6C47D2-7150-D4A7-4927-6CE95D438AE9}"/>
              </a:ext>
            </a:extLst>
          </p:cNvPr>
          <p:cNvCxnSpPr>
            <a:cxnSpLocks/>
          </p:cNvCxnSpPr>
          <p:nvPr/>
        </p:nvCxnSpPr>
        <p:spPr>
          <a:xfrm>
            <a:off x="1242660" y="3958519"/>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AEA8429-8723-3378-15FC-E6237168161F}"/>
              </a:ext>
            </a:extLst>
          </p:cNvPr>
          <p:cNvCxnSpPr>
            <a:cxnSpLocks/>
          </p:cNvCxnSpPr>
          <p:nvPr/>
        </p:nvCxnSpPr>
        <p:spPr>
          <a:xfrm>
            <a:off x="3223860" y="3958519"/>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36608845-3C2D-89D3-928F-2DCEB481005C}"/>
              </a:ext>
            </a:extLst>
          </p:cNvPr>
          <p:cNvCxnSpPr>
            <a:cxnSpLocks/>
          </p:cNvCxnSpPr>
          <p:nvPr/>
        </p:nvCxnSpPr>
        <p:spPr>
          <a:xfrm>
            <a:off x="1794070" y="4985572"/>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641308E-1B45-3130-9EF4-7BFA3483F665}"/>
              </a:ext>
            </a:extLst>
          </p:cNvPr>
          <p:cNvCxnSpPr>
            <a:cxnSpLocks/>
          </p:cNvCxnSpPr>
          <p:nvPr/>
        </p:nvCxnSpPr>
        <p:spPr>
          <a:xfrm>
            <a:off x="3660370" y="4985572"/>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47A6761-FCE1-7FDA-1164-FCD5411FFA2F}"/>
              </a:ext>
            </a:extLst>
          </p:cNvPr>
          <p:cNvCxnSpPr>
            <a:cxnSpLocks/>
          </p:cNvCxnSpPr>
          <p:nvPr/>
        </p:nvCxnSpPr>
        <p:spPr>
          <a:xfrm>
            <a:off x="1633910" y="55204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E762E12-CEDB-A430-C2C6-9C9520F51257}"/>
              </a:ext>
            </a:extLst>
          </p:cNvPr>
          <p:cNvCxnSpPr>
            <a:cxnSpLocks/>
          </p:cNvCxnSpPr>
          <p:nvPr/>
        </p:nvCxnSpPr>
        <p:spPr>
          <a:xfrm>
            <a:off x="3816280" y="55204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409BB6A-03E7-CB89-BB86-F59EF844E156}"/>
              </a:ext>
            </a:extLst>
          </p:cNvPr>
          <p:cNvCxnSpPr>
            <a:cxnSpLocks/>
          </p:cNvCxnSpPr>
          <p:nvPr/>
        </p:nvCxnSpPr>
        <p:spPr>
          <a:xfrm>
            <a:off x="1554480" y="46568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064FBE6-333C-13D8-4751-029150ACBE27}"/>
              </a:ext>
            </a:extLst>
          </p:cNvPr>
          <p:cNvCxnSpPr>
            <a:cxnSpLocks/>
          </p:cNvCxnSpPr>
          <p:nvPr/>
        </p:nvCxnSpPr>
        <p:spPr>
          <a:xfrm>
            <a:off x="3223860" y="4656866"/>
            <a:ext cx="311820" cy="0"/>
          </a:xfrm>
          <a:prstGeom prst="straightConnector1">
            <a:avLst/>
          </a:prstGeom>
          <a:ln>
            <a:solidFill>
              <a:srgbClr val="FFFFFF"/>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DD534A58-92E7-C6A5-2269-A746E4DFD6DD}"/>
              </a:ext>
            </a:extLst>
          </p:cNvPr>
          <p:cNvSpPr txBox="1"/>
          <p:nvPr/>
        </p:nvSpPr>
        <p:spPr>
          <a:xfrm>
            <a:off x="0" y="0"/>
            <a:ext cx="765402" cy="369332"/>
          </a:xfrm>
          <a:prstGeom prst="rect">
            <a:avLst/>
          </a:prstGeom>
          <a:noFill/>
        </p:spPr>
        <p:txBody>
          <a:bodyPr wrap="none" rtlCol="0">
            <a:spAutoFit/>
          </a:bodyPr>
          <a:lstStyle/>
          <a:p>
            <a:r>
              <a:rPr lang="en-US" dirty="0">
                <a:solidFill>
                  <a:schemeClr val="bg1"/>
                </a:solidFill>
              </a:rPr>
              <a:t>Becky</a:t>
            </a:r>
          </a:p>
        </p:txBody>
      </p:sp>
    </p:spTree>
    <p:extLst>
      <p:ext uri="{BB962C8B-B14F-4D97-AF65-F5344CB8AC3E}">
        <p14:creationId xmlns:p14="http://schemas.microsoft.com/office/powerpoint/2010/main" val="1151055767"/>
      </p:ext>
    </p:extLst>
  </p:cSld>
  <p:clrMapOvr>
    <a:masterClrMapping/>
  </p:clrMapOvr>
  <mc:AlternateContent xmlns:mc="http://schemas.openxmlformats.org/markup-compatibility/2006" xmlns:p14="http://schemas.microsoft.com/office/powerpoint/2010/main">
    <mc:Choice Requires="p14">
      <p:transition spd="slow" p14:dur="2000" advTm="6060"/>
    </mc:Choice>
    <mc:Fallback xmlns="">
      <p:transition spd="slow" advTm="606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8CE2A-2C4D-D84E-5A34-66D61EC04730}"/>
              </a:ext>
            </a:extLst>
          </p:cNvPr>
          <p:cNvSpPr>
            <a:spLocks noGrp="1"/>
          </p:cNvSpPr>
          <p:nvPr>
            <p:ph type="ctrTitle"/>
          </p:nvPr>
        </p:nvSpPr>
        <p:spPr>
          <a:xfrm>
            <a:off x="199556" y="407921"/>
            <a:ext cx="8954604" cy="709679"/>
          </a:xfrm>
        </p:spPr>
        <p:txBody>
          <a:bodyPr/>
          <a:lstStyle/>
          <a:p>
            <a:r>
              <a:rPr lang="en-GB" sz="4800" dirty="0"/>
              <a:t>To finish - Our smart Goals </a:t>
            </a:r>
          </a:p>
        </p:txBody>
      </p:sp>
      <p:sp>
        <p:nvSpPr>
          <p:cNvPr id="3" name="Subtitle 2">
            <a:extLst>
              <a:ext uri="{FF2B5EF4-FFF2-40B4-BE49-F238E27FC236}">
                <a16:creationId xmlns:a16="http://schemas.microsoft.com/office/drawing/2014/main" id="{2900BE03-50C5-B4FA-DDDB-B6C1F35D113A}"/>
              </a:ext>
            </a:extLst>
          </p:cNvPr>
          <p:cNvSpPr>
            <a:spLocks noGrp="1"/>
          </p:cNvSpPr>
          <p:nvPr>
            <p:ph type="subTitle" idx="1"/>
          </p:nvPr>
        </p:nvSpPr>
        <p:spPr>
          <a:xfrm>
            <a:off x="199556" y="1542527"/>
            <a:ext cx="7257884" cy="4472193"/>
          </a:xfrm>
        </p:spPr>
        <p:txBody>
          <a:bodyPr>
            <a:normAutofit fontScale="77500" lnSpcReduction="20000"/>
          </a:bodyPr>
          <a:lstStyle/>
          <a:p>
            <a:r>
              <a:rPr lang="en-GB" dirty="0"/>
              <a:t>Jess- I would like to be able to improve my turns in jazz and ballet. I will do this by practising every day, my aim is to be able to do at least a triple pirouette by May. This will allow me to progress in my jazz and ballet classes. </a:t>
            </a:r>
          </a:p>
          <a:p>
            <a:endParaRPr lang="en-GB" dirty="0"/>
          </a:p>
          <a:p>
            <a:r>
              <a:rPr lang="en-GB" b="1" dirty="0"/>
              <a:t>Izzy</a:t>
            </a:r>
            <a:r>
              <a:rPr lang="en-GB" dirty="0"/>
              <a:t> – I would like to be able to improve my pirouettes in ballet by the end of this academic year. I want to be able to go into level 5 being more confident and secure with my turning ability and will track my progress by seeing if I can move onto double pirouettes securely. I will work more on holding my core, keeping my balance and holding a high retire.</a:t>
            </a:r>
          </a:p>
          <a:p>
            <a:endParaRPr lang="en-GB" dirty="0"/>
          </a:p>
          <a:p>
            <a:r>
              <a:rPr lang="en-GB" b="1" dirty="0"/>
              <a:t>Lili</a:t>
            </a:r>
            <a:r>
              <a:rPr lang="en-GB" dirty="0"/>
              <a:t> - I would like to be able to reach the splits comfortably by the end of the academic year. I will track my progress by increasing my range more as I stretch my legs and implement dynamic stretching and create a stretching routine for 20minutes each night. This will allow me to develop in both ballet and jazz for level 5 and be able to control my leg to go higher in both.</a:t>
            </a:r>
          </a:p>
          <a:p>
            <a:endParaRPr lang="en-GB" dirty="0"/>
          </a:p>
          <a:p>
            <a:r>
              <a:rPr lang="en-GB" b="1" dirty="0"/>
              <a:t>Rebecca</a:t>
            </a:r>
            <a:r>
              <a:rPr lang="en-GB" dirty="0"/>
              <a:t> –  I want to improve my stamina in Jazz to be able to get through long, high-energy routines. I want to achieve this over my next 2 years in university. I will start doing more cardiovascular training and track my progress by being able to see if I can get through more routines for a longer time. </a:t>
            </a:r>
            <a:endParaRPr lang="en-GB" sz="4000" dirty="0"/>
          </a:p>
        </p:txBody>
      </p:sp>
      <p:pic>
        <p:nvPicPr>
          <p:cNvPr id="4098" name="Picture 2" descr="How to Set SMART Goals for Career Development | Janets">
            <a:extLst>
              <a:ext uri="{FF2B5EF4-FFF2-40B4-BE49-F238E27FC236}">
                <a16:creationId xmlns:a16="http://schemas.microsoft.com/office/drawing/2014/main" id="{8F8BD158-1671-DB13-9243-1A76D47C7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2758" y="1117600"/>
            <a:ext cx="4191000"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312584"/>
      </p:ext>
    </p:extLst>
  </p:cSld>
  <p:clrMapOvr>
    <a:masterClrMapping/>
  </p:clrMapOvr>
  <mc:AlternateContent xmlns:mc="http://schemas.openxmlformats.org/markup-compatibility/2006" xmlns:p14="http://schemas.microsoft.com/office/powerpoint/2010/main">
    <mc:Choice Requires="p14">
      <p:transition spd="slow" p14:dur="2000" advTm="66441"/>
    </mc:Choice>
    <mc:Fallback xmlns="">
      <p:transition spd="slow" advTm="66441"/>
    </mc:Fallback>
  </mc:AlternateContent>
  <p:timing>
    <p:tnLst>
      <p:par>
        <p:cTn id="1" dur="indefinite" restart="never" nodeType="tmRoot">
          <p:childTnLst>
            <p:par>
              <p:cTn id="2"/>
            </p:par>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C965-893E-51FD-B148-20733E6F1AAB}"/>
              </a:ext>
            </a:extLst>
          </p:cNvPr>
          <p:cNvSpPr>
            <a:spLocks noGrp="1"/>
          </p:cNvSpPr>
          <p:nvPr>
            <p:ph type="ctrTitle"/>
          </p:nvPr>
        </p:nvSpPr>
        <p:spPr>
          <a:xfrm>
            <a:off x="237790" y="239715"/>
            <a:ext cx="5624530" cy="898205"/>
          </a:xfrm>
        </p:spPr>
        <p:txBody>
          <a:bodyPr/>
          <a:lstStyle/>
          <a:p>
            <a:r>
              <a:rPr lang="en-GB" dirty="0"/>
              <a:t>Bibliography </a:t>
            </a:r>
          </a:p>
        </p:txBody>
      </p:sp>
      <p:sp>
        <p:nvSpPr>
          <p:cNvPr id="4" name="TextBox 3">
            <a:extLst>
              <a:ext uri="{FF2B5EF4-FFF2-40B4-BE49-F238E27FC236}">
                <a16:creationId xmlns:a16="http://schemas.microsoft.com/office/drawing/2014/main" id="{3A263DF5-367B-CDFF-E033-CC510B723841}"/>
              </a:ext>
            </a:extLst>
          </p:cNvPr>
          <p:cNvSpPr txBox="1"/>
          <p:nvPr/>
        </p:nvSpPr>
        <p:spPr>
          <a:xfrm>
            <a:off x="236018" y="1318327"/>
            <a:ext cx="1138702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solidFill>
                  <a:schemeClr val="bg1"/>
                </a:solidFill>
                <a:latin typeface="Times New Roman" panose="02020603050405020304" pitchFamily="18" charset="0"/>
                <a:ea typeface="Calibri"/>
                <a:cs typeface="Times New Roman" panose="02020603050405020304" pitchFamily="18" charset="0"/>
              </a:rPr>
              <a:t>Tci-thaijo.org</a:t>
            </a:r>
            <a:r>
              <a:rPr lang="en-US" dirty="0">
                <a:solidFill>
                  <a:schemeClr val="bg1"/>
                </a:solidFill>
                <a:latin typeface="Times New Roman" panose="02020603050405020304" pitchFamily="18" charset="0"/>
                <a:ea typeface="Calibri"/>
                <a:cs typeface="Times New Roman" panose="02020603050405020304" pitchFamily="18" charset="0"/>
              </a:rPr>
              <a:t>. (2026). </a:t>
            </a:r>
            <a:r>
              <a:rPr lang="en-US" i="1" dirty="0">
                <a:solidFill>
                  <a:schemeClr val="bg1"/>
                </a:solidFill>
                <a:latin typeface="Times New Roman" panose="02020603050405020304" pitchFamily="18" charset="0"/>
                <a:ea typeface="Calibri"/>
                <a:cs typeface="Times New Roman" panose="02020603050405020304" pitchFamily="18" charset="0"/>
              </a:rPr>
              <a:t>View of Impact of Aerobic Dance Program on Fitness (Endurance, Strength, Flexibility) of College Students</a:t>
            </a:r>
            <a:r>
              <a:rPr lang="en-US" dirty="0">
                <a:solidFill>
                  <a:schemeClr val="bg1"/>
                </a:solidFill>
                <a:latin typeface="Times New Roman" panose="02020603050405020304" pitchFamily="18" charset="0"/>
                <a:ea typeface="Calibri"/>
                <a:cs typeface="Times New Roman" panose="02020603050405020304" pitchFamily="18" charset="0"/>
              </a:rPr>
              <a:t>. [online] Available at: https://so07.tci-thaijo.org/</a:t>
            </a:r>
            <a:r>
              <a:rPr lang="en-US" dirty="0" err="1">
                <a:solidFill>
                  <a:schemeClr val="bg1"/>
                </a:solidFill>
                <a:latin typeface="Times New Roman" panose="02020603050405020304" pitchFamily="18" charset="0"/>
                <a:ea typeface="Calibri"/>
                <a:cs typeface="Times New Roman" panose="02020603050405020304" pitchFamily="18" charset="0"/>
              </a:rPr>
              <a:t>index.php</a:t>
            </a:r>
            <a:r>
              <a:rPr lang="en-US" dirty="0">
                <a:solidFill>
                  <a:schemeClr val="bg1"/>
                </a:solidFill>
                <a:latin typeface="Times New Roman" panose="02020603050405020304" pitchFamily="18" charset="0"/>
                <a:ea typeface="Calibri"/>
                <a:cs typeface="Times New Roman" panose="02020603050405020304" pitchFamily="18" charset="0"/>
              </a:rPr>
              <a:t>/IJSASR/article/view/6168/5119 [Accessed 11 Feb. 2026].</a:t>
            </a:r>
          </a:p>
          <a:p>
            <a:endParaRPr lang="en-US" dirty="0">
              <a:solidFill>
                <a:schemeClr val="bg1"/>
              </a:solidFill>
              <a:latin typeface="Times New Roman" panose="02020603050405020304" pitchFamily="18" charset="0"/>
              <a:ea typeface="Calibri"/>
              <a:cs typeface="Times New Roman" panose="02020603050405020304" pitchFamily="18" charset="0"/>
            </a:endParaRPr>
          </a:p>
          <a:p>
            <a:r>
              <a:rPr lang="en-GB" sz="1800" dirty="0">
                <a:solidFill>
                  <a:schemeClr val="bg1"/>
                </a:solidFill>
                <a:effectLst/>
                <a:latin typeface="Times New Roman"/>
                <a:cs typeface="Times New Roman"/>
              </a:rPr>
              <a:t>Yiannis </a:t>
            </a:r>
            <a:r>
              <a:rPr lang="en-GB" sz="1800" dirty="0" err="1">
                <a:solidFill>
                  <a:schemeClr val="bg1"/>
                </a:solidFill>
                <a:effectLst/>
                <a:latin typeface="Times New Roman"/>
                <a:cs typeface="Times New Roman"/>
              </a:rPr>
              <a:t>Koutedakis</a:t>
            </a:r>
            <a:r>
              <a:rPr lang="en-GB" sz="1800" dirty="0">
                <a:solidFill>
                  <a:schemeClr val="bg1"/>
                </a:solidFill>
                <a:effectLst/>
                <a:latin typeface="Times New Roman"/>
                <a:cs typeface="Times New Roman"/>
              </a:rPr>
              <a:t>, et al. “The Significance of Muscular Strength in Dance.” </a:t>
            </a:r>
            <a:r>
              <a:rPr lang="en-GB" sz="1800" i="1" dirty="0">
                <a:solidFill>
                  <a:schemeClr val="bg1"/>
                </a:solidFill>
                <a:effectLst/>
                <a:latin typeface="Times New Roman"/>
                <a:cs typeface="Times New Roman"/>
              </a:rPr>
              <a:t>The Significance of Muscular Strength in Dance</a:t>
            </a:r>
            <a:r>
              <a:rPr lang="en-GB" sz="1800" dirty="0">
                <a:solidFill>
                  <a:schemeClr val="bg1"/>
                </a:solidFill>
                <a:effectLst/>
                <a:latin typeface="Times New Roman"/>
                <a:cs typeface="Times New Roman"/>
              </a:rPr>
              <a:t>, vol. 9, no. 1, 1 Mar. 2005, pp. 29–34, </a:t>
            </a:r>
            <a:r>
              <a:rPr lang="en-GB" sz="1800" dirty="0">
                <a:solidFill>
                  <a:schemeClr val="bg1"/>
                </a:solidFill>
                <a:effectLst/>
                <a:latin typeface="Times New Roman"/>
                <a:cs typeface="Times New Roman"/>
                <a:hlinkClick r:id="rId2">
                  <a:extLst>
                    <a:ext uri="{A12FA001-AC4F-418D-AE19-62706E023703}">
                      <ahyp:hlinkClr xmlns:ahyp="http://schemas.microsoft.com/office/drawing/2018/hyperlinkcolor" val="tx"/>
                    </a:ext>
                  </a:extLst>
                </a:hlinkClick>
              </a:rPr>
              <a:t>https://doi.org/10.1177/1089313x0500900106</a:t>
            </a:r>
            <a:r>
              <a:rPr lang="en-GB" sz="1800" dirty="0">
                <a:solidFill>
                  <a:schemeClr val="bg1"/>
                </a:solidFill>
                <a:effectLst/>
                <a:latin typeface="Times New Roman"/>
                <a:cs typeface="Times New Roman"/>
              </a:rPr>
              <a:t>.</a:t>
            </a:r>
          </a:p>
          <a:p>
            <a:endParaRPr lang="en-GB" dirty="0">
              <a:solidFill>
                <a:schemeClr val="bg1"/>
              </a:solidFill>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Mayes, I.M. (2026). </a:t>
            </a:r>
            <a:r>
              <a:rPr lang="en-GB" sz="1800" b="0" i="1" dirty="0">
                <a:solidFill>
                  <a:schemeClr val="bg1"/>
                </a:solidFill>
                <a:effectLst/>
                <a:latin typeface="Times New Roman" panose="02020603050405020304" pitchFamily="18" charset="0"/>
                <a:cs typeface="Times New Roman" panose="02020603050405020304" pitchFamily="18" charset="0"/>
              </a:rPr>
              <a:t>Strengthening Your Core for Ballet Pirouettes | Ballet with Isabella</a:t>
            </a:r>
            <a:r>
              <a:rPr lang="en-GB" sz="1800" b="0" i="0" dirty="0">
                <a:solidFill>
                  <a:schemeClr val="bg1"/>
                </a:solidFill>
                <a:effectLst/>
                <a:latin typeface="Times New Roman" panose="02020603050405020304" pitchFamily="18" charset="0"/>
                <a:cs typeface="Times New Roman" panose="02020603050405020304" pitchFamily="18" charset="0"/>
              </a:rPr>
              <a:t>. [online] Ballet with Isabella. Available at: </a:t>
            </a:r>
            <a:r>
              <a:rPr lang="en-GB" sz="1800" b="0" i="0" dirty="0">
                <a:solidFill>
                  <a:schemeClr val="bg1"/>
                </a:solidFill>
                <a:effectLst/>
                <a:latin typeface="Times New Roman" panose="02020603050405020304" pitchFamily="18" charset="0"/>
                <a:cs typeface="Times New Roman" panose="02020603050405020304" pitchFamily="18" charset="0"/>
                <a:hlinkClick r:id="rId3" tooltip="https://balletwithisabella.com/posts/foot-articulation-strengthening-and-controlling-every-step-2/">
                  <a:extLst>
                    <a:ext uri="{A12FA001-AC4F-418D-AE19-62706E023703}">
                      <ahyp:hlinkClr xmlns:ahyp="http://schemas.microsoft.com/office/drawing/2018/hyperlinkcolor" val="tx"/>
                    </a:ext>
                  </a:extLst>
                </a:hlinkClick>
              </a:rPr>
              <a:t>https://balletwithisabella.com/posts/foot-articulation-strengthening-and-controlling-every-step-2/</a:t>
            </a:r>
            <a:r>
              <a:rPr lang="en-GB" sz="1800" b="0" i="0" dirty="0">
                <a:solidFill>
                  <a:schemeClr val="bg1"/>
                </a:solidFill>
                <a:effectLst/>
                <a:latin typeface="Times New Roman" panose="02020603050405020304" pitchFamily="18" charset="0"/>
                <a:cs typeface="Times New Roman" panose="02020603050405020304" pitchFamily="18" charset="0"/>
              </a:rPr>
              <a:t>[Accessed 11 Feb. 2026].</a:t>
            </a:r>
          </a:p>
          <a:p>
            <a:pPr algn="l"/>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‌Flagg, J. (2025). </a:t>
            </a:r>
            <a:r>
              <a:rPr lang="en-GB" sz="1800" b="0" i="1" dirty="0">
                <a:solidFill>
                  <a:schemeClr val="bg1"/>
                </a:solidFill>
                <a:effectLst/>
                <a:latin typeface="Times New Roman" panose="02020603050405020304" pitchFamily="18" charset="0"/>
                <a:cs typeface="Times New Roman" panose="02020603050405020304" pitchFamily="18" charset="0"/>
              </a:rPr>
              <a:t>Foundational Strength</a:t>
            </a:r>
            <a:r>
              <a:rPr lang="en-GB" sz="1800" b="0" i="0" dirty="0">
                <a:solidFill>
                  <a:schemeClr val="bg1"/>
                </a:solidFill>
                <a:effectLst/>
                <a:latin typeface="Times New Roman" panose="02020603050405020304" pitchFamily="18" charset="0"/>
                <a:cs typeface="Times New Roman" panose="02020603050405020304" pitchFamily="18" charset="0"/>
              </a:rPr>
              <a:t>. Human Kinetics.</a:t>
            </a:r>
            <a:br>
              <a:rPr lang="en-GB" sz="1800" b="0" i="0" dirty="0">
                <a:solidFill>
                  <a:schemeClr val="bg1"/>
                </a:solidFill>
                <a:effectLst/>
                <a:latin typeface="Times New Roman" panose="02020603050405020304" pitchFamily="18" charset="0"/>
                <a:cs typeface="Times New Roman" panose="02020603050405020304" pitchFamily="18" charset="0"/>
              </a:rPr>
            </a:br>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Haff, G. G., &amp; Triplett, N. T. (2015). Essentials of </a:t>
            </a:r>
            <a:r>
              <a:rPr lang="en-GB" sz="1800" b="0" i="0" dirty="0" err="1">
                <a:solidFill>
                  <a:schemeClr val="bg1"/>
                </a:solidFill>
                <a:effectLst/>
                <a:latin typeface="Times New Roman" panose="02020603050405020304" pitchFamily="18" charset="0"/>
                <a:cs typeface="Times New Roman" panose="02020603050405020304" pitchFamily="18" charset="0"/>
              </a:rPr>
              <a:t>Stength</a:t>
            </a:r>
            <a:r>
              <a:rPr lang="en-GB" sz="1800" b="0" i="0" dirty="0">
                <a:solidFill>
                  <a:schemeClr val="bg1"/>
                </a:solidFill>
                <a:effectLst/>
                <a:latin typeface="Times New Roman" panose="02020603050405020304" pitchFamily="18" charset="0"/>
                <a:cs typeface="Times New Roman" panose="02020603050405020304" pitchFamily="18" charset="0"/>
              </a:rPr>
              <a:t> Training and Conditioning (4th ed.). Human Kinetics</a:t>
            </a:r>
          </a:p>
          <a:p>
            <a:pPr algn="l"/>
            <a:endParaRPr lang="en-GB" sz="1800" b="0" i="0" dirty="0">
              <a:solidFill>
                <a:schemeClr val="bg1"/>
              </a:solidFill>
              <a:effectLst/>
              <a:latin typeface="Times New Roman" panose="02020603050405020304" pitchFamily="18" charset="0"/>
              <a:cs typeface="Times New Roman" panose="02020603050405020304" pitchFamily="18" charset="0"/>
            </a:endParaRPr>
          </a:p>
          <a:p>
            <a:pPr algn="l"/>
            <a:r>
              <a:rPr lang="en-GB" sz="1800" b="0" i="0" dirty="0">
                <a:solidFill>
                  <a:schemeClr val="bg1"/>
                </a:solidFill>
                <a:effectLst/>
                <a:latin typeface="Times New Roman" panose="02020603050405020304" pitchFamily="18" charset="0"/>
                <a:cs typeface="Times New Roman" panose="02020603050405020304" pitchFamily="18" charset="0"/>
              </a:rPr>
              <a:t>Wilmore, J. H., &amp; </a:t>
            </a:r>
            <a:r>
              <a:rPr lang="en-GB" sz="1800" b="0" i="0" dirty="0" err="1">
                <a:solidFill>
                  <a:schemeClr val="bg1"/>
                </a:solidFill>
                <a:effectLst/>
                <a:latin typeface="Times New Roman" panose="02020603050405020304" pitchFamily="18" charset="0"/>
                <a:cs typeface="Times New Roman" panose="02020603050405020304" pitchFamily="18" charset="0"/>
              </a:rPr>
              <a:t>Costill</a:t>
            </a:r>
            <a:r>
              <a:rPr lang="en-GB" sz="1800" b="0" i="0" dirty="0">
                <a:solidFill>
                  <a:schemeClr val="bg1"/>
                </a:solidFill>
                <a:effectLst/>
                <a:latin typeface="Times New Roman" panose="02020603050405020304" pitchFamily="18" charset="0"/>
                <a:cs typeface="Times New Roman" panose="02020603050405020304" pitchFamily="18" charset="0"/>
              </a:rPr>
              <a:t>, D. L. (2018). Physiology of Sport and exercise (7th ed.). Human Kinetics.</a:t>
            </a:r>
          </a:p>
        </p:txBody>
      </p:sp>
    </p:spTree>
    <p:extLst>
      <p:ext uri="{BB962C8B-B14F-4D97-AF65-F5344CB8AC3E}">
        <p14:creationId xmlns:p14="http://schemas.microsoft.com/office/powerpoint/2010/main" val="346265191"/>
      </p:ext>
    </p:extLst>
  </p:cSld>
  <p:clrMapOvr>
    <a:masterClrMapping/>
  </p:clrMapOvr>
  <mc:AlternateContent xmlns:mc="http://schemas.openxmlformats.org/markup-compatibility/2006" xmlns:p14="http://schemas.microsoft.com/office/powerpoint/2010/main">
    <mc:Choice Requires="p14">
      <p:transition spd="slow" p14:dur="2000" advTm="3355"/>
    </mc:Choice>
    <mc:Fallback xmlns="">
      <p:transition spd="slow" advTm="3355"/>
    </mc:Fallback>
  </mc:AlternateContent>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1515</Words>
  <Application>Microsoft Office PowerPoint</Application>
  <PresentationFormat>Widescreen</PresentationFormat>
  <Paragraphs>123</Paragraphs>
  <Slides>12</Slides>
  <Notes>4</Notes>
  <HiddenSlides>0</HiddenSlides>
  <MMClips>11</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BoldUnderlinesKeynote</vt:lpstr>
      <vt:lpstr>IMPORTANCE of MUSCULAR strength training in Dance.</vt:lpstr>
      <vt:lpstr>What is muscular fitness?</vt:lpstr>
      <vt:lpstr>Why does muscular training matter?</vt:lpstr>
      <vt:lpstr>What are the different types of muscular fitness?</vt:lpstr>
      <vt:lpstr>How are these used in dance and what are the benefits?</vt:lpstr>
      <vt:lpstr>Different types of muscular fitness exercises – bodyweight </vt:lpstr>
      <vt:lpstr>Benefits of muscular fitness in Dance </vt:lpstr>
      <vt:lpstr>Importance of circuits for training</vt:lpstr>
      <vt:lpstr>Fitness in specific dance styles</vt:lpstr>
      <vt:lpstr>Preparing to dance </vt:lpstr>
      <vt:lpstr>To finish - Our smart Goals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MUSCULAR strength training in Dance.</dc:title>
  <dc:creator/>
  <cp:lastModifiedBy>Isabelle Prested (2502385)</cp:lastModifiedBy>
  <cp:revision>7</cp:revision>
  <dcterms:created xsi:type="dcterms:W3CDTF">2026-02-09T16:57:16Z</dcterms:created>
  <dcterms:modified xsi:type="dcterms:W3CDTF">2026-02-11T18:54:12Z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