
<file path=[Content_Types].xml><?xml version="1.0" encoding="utf-8"?>
<Types xmlns="http://schemas.openxmlformats.org/package/2006/content-types">
  <Default Extension="bin" ContentType="application/vnd.openxmlformats-officedocument.oleObject"/>
  <Default Extension="jpe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3.xml" ContentType="application/vnd.openxmlformats-officedocument.theme+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3" r:id="rId2"/>
    <p:sldMasterId id="2147483677" r:id="rId3"/>
    <p:sldMasterId id="2147483688" r:id="rId4"/>
  </p:sldMasterIdLst>
  <p:notesMasterIdLst>
    <p:notesMasterId r:id="rId41"/>
  </p:notesMasterIdLst>
  <p:sldIdLst>
    <p:sldId id="257" r:id="rId5"/>
    <p:sldId id="256" r:id="rId6"/>
    <p:sldId id="307" r:id="rId7"/>
    <p:sldId id="260" r:id="rId8"/>
    <p:sldId id="309" r:id="rId9"/>
    <p:sldId id="258" r:id="rId10"/>
    <p:sldId id="261" r:id="rId11"/>
    <p:sldId id="310" r:id="rId12"/>
    <p:sldId id="262" r:id="rId13"/>
    <p:sldId id="311" r:id="rId14"/>
    <p:sldId id="263" r:id="rId15"/>
    <p:sldId id="320" r:id="rId16"/>
    <p:sldId id="326" r:id="rId17"/>
    <p:sldId id="264" r:id="rId18"/>
    <p:sldId id="275" r:id="rId19"/>
    <p:sldId id="274" r:id="rId20"/>
    <p:sldId id="265" r:id="rId21"/>
    <p:sldId id="317" r:id="rId22"/>
    <p:sldId id="318" r:id="rId23"/>
    <p:sldId id="321" r:id="rId24"/>
    <p:sldId id="322" r:id="rId25"/>
    <p:sldId id="266" r:id="rId26"/>
    <p:sldId id="323" r:id="rId27"/>
    <p:sldId id="324" r:id="rId28"/>
    <p:sldId id="282" r:id="rId29"/>
    <p:sldId id="283" r:id="rId30"/>
    <p:sldId id="284" r:id="rId31"/>
    <p:sldId id="285" r:id="rId32"/>
    <p:sldId id="286" r:id="rId33"/>
    <p:sldId id="280" r:id="rId34"/>
    <p:sldId id="313" r:id="rId35"/>
    <p:sldId id="314" r:id="rId36"/>
    <p:sldId id="315" r:id="rId37"/>
    <p:sldId id="316" r:id="rId38"/>
    <p:sldId id="327" r:id="rId39"/>
    <p:sldId id="325" r:id="rId4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9EA159B0-4D1B-4829-91F1-1EE9A10502A6}">
          <p14:sldIdLst>
            <p14:sldId id="257"/>
            <p14:sldId id="256"/>
          </p14:sldIdLst>
        </p14:section>
        <p14:section name="Default Section" id="{DB243323-AA26-4E06-96A0-7CAC0F13CEFD}">
          <p14:sldIdLst/>
        </p14:section>
        <p14:section name="Default Section" id="{CDC99EC2-5556-4F8C-93D0-8301FE6DFEA4}">
          <p14:sldIdLst>
            <p14:sldId id="307"/>
            <p14:sldId id="260"/>
            <p14:sldId id="309"/>
            <p14:sldId id="258"/>
            <p14:sldId id="261"/>
            <p14:sldId id="310"/>
            <p14:sldId id="262"/>
            <p14:sldId id="311"/>
            <p14:sldId id="263"/>
            <p14:sldId id="320"/>
            <p14:sldId id="326"/>
            <p14:sldId id="264"/>
            <p14:sldId id="275"/>
            <p14:sldId id="274"/>
            <p14:sldId id="265"/>
            <p14:sldId id="317"/>
            <p14:sldId id="318"/>
            <p14:sldId id="321"/>
            <p14:sldId id="322"/>
            <p14:sldId id="266"/>
            <p14:sldId id="323"/>
            <p14:sldId id="324"/>
            <p14:sldId id="282"/>
            <p14:sldId id="283"/>
            <p14:sldId id="284"/>
            <p14:sldId id="285"/>
            <p14:sldId id="286"/>
            <p14:sldId id="280"/>
            <p14:sldId id="313"/>
            <p14:sldId id="314"/>
            <p14:sldId id="315"/>
            <p14:sldId id="316"/>
            <p14:sldId id="327"/>
            <p14:sldId id="325"/>
          </p14:sldIdLst>
        </p14:section>
        <p14:section name="Untitled Section" id="{2A8F0491-05E5-4579-8C49-691F6262B64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6" d="100"/>
          <a:sy n="86" d="100"/>
        </p:scale>
        <p:origin x="105" y="5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presProps" Target="presProps.xml"/><Relationship Id="rId7" Type="http://schemas.openxmlformats.org/officeDocument/2006/relationships/slide" Target="slides/slide3.xml"/><Relationship Id="rId2" Type="http://schemas.openxmlformats.org/officeDocument/2006/relationships/slideMaster" Target="slideMasters/slideMaster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theme" Target="theme/theme1.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viewProps" Target="viewProps.xml"/><Relationship Id="rId8" Type="http://schemas.openxmlformats.org/officeDocument/2006/relationships/slide" Target="slides/slide4.xml"/><Relationship Id="rId3" Type="http://schemas.openxmlformats.org/officeDocument/2006/relationships/slideMaster" Target="slideMasters/slideMaster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microsoft.com/office/2016/11/relationships/changesInfo" Target="changesInfos/changesInfo1.xml"/><Relationship Id="rId20" Type="http://schemas.openxmlformats.org/officeDocument/2006/relationships/slide" Target="slides/slide16.xml"/><Relationship Id="rId41"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rren O'Connor" userId="6303f320-515b-428d-9515-1f5db775ab4e" providerId="ADAL" clId="{0C8528C3-6FAD-45A2-90D2-5FC3CA4C894C}"/>
    <pc:docChg chg="custSel addSld modSld modSection">
      <pc:chgData name="Darren O'Connor" userId="6303f320-515b-428d-9515-1f5db775ab4e" providerId="ADAL" clId="{0C8528C3-6FAD-45A2-90D2-5FC3CA4C894C}" dt="2026-09-07T10:33:55.707" v="21" actId="14100"/>
      <pc:docMkLst>
        <pc:docMk/>
      </pc:docMkLst>
      <pc:sldChg chg="modSp mod">
        <pc:chgData name="Darren O'Connor" userId="6303f320-515b-428d-9515-1f5db775ab4e" providerId="ADAL" clId="{0C8528C3-6FAD-45A2-90D2-5FC3CA4C894C}" dt="2026-09-07T10:31:42.456" v="2" actId="14100"/>
        <pc:sldMkLst>
          <pc:docMk/>
          <pc:sldMk cId="634685014" sldId="313"/>
        </pc:sldMkLst>
        <pc:picChg chg="mod">
          <ac:chgData name="Darren O'Connor" userId="6303f320-515b-428d-9515-1f5db775ab4e" providerId="ADAL" clId="{0C8528C3-6FAD-45A2-90D2-5FC3CA4C894C}" dt="2026-09-07T10:31:42.456" v="2" actId="14100"/>
          <ac:picMkLst>
            <pc:docMk/>
            <pc:sldMk cId="634685014" sldId="313"/>
            <ac:picMk id="6" creationId="{00000000-0000-0000-0000-000000000000}"/>
          </ac:picMkLst>
        </pc:picChg>
      </pc:sldChg>
      <pc:sldChg chg="modSp mod">
        <pc:chgData name="Darren O'Connor" userId="6303f320-515b-428d-9515-1f5db775ab4e" providerId="ADAL" clId="{0C8528C3-6FAD-45A2-90D2-5FC3CA4C894C}" dt="2026-09-07T10:31:57.928" v="5" actId="14100"/>
        <pc:sldMkLst>
          <pc:docMk/>
          <pc:sldMk cId="3721556156" sldId="314"/>
        </pc:sldMkLst>
        <pc:picChg chg="mod">
          <ac:chgData name="Darren O'Connor" userId="6303f320-515b-428d-9515-1f5db775ab4e" providerId="ADAL" clId="{0C8528C3-6FAD-45A2-90D2-5FC3CA4C894C}" dt="2026-09-07T10:31:57.928" v="5" actId="14100"/>
          <ac:picMkLst>
            <pc:docMk/>
            <pc:sldMk cId="3721556156" sldId="314"/>
            <ac:picMk id="6" creationId="{00000000-0000-0000-0000-000000000000}"/>
          </ac:picMkLst>
        </pc:picChg>
      </pc:sldChg>
      <pc:sldChg chg="modSp mod">
        <pc:chgData name="Darren O'Connor" userId="6303f320-515b-428d-9515-1f5db775ab4e" providerId="ADAL" clId="{0C8528C3-6FAD-45A2-90D2-5FC3CA4C894C}" dt="2026-09-07T10:32:15.572" v="9" actId="14100"/>
        <pc:sldMkLst>
          <pc:docMk/>
          <pc:sldMk cId="952920087" sldId="315"/>
        </pc:sldMkLst>
        <pc:picChg chg="mod">
          <ac:chgData name="Darren O'Connor" userId="6303f320-515b-428d-9515-1f5db775ab4e" providerId="ADAL" clId="{0C8528C3-6FAD-45A2-90D2-5FC3CA4C894C}" dt="2026-09-07T10:32:15.572" v="9" actId="14100"/>
          <ac:picMkLst>
            <pc:docMk/>
            <pc:sldMk cId="952920087" sldId="315"/>
            <ac:picMk id="6" creationId="{00000000-0000-0000-0000-000000000000}"/>
          </ac:picMkLst>
        </pc:picChg>
      </pc:sldChg>
      <pc:sldChg chg="delSp modSp mod">
        <pc:chgData name="Darren O'Connor" userId="6303f320-515b-428d-9515-1f5db775ab4e" providerId="ADAL" clId="{0C8528C3-6FAD-45A2-90D2-5FC3CA4C894C}" dt="2026-09-07T10:33:01.661" v="16" actId="21"/>
        <pc:sldMkLst>
          <pc:docMk/>
          <pc:sldMk cId="3783370905" sldId="316"/>
        </pc:sldMkLst>
        <pc:picChg chg="del">
          <ac:chgData name="Darren O'Connor" userId="6303f320-515b-428d-9515-1f5db775ab4e" providerId="ADAL" clId="{0C8528C3-6FAD-45A2-90D2-5FC3CA4C894C}" dt="2026-09-07T10:32:38.751" v="12" actId="478"/>
          <ac:picMkLst>
            <pc:docMk/>
            <pc:sldMk cId="3783370905" sldId="316"/>
            <ac:picMk id="3" creationId="{10B2A823-FED5-E52E-ED48-584C7D87FE9A}"/>
          </ac:picMkLst>
        </pc:picChg>
        <pc:picChg chg="del mod">
          <ac:chgData name="Darren O'Connor" userId="6303f320-515b-428d-9515-1f5db775ab4e" providerId="ADAL" clId="{0C8528C3-6FAD-45A2-90D2-5FC3CA4C894C}" dt="2026-09-07T10:33:01.661" v="16" actId="21"/>
          <ac:picMkLst>
            <pc:docMk/>
            <pc:sldMk cId="3783370905" sldId="316"/>
            <ac:picMk id="5" creationId="{25F5DD67-B95D-3E84-E048-C7F4034A25C7}"/>
          </ac:picMkLst>
        </pc:picChg>
      </pc:sldChg>
      <pc:sldChg chg="addSp delSp modSp new mod">
        <pc:chgData name="Darren O'Connor" userId="6303f320-515b-428d-9515-1f5db775ab4e" providerId="ADAL" clId="{0C8528C3-6FAD-45A2-90D2-5FC3CA4C894C}" dt="2026-09-07T10:33:55.707" v="21" actId="14100"/>
        <pc:sldMkLst>
          <pc:docMk/>
          <pc:sldMk cId="1177925768" sldId="327"/>
        </pc:sldMkLst>
        <pc:spChg chg="del">
          <ac:chgData name="Darren O'Connor" userId="6303f320-515b-428d-9515-1f5db775ab4e" providerId="ADAL" clId="{0C8528C3-6FAD-45A2-90D2-5FC3CA4C894C}" dt="2026-09-07T10:33:32.567" v="17" actId="22"/>
          <ac:spMkLst>
            <pc:docMk/>
            <pc:sldMk cId="1177925768" sldId="327"/>
            <ac:spMk id="3" creationId="{B3FBCEB6-F183-3C5B-92B6-77C35F1E4E71}"/>
          </ac:spMkLst>
        </pc:spChg>
        <pc:picChg chg="add mod">
          <ac:chgData name="Darren O'Connor" userId="6303f320-515b-428d-9515-1f5db775ab4e" providerId="ADAL" clId="{0C8528C3-6FAD-45A2-90D2-5FC3CA4C894C}" dt="2026-09-07T10:33:55.707" v="21" actId="14100"/>
          <ac:picMkLst>
            <pc:docMk/>
            <pc:sldMk cId="1177925768" sldId="327"/>
            <ac:picMk id="5" creationId="{9E9F2588-27FD-8567-D711-6655BD8F355E}"/>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21E89D4-6094-4551-A5B4-D27CE92AEAD8}" type="datetimeFigureOut">
              <a:rPr lang="en-GB" smtClean="0"/>
              <a:t>07/09/2026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92CD4B5-2B5D-47D0-98E9-D3387C93EA43}" type="slidenum">
              <a:rPr lang="en-GB" smtClean="0"/>
              <a:t>‹#›</a:t>
            </a:fld>
            <a:endParaRPr lang="en-GB"/>
          </a:p>
        </p:txBody>
      </p:sp>
    </p:spTree>
    <p:extLst>
      <p:ext uri="{BB962C8B-B14F-4D97-AF65-F5344CB8AC3E}">
        <p14:creationId xmlns:p14="http://schemas.microsoft.com/office/powerpoint/2010/main" val="33820204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Footer Placeholder 3"/>
          <p:cNvSpPr>
            <a:spLocks noGrp="1"/>
          </p:cNvSpPr>
          <p:nvPr>
            <p:ph type="ftr" sz="quarter" idx="10"/>
          </p:nvPr>
        </p:nvSpPr>
        <p:spPr/>
        <p:txBody>
          <a:bodyPr/>
          <a:lstStyle/>
          <a:p>
            <a:r>
              <a:rPr lang="en-GB"/>
              <a:t>Dr G Squires 2015</a:t>
            </a:r>
          </a:p>
        </p:txBody>
      </p:sp>
      <p:sp>
        <p:nvSpPr>
          <p:cNvPr id="5" name="Slide Number Placeholder 4"/>
          <p:cNvSpPr>
            <a:spLocks noGrp="1"/>
          </p:cNvSpPr>
          <p:nvPr>
            <p:ph type="sldNum" sz="quarter" idx="11"/>
          </p:nvPr>
        </p:nvSpPr>
        <p:spPr/>
        <p:txBody>
          <a:bodyPr/>
          <a:lstStyle/>
          <a:p>
            <a:fld id="{AC85B6DA-B389-4EF8-839C-0B5C6451E66E}" type="slidenum">
              <a:rPr lang="en-GB" smtClean="0"/>
              <a:pPr/>
              <a:t>9</a:t>
            </a:fld>
            <a:endParaRPr lang="en-GB"/>
          </a:p>
        </p:txBody>
      </p:sp>
    </p:spTree>
    <p:extLst>
      <p:ext uri="{BB962C8B-B14F-4D97-AF65-F5344CB8AC3E}">
        <p14:creationId xmlns:p14="http://schemas.microsoft.com/office/powerpoint/2010/main" val="16901204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Footer Placeholder 3"/>
          <p:cNvSpPr>
            <a:spLocks noGrp="1"/>
          </p:cNvSpPr>
          <p:nvPr>
            <p:ph type="ftr" sz="quarter" idx="10"/>
          </p:nvPr>
        </p:nvSpPr>
        <p:spPr/>
        <p:txBody>
          <a:bodyPr/>
          <a:lstStyle/>
          <a:p>
            <a:r>
              <a:rPr lang="en-GB"/>
              <a:t>Dr G Squires 2015</a:t>
            </a:r>
          </a:p>
        </p:txBody>
      </p:sp>
      <p:sp>
        <p:nvSpPr>
          <p:cNvPr id="5" name="Slide Number Placeholder 4"/>
          <p:cNvSpPr>
            <a:spLocks noGrp="1"/>
          </p:cNvSpPr>
          <p:nvPr>
            <p:ph type="sldNum" sz="quarter" idx="11"/>
          </p:nvPr>
        </p:nvSpPr>
        <p:spPr/>
        <p:txBody>
          <a:bodyPr/>
          <a:lstStyle/>
          <a:p>
            <a:fld id="{AC85B6DA-B389-4EF8-839C-0B5C6451E66E}" type="slidenum">
              <a:rPr lang="en-GB" smtClean="0"/>
              <a:pPr/>
              <a:t>11</a:t>
            </a:fld>
            <a:endParaRPr lang="en-GB"/>
          </a:p>
        </p:txBody>
      </p:sp>
    </p:spTree>
    <p:extLst>
      <p:ext uri="{BB962C8B-B14F-4D97-AF65-F5344CB8AC3E}">
        <p14:creationId xmlns:p14="http://schemas.microsoft.com/office/powerpoint/2010/main" val="23114006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Footer Placeholder 3"/>
          <p:cNvSpPr>
            <a:spLocks noGrp="1"/>
          </p:cNvSpPr>
          <p:nvPr>
            <p:ph type="ftr" sz="quarter" idx="10"/>
          </p:nvPr>
        </p:nvSpPr>
        <p:spPr/>
        <p:txBody>
          <a:bodyPr/>
          <a:lstStyle/>
          <a:p>
            <a:r>
              <a:rPr lang="en-GB"/>
              <a:t>Dr G Squires 2015</a:t>
            </a:r>
          </a:p>
        </p:txBody>
      </p:sp>
      <p:sp>
        <p:nvSpPr>
          <p:cNvPr id="5" name="Slide Number Placeholder 4"/>
          <p:cNvSpPr>
            <a:spLocks noGrp="1"/>
          </p:cNvSpPr>
          <p:nvPr>
            <p:ph type="sldNum" sz="quarter" idx="11"/>
          </p:nvPr>
        </p:nvSpPr>
        <p:spPr/>
        <p:txBody>
          <a:bodyPr/>
          <a:lstStyle/>
          <a:p>
            <a:fld id="{AC85B6DA-B389-4EF8-839C-0B5C6451E66E}" type="slidenum">
              <a:rPr lang="en-GB" smtClean="0"/>
              <a:pPr/>
              <a:t>15</a:t>
            </a:fld>
            <a:endParaRPr lang="en-GB"/>
          </a:p>
        </p:txBody>
      </p:sp>
    </p:spTree>
    <p:extLst>
      <p:ext uri="{BB962C8B-B14F-4D97-AF65-F5344CB8AC3E}">
        <p14:creationId xmlns:p14="http://schemas.microsoft.com/office/powerpoint/2010/main" val="40169384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Footer Placeholder 3"/>
          <p:cNvSpPr>
            <a:spLocks noGrp="1"/>
          </p:cNvSpPr>
          <p:nvPr>
            <p:ph type="ftr" sz="quarter" idx="10"/>
          </p:nvPr>
        </p:nvSpPr>
        <p:spPr/>
        <p:txBody>
          <a:bodyPr/>
          <a:lstStyle/>
          <a:p>
            <a:r>
              <a:rPr lang="en-GB"/>
              <a:t>Dr G Squires 2015</a:t>
            </a:r>
          </a:p>
        </p:txBody>
      </p:sp>
      <p:sp>
        <p:nvSpPr>
          <p:cNvPr id="5" name="Slide Number Placeholder 4"/>
          <p:cNvSpPr>
            <a:spLocks noGrp="1"/>
          </p:cNvSpPr>
          <p:nvPr>
            <p:ph type="sldNum" sz="quarter" idx="11"/>
          </p:nvPr>
        </p:nvSpPr>
        <p:spPr/>
        <p:txBody>
          <a:bodyPr/>
          <a:lstStyle/>
          <a:p>
            <a:fld id="{AC85B6DA-B389-4EF8-839C-0B5C6451E66E}" type="slidenum">
              <a:rPr lang="en-GB" smtClean="0"/>
              <a:pPr/>
              <a:t>16</a:t>
            </a:fld>
            <a:endParaRPr lang="en-GB"/>
          </a:p>
        </p:txBody>
      </p:sp>
    </p:spTree>
    <p:extLst>
      <p:ext uri="{BB962C8B-B14F-4D97-AF65-F5344CB8AC3E}">
        <p14:creationId xmlns:p14="http://schemas.microsoft.com/office/powerpoint/2010/main" val="41484068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Footer Placeholder 3"/>
          <p:cNvSpPr>
            <a:spLocks noGrp="1"/>
          </p:cNvSpPr>
          <p:nvPr>
            <p:ph type="ftr" sz="quarter" idx="10"/>
          </p:nvPr>
        </p:nvSpPr>
        <p:spPr/>
        <p:txBody>
          <a:bodyPr/>
          <a:lstStyle/>
          <a:p>
            <a:r>
              <a:rPr lang="en-GB"/>
              <a:t>Dr G Squires 2015</a:t>
            </a:r>
          </a:p>
        </p:txBody>
      </p:sp>
      <p:sp>
        <p:nvSpPr>
          <p:cNvPr id="5" name="Slide Number Placeholder 4"/>
          <p:cNvSpPr>
            <a:spLocks noGrp="1"/>
          </p:cNvSpPr>
          <p:nvPr>
            <p:ph type="sldNum" sz="quarter" idx="11"/>
          </p:nvPr>
        </p:nvSpPr>
        <p:spPr/>
        <p:txBody>
          <a:bodyPr/>
          <a:lstStyle/>
          <a:p>
            <a:fld id="{AC85B6DA-B389-4EF8-839C-0B5C6451E66E}" type="slidenum">
              <a:rPr lang="en-GB" smtClean="0"/>
              <a:pPr/>
              <a:t>17</a:t>
            </a:fld>
            <a:endParaRPr lang="en-GB"/>
          </a:p>
        </p:txBody>
      </p:sp>
    </p:spTree>
    <p:extLst>
      <p:ext uri="{BB962C8B-B14F-4D97-AF65-F5344CB8AC3E}">
        <p14:creationId xmlns:p14="http://schemas.microsoft.com/office/powerpoint/2010/main" val="17513357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32CAB7F-DA51-4C3C-A6E0-16BF58ED7DEE}" type="slidenum">
              <a:rPr lang="en-GB" altLang="en-US"/>
              <a:pPr/>
              <a:t>25</a:t>
            </a:fld>
            <a:endParaRPr lang="en-GB" altLang="en-US"/>
          </a:p>
        </p:txBody>
      </p:sp>
      <p:sp>
        <p:nvSpPr>
          <p:cNvPr id="60418" name="Rectangle 2"/>
          <p:cNvSpPr>
            <a:spLocks noGrp="1" noRot="1" noChangeAspect="1" noChangeArrowheads="1" noTextEdit="1"/>
          </p:cNvSpPr>
          <p:nvPr>
            <p:ph type="sldImg"/>
          </p:nvPr>
        </p:nvSpPr>
        <p:spPr>
          <a:xfrm>
            <a:off x="90488" y="744538"/>
            <a:ext cx="6616700" cy="3722687"/>
          </a:xfrm>
          <a:ln/>
        </p:spPr>
      </p:sp>
      <p:sp>
        <p:nvSpPr>
          <p:cNvPr id="60419" name="Rectangle 3"/>
          <p:cNvSpPr>
            <a:spLocks noGrp="1" noChangeArrowheads="1"/>
          </p:cNvSpPr>
          <p:nvPr>
            <p:ph type="body" idx="1"/>
          </p:nvPr>
        </p:nvSpPr>
        <p:spPr>
          <a:xfrm>
            <a:off x="906463" y="4495800"/>
            <a:ext cx="4984750" cy="4686300"/>
          </a:xfrm>
        </p:spPr>
        <p:txBody>
          <a:bodyPr/>
          <a:lstStyle/>
          <a:p>
            <a:endParaRPr lang="en-GB" altLang="en-US" dirty="0"/>
          </a:p>
        </p:txBody>
      </p:sp>
    </p:spTree>
    <p:extLst>
      <p:ext uri="{BB962C8B-B14F-4D97-AF65-F5344CB8AC3E}">
        <p14:creationId xmlns:p14="http://schemas.microsoft.com/office/powerpoint/2010/main" val="59525552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5B7C0244-7EED-4E45-A0E3-9866E846F90E}" type="slidenum">
              <a:rPr lang="en-GB" altLang="en-US"/>
              <a:pPr/>
              <a:t>26</a:t>
            </a:fld>
            <a:endParaRPr lang="en-GB" altLang="en-US"/>
          </a:p>
        </p:txBody>
      </p:sp>
      <p:sp>
        <p:nvSpPr>
          <p:cNvPr id="15362" name="Rectangle 2"/>
          <p:cNvSpPr>
            <a:spLocks noGrp="1" noRot="1" noChangeAspect="1" noChangeArrowheads="1" noTextEdit="1"/>
          </p:cNvSpPr>
          <p:nvPr>
            <p:ph type="sldImg"/>
          </p:nvPr>
        </p:nvSpPr>
        <p:spPr>
          <a:xfrm>
            <a:off x="90488" y="744538"/>
            <a:ext cx="6616700" cy="3722687"/>
          </a:xfrm>
          <a:ln/>
        </p:spPr>
      </p:sp>
      <p:sp>
        <p:nvSpPr>
          <p:cNvPr id="15363" name="Rectangle 3"/>
          <p:cNvSpPr>
            <a:spLocks noGrp="1" noChangeArrowheads="1"/>
          </p:cNvSpPr>
          <p:nvPr>
            <p:ph type="body" idx="1"/>
          </p:nvPr>
        </p:nvSpPr>
        <p:spPr/>
        <p:txBody>
          <a:bodyPr/>
          <a:lstStyle/>
          <a:p>
            <a:endParaRPr lang="en-GB" altLang="en-US" dirty="0"/>
          </a:p>
        </p:txBody>
      </p:sp>
    </p:spTree>
    <p:extLst>
      <p:ext uri="{BB962C8B-B14F-4D97-AF65-F5344CB8AC3E}">
        <p14:creationId xmlns:p14="http://schemas.microsoft.com/office/powerpoint/2010/main" val="219651336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5DDFA1BA-00F4-4C3E-8A39-7BDFD7EF0BC2}" type="slidenum">
              <a:rPr lang="en-GB" altLang="en-US"/>
              <a:pPr/>
              <a:t>27</a:t>
            </a:fld>
            <a:endParaRPr lang="en-GB" altLang="en-US"/>
          </a:p>
        </p:txBody>
      </p:sp>
      <p:sp>
        <p:nvSpPr>
          <p:cNvPr id="17410" name="Rectangle 2"/>
          <p:cNvSpPr>
            <a:spLocks noGrp="1" noRot="1" noChangeAspect="1" noChangeArrowheads="1" noTextEdit="1"/>
          </p:cNvSpPr>
          <p:nvPr>
            <p:ph type="sldImg"/>
          </p:nvPr>
        </p:nvSpPr>
        <p:spPr>
          <a:xfrm>
            <a:off x="90488" y="744538"/>
            <a:ext cx="6616700" cy="3722687"/>
          </a:xfrm>
          <a:ln/>
        </p:spPr>
      </p:sp>
      <p:sp>
        <p:nvSpPr>
          <p:cNvPr id="17411" name="Rectangle 3"/>
          <p:cNvSpPr>
            <a:spLocks noGrp="1" noChangeArrowheads="1"/>
          </p:cNvSpPr>
          <p:nvPr>
            <p:ph type="body" idx="1"/>
          </p:nvPr>
        </p:nvSpPr>
        <p:spPr/>
        <p:txBody>
          <a:bodyPr/>
          <a:lstStyle/>
          <a:p>
            <a:endParaRPr lang="en-GB" altLang="en-US" dirty="0"/>
          </a:p>
        </p:txBody>
      </p:sp>
    </p:spTree>
    <p:extLst>
      <p:ext uri="{BB962C8B-B14F-4D97-AF65-F5344CB8AC3E}">
        <p14:creationId xmlns:p14="http://schemas.microsoft.com/office/powerpoint/2010/main" val="103946936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EFB802D-F031-4787-AA88-C49B9EC3CF74}" type="slidenum">
              <a:rPr lang="en-GB" altLang="en-US"/>
              <a:pPr/>
              <a:t>28</a:t>
            </a:fld>
            <a:endParaRPr lang="en-GB" altLang="en-US"/>
          </a:p>
        </p:txBody>
      </p:sp>
      <p:sp>
        <p:nvSpPr>
          <p:cNvPr id="59394" name="Rectangle 2"/>
          <p:cNvSpPr>
            <a:spLocks noGrp="1" noRot="1" noChangeAspect="1" noChangeArrowheads="1" noTextEdit="1"/>
          </p:cNvSpPr>
          <p:nvPr>
            <p:ph type="sldImg"/>
          </p:nvPr>
        </p:nvSpPr>
        <p:spPr>
          <a:xfrm>
            <a:off x="90488" y="744538"/>
            <a:ext cx="6616700" cy="3722687"/>
          </a:xfrm>
          <a:ln/>
        </p:spPr>
      </p:sp>
      <p:sp>
        <p:nvSpPr>
          <p:cNvPr id="59395" name="Rectangle 3"/>
          <p:cNvSpPr>
            <a:spLocks noGrp="1" noChangeArrowheads="1"/>
          </p:cNvSpPr>
          <p:nvPr>
            <p:ph type="body" idx="1"/>
          </p:nvPr>
        </p:nvSpPr>
        <p:spPr/>
        <p:txBody>
          <a:bodyPr/>
          <a:lstStyle/>
          <a:p>
            <a:endParaRPr lang="en-GB" altLang="en-US" dirty="0"/>
          </a:p>
        </p:txBody>
      </p:sp>
    </p:spTree>
    <p:extLst>
      <p:ext uri="{BB962C8B-B14F-4D97-AF65-F5344CB8AC3E}">
        <p14:creationId xmlns:p14="http://schemas.microsoft.com/office/powerpoint/2010/main" val="143785562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D8637C5-CED6-40C9-BBB2-EC0210035AB6}" type="slidenum">
              <a:rPr lang="en-GB" altLang="en-US"/>
              <a:pPr/>
              <a:t>29</a:t>
            </a:fld>
            <a:endParaRPr lang="en-GB" altLang="en-US"/>
          </a:p>
        </p:txBody>
      </p:sp>
      <p:sp>
        <p:nvSpPr>
          <p:cNvPr id="58370" name="Rectangle 2"/>
          <p:cNvSpPr>
            <a:spLocks noGrp="1" noRot="1" noChangeAspect="1" noChangeArrowheads="1" noTextEdit="1"/>
          </p:cNvSpPr>
          <p:nvPr>
            <p:ph type="sldImg"/>
          </p:nvPr>
        </p:nvSpPr>
        <p:spPr>
          <a:xfrm>
            <a:off x="90488" y="744538"/>
            <a:ext cx="6616700" cy="3722687"/>
          </a:xfrm>
          <a:ln/>
        </p:spPr>
      </p:sp>
      <p:sp>
        <p:nvSpPr>
          <p:cNvPr id="58371" name="Rectangle 3"/>
          <p:cNvSpPr>
            <a:spLocks noGrp="1" noChangeArrowheads="1"/>
          </p:cNvSpPr>
          <p:nvPr>
            <p:ph type="body" idx="1"/>
          </p:nvPr>
        </p:nvSpPr>
        <p:spPr/>
        <p:txBody>
          <a:bodyPr/>
          <a:lstStyle/>
          <a:p>
            <a:endParaRPr lang="en-GB" altLang="en-US" dirty="0"/>
          </a:p>
        </p:txBody>
      </p:sp>
    </p:spTree>
    <p:extLst>
      <p:ext uri="{BB962C8B-B14F-4D97-AF65-F5344CB8AC3E}">
        <p14:creationId xmlns:p14="http://schemas.microsoft.com/office/powerpoint/2010/main" val="216243799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F39D7F7-EA04-402E-9568-25A2D3685151}" type="slidenum">
              <a:rPr lang="en-GB" altLang="en-US"/>
              <a:pPr/>
              <a:t>30</a:t>
            </a:fld>
            <a:endParaRPr lang="en-GB" altLang="en-US"/>
          </a:p>
        </p:txBody>
      </p:sp>
      <p:sp>
        <p:nvSpPr>
          <p:cNvPr id="20482" name="Rectangle 2"/>
          <p:cNvSpPr>
            <a:spLocks noGrp="1" noRot="1" noChangeAspect="1" noChangeArrowheads="1" noTextEdit="1"/>
          </p:cNvSpPr>
          <p:nvPr>
            <p:ph type="sldImg"/>
          </p:nvPr>
        </p:nvSpPr>
        <p:spPr>
          <a:xfrm>
            <a:off x="90488" y="744538"/>
            <a:ext cx="6616700" cy="3722687"/>
          </a:xfrm>
          <a:ln/>
        </p:spPr>
      </p:sp>
      <p:sp>
        <p:nvSpPr>
          <p:cNvPr id="20483" name="Rectangle 3"/>
          <p:cNvSpPr>
            <a:spLocks noGrp="1" noChangeArrowheads="1"/>
          </p:cNvSpPr>
          <p:nvPr>
            <p:ph type="body" idx="1"/>
          </p:nvPr>
        </p:nvSpPr>
        <p:spPr/>
        <p:txBody>
          <a:bodyPr/>
          <a:lstStyle/>
          <a:p>
            <a:endParaRPr lang="en-GB" altLang="en-US" dirty="0"/>
          </a:p>
        </p:txBody>
      </p:sp>
    </p:spTree>
    <p:extLst>
      <p:ext uri="{BB962C8B-B14F-4D97-AF65-F5344CB8AC3E}">
        <p14:creationId xmlns:p14="http://schemas.microsoft.com/office/powerpoint/2010/main" val="19929431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4.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4.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4.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209175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123FF6-4048-9A7C-6027-893A5EFFA71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404399E-4427-2CA4-441D-FC417620DFA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826D69B-285E-48F4-123F-63837F39EAFE}"/>
              </a:ext>
            </a:extLst>
          </p:cNvPr>
          <p:cNvSpPr>
            <a:spLocks noGrp="1"/>
          </p:cNvSpPr>
          <p:nvPr>
            <p:ph type="dt" sz="half" idx="10"/>
          </p:nvPr>
        </p:nvSpPr>
        <p:spPr/>
        <p:txBody>
          <a:bodyPr/>
          <a:lstStyle/>
          <a:p>
            <a:fld id="{99A1C846-AB29-4590-A849-EE7631694EDB}" type="datetimeFigureOut">
              <a:rPr lang="en-GB" smtClean="0"/>
              <a:t>07/09/2026</a:t>
            </a:fld>
            <a:endParaRPr lang="en-GB"/>
          </a:p>
        </p:txBody>
      </p:sp>
      <p:sp>
        <p:nvSpPr>
          <p:cNvPr id="5" name="Footer Placeholder 4">
            <a:extLst>
              <a:ext uri="{FF2B5EF4-FFF2-40B4-BE49-F238E27FC236}">
                <a16:creationId xmlns:a16="http://schemas.microsoft.com/office/drawing/2014/main" id="{4CE285C9-181E-C65C-ED02-DD6E9CDFA0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E5B805-B8B9-44D9-70FF-B64409B8BC25}"/>
              </a:ext>
            </a:extLst>
          </p:cNvPr>
          <p:cNvSpPr>
            <a:spLocks noGrp="1"/>
          </p:cNvSpPr>
          <p:nvPr>
            <p:ph type="sldNum" sz="quarter" idx="12"/>
          </p:nvPr>
        </p:nvSpPr>
        <p:spPr/>
        <p:txBody>
          <a:bodyPr/>
          <a:lstStyle/>
          <a:p>
            <a:fld id="{EAE1DE72-575F-45CB-9CB5-FA4D0F6395D9}" type="slidenum">
              <a:rPr lang="en-GB" smtClean="0"/>
              <a:t>‹#›</a:t>
            </a:fld>
            <a:endParaRPr lang="en-GB"/>
          </a:p>
        </p:txBody>
      </p:sp>
    </p:spTree>
    <p:extLst>
      <p:ext uri="{BB962C8B-B14F-4D97-AF65-F5344CB8AC3E}">
        <p14:creationId xmlns:p14="http://schemas.microsoft.com/office/powerpoint/2010/main" val="41598911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8272771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6804851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7045506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1272754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0547605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953043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736329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0313B4-364A-57FB-8AB9-A6F77EEA1D7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EF3FC6A-78E5-A2DD-EC98-07EC5371173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BA6433B-A86C-418B-734C-6A2055C2015F}"/>
              </a:ext>
            </a:extLst>
          </p:cNvPr>
          <p:cNvSpPr>
            <a:spLocks noGrp="1"/>
          </p:cNvSpPr>
          <p:nvPr>
            <p:ph type="dt" sz="half" idx="10"/>
          </p:nvPr>
        </p:nvSpPr>
        <p:spPr/>
        <p:txBody>
          <a:bodyPr/>
          <a:lstStyle/>
          <a:p>
            <a:fld id="{6924DECE-925F-40BB-A610-91DD68AA377E}" type="datetimeFigureOut">
              <a:rPr lang="en-GB" smtClean="0"/>
              <a:t>07/09/2026</a:t>
            </a:fld>
            <a:endParaRPr lang="en-GB"/>
          </a:p>
        </p:txBody>
      </p:sp>
      <p:sp>
        <p:nvSpPr>
          <p:cNvPr id="5" name="Footer Placeholder 4">
            <a:extLst>
              <a:ext uri="{FF2B5EF4-FFF2-40B4-BE49-F238E27FC236}">
                <a16:creationId xmlns:a16="http://schemas.microsoft.com/office/drawing/2014/main" id="{2B63DAE7-FF4B-25D3-899B-AB19FBD4F71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61E6D2C-0625-B76C-4B18-A947F5CDA512}"/>
              </a:ext>
            </a:extLst>
          </p:cNvPr>
          <p:cNvSpPr>
            <a:spLocks noGrp="1"/>
          </p:cNvSpPr>
          <p:nvPr>
            <p:ph type="sldNum" sz="quarter" idx="12"/>
          </p:nvPr>
        </p:nvSpPr>
        <p:spPr/>
        <p:txBody>
          <a:bodyPr/>
          <a:lstStyle/>
          <a:p>
            <a:fld id="{C7B78352-CC87-4711-8E04-6461DA13CAAC}" type="slidenum">
              <a:rPr lang="en-GB" smtClean="0"/>
              <a:t>‹#›</a:t>
            </a:fld>
            <a:endParaRPr lang="en-GB"/>
          </a:p>
        </p:txBody>
      </p:sp>
    </p:spTree>
    <p:extLst>
      <p:ext uri="{BB962C8B-B14F-4D97-AF65-F5344CB8AC3E}">
        <p14:creationId xmlns:p14="http://schemas.microsoft.com/office/powerpoint/2010/main" val="24522716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B8EE44-628B-C81C-5DE1-7C74523A1A9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FFC5935-5503-632F-D097-5E2A21D8A925}"/>
              </a:ext>
            </a:extLst>
          </p:cNvPr>
          <p:cNvSpPr>
            <a:spLocks noGrp="1"/>
          </p:cNvSpPr>
          <p:nvPr>
            <p:ph type="dt" sz="half" idx="10"/>
          </p:nvPr>
        </p:nvSpPr>
        <p:spPr/>
        <p:txBody>
          <a:bodyPr/>
          <a:lstStyle/>
          <a:p>
            <a:fld id="{A1A9940C-4778-4684-BEED-D939A59EA3CA}" type="datetimeFigureOut">
              <a:rPr lang="en-GB" smtClean="0"/>
              <a:t>07/09/2026</a:t>
            </a:fld>
            <a:endParaRPr lang="en-GB"/>
          </a:p>
        </p:txBody>
      </p:sp>
      <p:sp>
        <p:nvSpPr>
          <p:cNvPr id="4" name="Footer Placeholder 3">
            <a:extLst>
              <a:ext uri="{FF2B5EF4-FFF2-40B4-BE49-F238E27FC236}">
                <a16:creationId xmlns:a16="http://schemas.microsoft.com/office/drawing/2014/main" id="{2AC1591B-53FC-110A-BC24-ACE8B794BF0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2AEA367-08D4-8B8C-7034-AA92061EB9FD}"/>
              </a:ext>
            </a:extLst>
          </p:cNvPr>
          <p:cNvSpPr>
            <a:spLocks noGrp="1"/>
          </p:cNvSpPr>
          <p:nvPr>
            <p:ph type="sldNum" sz="quarter" idx="12"/>
          </p:nvPr>
        </p:nvSpPr>
        <p:spPr/>
        <p:txBody>
          <a:bodyPr/>
          <a:lstStyle/>
          <a:p>
            <a:fld id="{4C0AF511-81CA-4B7C-8973-FED4B4E67F6D}" type="slidenum">
              <a:rPr lang="en-GB" smtClean="0"/>
              <a:t>‹#›</a:t>
            </a:fld>
            <a:endParaRPr lang="en-GB"/>
          </a:p>
        </p:txBody>
      </p:sp>
    </p:spTree>
    <p:extLst>
      <p:ext uri="{BB962C8B-B14F-4D97-AF65-F5344CB8AC3E}">
        <p14:creationId xmlns:p14="http://schemas.microsoft.com/office/powerpoint/2010/main" val="90726310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9670145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02375024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54452585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343688326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274594627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14678975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238236118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19758396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5.xml"/><Relationship Id="rId7" Type="http://schemas.openxmlformats.org/officeDocument/2006/relationships/image" Target="../media/image2.png"/><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theme" Target="../theme/theme2.xml"/><Relationship Id="rId5" Type="http://schemas.openxmlformats.org/officeDocument/2006/relationships/slideLayout" Target="../slideLayouts/slideLayout7.xml"/><Relationship Id="rId4" Type="http://schemas.openxmlformats.org/officeDocument/2006/relationships/slideLayout" Target="../slideLayouts/slideLayout6.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image" Target="../media/image7.png"/><Relationship Id="rId5" Type="http://schemas.openxmlformats.org/officeDocument/2006/relationships/theme" Target="../theme/theme3.xml"/><Relationship Id="rId4" Type="http://schemas.openxmlformats.org/officeDocument/2006/relationships/slideLayout" Target="../slideLayouts/slideLayout1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5" Type="http://schemas.openxmlformats.org/officeDocument/2006/relationships/slideLayout" Target="../slideLayouts/slideLayout16.xml"/><Relationship Id="rId4" Type="http://schemas.openxmlformats.org/officeDocument/2006/relationships/slideLayout" Target="../slideLayouts/slideLayout15.xml"/><Relationship Id="rId9" Type="http://schemas.openxmlformats.org/officeDocument/2006/relationships/theme" Target="../theme/theme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9A1C846-AB29-4590-A849-EE7631694EDB}" type="datetimeFigureOut">
              <a:rPr lang="en-GB" smtClean="0"/>
              <a:t>07/09/2026</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AE1DE72-575F-45CB-9CB5-FA4D0F6395D9}"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093947992"/>
      </p:ext>
    </p:extLst>
  </p:cSld>
  <p:clrMap bg1="lt1" tx1="dk1" bg2="lt2" tx2="dk2" accent1="accent1" accent2="accent2" accent3="accent3" accent4="accent4" accent5="accent5" accent6="accent6" hlink="hlink" folHlink="folHlink"/>
  <p:sldLayoutIdLst>
    <p:sldLayoutId id="2147483661" r:id="rId1"/>
    <p:sldLayoutId id="214748366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129312873"/>
      </p:ext>
    </p:extLst>
  </p:cSld>
  <p:clrMap bg1="lt1" tx1="dk1" bg2="lt2" tx2="dk2" accent1="accent1" accent2="accent2" accent3="accent3" accent4="accent4" accent5="accent5" accent6="accent6" hlink="hlink" folHlink="folHlink"/>
  <p:sldLayoutIdLst>
    <p:sldLayoutId id="2147483664" r:id="rId1"/>
    <p:sldLayoutId id="2147483665" r:id="rId2"/>
    <p:sldLayoutId id="2147483666" r:id="rId3"/>
    <p:sldLayoutId id="2147483667" r:id="rId4"/>
    <p:sldLayoutId id="2147483668"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19176302"/>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707" r:id="rId3"/>
    <p:sldLayoutId id="2147483709"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55893026"/>
      </p:ext>
    </p:extLst>
  </p:cSld>
  <p:clrMap bg1="lt1" tx1="dk1" bg2="lt2" tx2="dk2" accent1="accent1" accent2="accent2" accent3="accent3" accent4="accent4" accent5="accent5" accent6="accent6" hlink="hlink" folHlink="folHlink"/>
  <p:sldLayoutIdLst>
    <p:sldLayoutId id="2147483689" r:id="rId1"/>
    <p:sldLayoutId id="2147483690" r:id="rId2"/>
    <p:sldLayoutId id="2147483691" r:id="rId3"/>
    <p:sldLayoutId id="2147483692" r:id="rId4"/>
    <p:sldLayoutId id="2147483693" r:id="rId5"/>
    <p:sldLayoutId id="2147483694" r:id="rId6"/>
    <p:sldLayoutId id="2147483695" r:id="rId7"/>
    <p:sldLayoutId id="2147483696"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0.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0.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0.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0.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0.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5.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notesSlide" Target="../notesSlides/notesSlide6.xml"/><Relationship Id="rId1" Type="http://schemas.openxmlformats.org/officeDocument/2006/relationships/slideLayout" Target="../slideLayouts/slideLayout10.xml"/><Relationship Id="rId5" Type="http://schemas.openxmlformats.org/officeDocument/2006/relationships/image" Target="../media/image19.wmf"/><Relationship Id="rId4" Type="http://schemas.openxmlformats.org/officeDocument/2006/relationships/image" Target="../media/image18.wmf"/></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0.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0.xml"/></Relationships>
</file>

<file path=ppt/slides/_rels/slide2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9.xml"/><Relationship Id="rId1" Type="http://schemas.openxmlformats.org/officeDocument/2006/relationships/slideLayout" Target="../slideLayouts/slideLayout11.xml"/><Relationship Id="rId5" Type="http://schemas.openxmlformats.org/officeDocument/2006/relationships/image" Target="../media/image22.png"/><Relationship Id="rId4" Type="http://schemas.openxmlformats.org/officeDocument/2006/relationships/image" Target="../media/image21.png"/></Relationships>
</file>

<file path=ppt/slides/_rels/slide2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0.xml"/><Relationship Id="rId1" Type="http://schemas.openxmlformats.org/officeDocument/2006/relationships/slideLayout" Target="../slideLayouts/slideLayout11.xml"/></Relationships>
</file>

<file path=ppt/slides/_rels/slide30.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notesSlide" Target="../notesSlides/notesSlide11.xml"/><Relationship Id="rId1" Type="http://schemas.openxmlformats.org/officeDocument/2006/relationships/slideLayout" Target="../slideLayouts/slideLayout11.xml"/><Relationship Id="rId4" Type="http://schemas.openxmlformats.org/officeDocument/2006/relationships/image" Target="../media/image24.wmf"/></Relationships>
</file>

<file path=ppt/slides/_rels/slide31.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10.xml"/></Relationships>
</file>

<file path=ppt/slides/_rels/slide32.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10.xml"/></Relationships>
</file>

<file path=ppt/slides/_rels/slide33.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10.xml"/></Relationships>
</file>

<file path=ppt/slides/_rels/slide34.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10.xml"/></Relationships>
</file>

<file path=ppt/slides/_rels/slide35.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0.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4701551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00B9C3-BD4F-A3D5-7170-DB45B656CD86}"/>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7A20F181-DF6F-05B8-90CF-0B57D7875107}"/>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17597176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AA31E6-322B-56E0-16B7-6AE072C62E44}"/>
              </a:ext>
            </a:extLst>
          </p:cNvPr>
          <p:cNvSpPr>
            <a:spLocks noGrp="1"/>
          </p:cNvSpPr>
          <p:nvPr>
            <p:ph type="title"/>
          </p:nvPr>
        </p:nvSpPr>
        <p:spPr>
          <a:xfrm>
            <a:off x="358219" y="365125"/>
            <a:ext cx="11481847" cy="1325563"/>
          </a:xfrm>
        </p:spPr>
        <p:txBody>
          <a:bodyPr anchor="ctr">
            <a:normAutofit/>
          </a:bodyPr>
          <a:lstStyle/>
          <a:p>
            <a:r>
              <a:rPr lang="en-GB" dirty="0" err="1"/>
              <a:t>Ymwybyddiaeth</a:t>
            </a:r>
            <a:r>
              <a:rPr lang="en-GB" dirty="0"/>
              <a:t> o </a:t>
            </a:r>
            <a:r>
              <a:rPr lang="en-GB" dirty="0" err="1"/>
              <a:t>ddyslecsia</a:t>
            </a:r>
            <a:br>
              <a:rPr lang="en-GB" dirty="0"/>
            </a:br>
            <a:r>
              <a:rPr lang="en-GB" dirty="0"/>
              <a:t>Dyslexia and Co-</a:t>
            </a:r>
            <a:r>
              <a:rPr lang="en-GB" dirty="0" err="1"/>
              <a:t>occurence</a:t>
            </a:r>
            <a:endParaRPr lang="en-GB" dirty="0"/>
          </a:p>
        </p:txBody>
      </p:sp>
      <p:sp>
        <p:nvSpPr>
          <p:cNvPr id="3" name="Subtitle 2">
            <a:extLst>
              <a:ext uri="{FF2B5EF4-FFF2-40B4-BE49-F238E27FC236}">
                <a16:creationId xmlns:a16="http://schemas.microsoft.com/office/drawing/2014/main" id="{D8E37A64-7CE7-B2F0-1051-07D26E54AA3C}"/>
              </a:ext>
            </a:extLst>
          </p:cNvPr>
          <p:cNvSpPr>
            <a:spLocks noGrp="1"/>
          </p:cNvSpPr>
          <p:nvPr>
            <p:ph idx="1"/>
          </p:nvPr>
        </p:nvSpPr>
        <p:spPr>
          <a:xfrm>
            <a:off x="1396538" y="1825625"/>
            <a:ext cx="10443527" cy="2513619"/>
          </a:xfrm>
        </p:spPr>
        <p:txBody>
          <a:bodyPr>
            <a:normAutofit/>
          </a:bodyPr>
          <a:lstStyle/>
          <a:p>
            <a:r>
              <a:rPr lang="en-GB" dirty="0"/>
              <a:t>Darren O’Connor</a:t>
            </a:r>
          </a:p>
          <a:p>
            <a:r>
              <a:rPr lang="en-GB" dirty="0"/>
              <a:t>Module:</a:t>
            </a:r>
          </a:p>
        </p:txBody>
      </p:sp>
    </p:spTree>
    <p:extLst>
      <p:ext uri="{BB962C8B-B14F-4D97-AF65-F5344CB8AC3E}">
        <p14:creationId xmlns:p14="http://schemas.microsoft.com/office/powerpoint/2010/main" val="27608911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Aims</a:t>
            </a:r>
          </a:p>
        </p:txBody>
      </p:sp>
      <p:sp>
        <p:nvSpPr>
          <p:cNvPr id="3" name="Content Placeholder 2"/>
          <p:cNvSpPr>
            <a:spLocks noGrp="1"/>
          </p:cNvSpPr>
          <p:nvPr>
            <p:ph idx="1"/>
          </p:nvPr>
        </p:nvSpPr>
        <p:spPr/>
        <p:txBody>
          <a:bodyPr>
            <a:normAutofit/>
          </a:bodyPr>
          <a:lstStyle/>
          <a:p>
            <a:pPr marL="0" indent="0">
              <a:buNone/>
            </a:pPr>
            <a:r>
              <a:rPr lang="en-GB" dirty="0"/>
              <a:t>This session will look at neurodevelopment difficulties (except autism)</a:t>
            </a:r>
          </a:p>
          <a:p>
            <a:r>
              <a:rPr lang="en-GB" dirty="0"/>
              <a:t>Consideration of the presenting difficulties and the underlying causes will lead to discussion of overlapping symptoms and the need for differential diagnoses. </a:t>
            </a:r>
          </a:p>
          <a:p>
            <a:r>
              <a:rPr lang="en-GB" dirty="0"/>
              <a:t>This will then lead into discussion about making a theory informed assessment and about intervention.</a:t>
            </a:r>
          </a:p>
          <a:p>
            <a:endParaRPr lang="en-GB" dirty="0"/>
          </a:p>
        </p:txBody>
      </p:sp>
    </p:spTree>
    <p:extLst>
      <p:ext uri="{BB962C8B-B14F-4D97-AF65-F5344CB8AC3E}">
        <p14:creationId xmlns:p14="http://schemas.microsoft.com/office/powerpoint/2010/main" val="35276420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FE0E76-227A-9063-A567-1841587FE1F5}"/>
              </a:ext>
            </a:extLst>
          </p:cNvPr>
          <p:cNvSpPr>
            <a:spLocks noGrp="1"/>
          </p:cNvSpPr>
          <p:nvPr>
            <p:ph type="title"/>
          </p:nvPr>
        </p:nvSpPr>
        <p:spPr/>
        <p:txBody>
          <a:bodyPr/>
          <a:lstStyle/>
          <a:p>
            <a:r>
              <a:rPr lang="en-GB" dirty="0"/>
              <a:t>What Does Co-occurring Mean to You? </a:t>
            </a:r>
            <a:br>
              <a:rPr lang="en-GB" dirty="0"/>
            </a:br>
            <a:endParaRPr lang="en-GB" dirty="0"/>
          </a:p>
        </p:txBody>
      </p:sp>
      <p:sp>
        <p:nvSpPr>
          <p:cNvPr id="3" name="Content Placeholder 2">
            <a:extLst>
              <a:ext uri="{FF2B5EF4-FFF2-40B4-BE49-F238E27FC236}">
                <a16:creationId xmlns:a16="http://schemas.microsoft.com/office/drawing/2014/main" id="{F6C0056F-18DA-3163-52D3-A3CE506AF45F}"/>
              </a:ext>
            </a:extLst>
          </p:cNvPr>
          <p:cNvSpPr>
            <a:spLocks noGrp="1"/>
          </p:cNvSpPr>
          <p:nvPr>
            <p:ph idx="1"/>
          </p:nvPr>
        </p:nvSpPr>
        <p:spPr/>
        <p:txBody>
          <a:bodyPr/>
          <a:lstStyle/>
          <a:p>
            <a:r>
              <a:rPr lang="en-GB" dirty="0"/>
              <a:t>Several terms describe multiple disorders: </a:t>
            </a:r>
          </a:p>
          <a:p>
            <a:pPr marL="0" indent="0">
              <a:buNone/>
            </a:pPr>
            <a:r>
              <a:rPr lang="en-GB" dirty="0"/>
              <a:t>• Comorbid </a:t>
            </a:r>
          </a:p>
          <a:p>
            <a:pPr marL="0" indent="0">
              <a:buNone/>
            </a:pPr>
            <a:r>
              <a:rPr lang="en-GB" dirty="0"/>
              <a:t>• Concomitant </a:t>
            </a:r>
          </a:p>
          <a:p>
            <a:pPr marL="0" indent="0">
              <a:buNone/>
            </a:pPr>
            <a:r>
              <a:rPr lang="en-GB" dirty="0"/>
              <a:t>• Co-occurring </a:t>
            </a:r>
          </a:p>
          <a:p>
            <a:pPr marL="0" indent="0">
              <a:buNone/>
            </a:pPr>
            <a:endParaRPr lang="en-GB" dirty="0"/>
          </a:p>
          <a:p>
            <a:pPr marL="0" indent="0">
              <a:buNone/>
            </a:pPr>
            <a:r>
              <a:rPr lang="en-GB" dirty="0"/>
              <a:t>• Terminology note: When discussing co-occurring disorders we will be focusing on neuro-developmental learning disorders only</a:t>
            </a:r>
          </a:p>
        </p:txBody>
      </p:sp>
    </p:spTree>
    <p:extLst>
      <p:ext uri="{BB962C8B-B14F-4D97-AF65-F5344CB8AC3E}">
        <p14:creationId xmlns:p14="http://schemas.microsoft.com/office/powerpoint/2010/main" val="33006391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037A7C-A89E-678F-1E1B-FF64DC1221CA}"/>
              </a:ext>
            </a:extLst>
          </p:cNvPr>
          <p:cNvSpPr>
            <a:spLocks noGrp="1"/>
          </p:cNvSpPr>
          <p:nvPr>
            <p:ph type="title"/>
          </p:nvPr>
        </p:nvSpPr>
        <p:spPr/>
        <p:txBody>
          <a:bodyPr/>
          <a:lstStyle/>
          <a:p>
            <a:r>
              <a:rPr lang="en-GB" dirty="0"/>
              <a:t>What is Dyslexia?</a:t>
            </a:r>
          </a:p>
        </p:txBody>
      </p:sp>
      <p:sp>
        <p:nvSpPr>
          <p:cNvPr id="3" name="Content Placeholder 2">
            <a:extLst>
              <a:ext uri="{FF2B5EF4-FFF2-40B4-BE49-F238E27FC236}">
                <a16:creationId xmlns:a16="http://schemas.microsoft.com/office/drawing/2014/main" id="{BDEC7A77-E18B-CF4B-0E59-660407044237}"/>
              </a:ext>
            </a:extLst>
          </p:cNvPr>
          <p:cNvSpPr>
            <a:spLocks noGrp="1"/>
          </p:cNvSpPr>
          <p:nvPr>
            <p:ph idx="1"/>
          </p:nvPr>
        </p:nvSpPr>
        <p:spPr/>
        <p:txBody>
          <a:bodyPr/>
          <a:lstStyle/>
          <a:p>
            <a:r>
              <a:rPr lang="en-GB" dirty="0"/>
              <a:t>Learning difficulty that primarily affects the skills involved in accurate and fluent word reading (decoding). Characteristic features of dyslexia are difficulties in phonological awareness, verbal memory and verbal processing speed. (Rose, 2009)</a:t>
            </a:r>
          </a:p>
          <a:p>
            <a:pPr marL="0" indent="0">
              <a:buNone/>
            </a:pPr>
            <a:endParaRPr lang="en-GB" dirty="0"/>
          </a:p>
        </p:txBody>
      </p:sp>
    </p:spTree>
    <p:extLst>
      <p:ext uri="{BB962C8B-B14F-4D97-AF65-F5344CB8AC3E}">
        <p14:creationId xmlns:p14="http://schemas.microsoft.com/office/powerpoint/2010/main" val="19111406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Neurodevelopmental difficulties</a:t>
            </a:r>
          </a:p>
        </p:txBody>
      </p:sp>
      <p:sp>
        <p:nvSpPr>
          <p:cNvPr id="3" name="Content Placeholder 2"/>
          <p:cNvSpPr>
            <a:spLocks noGrp="1"/>
          </p:cNvSpPr>
          <p:nvPr>
            <p:ph idx="1"/>
          </p:nvPr>
        </p:nvSpPr>
        <p:spPr/>
        <p:txBody>
          <a:bodyPr>
            <a:normAutofit/>
          </a:bodyPr>
          <a:lstStyle/>
          <a:p>
            <a:r>
              <a:rPr lang="en-GB" dirty="0"/>
              <a:t>Assumes underlying neurological causation that is different from typical development.</a:t>
            </a:r>
          </a:p>
          <a:p>
            <a:r>
              <a:rPr lang="en-GB" dirty="0"/>
              <a:t>Understanding is from post-mortem brain studies, MRI studies and experimental psychology.</a:t>
            </a:r>
          </a:p>
          <a:p>
            <a:r>
              <a:rPr lang="en-GB" dirty="0"/>
              <a:t>Difficulties arise when symptoms overlap. Is this a case of co-morbidity or a failure to differentially diagnose? Do professional boundaries get in the way?</a:t>
            </a:r>
          </a:p>
        </p:txBody>
      </p:sp>
    </p:spTree>
    <p:extLst>
      <p:ext uri="{BB962C8B-B14F-4D97-AF65-F5344CB8AC3E}">
        <p14:creationId xmlns:p14="http://schemas.microsoft.com/office/powerpoint/2010/main" val="19182146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105DCD02-CCA2-1D4E-A2DE-12544589A1D1}" type="slidenum">
              <a:rPr lang="en-US" smtClean="0"/>
              <a:pPr/>
              <a:t>8</a:t>
            </a:fld>
            <a:endParaRPr lang="en-US"/>
          </a:p>
        </p:txBody>
      </p:sp>
      <p:pic>
        <p:nvPicPr>
          <p:cNvPr id="6" name="Picture 5"/>
          <p:cNvPicPr>
            <a:picLocks noChangeAspect="1"/>
          </p:cNvPicPr>
          <p:nvPr/>
        </p:nvPicPr>
        <p:blipFill rotWithShape="1">
          <a:blip r:embed="rId2"/>
          <a:srcRect l="2103" t="2290" r="5691"/>
          <a:stretch/>
        </p:blipFill>
        <p:spPr>
          <a:xfrm>
            <a:off x="2228850" y="1085850"/>
            <a:ext cx="7715250" cy="4876800"/>
          </a:xfrm>
          <a:prstGeom prst="rect">
            <a:avLst/>
          </a:prstGeom>
        </p:spPr>
      </p:pic>
    </p:spTree>
    <p:extLst>
      <p:ext uri="{BB962C8B-B14F-4D97-AF65-F5344CB8AC3E}">
        <p14:creationId xmlns:p14="http://schemas.microsoft.com/office/powerpoint/2010/main" val="34940308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 cluster of related difficulties</a:t>
            </a:r>
          </a:p>
        </p:txBody>
      </p:sp>
      <p:sp>
        <p:nvSpPr>
          <p:cNvPr id="3" name="Content Placeholder 2"/>
          <p:cNvSpPr>
            <a:spLocks noGrp="1"/>
          </p:cNvSpPr>
          <p:nvPr>
            <p:ph idx="1"/>
          </p:nvPr>
        </p:nvSpPr>
        <p:spPr/>
        <p:txBody>
          <a:bodyPr>
            <a:normAutofit/>
          </a:bodyPr>
          <a:lstStyle/>
          <a:p>
            <a:r>
              <a:rPr lang="en-GB" dirty="0"/>
              <a:t>ADHD – Attention Deficit Hyperactivity Disorder</a:t>
            </a:r>
          </a:p>
          <a:p>
            <a:r>
              <a:rPr lang="en-GB" dirty="0"/>
              <a:t>Dyspraxia</a:t>
            </a:r>
          </a:p>
          <a:p>
            <a:r>
              <a:rPr lang="en-GB" dirty="0"/>
              <a:t>Dyslexia</a:t>
            </a:r>
          </a:p>
          <a:p>
            <a:r>
              <a:rPr lang="en-GB" dirty="0"/>
              <a:t>SLI – specific language impairment (now DLD)</a:t>
            </a:r>
          </a:p>
          <a:p>
            <a:r>
              <a:rPr lang="en-GB" dirty="0"/>
              <a:t>ASD – Autistic Spectrum Disorder</a:t>
            </a:r>
          </a:p>
        </p:txBody>
      </p:sp>
      <p:sp>
        <p:nvSpPr>
          <p:cNvPr id="5" name="Slide Number Placeholder 4"/>
          <p:cNvSpPr>
            <a:spLocks noGrp="1"/>
          </p:cNvSpPr>
          <p:nvPr>
            <p:ph type="sldNum" sz="quarter" idx="12"/>
          </p:nvPr>
        </p:nvSpPr>
        <p:spPr/>
        <p:txBody>
          <a:bodyPr/>
          <a:lstStyle/>
          <a:p>
            <a:fld id="{105DCD02-CCA2-1D4E-A2DE-12544589A1D1}" type="slidenum">
              <a:rPr lang="en-US" smtClean="0"/>
              <a:pPr/>
              <a:t>9</a:t>
            </a:fld>
            <a:endParaRPr lang="en-US"/>
          </a:p>
        </p:txBody>
      </p:sp>
    </p:spTree>
    <p:extLst>
      <p:ext uri="{BB962C8B-B14F-4D97-AF65-F5344CB8AC3E}">
        <p14:creationId xmlns:p14="http://schemas.microsoft.com/office/powerpoint/2010/main" val="18515390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105DCD02-CCA2-1D4E-A2DE-12544589A1D1}" type="slidenum">
              <a:rPr lang="en-US" smtClean="0"/>
              <a:pPr/>
              <a:t>10</a:t>
            </a:fld>
            <a:endParaRPr lang="en-US"/>
          </a:p>
        </p:txBody>
      </p:sp>
      <p:pic>
        <p:nvPicPr>
          <p:cNvPr id="6" name="Picture 5"/>
          <p:cNvPicPr>
            <a:picLocks noChangeAspect="1"/>
          </p:cNvPicPr>
          <p:nvPr/>
        </p:nvPicPr>
        <p:blipFill rotWithShape="1">
          <a:blip r:embed="rId2"/>
          <a:srcRect r="2099"/>
          <a:stretch/>
        </p:blipFill>
        <p:spPr>
          <a:xfrm>
            <a:off x="2238376" y="600075"/>
            <a:ext cx="7553325" cy="5657850"/>
          </a:xfrm>
          <a:prstGeom prst="rect">
            <a:avLst/>
          </a:prstGeom>
        </p:spPr>
      </p:pic>
    </p:spTree>
    <p:extLst>
      <p:ext uri="{BB962C8B-B14F-4D97-AF65-F5344CB8AC3E}">
        <p14:creationId xmlns:p14="http://schemas.microsoft.com/office/powerpoint/2010/main" val="7030396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ADHD</a:t>
            </a:r>
          </a:p>
        </p:txBody>
      </p:sp>
      <p:sp>
        <p:nvSpPr>
          <p:cNvPr id="3" name="Content Placeholder 2"/>
          <p:cNvSpPr>
            <a:spLocks noGrp="1"/>
          </p:cNvSpPr>
          <p:nvPr>
            <p:ph idx="1"/>
          </p:nvPr>
        </p:nvSpPr>
        <p:spPr/>
        <p:txBody>
          <a:bodyPr>
            <a:normAutofit/>
          </a:bodyPr>
          <a:lstStyle/>
          <a:p>
            <a:r>
              <a:rPr lang="en-GB" dirty="0"/>
              <a:t>Triad of </a:t>
            </a:r>
          </a:p>
          <a:p>
            <a:pPr lvl="1"/>
            <a:r>
              <a:rPr lang="en-GB" dirty="0"/>
              <a:t>Inattention – poor attentional control</a:t>
            </a:r>
          </a:p>
          <a:p>
            <a:pPr lvl="1"/>
            <a:r>
              <a:rPr lang="en-GB" dirty="0"/>
              <a:t>Impulsivity – poor inhibition</a:t>
            </a:r>
          </a:p>
          <a:p>
            <a:pPr lvl="1"/>
            <a:r>
              <a:rPr lang="en-GB" dirty="0"/>
              <a:t>Hyperactivity </a:t>
            </a:r>
          </a:p>
          <a:p>
            <a:pPr marL="457200" lvl="1" indent="0">
              <a:buNone/>
            </a:pPr>
            <a:endParaRPr lang="en-GB" dirty="0"/>
          </a:p>
        </p:txBody>
      </p:sp>
      <p:sp>
        <p:nvSpPr>
          <p:cNvPr id="5" name="Slide Number Placeholder 4"/>
          <p:cNvSpPr>
            <a:spLocks noGrp="1"/>
          </p:cNvSpPr>
          <p:nvPr>
            <p:ph type="sldNum" sz="quarter" idx="12"/>
          </p:nvPr>
        </p:nvSpPr>
        <p:spPr/>
        <p:txBody>
          <a:bodyPr/>
          <a:lstStyle/>
          <a:p>
            <a:fld id="{105DCD02-CCA2-1D4E-A2DE-12544589A1D1}" type="slidenum">
              <a:rPr lang="en-US" smtClean="0"/>
              <a:pPr/>
              <a:t>11</a:t>
            </a:fld>
            <a:endParaRPr lang="en-US"/>
          </a:p>
        </p:txBody>
      </p:sp>
    </p:spTree>
    <p:extLst>
      <p:ext uri="{BB962C8B-B14F-4D97-AF65-F5344CB8AC3E}">
        <p14:creationId xmlns:p14="http://schemas.microsoft.com/office/powerpoint/2010/main" val="15844259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F9A96F-A03D-AABC-C1FE-30B197B6E394}"/>
              </a:ext>
            </a:extLst>
          </p:cNvPr>
          <p:cNvSpPr>
            <a:spLocks noGrp="1"/>
          </p:cNvSpPr>
          <p:nvPr>
            <p:ph type="title"/>
          </p:nvPr>
        </p:nvSpPr>
        <p:spPr/>
        <p:txBody>
          <a:bodyPr/>
          <a:lstStyle/>
          <a:p>
            <a:r>
              <a:rPr lang="en-GB" dirty="0"/>
              <a:t>Attention-Deficit/Hyperactivity Disorder (ADHD/ADD)</a:t>
            </a:r>
          </a:p>
        </p:txBody>
      </p:sp>
      <p:sp>
        <p:nvSpPr>
          <p:cNvPr id="3" name="Content Placeholder 2">
            <a:extLst>
              <a:ext uri="{FF2B5EF4-FFF2-40B4-BE49-F238E27FC236}">
                <a16:creationId xmlns:a16="http://schemas.microsoft.com/office/drawing/2014/main" id="{99E514CC-150A-3A90-4EFD-9C6D174E1162}"/>
              </a:ext>
            </a:extLst>
          </p:cNvPr>
          <p:cNvSpPr>
            <a:spLocks noGrp="1"/>
          </p:cNvSpPr>
          <p:nvPr>
            <p:ph idx="1"/>
          </p:nvPr>
        </p:nvSpPr>
        <p:spPr/>
        <p:txBody>
          <a:bodyPr/>
          <a:lstStyle/>
          <a:p>
            <a:r>
              <a:rPr lang="en-GB" dirty="0"/>
              <a:t>“Persistent pattern of inattention and/or hyperactivity impulsivity that interferes with functioning and development” </a:t>
            </a:r>
          </a:p>
          <a:p>
            <a:pPr marL="0" indent="0">
              <a:buNone/>
            </a:pPr>
            <a:r>
              <a:rPr lang="en-GB" dirty="0"/>
              <a:t>• Slightly later in childhood (diagnosis before 12) </a:t>
            </a:r>
          </a:p>
          <a:p>
            <a:pPr marL="0" indent="0">
              <a:buNone/>
            </a:pPr>
            <a:r>
              <a:rPr lang="en-GB" dirty="0"/>
              <a:t>• Three types: Predominantly inattentive Predominantly hyperactive/impulsive Combined </a:t>
            </a:r>
          </a:p>
        </p:txBody>
      </p:sp>
    </p:spTree>
    <p:extLst>
      <p:ext uri="{BB962C8B-B14F-4D97-AF65-F5344CB8AC3E}">
        <p14:creationId xmlns:p14="http://schemas.microsoft.com/office/powerpoint/2010/main" val="42024834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44EF85-058D-DAFC-884C-B3F7DFC607BA}"/>
              </a:ext>
            </a:extLst>
          </p:cNvPr>
          <p:cNvSpPr>
            <a:spLocks noGrp="1"/>
          </p:cNvSpPr>
          <p:nvPr>
            <p:ph type="title"/>
          </p:nvPr>
        </p:nvSpPr>
        <p:spPr/>
        <p:txBody>
          <a:bodyPr/>
          <a:lstStyle/>
          <a:p>
            <a:r>
              <a:rPr lang="en-GB" dirty="0"/>
              <a:t>ADHD/ADD in School</a:t>
            </a:r>
          </a:p>
        </p:txBody>
      </p:sp>
      <p:sp>
        <p:nvSpPr>
          <p:cNvPr id="3" name="Content Placeholder 2">
            <a:extLst>
              <a:ext uri="{FF2B5EF4-FFF2-40B4-BE49-F238E27FC236}">
                <a16:creationId xmlns:a16="http://schemas.microsoft.com/office/drawing/2014/main" id="{CC2F26D5-14F2-C579-7D46-6F5B41DC9D27}"/>
              </a:ext>
            </a:extLst>
          </p:cNvPr>
          <p:cNvSpPr>
            <a:spLocks noGrp="1"/>
          </p:cNvSpPr>
          <p:nvPr>
            <p:ph idx="1"/>
          </p:nvPr>
        </p:nvSpPr>
        <p:spPr>
          <a:xfrm>
            <a:off x="358219" y="1313410"/>
            <a:ext cx="11481847" cy="4416829"/>
          </a:xfrm>
        </p:spPr>
        <p:txBody>
          <a:bodyPr>
            <a:normAutofit fontScale="85000" lnSpcReduction="20000"/>
          </a:bodyPr>
          <a:lstStyle/>
          <a:p>
            <a:r>
              <a:rPr lang="en-GB" dirty="0"/>
              <a:t>In the classroom:</a:t>
            </a:r>
          </a:p>
          <a:p>
            <a:pPr marL="0" indent="0">
              <a:buNone/>
            </a:pPr>
            <a:r>
              <a:rPr lang="en-GB" dirty="0"/>
              <a:t> • Careless mistakes in school work </a:t>
            </a:r>
          </a:p>
          <a:p>
            <a:pPr marL="0" indent="0">
              <a:buNone/>
            </a:pPr>
            <a:r>
              <a:rPr lang="en-GB" dirty="0"/>
              <a:t>• Seems not to listen </a:t>
            </a:r>
          </a:p>
          <a:p>
            <a:pPr marL="0" indent="0">
              <a:buNone/>
            </a:pPr>
            <a:r>
              <a:rPr lang="en-GB" dirty="0"/>
              <a:t>• Fidget </a:t>
            </a:r>
          </a:p>
          <a:p>
            <a:pPr marL="0" indent="0">
              <a:buNone/>
            </a:pPr>
            <a:r>
              <a:rPr lang="en-GB" dirty="0"/>
              <a:t>• Talks excessively </a:t>
            </a:r>
          </a:p>
          <a:p>
            <a:pPr marL="0" indent="0">
              <a:buNone/>
            </a:pPr>
            <a:r>
              <a:rPr lang="en-GB" dirty="0"/>
              <a:t>Generally: </a:t>
            </a:r>
          </a:p>
          <a:p>
            <a:pPr marL="0" indent="0">
              <a:buNone/>
            </a:pPr>
            <a:r>
              <a:rPr lang="en-GB" dirty="0"/>
              <a:t>• Fails to finish school work/meet deadlines </a:t>
            </a:r>
          </a:p>
          <a:p>
            <a:pPr marL="0" indent="0">
              <a:buNone/>
            </a:pPr>
            <a:r>
              <a:rPr lang="en-GB" dirty="0"/>
              <a:t>• Moving when inappropriate </a:t>
            </a:r>
          </a:p>
          <a:p>
            <a:pPr marL="0" indent="0">
              <a:buNone/>
            </a:pPr>
            <a:r>
              <a:rPr lang="en-GB" dirty="0"/>
              <a:t>• Unable to plan tasks </a:t>
            </a:r>
          </a:p>
          <a:p>
            <a:pPr marL="0" indent="0">
              <a:buNone/>
            </a:pPr>
            <a:r>
              <a:rPr lang="en-GB" dirty="0"/>
              <a:t>• Forgetful of where meant to be (secondary)</a:t>
            </a:r>
          </a:p>
          <a:p>
            <a:pPr marL="0" indent="0">
              <a:buNone/>
            </a:pPr>
            <a:r>
              <a:rPr lang="en-GB" dirty="0"/>
              <a:t> • Fall often/bump into things</a:t>
            </a:r>
          </a:p>
        </p:txBody>
      </p:sp>
    </p:spTree>
    <p:extLst>
      <p:ext uri="{BB962C8B-B14F-4D97-AF65-F5344CB8AC3E}">
        <p14:creationId xmlns:p14="http://schemas.microsoft.com/office/powerpoint/2010/main" val="80361766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ADHD – neurological explanations</a:t>
            </a:r>
          </a:p>
        </p:txBody>
      </p:sp>
      <p:sp>
        <p:nvSpPr>
          <p:cNvPr id="3" name="Content Placeholder 2"/>
          <p:cNvSpPr>
            <a:spLocks noGrp="1"/>
          </p:cNvSpPr>
          <p:nvPr>
            <p:ph idx="1"/>
          </p:nvPr>
        </p:nvSpPr>
        <p:spPr/>
        <p:txBody>
          <a:bodyPr/>
          <a:lstStyle/>
          <a:p>
            <a:r>
              <a:rPr lang="en-GB" dirty="0"/>
              <a:t>Attentional regulation and impulse control</a:t>
            </a:r>
          </a:p>
          <a:p>
            <a:pPr lvl="1"/>
            <a:r>
              <a:rPr lang="en-GB" dirty="0"/>
              <a:t>Central executive dysfunction</a:t>
            </a:r>
          </a:p>
          <a:p>
            <a:pPr lvl="1"/>
            <a:r>
              <a:rPr lang="en-GB" dirty="0"/>
              <a:t>Pre-frontal lobes implicated</a:t>
            </a:r>
          </a:p>
          <a:p>
            <a:pPr lvl="1"/>
            <a:r>
              <a:rPr lang="en-GB" dirty="0"/>
              <a:t>Poor planning and self-monitoring</a:t>
            </a:r>
          </a:p>
          <a:p>
            <a:r>
              <a:rPr lang="en-GB" dirty="0"/>
              <a:t>Hyperactivity</a:t>
            </a:r>
          </a:p>
          <a:p>
            <a:pPr lvl="1"/>
            <a:r>
              <a:rPr lang="en-GB" dirty="0"/>
              <a:t>Reticular activating system implicated, need for stimulation</a:t>
            </a:r>
          </a:p>
        </p:txBody>
      </p:sp>
    </p:spTree>
    <p:extLst>
      <p:ext uri="{BB962C8B-B14F-4D97-AF65-F5344CB8AC3E}">
        <p14:creationId xmlns:p14="http://schemas.microsoft.com/office/powerpoint/2010/main" val="170859070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Impact on literacy</a:t>
            </a:r>
          </a:p>
        </p:txBody>
      </p:sp>
      <p:sp>
        <p:nvSpPr>
          <p:cNvPr id="3" name="Content Placeholder 2"/>
          <p:cNvSpPr>
            <a:spLocks noGrp="1"/>
          </p:cNvSpPr>
          <p:nvPr>
            <p:ph idx="1"/>
          </p:nvPr>
        </p:nvSpPr>
        <p:spPr/>
        <p:txBody>
          <a:bodyPr>
            <a:normAutofit fontScale="85000" lnSpcReduction="20000"/>
          </a:bodyPr>
          <a:lstStyle/>
          <a:p>
            <a:r>
              <a:rPr lang="en-GB" dirty="0"/>
              <a:t>Failure to start task </a:t>
            </a:r>
          </a:p>
          <a:p>
            <a:r>
              <a:rPr lang="en-GB" dirty="0"/>
              <a:t>Runs out of time to finish task</a:t>
            </a:r>
          </a:p>
          <a:p>
            <a:r>
              <a:rPr lang="en-GB" dirty="0"/>
              <a:t>Easily distracted by others and by self</a:t>
            </a:r>
          </a:p>
          <a:p>
            <a:r>
              <a:rPr lang="en-GB" dirty="0"/>
              <a:t>Poor organisation of ideas</a:t>
            </a:r>
          </a:p>
          <a:p>
            <a:r>
              <a:rPr lang="en-GB" dirty="0"/>
              <a:t>Incomplete sentences, spellings, words</a:t>
            </a:r>
          </a:p>
          <a:p>
            <a:r>
              <a:rPr lang="en-GB" dirty="0"/>
              <a:t>Poor handwriting due to inattentiveness</a:t>
            </a:r>
          </a:p>
          <a:p>
            <a:r>
              <a:rPr lang="en-GB" dirty="0"/>
              <a:t>Emotional reactions to work</a:t>
            </a:r>
          </a:p>
          <a:p>
            <a:r>
              <a:rPr lang="en-GB" dirty="0"/>
              <a:t>Good verbally (when focused) but poor in writing</a:t>
            </a:r>
          </a:p>
          <a:p>
            <a:r>
              <a:rPr lang="en-GB" dirty="0"/>
              <a:t>Lots of interesting and diverse ideas, difficulty selecting which ones to follow</a:t>
            </a:r>
          </a:p>
        </p:txBody>
      </p:sp>
    </p:spTree>
    <p:extLst>
      <p:ext uri="{BB962C8B-B14F-4D97-AF65-F5344CB8AC3E}">
        <p14:creationId xmlns:p14="http://schemas.microsoft.com/office/powerpoint/2010/main" val="28941019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Handwriting regulation</a:t>
            </a:r>
          </a:p>
        </p:txBody>
      </p:sp>
      <p:sp>
        <p:nvSpPr>
          <p:cNvPr id="3" name="Content Placeholder 2"/>
          <p:cNvSpPr>
            <a:spLocks noGrp="1"/>
          </p:cNvSpPr>
          <p:nvPr>
            <p:ph idx="1"/>
          </p:nvPr>
        </p:nvSpPr>
        <p:spPr/>
        <p:txBody>
          <a:bodyPr/>
          <a:lstStyle/>
          <a:p>
            <a:r>
              <a:rPr lang="en-GB" dirty="0"/>
              <a:t>Poor attention to letter formation &amp;</a:t>
            </a:r>
          </a:p>
          <a:p>
            <a:r>
              <a:rPr lang="en-GB" dirty="0"/>
              <a:t>Lapses of attention to task &amp;</a:t>
            </a:r>
          </a:p>
          <a:p>
            <a:r>
              <a:rPr lang="en-GB" dirty="0"/>
              <a:t>Ease of distraction &amp;</a:t>
            </a:r>
          </a:p>
          <a:p>
            <a:r>
              <a:rPr lang="en-GB" dirty="0"/>
              <a:t>Impulsivity and tendency to rush</a:t>
            </a:r>
          </a:p>
          <a:p>
            <a:endParaRPr lang="en-GB" dirty="0"/>
          </a:p>
          <a:p>
            <a:r>
              <a:rPr lang="en-GB" dirty="0"/>
              <a:t>= poor handwriting</a:t>
            </a:r>
          </a:p>
        </p:txBody>
      </p:sp>
    </p:spTree>
    <p:extLst>
      <p:ext uri="{BB962C8B-B14F-4D97-AF65-F5344CB8AC3E}">
        <p14:creationId xmlns:p14="http://schemas.microsoft.com/office/powerpoint/2010/main" val="337131217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Dyspraxia</a:t>
            </a:r>
          </a:p>
        </p:txBody>
      </p:sp>
      <p:sp>
        <p:nvSpPr>
          <p:cNvPr id="3" name="Content Placeholder 2"/>
          <p:cNvSpPr>
            <a:spLocks noGrp="1"/>
          </p:cNvSpPr>
          <p:nvPr>
            <p:ph idx="1"/>
          </p:nvPr>
        </p:nvSpPr>
        <p:spPr/>
        <p:txBody>
          <a:bodyPr/>
          <a:lstStyle/>
          <a:p>
            <a:r>
              <a:rPr lang="en-GB" dirty="0"/>
              <a:t>Cerebellum implicated</a:t>
            </a:r>
          </a:p>
          <a:p>
            <a:r>
              <a:rPr lang="en-GB" dirty="0"/>
              <a:t>Poor co-ordination Poor organisation of ideas, get jumbled up easily</a:t>
            </a:r>
          </a:p>
          <a:p>
            <a:r>
              <a:rPr lang="en-GB" dirty="0"/>
              <a:t>Verbal dyspraxia</a:t>
            </a:r>
          </a:p>
          <a:p>
            <a:r>
              <a:rPr lang="en-GB" dirty="0"/>
              <a:t>Dysgraphia (poor handwriting)</a:t>
            </a:r>
          </a:p>
        </p:txBody>
      </p:sp>
    </p:spTree>
    <p:extLst>
      <p:ext uri="{BB962C8B-B14F-4D97-AF65-F5344CB8AC3E}">
        <p14:creationId xmlns:p14="http://schemas.microsoft.com/office/powerpoint/2010/main" val="117930982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D9A13E-B7DE-8D33-15BC-DE1929671DDB}"/>
              </a:ext>
            </a:extLst>
          </p:cNvPr>
          <p:cNvSpPr>
            <a:spLocks noGrp="1"/>
          </p:cNvSpPr>
          <p:nvPr>
            <p:ph type="title"/>
          </p:nvPr>
        </p:nvSpPr>
        <p:spPr/>
        <p:txBody>
          <a:bodyPr/>
          <a:lstStyle/>
          <a:p>
            <a:r>
              <a:rPr lang="en-GB" dirty="0"/>
              <a:t>Dyspraxia/Developmental Coordination Disorder (DCD)</a:t>
            </a:r>
          </a:p>
        </p:txBody>
      </p:sp>
      <p:sp>
        <p:nvSpPr>
          <p:cNvPr id="3" name="Content Placeholder 2">
            <a:extLst>
              <a:ext uri="{FF2B5EF4-FFF2-40B4-BE49-F238E27FC236}">
                <a16:creationId xmlns:a16="http://schemas.microsoft.com/office/drawing/2014/main" id="{5149D6FC-BA58-DE39-5CBA-DC9742E08926}"/>
              </a:ext>
            </a:extLst>
          </p:cNvPr>
          <p:cNvSpPr>
            <a:spLocks noGrp="1"/>
          </p:cNvSpPr>
          <p:nvPr>
            <p:ph idx="1"/>
          </p:nvPr>
        </p:nvSpPr>
        <p:spPr/>
        <p:txBody>
          <a:bodyPr/>
          <a:lstStyle/>
          <a:p>
            <a:r>
              <a:rPr lang="en-GB" dirty="0"/>
              <a:t>“Acquisition and execution of coordinated motor skills is below what is expected given the individuals age and opportunity”</a:t>
            </a:r>
          </a:p>
          <a:p>
            <a:pPr marL="0" indent="0">
              <a:buNone/>
            </a:pPr>
            <a:r>
              <a:rPr lang="en-GB" dirty="0"/>
              <a:t>• Occurs early in development </a:t>
            </a:r>
          </a:p>
          <a:p>
            <a:pPr marL="0" indent="0">
              <a:buNone/>
            </a:pPr>
            <a:r>
              <a:rPr lang="en-GB" dirty="0"/>
              <a:t>• Delayed attainment of motor milestones (e.g., crawling) </a:t>
            </a:r>
          </a:p>
          <a:p>
            <a:pPr marL="0" indent="0">
              <a:buNone/>
            </a:pPr>
            <a:r>
              <a:rPr lang="en-GB" dirty="0"/>
              <a:t>• Motor skill execution is slow, awkward and less precise</a:t>
            </a:r>
          </a:p>
        </p:txBody>
      </p:sp>
    </p:spTree>
    <p:extLst>
      <p:ext uri="{BB962C8B-B14F-4D97-AF65-F5344CB8AC3E}">
        <p14:creationId xmlns:p14="http://schemas.microsoft.com/office/powerpoint/2010/main" val="197838232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8A7E60-EC63-FB82-171C-AE4FC33EB0C3}"/>
              </a:ext>
            </a:extLst>
          </p:cNvPr>
          <p:cNvSpPr>
            <a:spLocks noGrp="1"/>
          </p:cNvSpPr>
          <p:nvPr>
            <p:ph type="title"/>
          </p:nvPr>
        </p:nvSpPr>
        <p:spPr/>
        <p:txBody>
          <a:bodyPr/>
          <a:lstStyle/>
          <a:p>
            <a:r>
              <a:rPr lang="en-GB" dirty="0"/>
              <a:t>DCD in School</a:t>
            </a:r>
          </a:p>
        </p:txBody>
      </p:sp>
      <p:sp>
        <p:nvSpPr>
          <p:cNvPr id="4" name="Content Placeholder 3">
            <a:extLst>
              <a:ext uri="{FF2B5EF4-FFF2-40B4-BE49-F238E27FC236}">
                <a16:creationId xmlns:a16="http://schemas.microsoft.com/office/drawing/2014/main" id="{BD75A8FB-D8F3-19DA-D099-8D1AC83BB8A7}"/>
              </a:ext>
            </a:extLst>
          </p:cNvPr>
          <p:cNvSpPr>
            <a:spLocks noGrp="1"/>
          </p:cNvSpPr>
          <p:nvPr>
            <p:ph idx="1"/>
          </p:nvPr>
        </p:nvSpPr>
        <p:spPr>
          <a:xfrm>
            <a:off x="358219" y="1291244"/>
            <a:ext cx="11481847" cy="4405745"/>
          </a:xfrm>
        </p:spPr>
        <p:txBody>
          <a:bodyPr>
            <a:normAutofit lnSpcReduction="10000"/>
          </a:bodyPr>
          <a:lstStyle/>
          <a:p>
            <a:r>
              <a:rPr lang="en-GB" dirty="0"/>
              <a:t>In the classroom: </a:t>
            </a:r>
          </a:p>
          <a:p>
            <a:pPr marL="0" indent="0">
              <a:buNone/>
            </a:pPr>
            <a:r>
              <a:rPr lang="en-GB" dirty="0"/>
              <a:t>• Illegible/dysfluent handwriting </a:t>
            </a:r>
          </a:p>
          <a:p>
            <a:pPr marL="0" indent="0">
              <a:buNone/>
            </a:pPr>
            <a:r>
              <a:rPr lang="en-GB" dirty="0"/>
              <a:t>• Struggle typing </a:t>
            </a:r>
          </a:p>
          <a:p>
            <a:pPr marL="0" indent="0">
              <a:buNone/>
            </a:pPr>
            <a:r>
              <a:rPr lang="en-GB" dirty="0"/>
              <a:t>• Poor scissor control Generally: </a:t>
            </a:r>
          </a:p>
          <a:p>
            <a:pPr marL="0" indent="0">
              <a:buNone/>
            </a:pPr>
            <a:r>
              <a:rPr lang="en-GB" dirty="0"/>
              <a:t>• Poor drawing/tracing/colouring </a:t>
            </a:r>
          </a:p>
          <a:p>
            <a:pPr marL="0" indent="0">
              <a:buNone/>
            </a:pPr>
            <a:r>
              <a:rPr lang="en-GB" dirty="0"/>
              <a:t>• P.E. </a:t>
            </a:r>
            <a:r>
              <a:rPr lang="en-GB" dirty="0" err="1"/>
              <a:t>àball</a:t>
            </a:r>
            <a:r>
              <a:rPr lang="en-GB" dirty="0"/>
              <a:t> skills (particularly in older children) </a:t>
            </a:r>
          </a:p>
          <a:p>
            <a:pPr marL="0" indent="0">
              <a:buNone/>
            </a:pPr>
            <a:r>
              <a:rPr lang="en-GB" dirty="0"/>
              <a:t>• Untidy (buttoning &amp; zipper difficulty) </a:t>
            </a:r>
          </a:p>
          <a:p>
            <a:pPr marL="0" indent="0">
              <a:buNone/>
            </a:pPr>
            <a:r>
              <a:rPr lang="en-GB" dirty="0"/>
              <a:t>• Stair use </a:t>
            </a:r>
          </a:p>
          <a:p>
            <a:pPr marL="0" indent="0">
              <a:buNone/>
            </a:pPr>
            <a:r>
              <a:rPr lang="en-GB" dirty="0"/>
              <a:t>• Completing puzzles</a:t>
            </a:r>
          </a:p>
        </p:txBody>
      </p:sp>
    </p:spTree>
    <p:extLst>
      <p:ext uri="{BB962C8B-B14F-4D97-AF65-F5344CB8AC3E}">
        <p14:creationId xmlns:p14="http://schemas.microsoft.com/office/powerpoint/2010/main" val="45984561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DF3026-9A3D-443F-944E-0E7FFB38F942}"/>
              </a:ext>
            </a:extLst>
          </p:cNvPr>
          <p:cNvSpPr>
            <a:spLocks noGrp="1"/>
          </p:cNvSpPr>
          <p:nvPr>
            <p:ph type="title"/>
          </p:nvPr>
        </p:nvSpPr>
        <p:spPr/>
        <p:txBody>
          <a:bodyPr/>
          <a:lstStyle/>
          <a:p>
            <a:r>
              <a:rPr lang="en-GB" dirty="0"/>
              <a:t>Dyscalculia/Math Disorder</a:t>
            </a:r>
          </a:p>
        </p:txBody>
      </p:sp>
      <p:sp>
        <p:nvSpPr>
          <p:cNvPr id="3" name="Content Placeholder 2">
            <a:extLst>
              <a:ext uri="{FF2B5EF4-FFF2-40B4-BE49-F238E27FC236}">
                <a16:creationId xmlns:a16="http://schemas.microsoft.com/office/drawing/2014/main" id="{0C81977F-95C8-C941-8DCC-27680D9FC9F3}"/>
              </a:ext>
            </a:extLst>
          </p:cNvPr>
          <p:cNvSpPr>
            <a:spLocks noGrp="1"/>
          </p:cNvSpPr>
          <p:nvPr>
            <p:ph idx="1"/>
          </p:nvPr>
        </p:nvSpPr>
        <p:spPr/>
        <p:txBody>
          <a:bodyPr/>
          <a:lstStyle/>
          <a:p>
            <a:pPr marL="0" indent="0">
              <a:buNone/>
            </a:pPr>
            <a:r>
              <a:rPr lang="en-GB" dirty="0"/>
              <a:t>“Specific difficulties affecting the understanding of numerical concepts and arithmetical information”</a:t>
            </a:r>
          </a:p>
          <a:p>
            <a:pPr marL="0" indent="0">
              <a:buNone/>
            </a:pPr>
            <a:r>
              <a:rPr lang="en-GB" dirty="0"/>
              <a:t>• Identified at primary school age </a:t>
            </a:r>
          </a:p>
          <a:p>
            <a:pPr marL="0" indent="0">
              <a:buNone/>
            </a:pPr>
            <a:r>
              <a:rPr lang="en-GB" dirty="0"/>
              <a:t>• Selective impairment for numerical/maths based tasks </a:t>
            </a:r>
          </a:p>
          <a:p>
            <a:pPr marL="0" indent="0">
              <a:buNone/>
            </a:pPr>
            <a:r>
              <a:rPr lang="en-GB" dirty="0"/>
              <a:t>• This includes time and quantity processing but only when numbers are involved</a:t>
            </a:r>
          </a:p>
        </p:txBody>
      </p:sp>
    </p:spTree>
    <p:extLst>
      <p:ext uri="{BB962C8B-B14F-4D97-AF65-F5344CB8AC3E}">
        <p14:creationId xmlns:p14="http://schemas.microsoft.com/office/powerpoint/2010/main" val="10252735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F4BDFC-2EE3-90C0-3A03-C7ACA6C9D798}"/>
              </a:ext>
            </a:extLst>
          </p:cNvPr>
          <p:cNvSpPr>
            <a:spLocks noGrp="1"/>
          </p:cNvSpPr>
          <p:nvPr>
            <p:ph type="title"/>
          </p:nvPr>
        </p:nvSpPr>
        <p:spPr>
          <a:xfrm>
            <a:off x="351934" y="-50511"/>
            <a:ext cx="11481847" cy="1325563"/>
          </a:xfrm>
        </p:spPr>
        <p:txBody>
          <a:bodyPr/>
          <a:lstStyle/>
          <a:p>
            <a:r>
              <a:rPr lang="en-GB" dirty="0"/>
              <a:t>Dyscalculia in School</a:t>
            </a:r>
          </a:p>
        </p:txBody>
      </p:sp>
      <p:sp>
        <p:nvSpPr>
          <p:cNvPr id="3" name="Content Placeholder 2">
            <a:extLst>
              <a:ext uri="{FF2B5EF4-FFF2-40B4-BE49-F238E27FC236}">
                <a16:creationId xmlns:a16="http://schemas.microsoft.com/office/drawing/2014/main" id="{75445C11-0A10-AF31-E048-97471ADC9EBE}"/>
              </a:ext>
            </a:extLst>
          </p:cNvPr>
          <p:cNvSpPr>
            <a:spLocks noGrp="1"/>
          </p:cNvSpPr>
          <p:nvPr>
            <p:ph idx="1"/>
          </p:nvPr>
        </p:nvSpPr>
        <p:spPr>
          <a:xfrm>
            <a:off x="358219" y="1158239"/>
            <a:ext cx="11481847" cy="5037513"/>
          </a:xfrm>
        </p:spPr>
        <p:txBody>
          <a:bodyPr>
            <a:normAutofit lnSpcReduction="10000"/>
          </a:bodyPr>
          <a:lstStyle/>
          <a:p>
            <a:r>
              <a:rPr lang="en-GB" dirty="0"/>
              <a:t>In the classroom: </a:t>
            </a:r>
          </a:p>
          <a:p>
            <a:pPr marL="0" indent="0">
              <a:buNone/>
            </a:pPr>
            <a:r>
              <a:rPr lang="en-GB" dirty="0"/>
              <a:t>Impairment in maths based exercises</a:t>
            </a:r>
          </a:p>
          <a:p>
            <a:pPr marL="0" indent="0">
              <a:buNone/>
            </a:pPr>
            <a:r>
              <a:rPr lang="en-GB" dirty="0"/>
              <a:t> Processing numerical information</a:t>
            </a:r>
          </a:p>
          <a:p>
            <a:pPr marL="0" indent="0">
              <a:buNone/>
            </a:pPr>
            <a:r>
              <a:rPr lang="en-GB" dirty="0"/>
              <a:t> Memorization of arithmetic facts </a:t>
            </a:r>
          </a:p>
          <a:p>
            <a:pPr marL="0" indent="0">
              <a:buNone/>
            </a:pPr>
            <a:r>
              <a:rPr lang="en-GB" dirty="0"/>
              <a:t>Inaccurate/dysfluent calculations</a:t>
            </a:r>
          </a:p>
          <a:p>
            <a:pPr marL="0" indent="0">
              <a:buNone/>
            </a:pPr>
            <a:r>
              <a:rPr lang="en-GB" dirty="0"/>
              <a:t>Inaccurate numerical reasoning</a:t>
            </a:r>
          </a:p>
          <a:p>
            <a:pPr marL="0" indent="0">
              <a:buNone/>
            </a:pPr>
            <a:r>
              <a:rPr lang="en-GB" dirty="0"/>
              <a:t>Generally: </a:t>
            </a:r>
          </a:p>
          <a:p>
            <a:pPr marL="0" indent="0">
              <a:buNone/>
            </a:pPr>
            <a:r>
              <a:rPr lang="en-GB" dirty="0"/>
              <a:t>• Poor punctuality </a:t>
            </a:r>
          </a:p>
          <a:p>
            <a:pPr marL="0" indent="0">
              <a:buNone/>
            </a:pPr>
            <a:r>
              <a:rPr lang="en-GB" dirty="0"/>
              <a:t>• Inability to plan activities</a:t>
            </a:r>
          </a:p>
          <a:p>
            <a:r>
              <a:rPr lang="en-GB" dirty="0"/>
              <a:t>Poor concept of time</a:t>
            </a:r>
          </a:p>
          <a:p>
            <a:pPr marL="0" indent="0">
              <a:buNone/>
            </a:pPr>
            <a:endParaRPr lang="en-GB" dirty="0"/>
          </a:p>
        </p:txBody>
      </p:sp>
    </p:spTree>
    <p:extLst>
      <p:ext uri="{BB962C8B-B14F-4D97-AF65-F5344CB8AC3E}">
        <p14:creationId xmlns:p14="http://schemas.microsoft.com/office/powerpoint/2010/main" val="28355367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SLI </a:t>
            </a:r>
            <a:br>
              <a:rPr lang="en-GB" dirty="0"/>
            </a:br>
            <a:r>
              <a:rPr lang="en-GB" dirty="0"/>
              <a:t>(Developmental Language Disorder)</a:t>
            </a:r>
          </a:p>
        </p:txBody>
      </p:sp>
      <p:sp>
        <p:nvSpPr>
          <p:cNvPr id="3" name="Content Placeholder 2"/>
          <p:cNvSpPr>
            <a:spLocks noGrp="1"/>
          </p:cNvSpPr>
          <p:nvPr>
            <p:ph idx="1"/>
          </p:nvPr>
        </p:nvSpPr>
        <p:spPr>
          <a:xfrm>
            <a:off x="1981200" y="1703388"/>
            <a:ext cx="8229600" cy="4938712"/>
          </a:xfrm>
        </p:spPr>
        <p:txBody>
          <a:bodyPr>
            <a:normAutofit/>
          </a:bodyPr>
          <a:lstStyle/>
          <a:p>
            <a:pPr marL="0" indent="0">
              <a:buNone/>
            </a:pPr>
            <a:r>
              <a:rPr lang="en-GB" dirty="0"/>
              <a:t>Specific Language Impairments – development is appropriate in all areas except language skills. </a:t>
            </a:r>
          </a:p>
          <a:p>
            <a:pPr marL="0" indent="0">
              <a:buNone/>
            </a:pPr>
            <a:r>
              <a:rPr lang="en-GB" dirty="0"/>
              <a:t>This can affect:</a:t>
            </a:r>
          </a:p>
          <a:p>
            <a:pPr>
              <a:buFont typeface="Arial" panose="020B0604020202020204" pitchFamily="34" charset="0"/>
              <a:buChar char="•"/>
            </a:pPr>
            <a:r>
              <a:rPr lang="en-GB" dirty="0"/>
              <a:t>Receptive language</a:t>
            </a:r>
          </a:p>
          <a:p>
            <a:pPr>
              <a:buFont typeface="Arial" panose="020B0604020202020204" pitchFamily="34" charset="0"/>
              <a:buChar char="•"/>
            </a:pPr>
            <a:r>
              <a:rPr lang="en-GB" dirty="0"/>
              <a:t>Expressive Language</a:t>
            </a:r>
          </a:p>
          <a:p>
            <a:pPr>
              <a:buFont typeface="Arial" panose="020B0604020202020204" pitchFamily="34" charset="0"/>
              <a:buChar char="•"/>
            </a:pPr>
            <a:r>
              <a:rPr lang="en-GB" dirty="0"/>
              <a:t>Semantics</a:t>
            </a:r>
          </a:p>
          <a:p>
            <a:pPr>
              <a:buFont typeface="Arial" panose="020B0604020202020204" pitchFamily="34" charset="0"/>
              <a:buChar char="•"/>
            </a:pPr>
            <a:r>
              <a:rPr lang="en-GB" dirty="0"/>
              <a:t>Pragmatics</a:t>
            </a:r>
          </a:p>
          <a:p>
            <a:pPr>
              <a:buFont typeface="Arial" panose="020B0604020202020204" pitchFamily="34" charset="0"/>
              <a:buChar char="•"/>
            </a:pPr>
            <a:r>
              <a:rPr lang="en-GB" dirty="0"/>
              <a:t>Articulation and Prosody</a:t>
            </a:r>
          </a:p>
          <a:p>
            <a:pPr>
              <a:buFont typeface="Arial" panose="020B0604020202020204" pitchFamily="34" charset="0"/>
              <a:buChar char="•"/>
            </a:pPr>
            <a:r>
              <a:rPr lang="en-GB" dirty="0"/>
              <a:t>Syntax</a:t>
            </a:r>
          </a:p>
          <a:p>
            <a:pPr>
              <a:buFont typeface="Arial" panose="020B0604020202020204" pitchFamily="34" charset="0"/>
              <a:buChar char="•"/>
            </a:pPr>
            <a:endParaRPr lang="en-GB" dirty="0"/>
          </a:p>
        </p:txBody>
      </p:sp>
    </p:spTree>
    <p:extLst>
      <p:ext uri="{BB962C8B-B14F-4D97-AF65-F5344CB8AC3E}">
        <p14:creationId xmlns:p14="http://schemas.microsoft.com/office/powerpoint/2010/main" val="308584435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62E0EE-0DCC-C04F-C22E-8ECD46B63465}"/>
              </a:ext>
            </a:extLst>
          </p:cNvPr>
          <p:cNvSpPr>
            <a:spLocks noGrp="1"/>
          </p:cNvSpPr>
          <p:nvPr>
            <p:ph type="title"/>
          </p:nvPr>
        </p:nvSpPr>
        <p:spPr/>
        <p:txBody>
          <a:bodyPr/>
          <a:lstStyle/>
          <a:p>
            <a:r>
              <a:rPr lang="en-GB" dirty="0"/>
              <a:t>Specific Language Impairment (SLI)</a:t>
            </a:r>
          </a:p>
        </p:txBody>
      </p:sp>
      <p:sp>
        <p:nvSpPr>
          <p:cNvPr id="3" name="Content Placeholder 2">
            <a:extLst>
              <a:ext uri="{FF2B5EF4-FFF2-40B4-BE49-F238E27FC236}">
                <a16:creationId xmlns:a16="http://schemas.microsoft.com/office/drawing/2014/main" id="{2AFE88A5-7AE8-7C28-3002-0FA058E182E0}"/>
              </a:ext>
            </a:extLst>
          </p:cNvPr>
          <p:cNvSpPr>
            <a:spLocks noGrp="1"/>
          </p:cNvSpPr>
          <p:nvPr>
            <p:ph idx="1"/>
          </p:nvPr>
        </p:nvSpPr>
        <p:spPr/>
        <p:txBody>
          <a:bodyPr/>
          <a:lstStyle/>
          <a:p>
            <a:pPr marL="0" indent="0">
              <a:buNone/>
            </a:pPr>
            <a:r>
              <a:rPr lang="en-GB" dirty="0"/>
              <a:t>“Delays in language development, where oral language skills are impaired whilst other, non-verbal abilities, are spared”</a:t>
            </a:r>
          </a:p>
          <a:p>
            <a:pPr marL="0" indent="0">
              <a:buNone/>
            </a:pPr>
            <a:r>
              <a:rPr lang="en-GB" dirty="0"/>
              <a:t>• Identified very early in development (preschool) </a:t>
            </a:r>
          </a:p>
          <a:p>
            <a:pPr marL="0" indent="0">
              <a:buNone/>
            </a:pPr>
            <a:r>
              <a:rPr lang="en-GB" dirty="0"/>
              <a:t>• Difficulties with grammar, syntax and semantics </a:t>
            </a:r>
          </a:p>
          <a:p>
            <a:pPr marL="0" indent="0">
              <a:buNone/>
            </a:pPr>
            <a:r>
              <a:rPr lang="en-GB" dirty="0"/>
              <a:t>• Closely linked with dyslexia</a:t>
            </a:r>
          </a:p>
        </p:txBody>
      </p:sp>
    </p:spTree>
    <p:extLst>
      <p:ext uri="{BB962C8B-B14F-4D97-AF65-F5344CB8AC3E}">
        <p14:creationId xmlns:p14="http://schemas.microsoft.com/office/powerpoint/2010/main" val="346964442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6E4E65-3686-BDE9-EC63-00FBF147D594}"/>
              </a:ext>
            </a:extLst>
          </p:cNvPr>
          <p:cNvSpPr>
            <a:spLocks noGrp="1"/>
          </p:cNvSpPr>
          <p:nvPr>
            <p:ph type="title"/>
          </p:nvPr>
        </p:nvSpPr>
        <p:spPr>
          <a:xfrm>
            <a:off x="355076" y="54783"/>
            <a:ext cx="11481847" cy="1325563"/>
          </a:xfrm>
        </p:spPr>
        <p:txBody>
          <a:bodyPr/>
          <a:lstStyle/>
          <a:p>
            <a:r>
              <a:rPr lang="en-GB" dirty="0"/>
              <a:t>SLI in School</a:t>
            </a:r>
          </a:p>
        </p:txBody>
      </p:sp>
      <p:sp>
        <p:nvSpPr>
          <p:cNvPr id="3" name="Content Placeholder 2">
            <a:extLst>
              <a:ext uri="{FF2B5EF4-FFF2-40B4-BE49-F238E27FC236}">
                <a16:creationId xmlns:a16="http://schemas.microsoft.com/office/drawing/2014/main" id="{4B4375C4-0DBA-2E35-FA56-23A1B8677AE7}"/>
              </a:ext>
            </a:extLst>
          </p:cNvPr>
          <p:cNvSpPr>
            <a:spLocks noGrp="1"/>
          </p:cNvSpPr>
          <p:nvPr>
            <p:ph idx="1"/>
          </p:nvPr>
        </p:nvSpPr>
        <p:spPr>
          <a:xfrm>
            <a:off x="355075" y="1025235"/>
            <a:ext cx="11481847" cy="4693921"/>
          </a:xfrm>
        </p:spPr>
        <p:txBody>
          <a:bodyPr>
            <a:normAutofit fontScale="92500" lnSpcReduction="20000"/>
          </a:bodyPr>
          <a:lstStyle/>
          <a:p>
            <a:pPr marL="0" indent="0">
              <a:buNone/>
            </a:pPr>
            <a:r>
              <a:rPr lang="en-GB" dirty="0"/>
              <a:t>In the classroom: </a:t>
            </a:r>
          </a:p>
          <a:p>
            <a:pPr marL="0" indent="0">
              <a:buNone/>
            </a:pPr>
            <a:r>
              <a:rPr lang="en-GB" dirty="0"/>
              <a:t>• Poor grammar </a:t>
            </a:r>
          </a:p>
          <a:p>
            <a:pPr marL="0" indent="0">
              <a:buNone/>
            </a:pPr>
            <a:r>
              <a:rPr lang="en-GB" dirty="0"/>
              <a:t>• Incorrect use of tense </a:t>
            </a:r>
          </a:p>
          <a:p>
            <a:pPr marL="0" indent="0">
              <a:buNone/>
            </a:pPr>
            <a:r>
              <a:rPr lang="en-GB" dirty="0"/>
              <a:t>• May link words incorrectly/omit words </a:t>
            </a:r>
          </a:p>
          <a:p>
            <a:pPr marL="0" indent="0">
              <a:buNone/>
            </a:pPr>
            <a:r>
              <a:rPr lang="en-GB" dirty="0"/>
              <a:t>• Delayed readiness to read and write (early primary) </a:t>
            </a:r>
          </a:p>
          <a:p>
            <a:pPr marL="0" indent="0">
              <a:buNone/>
            </a:pPr>
            <a:r>
              <a:rPr lang="en-GB" dirty="0"/>
              <a:t>• Poor reading comprehension </a:t>
            </a:r>
          </a:p>
          <a:p>
            <a:pPr marL="0" indent="0">
              <a:buNone/>
            </a:pPr>
            <a:r>
              <a:rPr lang="en-GB" dirty="0"/>
              <a:t>• Dysfluent reading (later in development) </a:t>
            </a:r>
          </a:p>
          <a:p>
            <a:pPr marL="0" indent="0">
              <a:buNone/>
            </a:pPr>
            <a:r>
              <a:rPr lang="en-GB" dirty="0"/>
              <a:t>Generally: </a:t>
            </a:r>
          </a:p>
          <a:p>
            <a:pPr marL="0" indent="0">
              <a:buNone/>
            </a:pPr>
            <a:r>
              <a:rPr lang="en-GB" dirty="0"/>
              <a:t>• Poor oral language ability </a:t>
            </a:r>
          </a:p>
          <a:p>
            <a:pPr marL="0" indent="0">
              <a:buNone/>
            </a:pPr>
            <a:r>
              <a:rPr lang="en-GB" dirty="0"/>
              <a:t>• Have difficulty saying what they want to </a:t>
            </a:r>
          </a:p>
          <a:p>
            <a:pPr marL="0" indent="0">
              <a:buNone/>
            </a:pPr>
            <a:r>
              <a:rPr lang="en-GB" dirty="0"/>
              <a:t>• May talk in sentences but sound muddled</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85147746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r>
              <a:rPr lang="en-GB" altLang="en-US"/>
              <a:t>Communication</a:t>
            </a:r>
          </a:p>
        </p:txBody>
      </p:sp>
      <p:grpSp>
        <p:nvGrpSpPr>
          <p:cNvPr id="13331" name="Group 19"/>
          <p:cNvGrpSpPr>
            <a:grpSpLocks/>
          </p:cNvGrpSpPr>
          <p:nvPr/>
        </p:nvGrpSpPr>
        <p:grpSpPr bwMode="auto">
          <a:xfrm>
            <a:off x="2517776" y="2438401"/>
            <a:ext cx="6854825" cy="1470025"/>
            <a:chOff x="626" y="1536"/>
            <a:chExt cx="4318" cy="926"/>
          </a:xfrm>
        </p:grpSpPr>
        <p:sp>
          <p:nvSpPr>
            <p:cNvPr id="13318" name="Line 6"/>
            <p:cNvSpPr>
              <a:spLocks noChangeShapeType="1"/>
            </p:cNvSpPr>
            <p:nvPr/>
          </p:nvSpPr>
          <p:spPr bwMode="auto">
            <a:xfrm>
              <a:off x="1498" y="1999"/>
              <a:ext cx="1608" cy="0"/>
            </a:xfrm>
            <a:prstGeom prst="line">
              <a:avLst/>
            </a:prstGeom>
            <a:noFill/>
            <a:ln w="76200">
              <a:solidFill>
                <a:schemeClr val="bg2"/>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grpSp>
          <p:nvGrpSpPr>
            <p:cNvPr id="13328" name="Group 16"/>
            <p:cNvGrpSpPr>
              <a:grpSpLocks/>
            </p:cNvGrpSpPr>
            <p:nvPr/>
          </p:nvGrpSpPr>
          <p:grpSpPr bwMode="auto">
            <a:xfrm>
              <a:off x="626" y="1536"/>
              <a:ext cx="4318" cy="926"/>
              <a:chOff x="626" y="1536"/>
              <a:chExt cx="4318" cy="926"/>
            </a:xfrm>
          </p:grpSpPr>
          <p:graphicFrame>
            <p:nvGraphicFramePr>
              <p:cNvPr id="13319" name="Object 7"/>
              <p:cNvGraphicFramePr>
                <a:graphicFrameLocks noChangeAspect="1"/>
              </p:cNvGraphicFramePr>
              <p:nvPr/>
            </p:nvGraphicFramePr>
            <p:xfrm>
              <a:off x="626" y="1551"/>
              <a:ext cx="910" cy="903"/>
            </p:xfrm>
            <a:graphic>
              <a:graphicData uri="http://schemas.openxmlformats.org/presentationml/2006/ole">
                <mc:AlternateContent xmlns:mc="http://schemas.openxmlformats.org/markup-compatibility/2006">
                  <mc:Choice xmlns:v="urn:schemas-microsoft-com:vml" Requires="v">
                    <p:oleObj name="Picture" r:id="rId3" imgW="891000" imgH="786600" progId="Word.Picture.8">
                      <p:embed/>
                    </p:oleObj>
                  </mc:Choice>
                  <mc:Fallback>
                    <p:oleObj name="Picture" r:id="rId3" imgW="891000" imgH="786600" progId="Word.Picture.8">
                      <p:embed/>
                      <p:pic>
                        <p:nvPicPr>
                          <p:cNvPr id="13319" name="Object 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6" y="1551"/>
                            <a:ext cx="910" cy="9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13322" name="Text Box 10"/>
              <p:cNvSpPr txBox="1">
                <a:spLocks noChangeArrowheads="1"/>
              </p:cNvSpPr>
              <p:nvPr/>
            </p:nvSpPr>
            <p:spPr bwMode="auto">
              <a:xfrm>
                <a:off x="3106" y="1536"/>
                <a:ext cx="1838" cy="926"/>
              </a:xfrm>
              <a:prstGeom prst="rect">
                <a:avLst/>
              </a:prstGeom>
              <a:solidFill>
                <a:srgbClr val="FFFFFF"/>
              </a:solidFill>
              <a:ln w="38100">
                <a:solidFill>
                  <a:schemeClr val="accent1"/>
                </a:solidFill>
                <a:miter lim="800000"/>
                <a:headEnd/>
                <a:tailEnd/>
              </a:ln>
            </p:spPr>
            <p:txBody>
              <a:bodyPr/>
              <a:lstStyle/>
              <a:p>
                <a:pPr eaLnBrk="0" hangingPunct="0">
                  <a:spcBef>
                    <a:spcPct val="0"/>
                  </a:spcBef>
                </a:pPr>
                <a:r>
                  <a:rPr lang="en-US" altLang="en-US" sz="2100" b="1">
                    <a:latin typeface="Arial" panose="020B0604020202020204" pitchFamily="34" charset="0"/>
                  </a:rPr>
                  <a:t>Receptive Language</a:t>
                </a:r>
              </a:p>
              <a:p>
                <a:pPr eaLnBrk="0" hangingPunct="0">
                  <a:spcBef>
                    <a:spcPct val="0"/>
                  </a:spcBef>
                  <a:buFont typeface="Symbol" panose="05050102010706020507" pitchFamily="18" charset="2"/>
                  <a:buChar char="·"/>
                </a:pPr>
                <a:r>
                  <a:rPr lang="en-US" altLang="en-US" sz="2000">
                    <a:latin typeface="Arial" panose="020B0604020202020204" pitchFamily="34" charset="0"/>
                  </a:rPr>
                  <a:t> Attending</a:t>
                </a:r>
              </a:p>
              <a:p>
                <a:pPr eaLnBrk="0" hangingPunct="0">
                  <a:spcBef>
                    <a:spcPct val="0"/>
                  </a:spcBef>
                  <a:buFont typeface="Symbol" panose="05050102010706020507" pitchFamily="18" charset="2"/>
                  <a:buChar char="·"/>
                </a:pPr>
                <a:r>
                  <a:rPr lang="en-US" altLang="en-US" sz="2000">
                    <a:latin typeface="Arial" panose="020B0604020202020204" pitchFamily="34" charset="0"/>
                  </a:rPr>
                  <a:t> Listening</a:t>
                </a:r>
              </a:p>
              <a:p>
                <a:pPr eaLnBrk="0" hangingPunct="0">
                  <a:spcBef>
                    <a:spcPct val="0"/>
                  </a:spcBef>
                  <a:buFont typeface="Symbol" panose="05050102010706020507" pitchFamily="18" charset="2"/>
                  <a:buChar char="·"/>
                </a:pPr>
                <a:r>
                  <a:rPr lang="en-US" altLang="en-US" sz="2000">
                    <a:latin typeface="Arial" panose="020B0604020202020204" pitchFamily="34" charset="0"/>
                  </a:rPr>
                  <a:t> Understanding</a:t>
                </a:r>
              </a:p>
            </p:txBody>
          </p:sp>
        </p:grpSp>
      </p:grpSp>
      <p:sp>
        <p:nvSpPr>
          <p:cNvPr id="13323" name="Line 11"/>
          <p:cNvSpPr>
            <a:spLocks noChangeShapeType="1"/>
          </p:cNvSpPr>
          <p:nvPr/>
        </p:nvSpPr>
        <p:spPr bwMode="auto">
          <a:xfrm>
            <a:off x="7913688" y="3908425"/>
            <a:ext cx="0" cy="1028700"/>
          </a:xfrm>
          <a:prstGeom prst="line">
            <a:avLst/>
          </a:prstGeom>
          <a:noFill/>
          <a:ln w="76200">
            <a:solidFill>
              <a:schemeClr val="bg2"/>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grpSp>
        <p:nvGrpSpPr>
          <p:cNvPr id="13330" name="Group 18"/>
          <p:cNvGrpSpPr>
            <a:grpSpLocks/>
          </p:cNvGrpSpPr>
          <p:nvPr/>
        </p:nvGrpSpPr>
        <p:grpSpPr bwMode="auto">
          <a:xfrm>
            <a:off x="2492376" y="4937126"/>
            <a:ext cx="6880225" cy="1616075"/>
            <a:chOff x="610" y="3110"/>
            <a:chExt cx="4334" cy="1018"/>
          </a:xfrm>
        </p:grpSpPr>
        <p:pic>
          <p:nvPicPr>
            <p:cNvPr id="13326" name="Picture 14" descr="SG00011_"/>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10" y="3234"/>
              <a:ext cx="1262" cy="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13329" name="Group 17"/>
            <p:cNvGrpSpPr>
              <a:grpSpLocks/>
            </p:cNvGrpSpPr>
            <p:nvPr/>
          </p:nvGrpSpPr>
          <p:grpSpPr bwMode="auto">
            <a:xfrm>
              <a:off x="1842" y="3110"/>
              <a:ext cx="3102" cy="1018"/>
              <a:chOff x="1842" y="3110"/>
              <a:chExt cx="3102" cy="1018"/>
            </a:xfrm>
          </p:grpSpPr>
          <p:sp>
            <p:nvSpPr>
              <p:cNvPr id="13324" name="Text Box 12"/>
              <p:cNvSpPr txBox="1">
                <a:spLocks noChangeArrowheads="1"/>
              </p:cNvSpPr>
              <p:nvPr/>
            </p:nvSpPr>
            <p:spPr bwMode="auto">
              <a:xfrm>
                <a:off x="2876" y="3110"/>
                <a:ext cx="2068" cy="1018"/>
              </a:xfrm>
              <a:prstGeom prst="rect">
                <a:avLst/>
              </a:prstGeom>
              <a:solidFill>
                <a:srgbClr val="FFFFFF"/>
              </a:solidFill>
              <a:ln w="38100">
                <a:solidFill>
                  <a:schemeClr val="accent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pPr eaLnBrk="0" hangingPunct="0">
                  <a:spcBef>
                    <a:spcPct val="0"/>
                  </a:spcBef>
                </a:pPr>
                <a:r>
                  <a:rPr lang="en-US" altLang="en-US" sz="2100" b="1">
                    <a:latin typeface="Arial" panose="020B0604020202020204" pitchFamily="34" charset="0"/>
                  </a:rPr>
                  <a:t>Expressive Language</a:t>
                </a:r>
              </a:p>
              <a:p>
                <a:pPr eaLnBrk="0" hangingPunct="0">
                  <a:spcBef>
                    <a:spcPct val="0"/>
                  </a:spcBef>
                  <a:buFont typeface="Symbol" panose="05050102010706020507" pitchFamily="18" charset="2"/>
                  <a:buChar char="·"/>
                </a:pPr>
                <a:r>
                  <a:rPr lang="en-US" altLang="en-US" sz="2000">
                    <a:latin typeface="Arial" panose="020B0604020202020204" pitchFamily="34" charset="0"/>
                  </a:rPr>
                  <a:t> Word finding</a:t>
                </a:r>
              </a:p>
              <a:p>
                <a:pPr eaLnBrk="0" hangingPunct="0">
                  <a:spcBef>
                    <a:spcPct val="0"/>
                  </a:spcBef>
                  <a:buFont typeface="Symbol" panose="05050102010706020507" pitchFamily="18" charset="2"/>
                  <a:buChar char="·"/>
                </a:pPr>
                <a:r>
                  <a:rPr lang="en-US" altLang="en-US" sz="2000">
                    <a:latin typeface="Arial" panose="020B0604020202020204" pitchFamily="34" charset="0"/>
                  </a:rPr>
                  <a:t> Sentence construction</a:t>
                </a:r>
              </a:p>
              <a:p>
                <a:pPr eaLnBrk="0" hangingPunct="0">
                  <a:spcBef>
                    <a:spcPct val="0"/>
                  </a:spcBef>
                  <a:buFont typeface="Symbol" panose="05050102010706020507" pitchFamily="18" charset="2"/>
                  <a:buChar char="·"/>
                </a:pPr>
                <a:r>
                  <a:rPr lang="en-US" altLang="en-US" sz="2000">
                    <a:latin typeface="Arial" panose="020B0604020202020204" pitchFamily="34" charset="0"/>
                  </a:rPr>
                  <a:t> Articulation</a:t>
                </a:r>
              </a:p>
            </p:txBody>
          </p:sp>
          <p:sp>
            <p:nvSpPr>
              <p:cNvPr id="13327" name="Line 15"/>
              <p:cNvSpPr>
                <a:spLocks noChangeShapeType="1"/>
              </p:cNvSpPr>
              <p:nvPr/>
            </p:nvSpPr>
            <p:spPr bwMode="auto">
              <a:xfrm flipH="1">
                <a:off x="1842" y="3665"/>
                <a:ext cx="1034" cy="0"/>
              </a:xfrm>
              <a:prstGeom prst="line">
                <a:avLst/>
              </a:prstGeom>
              <a:noFill/>
              <a:ln w="76200">
                <a:solidFill>
                  <a:schemeClr val="bg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grpSp>
      </p:grpSp>
    </p:spTree>
    <p:extLst>
      <p:ext uri="{BB962C8B-B14F-4D97-AF65-F5344CB8AC3E}">
        <p14:creationId xmlns:p14="http://schemas.microsoft.com/office/powerpoint/2010/main" val="207871300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499"/>
                                          </p:stCondLst>
                                        </p:cTn>
                                        <p:tgtEl>
                                          <p:spTgt spid="13331"/>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499"/>
                                          </p:stCondLst>
                                        </p:cTn>
                                        <p:tgtEl>
                                          <p:spTgt spid="13323"/>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499"/>
                                          </p:stCondLst>
                                        </p:cTn>
                                        <p:tgtEl>
                                          <p:spTgt spid="1333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r>
              <a:rPr lang="en-GB" altLang="en-US" dirty="0"/>
              <a:t>Expressive Difficulties</a:t>
            </a:r>
          </a:p>
        </p:txBody>
      </p:sp>
      <p:sp>
        <p:nvSpPr>
          <p:cNvPr id="14339" name="Rectangle 3"/>
          <p:cNvSpPr>
            <a:spLocks noGrp="1" noChangeArrowheads="1"/>
          </p:cNvSpPr>
          <p:nvPr>
            <p:ph type="body" idx="1"/>
          </p:nvPr>
        </p:nvSpPr>
        <p:spPr/>
        <p:txBody>
          <a:bodyPr/>
          <a:lstStyle/>
          <a:p>
            <a:r>
              <a:rPr lang="en-GB" altLang="en-US"/>
              <a:t>Word finding difficulties</a:t>
            </a:r>
          </a:p>
          <a:p>
            <a:r>
              <a:rPr lang="en-GB" altLang="en-US"/>
              <a:t>Tip of the Tongue Phenomena</a:t>
            </a:r>
          </a:p>
          <a:p>
            <a:r>
              <a:rPr lang="en-GB" altLang="en-US"/>
              <a:t>Semantic cues help more than phonological cues</a:t>
            </a:r>
          </a:p>
        </p:txBody>
      </p:sp>
    </p:spTree>
    <p:extLst>
      <p:ext uri="{BB962C8B-B14F-4D97-AF65-F5344CB8AC3E}">
        <p14:creationId xmlns:p14="http://schemas.microsoft.com/office/powerpoint/2010/main" val="238883276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1026"/>
          <p:cNvSpPr>
            <a:spLocks noGrp="1" noChangeArrowheads="1"/>
          </p:cNvSpPr>
          <p:nvPr>
            <p:ph type="title"/>
          </p:nvPr>
        </p:nvSpPr>
        <p:spPr/>
        <p:txBody>
          <a:bodyPr/>
          <a:lstStyle/>
          <a:p>
            <a:r>
              <a:rPr lang="en-GB" altLang="en-US" dirty="0"/>
              <a:t>Understanding Language</a:t>
            </a:r>
          </a:p>
        </p:txBody>
      </p:sp>
      <p:sp>
        <p:nvSpPr>
          <p:cNvPr id="16387" name="Rectangle 1027"/>
          <p:cNvSpPr>
            <a:spLocks noGrp="1" noChangeArrowheads="1"/>
          </p:cNvSpPr>
          <p:nvPr>
            <p:ph type="body" idx="1"/>
          </p:nvPr>
        </p:nvSpPr>
        <p:spPr/>
        <p:txBody>
          <a:bodyPr/>
          <a:lstStyle/>
          <a:p>
            <a:r>
              <a:rPr lang="en-GB" altLang="en-US"/>
              <a:t>Lexicon</a:t>
            </a:r>
          </a:p>
          <a:p>
            <a:r>
              <a:rPr lang="en-GB" altLang="en-US"/>
              <a:t>Register</a:t>
            </a:r>
          </a:p>
          <a:p>
            <a:r>
              <a:rPr lang="en-GB" altLang="en-US"/>
              <a:t>Passive vocabulary</a:t>
            </a:r>
          </a:p>
          <a:p>
            <a:r>
              <a:rPr lang="en-GB" altLang="en-US"/>
              <a:t>Active vocabulary</a:t>
            </a:r>
          </a:p>
          <a:p>
            <a:r>
              <a:rPr lang="en-GB" altLang="en-US"/>
              <a:t>Reading comprehension is below language comprehension</a:t>
            </a:r>
          </a:p>
        </p:txBody>
      </p:sp>
    </p:spTree>
    <p:extLst>
      <p:ext uri="{BB962C8B-B14F-4D97-AF65-F5344CB8AC3E}">
        <p14:creationId xmlns:p14="http://schemas.microsoft.com/office/powerpoint/2010/main" val="367439078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normAutofit/>
          </a:bodyPr>
          <a:lstStyle/>
          <a:p>
            <a:r>
              <a:rPr lang="en-GB" altLang="en-US"/>
              <a:t>Semantics – the Meaning of Utterances</a:t>
            </a:r>
          </a:p>
        </p:txBody>
      </p:sp>
      <p:pic>
        <p:nvPicPr>
          <p:cNvPr id="9219" name="Picture 3" descr="C:\Documents and Settings\gsqui1ed\Desktop\SpLD course\joke 1.tif"/>
          <p:cNvPicPr>
            <a:picLocks noChangeAspect="1" noChangeArrowheads="1"/>
          </p:cNvPicPr>
          <p:nvPr/>
        </p:nvPicPr>
        <p:blipFill>
          <a:blip r:embed="rId3">
            <a:clrChange>
              <a:clrFrom>
                <a:srgbClr val="F8F6E9"/>
              </a:clrFrom>
              <a:clrTo>
                <a:srgbClr val="F8F6E9">
                  <a:alpha val="0"/>
                </a:srgbClr>
              </a:clrTo>
            </a:clrChange>
            <a:lum bright="-24000" contrast="48000"/>
            <a:extLst>
              <a:ext uri="{28A0092B-C50C-407E-A947-70E740481C1C}">
                <a14:useLocalDpi xmlns:a14="http://schemas.microsoft.com/office/drawing/2010/main" val="0"/>
              </a:ext>
            </a:extLst>
          </a:blip>
          <a:srcRect l="3252" r="4762" b="6976"/>
          <a:stretch>
            <a:fillRect/>
          </a:stretch>
        </p:blipFill>
        <p:spPr bwMode="auto">
          <a:xfrm>
            <a:off x="1822450" y="2819400"/>
            <a:ext cx="2578100" cy="3124200"/>
          </a:xfrm>
          <a:prstGeom prst="rect">
            <a:avLst/>
          </a:prstGeom>
          <a:noFill/>
          <a:extLst>
            <a:ext uri="{909E8E84-426E-40DD-AFC4-6F175D3DCCD1}">
              <a14:hiddenFill xmlns:a14="http://schemas.microsoft.com/office/drawing/2010/main">
                <a:solidFill>
                  <a:srgbClr val="FFFFFF"/>
                </a:solidFill>
              </a14:hiddenFill>
            </a:ext>
          </a:extLst>
        </p:spPr>
      </p:pic>
      <p:pic>
        <p:nvPicPr>
          <p:cNvPr id="9220" name="Picture 4" descr="C:\Documents and Settings\gsqui1ed\Desktop\SpLD course\joke 2.tif"/>
          <p:cNvPicPr>
            <a:picLocks noChangeAspect="1" noChangeArrowheads="1"/>
          </p:cNvPicPr>
          <p:nvPr/>
        </p:nvPicPr>
        <p:blipFill>
          <a:blip r:embed="rId4">
            <a:lum contrast="30000"/>
            <a:extLst>
              <a:ext uri="{28A0092B-C50C-407E-A947-70E740481C1C}">
                <a14:useLocalDpi xmlns:a14="http://schemas.microsoft.com/office/drawing/2010/main" val="0"/>
              </a:ext>
            </a:extLst>
          </a:blip>
          <a:srcRect/>
          <a:stretch>
            <a:fillRect/>
          </a:stretch>
        </p:blipFill>
        <p:spPr bwMode="auto">
          <a:xfrm>
            <a:off x="4697413" y="2667000"/>
            <a:ext cx="2797175" cy="3352800"/>
          </a:xfrm>
          <a:prstGeom prst="rect">
            <a:avLst/>
          </a:prstGeom>
          <a:noFill/>
          <a:extLst>
            <a:ext uri="{909E8E84-426E-40DD-AFC4-6F175D3DCCD1}">
              <a14:hiddenFill xmlns:a14="http://schemas.microsoft.com/office/drawing/2010/main">
                <a:solidFill>
                  <a:srgbClr val="FFFFFF"/>
                </a:solidFill>
              </a14:hiddenFill>
            </a:ext>
          </a:extLst>
        </p:spPr>
      </p:pic>
      <p:pic>
        <p:nvPicPr>
          <p:cNvPr id="9221" name="Picture 5" descr="C:\Documents and Settings\gsqui1ed\Desktop\SpLD course\joke 3.tif"/>
          <p:cNvPicPr>
            <a:picLocks noChangeAspect="1" noChangeArrowheads="1"/>
          </p:cNvPicPr>
          <p:nvPr/>
        </p:nvPicPr>
        <p:blipFill>
          <a:blip r:embed="rId5">
            <a:lum contrast="36000"/>
            <a:extLst>
              <a:ext uri="{28A0092B-C50C-407E-A947-70E740481C1C}">
                <a14:useLocalDpi xmlns:a14="http://schemas.microsoft.com/office/drawing/2010/main" val="0"/>
              </a:ext>
            </a:extLst>
          </a:blip>
          <a:srcRect t="2747" r="4852" b="1144"/>
          <a:stretch>
            <a:fillRect/>
          </a:stretch>
        </p:blipFill>
        <p:spPr bwMode="auto">
          <a:xfrm>
            <a:off x="7661276" y="2667000"/>
            <a:ext cx="2778125" cy="3352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7493806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499"/>
                                          </p:stCondLst>
                                        </p:cTn>
                                        <p:tgtEl>
                                          <p:spTgt spid="9219"/>
                                        </p:tgtEl>
                                        <p:attrNameLst>
                                          <p:attrName>style.visibility</p:attrName>
                                        </p:attrNameLst>
                                      </p:cBhvr>
                                      <p:to>
                                        <p:strVal val="visible"/>
                                      </p:to>
                                    </p:set>
                                  </p:childTnLst>
                                  <p:subTnLst>
                                    <p:set>
                                      <p:cBhvr override="childStyle">
                                        <p:cTn dur="1" fill="hold" display="0" masterRel="nextClick" afterEffect="1"/>
                                        <p:tgtEl>
                                          <p:spTgt spid="9219"/>
                                        </p:tgtEl>
                                        <p:attrNameLst>
                                          <p:attrName>style.visibility</p:attrName>
                                        </p:attrNameLst>
                                      </p:cBhvr>
                                      <p:to>
                                        <p:strVal val="hidden"/>
                                      </p:to>
                                    </p:set>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499"/>
                                          </p:stCondLst>
                                        </p:cTn>
                                        <p:tgtEl>
                                          <p:spTgt spid="9220"/>
                                        </p:tgtEl>
                                        <p:attrNameLst>
                                          <p:attrName>style.visibility</p:attrName>
                                        </p:attrNameLst>
                                      </p:cBhvr>
                                      <p:to>
                                        <p:strVal val="visible"/>
                                      </p:to>
                                    </p:set>
                                  </p:childTnLst>
                                  <p:subTnLst>
                                    <p:set>
                                      <p:cBhvr override="childStyle">
                                        <p:cTn dur="1" fill="hold" display="0" masterRel="nextClick" afterEffect="1"/>
                                        <p:tgtEl>
                                          <p:spTgt spid="9220"/>
                                        </p:tgtEl>
                                        <p:attrNameLst>
                                          <p:attrName>style.visibility</p:attrName>
                                        </p:attrNameLst>
                                      </p:cBhvr>
                                      <p:to>
                                        <p:strVal val="hidden"/>
                                      </p:to>
                                    </p:set>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499"/>
                                          </p:stCondLst>
                                        </p:cTn>
                                        <p:tgtEl>
                                          <p:spTgt spid="922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normAutofit/>
          </a:bodyPr>
          <a:lstStyle/>
          <a:p>
            <a:r>
              <a:rPr lang="en-GB" altLang="en-US"/>
              <a:t>Pragmatics – the Social Meaning of Utterances</a:t>
            </a:r>
          </a:p>
        </p:txBody>
      </p:sp>
      <p:pic>
        <p:nvPicPr>
          <p:cNvPr id="10243" name="Picture 3" descr="C:\Documents and Settings\gsqui1ed\Desktop\SpLD course\autism.tif"/>
          <p:cNvPicPr>
            <a:picLocks noChangeAspect="1" noChangeArrowheads="1"/>
          </p:cNvPicPr>
          <p:nvPr/>
        </p:nvPicPr>
        <p:blipFill>
          <a:blip r:embed="rId3">
            <a:lum contrast="18000"/>
            <a:extLst>
              <a:ext uri="{28A0092B-C50C-407E-A947-70E740481C1C}">
                <a14:useLocalDpi xmlns:a14="http://schemas.microsoft.com/office/drawing/2010/main" val="0"/>
              </a:ext>
            </a:extLst>
          </a:blip>
          <a:srcRect l="-2942" t="9706" b="41269"/>
          <a:stretch>
            <a:fillRect/>
          </a:stretch>
        </p:blipFill>
        <p:spPr bwMode="auto">
          <a:xfrm>
            <a:off x="1447800" y="1838326"/>
            <a:ext cx="8915400" cy="5019675"/>
          </a:xfrm>
          <a:prstGeom prst="rect">
            <a:avLst/>
          </a:prstGeom>
          <a:noFill/>
          <a:extLst>
            <a:ext uri="{909E8E84-426E-40DD-AFC4-6F175D3DCCD1}">
              <a14:hiddenFill xmlns:a14="http://schemas.microsoft.com/office/drawing/2010/main">
                <a:solidFill>
                  <a:srgbClr val="FFFFFF"/>
                </a:solidFill>
              </a14:hiddenFill>
            </a:ext>
          </a:extLst>
        </p:spPr>
      </p:pic>
      <p:pic>
        <p:nvPicPr>
          <p:cNvPr id="10244" name="Picture 4" descr="C:\Documents and Settings\gsqui1ed\Desktop\SpLD course\autism.tif"/>
          <p:cNvPicPr>
            <a:picLocks noChangeAspect="1" noChangeArrowheads="1"/>
          </p:cNvPicPr>
          <p:nvPr/>
        </p:nvPicPr>
        <p:blipFill>
          <a:blip r:embed="rId3">
            <a:lum bright="-12000" contrast="42000"/>
            <a:extLst>
              <a:ext uri="{28A0092B-C50C-407E-A947-70E740481C1C}">
                <a14:useLocalDpi xmlns:a14="http://schemas.microsoft.com/office/drawing/2010/main" val="0"/>
              </a:ext>
            </a:extLst>
          </a:blip>
          <a:srcRect l="72549" t="88889" r="13725"/>
          <a:stretch>
            <a:fillRect/>
          </a:stretch>
        </p:blipFill>
        <p:spPr bwMode="auto">
          <a:xfrm>
            <a:off x="9220200" y="1905000"/>
            <a:ext cx="1066800" cy="1066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500021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normAutofit/>
          </a:bodyPr>
          <a:lstStyle/>
          <a:p>
            <a:r>
              <a:rPr lang="en-GB" altLang="en-US" b="0">
                <a:solidFill>
                  <a:schemeClr val="tx1"/>
                </a:solidFill>
                <a:cs typeface="Arial" panose="020B0604020202020204" pitchFamily="34" charset="0"/>
              </a:rPr>
              <a:t>Conditions Overlap and Share 'Symptoms'  </a:t>
            </a:r>
            <a:r>
              <a:rPr lang="en-GB" altLang="en-US" sz="2000">
                <a:cs typeface="Arial" panose="020B0604020202020204" pitchFamily="34" charset="0"/>
              </a:rPr>
              <a:t>(Source: Deponio, 2004)</a:t>
            </a:r>
            <a:r>
              <a:rPr lang="en-GB" altLang="en-US" b="0">
                <a:solidFill>
                  <a:schemeClr val="tx1"/>
                </a:solidFill>
                <a:latin typeface="Times New Roman" panose="02020603050405020304" pitchFamily="18" charset="0"/>
              </a:rPr>
              <a:t> </a:t>
            </a:r>
          </a:p>
        </p:txBody>
      </p:sp>
      <p:graphicFrame>
        <p:nvGraphicFramePr>
          <p:cNvPr id="19459" name="Object 3"/>
          <p:cNvGraphicFramePr>
            <a:graphicFrameLocks noChangeAspect="1"/>
          </p:cNvGraphicFramePr>
          <p:nvPr/>
        </p:nvGraphicFramePr>
        <p:xfrm>
          <a:off x="1828800" y="2503488"/>
          <a:ext cx="8229600" cy="3757612"/>
        </p:xfrm>
        <a:graphic>
          <a:graphicData uri="http://schemas.openxmlformats.org/presentationml/2006/ole">
            <mc:AlternateContent xmlns:mc="http://schemas.openxmlformats.org/markup-compatibility/2006">
              <mc:Choice xmlns:v="urn:schemas-microsoft-com:vml" Requires="v">
                <p:oleObj r:id="rId3" imgW="4695825" imgH="2143125" progId="MSDraw.Drawing.8.2">
                  <p:embed/>
                </p:oleObj>
              </mc:Choice>
              <mc:Fallback>
                <p:oleObj r:id="rId3" imgW="4695825" imgH="2143125" progId="MSDraw.Drawing.8.2">
                  <p:embed/>
                  <p:pic>
                    <p:nvPicPr>
                      <p:cNvPr id="19459" name="Object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828800" y="2503488"/>
                        <a:ext cx="8229600" cy="3757612"/>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extLst>
      <p:ext uri="{BB962C8B-B14F-4D97-AF65-F5344CB8AC3E}">
        <p14:creationId xmlns:p14="http://schemas.microsoft.com/office/powerpoint/2010/main" val="104473086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105DCD02-CCA2-1D4E-A2DE-12544589A1D1}" type="slidenum">
              <a:rPr lang="en-US" smtClean="0"/>
              <a:pPr/>
              <a:t>31</a:t>
            </a:fld>
            <a:endParaRPr lang="en-US"/>
          </a:p>
        </p:txBody>
      </p:sp>
      <p:pic>
        <p:nvPicPr>
          <p:cNvPr id="6" name="Picture 5"/>
          <p:cNvPicPr>
            <a:picLocks noChangeAspect="1"/>
          </p:cNvPicPr>
          <p:nvPr/>
        </p:nvPicPr>
        <p:blipFill>
          <a:blip r:embed="rId2"/>
          <a:stretch>
            <a:fillRect/>
          </a:stretch>
        </p:blipFill>
        <p:spPr>
          <a:xfrm>
            <a:off x="1910613" y="-65894"/>
            <a:ext cx="9256151" cy="5816230"/>
          </a:xfrm>
          <a:prstGeom prst="rect">
            <a:avLst/>
          </a:prstGeom>
        </p:spPr>
      </p:pic>
    </p:spTree>
    <p:extLst>
      <p:ext uri="{BB962C8B-B14F-4D97-AF65-F5344CB8AC3E}">
        <p14:creationId xmlns:p14="http://schemas.microsoft.com/office/powerpoint/2010/main" val="63468501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stretch>
            <a:fillRect/>
          </a:stretch>
        </p:blipFill>
        <p:spPr>
          <a:xfrm>
            <a:off x="1975831" y="0"/>
            <a:ext cx="8858424" cy="5713883"/>
          </a:xfrm>
          <a:prstGeom prst="rect">
            <a:avLst/>
          </a:prstGeom>
        </p:spPr>
      </p:pic>
    </p:spTree>
    <p:extLst>
      <p:ext uri="{BB962C8B-B14F-4D97-AF65-F5344CB8AC3E}">
        <p14:creationId xmlns:p14="http://schemas.microsoft.com/office/powerpoint/2010/main" val="372155615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stretch>
            <a:fillRect/>
          </a:stretch>
        </p:blipFill>
        <p:spPr>
          <a:xfrm>
            <a:off x="1584960" y="0"/>
            <a:ext cx="9022080" cy="5706577"/>
          </a:xfrm>
          <a:prstGeom prst="rect">
            <a:avLst/>
          </a:prstGeom>
        </p:spPr>
      </p:pic>
    </p:spTree>
    <p:extLst>
      <p:ext uri="{BB962C8B-B14F-4D97-AF65-F5344CB8AC3E}">
        <p14:creationId xmlns:p14="http://schemas.microsoft.com/office/powerpoint/2010/main" val="95292008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stretch>
            <a:fillRect/>
          </a:stretch>
        </p:blipFill>
        <p:spPr>
          <a:xfrm>
            <a:off x="2262188" y="466725"/>
            <a:ext cx="7667625" cy="5467350"/>
          </a:xfrm>
          <a:prstGeom prst="rect">
            <a:avLst/>
          </a:prstGeom>
        </p:spPr>
      </p:pic>
    </p:spTree>
    <p:extLst>
      <p:ext uri="{BB962C8B-B14F-4D97-AF65-F5344CB8AC3E}">
        <p14:creationId xmlns:p14="http://schemas.microsoft.com/office/powerpoint/2010/main" val="378337090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CE5819-B42C-EAAD-D31A-7A0FBFA0E48F}"/>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9E9F2588-27FD-8567-D711-6655BD8F355E}"/>
              </a:ext>
            </a:extLst>
          </p:cNvPr>
          <p:cNvPicPr>
            <a:picLocks noGrp="1" noChangeAspect="1"/>
          </p:cNvPicPr>
          <p:nvPr>
            <p:ph idx="1"/>
          </p:nvPr>
        </p:nvPicPr>
        <p:blipFill>
          <a:blip r:embed="rId2"/>
          <a:stretch>
            <a:fillRect/>
          </a:stretch>
        </p:blipFill>
        <p:spPr>
          <a:xfrm>
            <a:off x="1216572" y="0"/>
            <a:ext cx="9679844" cy="5763491"/>
          </a:xfrm>
          <a:prstGeom prst="rect">
            <a:avLst/>
          </a:prstGeom>
        </p:spPr>
      </p:pic>
    </p:spTree>
    <p:extLst>
      <p:ext uri="{BB962C8B-B14F-4D97-AF65-F5344CB8AC3E}">
        <p14:creationId xmlns:p14="http://schemas.microsoft.com/office/powerpoint/2010/main" val="117792576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79B8FA-2BC0-008B-2EF2-31E453C6B3F7}"/>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B0A08666-6986-8ED1-B901-38BAC1972F98}"/>
              </a:ext>
            </a:extLst>
          </p:cNvPr>
          <p:cNvSpPr>
            <a:spLocks noGrp="1"/>
          </p:cNvSpPr>
          <p:nvPr>
            <p:ph idx="1"/>
          </p:nvPr>
        </p:nvSpPr>
        <p:spPr/>
        <p:txBody>
          <a:bodyPr>
            <a:normAutofit/>
          </a:bodyPr>
          <a:lstStyle/>
          <a:p>
            <a:r>
              <a:rPr lang="en-GB" dirty="0" err="1"/>
              <a:t>Caravolas</a:t>
            </a:r>
            <a:r>
              <a:rPr lang="en-GB" dirty="0"/>
              <a:t>, M., Kirby, A., Fawcett, A., &amp; Glendenning, K., (2012). Research into dyslexia provision in Wales: A literature review on the state of research for children with dyslexia. Welsh Government Report.</a:t>
            </a:r>
          </a:p>
          <a:p>
            <a:r>
              <a:rPr lang="en-GB" dirty="0"/>
              <a:t>Cooke, A. (2002). Case study: A virtual non-reader achieves a degree. Dyslexia, 8, 102-115.</a:t>
            </a:r>
          </a:p>
          <a:p>
            <a:r>
              <a:rPr lang="en-GB" dirty="0"/>
              <a:t>Reid, G. (2016). Dyslexia: A practitioner’s handbook. Fifth edition. Wiley. </a:t>
            </a:r>
          </a:p>
          <a:p>
            <a:r>
              <a:rPr lang="en-GB" dirty="0" err="1"/>
              <a:t>Snowling</a:t>
            </a:r>
            <a:r>
              <a:rPr lang="en-GB" dirty="0"/>
              <a:t>, M. J. (2013). Early Identification and Interventions for Dyslexia: A Contemporary view. Journal of Research in Special Needs, 13(1), 7-14.</a:t>
            </a:r>
          </a:p>
        </p:txBody>
      </p:sp>
    </p:spTree>
    <p:extLst>
      <p:ext uri="{BB962C8B-B14F-4D97-AF65-F5344CB8AC3E}">
        <p14:creationId xmlns:p14="http://schemas.microsoft.com/office/powerpoint/2010/main" val="839380239"/>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3ADACCA7-A0F1-4AED-8127-65658204012C}"/>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CF64DD8-8BF1-4055-AA84-573F3383EB47}"/>
    </a:ext>
  </a:extLst>
</a:theme>
</file>

<file path=ppt/theme/theme3.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8F54E00-A234-4BC1-9AB6-79240979EE68}"/>
    </a:ext>
  </a:extLst>
</a:theme>
</file>

<file path=ppt/theme/theme4.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6FFC3E98-B57F-408A-8819-024F225AFAE9}"/>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UWTSD_Powerpoint Template Accessible Widescreen_2023 Sept</Template>
  <TotalTime>0</TotalTime>
  <Words>1065</Words>
  <Application>Microsoft Office PowerPoint</Application>
  <PresentationFormat>Widescreen</PresentationFormat>
  <Paragraphs>181</Paragraphs>
  <Slides>36</Slides>
  <Notes>11</Notes>
  <HiddenSlides>0</HiddenSlides>
  <MMClips>0</MMClips>
  <ScaleCrop>false</ScaleCrop>
  <HeadingPairs>
    <vt:vector size="8" baseType="variant">
      <vt:variant>
        <vt:lpstr>Fonts Used</vt:lpstr>
      </vt:variant>
      <vt:variant>
        <vt:i4>6</vt:i4>
      </vt:variant>
      <vt:variant>
        <vt:lpstr>Theme</vt:lpstr>
      </vt:variant>
      <vt:variant>
        <vt:i4>4</vt:i4>
      </vt:variant>
      <vt:variant>
        <vt:lpstr>Embedded OLE Servers</vt:lpstr>
      </vt:variant>
      <vt:variant>
        <vt:i4>2</vt:i4>
      </vt:variant>
      <vt:variant>
        <vt:lpstr>Slide Titles</vt:lpstr>
      </vt:variant>
      <vt:variant>
        <vt:i4>36</vt:i4>
      </vt:variant>
    </vt:vector>
  </HeadingPairs>
  <TitlesOfParts>
    <vt:vector size="48" baseType="lpstr">
      <vt:lpstr>Aptos</vt:lpstr>
      <vt:lpstr>Arial</vt:lpstr>
      <vt:lpstr>Calibri</vt:lpstr>
      <vt:lpstr>Calibri Light</vt:lpstr>
      <vt:lpstr>Symbol</vt:lpstr>
      <vt:lpstr>Times New Roman</vt:lpstr>
      <vt:lpstr>UWTSD Holding Page</vt:lpstr>
      <vt:lpstr>UWTSD Title Page 1</vt:lpstr>
      <vt:lpstr>UWTSD Text 2</vt:lpstr>
      <vt:lpstr>UWTSD Logo Variations place image in Background</vt:lpstr>
      <vt:lpstr>Picture</vt:lpstr>
      <vt:lpstr>MSDraw.Drawing.8.2</vt:lpstr>
      <vt:lpstr>PowerPoint Presentation</vt:lpstr>
      <vt:lpstr>PowerPoint Presentation</vt:lpstr>
      <vt:lpstr>Ymwybyddiaeth o ddyslecsia Dyslexia and Co-occurence</vt:lpstr>
      <vt:lpstr>Aims</vt:lpstr>
      <vt:lpstr>What Does Co-occurring Mean to You?  </vt:lpstr>
      <vt:lpstr>What is Dyslexia?</vt:lpstr>
      <vt:lpstr>Neurodevelopmental difficulties</vt:lpstr>
      <vt:lpstr>PowerPoint Presentation</vt:lpstr>
      <vt:lpstr>A cluster of related difficulties</vt:lpstr>
      <vt:lpstr>PowerPoint Presentation</vt:lpstr>
      <vt:lpstr>ADHD</vt:lpstr>
      <vt:lpstr>Attention-Deficit/Hyperactivity Disorder (ADHD/ADD)</vt:lpstr>
      <vt:lpstr>ADHD/ADD in School</vt:lpstr>
      <vt:lpstr>ADHD – neurological explanations</vt:lpstr>
      <vt:lpstr>Impact on literacy</vt:lpstr>
      <vt:lpstr>Handwriting regulation</vt:lpstr>
      <vt:lpstr>Dyspraxia</vt:lpstr>
      <vt:lpstr>Dyspraxia/Developmental Coordination Disorder (DCD)</vt:lpstr>
      <vt:lpstr>DCD in School</vt:lpstr>
      <vt:lpstr>Dyscalculia/Math Disorder</vt:lpstr>
      <vt:lpstr>Dyscalculia in School</vt:lpstr>
      <vt:lpstr>SLI  (Developmental Language Disorder)</vt:lpstr>
      <vt:lpstr>Specific Language Impairment (SLI)</vt:lpstr>
      <vt:lpstr>SLI in School</vt:lpstr>
      <vt:lpstr>Communication</vt:lpstr>
      <vt:lpstr>Expressive Difficulties</vt:lpstr>
      <vt:lpstr>Understanding Language</vt:lpstr>
      <vt:lpstr>Semantics – the Meaning of Utterances</vt:lpstr>
      <vt:lpstr>Pragmatics – the Social Meaning of Utterances</vt:lpstr>
      <vt:lpstr>Conditions Overlap and Share 'Symptoms'  (Source: Deponio, 2004) </vt:lpstr>
      <vt:lpstr>PowerPoint Presentation</vt:lpstr>
      <vt:lpstr>PowerPoint Presentation</vt:lpstr>
      <vt:lpstr>PowerPoint Presentation</vt:lpstr>
      <vt:lpstr>PowerPoint Presentation</vt:lpstr>
      <vt:lpstr>PowerPoint Presentation</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Natasha Young</dc:creator>
  <cp:lastModifiedBy>Darren O'Connor</cp:lastModifiedBy>
  <cp:revision>5</cp:revision>
  <dcterms:created xsi:type="dcterms:W3CDTF">2024-09-09T10:46:02Z</dcterms:created>
  <dcterms:modified xsi:type="dcterms:W3CDTF">2026-09-07T10:33:59Z</dcterms:modified>
</cp:coreProperties>
</file>