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6"/>
  </p:notesMasterIdLst>
  <p:sldIdLst>
    <p:sldId id="256" r:id="rId2"/>
    <p:sldId id="266" r:id="rId3"/>
    <p:sldId id="263" r:id="rId4"/>
    <p:sldId id="260" r:id="rId5"/>
    <p:sldId id="271" r:id="rId6"/>
    <p:sldId id="264" r:id="rId7"/>
    <p:sldId id="272" r:id="rId8"/>
    <p:sldId id="262" r:id="rId9"/>
    <p:sldId id="265" r:id="rId10"/>
    <p:sldId id="268" r:id="rId11"/>
    <p:sldId id="261" r:id="rId12"/>
    <p:sldId id="25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969" autoAdjust="0"/>
  </p:normalViewPr>
  <p:slideViewPr>
    <p:cSldViewPr snapToGrid="0">
      <p:cViewPr varScale="1">
        <p:scale>
          <a:sx n="64" d="100"/>
          <a:sy n="64" d="100"/>
        </p:scale>
        <p:origin x="8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D93B37-708F-47DF-A539-AD2856B1A5A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947DAC0-A740-4153-A5FA-55B4C2C47EA7}">
      <dgm:prSet/>
      <dgm:spPr/>
      <dgm:t>
        <a:bodyPr/>
        <a:lstStyle/>
        <a:p>
          <a:pPr>
            <a:defRPr cap="all"/>
          </a:pPr>
          <a:r>
            <a:rPr lang="en-GB" dirty="0">
              <a:latin typeface="Arial" panose="020B0604020202020204" pitchFamily="34" charset="0"/>
              <a:cs typeface="Arial" panose="020B0604020202020204" pitchFamily="34" charset="0"/>
            </a:rPr>
            <a:t>Understand Planning and Budgeting </a:t>
          </a:r>
          <a:endParaRPr lang="en-US" dirty="0">
            <a:latin typeface="Arial" panose="020B0604020202020204" pitchFamily="34" charset="0"/>
            <a:cs typeface="Arial" panose="020B0604020202020204" pitchFamily="34" charset="0"/>
          </a:endParaRPr>
        </a:p>
      </dgm:t>
    </dgm:pt>
    <dgm:pt modelId="{296C4B48-116D-4F0E-AF46-CCD55C68C616}" type="parTrans" cxnId="{907E4B50-8E21-4C72-9A5A-931C15AE748F}">
      <dgm:prSet/>
      <dgm:spPr/>
      <dgm:t>
        <a:bodyPr/>
        <a:lstStyle/>
        <a:p>
          <a:endParaRPr lang="en-US"/>
        </a:p>
      </dgm:t>
    </dgm:pt>
    <dgm:pt modelId="{B9E334D8-BDC9-4C99-9B5C-DCB4BF2552E0}" type="sibTrans" cxnId="{907E4B50-8E21-4C72-9A5A-931C15AE748F}">
      <dgm:prSet/>
      <dgm:spPr/>
      <dgm:t>
        <a:bodyPr/>
        <a:lstStyle/>
        <a:p>
          <a:endParaRPr lang="en-US"/>
        </a:p>
      </dgm:t>
    </dgm:pt>
    <dgm:pt modelId="{EF446287-7101-4C45-9FBE-A77652E49B52}">
      <dgm:prSet/>
      <dgm:spPr/>
      <dgm:t>
        <a:bodyPr/>
        <a:lstStyle/>
        <a:p>
          <a:pPr>
            <a:defRPr cap="all"/>
          </a:pPr>
          <a:r>
            <a:rPr lang="en-GB" dirty="0">
              <a:latin typeface="Arial" panose="020B0604020202020204" pitchFamily="34" charset="0"/>
              <a:cs typeface="Arial" panose="020B0604020202020204" pitchFamily="34" charset="0"/>
            </a:rPr>
            <a:t>Advantages of Budgeting</a:t>
          </a:r>
          <a:endParaRPr lang="en-US" dirty="0">
            <a:latin typeface="Arial" panose="020B0604020202020204" pitchFamily="34" charset="0"/>
            <a:cs typeface="Arial" panose="020B0604020202020204" pitchFamily="34" charset="0"/>
          </a:endParaRPr>
        </a:p>
      </dgm:t>
    </dgm:pt>
    <dgm:pt modelId="{DC954679-978E-497F-8148-FEC51BFD7BA9}" type="parTrans" cxnId="{A4387AD5-8234-4B7E-A648-E612ECD9CC6B}">
      <dgm:prSet/>
      <dgm:spPr/>
      <dgm:t>
        <a:bodyPr/>
        <a:lstStyle/>
        <a:p>
          <a:endParaRPr lang="en-US"/>
        </a:p>
      </dgm:t>
    </dgm:pt>
    <dgm:pt modelId="{FC75AD36-81B0-4D40-B7B6-EA97825D5318}" type="sibTrans" cxnId="{A4387AD5-8234-4B7E-A648-E612ECD9CC6B}">
      <dgm:prSet/>
      <dgm:spPr/>
      <dgm:t>
        <a:bodyPr/>
        <a:lstStyle/>
        <a:p>
          <a:endParaRPr lang="en-US"/>
        </a:p>
      </dgm:t>
    </dgm:pt>
    <dgm:pt modelId="{B76C4DD7-7534-43EC-A653-C9EBEC5BDFC0}">
      <dgm:prSet/>
      <dgm:spPr/>
      <dgm:t>
        <a:bodyPr/>
        <a:lstStyle/>
        <a:p>
          <a:pPr>
            <a:defRPr cap="all"/>
          </a:pPr>
          <a:r>
            <a:rPr lang="en-GB" dirty="0">
              <a:latin typeface="Arial" panose="020B0604020202020204" pitchFamily="34" charset="0"/>
              <a:cs typeface="Arial" panose="020B0604020202020204" pitchFamily="34" charset="0"/>
            </a:rPr>
            <a:t>Prepare a personal budget/Prepare a Stock budget/cash budget/forecast P &amp; L</a:t>
          </a:r>
          <a:endParaRPr lang="en-US" dirty="0">
            <a:latin typeface="Arial" panose="020B0604020202020204" pitchFamily="34" charset="0"/>
            <a:cs typeface="Arial" panose="020B0604020202020204" pitchFamily="34" charset="0"/>
          </a:endParaRPr>
        </a:p>
      </dgm:t>
    </dgm:pt>
    <dgm:pt modelId="{2BBD7205-91C4-42CE-96D6-51A0C4FDEE1C}" type="parTrans" cxnId="{0B7B660F-8A8D-40D9-9CF9-9820E44D8A27}">
      <dgm:prSet/>
      <dgm:spPr/>
      <dgm:t>
        <a:bodyPr/>
        <a:lstStyle/>
        <a:p>
          <a:endParaRPr lang="en-US"/>
        </a:p>
      </dgm:t>
    </dgm:pt>
    <dgm:pt modelId="{67F4A44B-AC8C-4E85-8185-46E12FEC7EBE}" type="sibTrans" cxnId="{0B7B660F-8A8D-40D9-9CF9-9820E44D8A27}">
      <dgm:prSet/>
      <dgm:spPr/>
      <dgm:t>
        <a:bodyPr/>
        <a:lstStyle/>
        <a:p>
          <a:endParaRPr lang="en-US"/>
        </a:p>
      </dgm:t>
    </dgm:pt>
    <dgm:pt modelId="{5F09B6D7-3F14-465E-B58F-1C60EE323CDA}" type="pres">
      <dgm:prSet presAssocID="{54D93B37-708F-47DF-A539-AD2856B1A5AE}" presName="root" presStyleCnt="0">
        <dgm:presLayoutVars>
          <dgm:dir/>
          <dgm:resizeHandles val="exact"/>
        </dgm:presLayoutVars>
      </dgm:prSet>
      <dgm:spPr/>
    </dgm:pt>
    <dgm:pt modelId="{3C67ACB7-955F-44C0-BCF6-2DACD93B5450}" type="pres">
      <dgm:prSet presAssocID="{A947DAC0-A740-4153-A5FA-55B4C2C47EA7}" presName="compNode" presStyleCnt="0"/>
      <dgm:spPr/>
    </dgm:pt>
    <dgm:pt modelId="{BB1A29B0-62A7-43E5-8457-7965D478FC80}" type="pres">
      <dgm:prSet presAssocID="{A947DAC0-A740-4153-A5FA-55B4C2C47EA7}" presName="iconBgRect" presStyleLbl="bgShp" presStyleIdx="0" presStyleCnt="3"/>
      <dgm:spPr/>
    </dgm:pt>
    <dgm:pt modelId="{E5AA80FD-7A7C-4ABB-855F-A81D4BFE7161}" type="pres">
      <dgm:prSet presAssocID="{A947DAC0-A740-4153-A5FA-55B4C2C47EA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24B0BDC2-27B5-4076-9E76-94649E1D4118}" type="pres">
      <dgm:prSet presAssocID="{A947DAC0-A740-4153-A5FA-55B4C2C47EA7}" presName="spaceRect" presStyleCnt="0"/>
      <dgm:spPr/>
    </dgm:pt>
    <dgm:pt modelId="{A7A239F7-F7B5-45F2-A715-32CD38C41347}" type="pres">
      <dgm:prSet presAssocID="{A947DAC0-A740-4153-A5FA-55B4C2C47EA7}" presName="textRect" presStyleLbl="revTx" presStyleIdx="0" presStyleCnt="3">
        <dgm:presLayoutVars>
          <dgm:chMax val="1"/>
          <dgm:chPref val="1"/>
        </dgm:presLayoutVars>
      </dgm:prSet>
      <dgm:spPr/>
    </dgm:pt>
    <dgm:pt modelId="{26966B20-A2F1-4A50-927E-689B3D637749}" type="pres">
      <dgm:prSet presAssocID="{B9E334D8-BDC9-4C99-9B5C-DCB4BF2552E0}" presName="sibTrans" presStyleCnt="0"/>
      <dgm:spPr/>
    </dgm:pt>
    <dgm:pt modelId="{00A68263-E63A-4A75-83A7-EF05E9A3F795}" type="pres">
      <dgm:prSet presAssocID="{EF446287-7101-4C45-9FBE-A77652E49B52}" presName="compNode" presStyleCnt="0"/>
      <dgm:spPr/>
    </dgm:pt>
    <dgm:pt modelId="{AAB7CB46-B772-4931-9F32-B7C028DF0DF6}" type="pres">
      <dgm:prSet presAssocID="{EF446287-7101-4C45-9FBE-A77652E49B52}" presName="iconBgRect" presStyleLbl="bgShp" presStyleIdx="1" presStyleCnt="3"/>
      <dgm:spPr/>
    </dgm:pt>
    <dgm:pt modelId="{F9B0D816-F3CC-4233-A583-B723607333F1}" type="pres">
      <dgm:prSet presAssocID="{EF446287-7101-4C45-9FBE-A77652E49B5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671A8D1F-3658-4A86-B3E7-A12B56C34B0E}" type="pres">
      <dgm:prSet presAssocID="{EF446287-7101-4C45-9FBE-A77652E49B52}" presName="spaceRect" presStyleCnt="0"/>
      <dgm:spPr/>
    </dgm:pt>
    <dgm:pt modelId="{A037E5E0-D0C0-4529-972F-26E8CF10E282}" type="pres">
      <dgm:prSet presAssocID="{EF446287-7101-4C45-9FBE-A77652E49B52}" presName="textRect" presStyleLbl="revTx" presStyleIdx="1" presStyleCnt="3">
        <dgm:presLayoutVars>
          <dgm:chMax val="1"/>
          <dgm:chPref val="1"/>
        </dgm:presLayoutVars>
      </dgm:prSet>
      <dgm:spPr/>
    </dgm:pt>
    <dgm:pt modelId="{CF8366FF-46FF-41DD-A944-0904900B6358}" type="pres">
      <dgm:prSet presAssocID="{FC75AD36-81B0-4D40-B7B6-EA97825D5318}" presName="sibTrans" presStyleCnt="0"/>
      <dgm:spPr/>
    </dgm:pt>
    <dgm:pt modelId="{AA117312-2019-4616-8BF2-D0F3C89B73EE}" type="pres">
      <dgm:prSet presAssocID="{B76C4DD7-7534-43EC-A653-C9EBEC5BDFC0}" presName="compNode" presStyleCnt="0"/>
      <dgm:spPr/>
    </dgm:pt>
    <dgm:pt modelId="{012340EC-8BD5-4AA8-A583-5FC4D0BDDA43}" type="pres">
      <dgm:prSet presAssocID="{B76C4DD7-7534-43EC-A653-C9EBEC5BDFC0}" presName="iconBgRect" presStyleLbl="bgShp" presStyleIdx="2" presStyleCnt="3"/>
      <dgm:spPr/>
    </dgm:pt>
    <dgm:pt modelId="{4A9087F8-162E-4948-9DCF-1754D24DC536}" type="pres">
      <dgm:prSet presAssocID="{B76C4DD7-7534-43EC-A653-C9EBEC5BDFC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iggy Bank"/>
        </a:ext>
      </dgm:extLst>
    </dgm:pt>
    <dgm:pt modelId="{C5CC23AB-E726-41F0-B950-5D8183A1C45D}" type="pres">
      <dgm:prSet presAssocID="{B76C4DD7-7534-43EC-A653-C9EBEC5BDFC0}" presName="spaceRect" presStyleCnt="0"/>
      <dgm:spPr/>
    </dgm:pt>
    <dgm:pt modelId="{EE75E2BA-D5C5-47A1-89F8-D255A5F1673D}" type="pres">
      <dgm:prSet presAssocID="{B76C4DD7-7534-43EC-A653-C9EBEC5BDFC0}" presName="textRect" presStyleLbl="revTx" presStyleIdx="2" presStyleCnt="3">
        <dgm:presLayoutVars>
          <dgm:chMax val="1"/>
          <dgm:chPref val="1"/>
        </dgm:presLayoutVars>
      </dgm:prSet>
      <dgm:spPr/>
    </dgm:pt>
  </dgm:ptLst>
  <dgm:cxnLst>
    <dgm:cxn modelId="{FA07FA07-40FC-4B23-A0F2-7D3F2326A138}" type="presOf" srcId="{54D93B37-708F-47DF-A539-AD2856B1A5AE}" destId="{5F09B6D7-3F14-465E-B58F-1C60EE323CDA}" srcOrd="0" destOrd="0" presId="urn:microsoft.com/office/officeart/2018/5/layout/IconCircleLabelList"/>
    <dgm:cxn modelId="{0B7B660F-8A8D-40D9-9CF9-9820E44D8A27}" srcId="{54D93B37-708F-47DF-A539-AD2856B1A5AE}" destId="{B76C4DD7-7534-43EC-A653-C9EBEC5BDFC0}" srcOrd="2" destOrd="0" parTransId="{2BBD7205-91C4-42CE-96D6-51A0C4FDEE1C}" sibTransId="{67F4A44B-AC8C-4E85-8185-46E12FEC7EBE}"/>
    <dgm:cxn modelId="{3B51B720-6F9E-4F6B-B835-C85C5DEA4E18}" type="presOf" srcId="{B76C4DD7-7534-43EC-A653-C9EBEC5BDFC0}" destId="{EE75E2BA-D5C5-47A1-89F8-D255A5F1673D}" srcOrd="0" destOrd="0" presId="urn:microsoft.com/office/officeart/2018/5/layout/IconCircleLabelList"/>
    <dgm:cxn modelId="{BEF88D3A-1D49-4690-9214-D31D93A39D26}" type="presOf" srcId="{EF446287-7101-4C45-9FBE-A77652E49B52}" destId="{A037E5E0-D0C0-4529-972F-26E8CF10E282}" srcOrd="0" destOrd="0" presId="urn:microsoft.com/office/officeart/2018/5/layout/IconCircleLabelList"/>
    <dgm:cxn modelId="{907E4B50-8E21-4C72-9A5A-931C15AE748F}" srcId="{54D93B37-708F-47DF-A539-AD2856B1A5AE}" destId="{A947DAC0-A740-4153-A5FA-55B4C2C47EA7}" srcOrd="0" destOrd="0" parTransId="{296C4B48-116D-4F0E-AF46-CCD55C68C616}" sibTransId="{B9E334D8-BDC9-4C99-9B5C-DCB4BF2552E0}"/>
    <dgm:cxn modelId="{A4387AD5-8234-4B7E-A648-E612ECD9CC6B}" srcId="{54D93B37-708F-47DF-A539-AD2856B1A5AE}" destId="{EF446287-7101-4C45-9FBE-A77652E49B52}" srcOrd="1" destOrd="0" parTransId="{DC954679-978E-497F-8148-FEC51BFD7BA9}" sibTransId="{FC75AD36-81B0-4D40-B7B6-EA97825D5318}"/>
    <dgm:cxn modelId="{169AD0FA-2D37-440C-9F56-0A0D7DC3E872}" type="presOf" srcId="{A947DAC0-A740-4153-A5FA-55B4C2C47EA7}" destId="{A7A239F7-F7B5-45F2-A715-32CD38C41347}" srcOrd="0" destOrd="0" presId="urn:microsoft.com/office/officeart/2018/5/layout/IconCircleLabelList"/>
    <dgm:cxn modelId="{74A431B3-E038-44B2-B393-8990890C4565}" type="presParOf" srcId="{5F09B6D7-3F14-465E-B58F-1C60EE323CDA}" destId="{3C67ACB7-955F-44C0-BCF6-2DACD93B5450}" srcOrd="0" destOrd="0" presId="urn:microsoft.com/office/officeart/2018/5/layout/IconCircleLabelList"/>
    <dgm:cxn modelId="{D93AAA2C-A345-40BE-93D2-339985DB0F92}" type="presParOf" srcId="{3C67ACB7-955F-44C0-BCF6-2DACD93B5450}" destId="{BB1A29B0-62A7-43E5-8457-7965D478FC80}" srcOrd="0" destOrd="0" presId="urn:microsoft.com/office/officeart/2018/5/layout/IconCircleLabelList"/>
    <dgm:cxn modelId="{1C8B17F9-E54A-4202-A501-D2B73E3EB2E6}" type="presParOf" srcId="{3C67ACB7-955F-44C0-BCF6-2DACD93B5450}" destId="{E5AA80FD-7A7C-4ABB-855F-A81D4BFE7161}" srcOrd="1" destOrd="0" presId="urn:microsoft.com/office/officeart/2018/5/layout/IconCircleLabelList"/>
    <dgm:cxn modelId="{BF062C27-49E9-455B-8C7B-2B5F63096558}" type="presParOf" srcId="{3C67ACB7-955F-44C0-BCF6-2DACD93B5450}" destId="{24B0BDC2-27B5-4076-9E76-94649E1D4118}" srcOrd="2" destOrd="0" presId="urn:microsoft.com/office/officeart/2018/5/layout/IconCircleLabelList"/>
    <dgm:cxn modelId="{782C34A1-38B1-4974-BC06-8AD424EEFE5F}" type="presParOf" srcId="{3C67ACB7-955F-44C0-BCF6-2DACD93B5450}" destId="{A7A239F7-F7B5-45F2-A715-32CD38C41347}" srcOrd="3" destOrd="0" presId="urn:microsoft.com/office/officeart/2018/5/layout/IconCircleLabelList"/>
    <dgm:cxn modelId="{280CDB62-75AC-4090-8965-5F83E3E13341}" type="presParOf" srcId="{5F09B6D7-3F14-465E-B58F-1C60EE323CDA}" destId="{26966B20-A2F1-4A50-927E-689B3D637749}" srcOrd="1" destOrd="0" presId="urn:microsoft.com/office/officeart/2018/5/layout/IconCircleLabelList"/>
    <dgm:cxn modelId="{99075D9F-B6D8-4756-A85D-080D47CC0174}" type="presParOf" srcId="{5F09B6D7-3F14-465E-B58F-1C60EE323CDA}" destId="{00A68263-E63A-4A75-83A7-EF05E9A3F795}" srcOrd="2" destOrd="0" presId="urn:microsoft.com/office/officeart/2018/5/layout/IconCircleLabelList"/>
    <dgm:cxn modelId="{0E88C04D-D8FD-46C3-8CFC-B01D1BE15948}" type="presParOf" srcId="{00A68263-E63A-4A75-83A7-EF05E9A3F795}" destId="{AAB7CB46-B772-4931-9F32-B7C028DF0DF6}" srcOrd="0" destOrd="0" presId="urn:microsoft.com/office/officeart/2018/5/layout/IconCircleLabelList"/>
    <dgm:cxn modelId="{97A4E4B7-BF17-4CB7-BAA4-C6B29E6E4781}" type="presParOf" srcId="{00A68263-E63A-4A75-83A7-EF05E9A3F795}" destId="{F9B0D816-F3CC-4233-A583-B723607333F1}" srcOrd="1" destOrd="0" presId="urn:microsoft.com/office/officeart/2018/5/layout/IconCircleLabelList"/>
    <dgm:cxn modelId="{9B891F3F-C5CE-4A0A-B37C-E0E6DB7AFA5B}" type="presParOf" srcId="{00A68263-E63A-4A75-83A7-EF05E9A3F795}" destId="{671A8D1F-3658-4A86-B3E7-A12B56C34B0E}" srcOrd="2" destOrd="0" presId="urn:microsoft.com/office/officeart/2018/5/layout/IconCircleLabelList"/>
    <dgm:cxn modelId="{1D9DB5DE-81E5-4D02-8598-7346ED5CD314}" type="presParOf" srcId="{00A68263-E63A-4A75-83A7-EF05E9A3F795}" destId="{A037E5E0-D0C0-4529-972F-26E8CF10E282}" srcOrd="3" destOrd="0" presId="urn:microsoft.com/office/officeart/2018/5/layout/IconCircleLabelList"/>
    <dgm:cxn modelId="{E99E2306-3046-468A-979D-1F2656FF2400}" type="presParOf" srcId="{5F09B6D7-3F14-465E-B58F-1C60EE323CDA}" destId="{CF8366FF-46FF-41DD-A944-0904900B6358}" srcOrd="3" destOrd="0" presId="urn:microsoft.com/office/officeart/2018/5/layout/IconCircleLabelList"/>
    <dgm:cxn modelId="{978C09A5-708E-4032-9794-EE7E0399C9AA}" type="presParOf" srcId="{5F09B6D7-3F14-465E-B58F-1C60EE323CDA}" destId="{AA117312-2019-4616-8BF2-D0F3C89B73EE}" srcOrd="4" destOrd="0" presId="urn:microsoft.com/office/officeart/2018/5/layout/IconCircleLabelList"/>
    <dgm:cxn modelId="{A1A8FAC3-CCAA-42E9-9986-8887F8E746C7}" type="presParOf" srcId="{AA117312-2019-4616-8BF2-D0F3C89B73EE}" destId="{012340EC-8BD5-4AA8-A583-5FC4D0BDDA43}" srcOrd="0" destOrd="0" presId="urn:microsoft.com/office/officeart/2018/5/layout/IconCircleLabelList"/>
    <dgm:cxn modelId="{E482FAFB-A208-4704-856C-AA2437B91E17}" type="presParOf" srcId="{AA117312-2019-4616-8BF2-D0F3C89B73EE}" destId="{4A9087F8-162E-4948-9DCF-1754D24DC536}" srcOrd="1" destOrd="0" presId="urn:microsoft.com/office/officeart/2018/5/layout/IconCircleLabelList"/>
    <dgm:cxn modelId="{AB29BF77-401A-4F65-8A7D-37EE180F0A31}" type="presParOf" srcId="{AA117312-2019-4616-8BF2-D0F3C89B73EE}" destId="{C5CC23AB-E726-41F0-B950-5D8183A1C45D}" srcOrd="2" destOrd="0" presId="urn:microsoft.com/office/officeart/2018/5/layout/IconCircleLabelList"/>
    <dgm:cxn modelId="{972D40E0-8B41-482D-B048-7C64B41BD312}" type="presParOf" srcId="{AA117312-2019-4616-8BF2-D0F3C89B73EE}" destId="{EE75E2BA-D5C5-47A1-89F8-D255A5F1673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F306B6-EA78-46D1-88C0-A6C7F1A6361E}"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52CDFBAD-07E9-4991-84C9-161DE2083A3B}">
      <dgm:prSet/>
      <dgm:spPr/>
      <dgm:t>
        <a:bodyPr/>
        <a:lstStyle/>
        <a:p>
          <a:r>
            <a:rPr lang="en-US"/>
            <a:t>For example, most people make estimates (or have knowledge of) their income and plan their expenditures based on this figure</a:t>
          </a:r>
        </a:p>
      </dgm:t>
    </dgm:pt>
    <dgm:pt modelId="{8E039ECB-3646-4D62-BFD6-C7AE632FDE7B}" type="parTrans" cxnId="{E4A94B55-4E43-40B2-90A9-B77BAB5EF5F3}">
      <dgm:prSet/>
      <dgm:spPr/>
      <dgm:t>
        <a:bodyPr/>
        <a:lstStyle/>
        <a:p>
          <a:endParaRPr lang="en-US"/>
        </a:p>
      </dgm:t>
    </dgm:pt>
    <dgm:pt modelId="{EB1D770B-ACB0-4B0F-80B5-1FCC8948183A}" type="sibTrans" cxnId="{E4A94B55-4E43-40B2-90A9-B77BAB5EF5F3}">
      <dgm:prSet/>
      <dgm:spPr/>
      <dgm:t>
        <a:bodyPr/>
        <a:lstStyle/>
        <a:p>
          <a:endParaRPr lang="en-US"/>
        </a:p>
      </dgm:t>
    </dgm:pt>
    <dgm:pt modelId="{6000F2CB-90F8-4CBC-A371-492AAFAF757B}">
      <dgm:prSet/>
      <dgm:spPr/>
      <dgm:t>
        <a:bodyPr/>
        <a:lstStyle/>
        <a:p>
          <a:r>
            <a:rPr lang="en-US"/>
            <a:t>As a result of this planning, people restrict their spending to some predetermined allowable amount</a:t>
          </a:r>
        </a:p>
      </dgm:t>
    </dgm:pt>
    <dgm:pt modelId="{9CEF4CC4-9BA4-4B1D-8140-B4B4148D3B4B}" type="parTrans" cxnId="{6300F2AC-91B3-41FA-9553-B5BB8357B379}">
      <dgm:prSet/>
      <dgm:spPr/>
      <dgm:t>
        <a:bodyPr/>
        <a:lstStyle/>
        <a:p>
          <a:endParaRPr lang="en-US"/>
        </a:p>
      </dgm:t>
    </dgm:pt>
    <dgm:pt modelId="{861C5D43-698C-492D-925D-9D1C147FEB33}" type="sibTrans" cxnId="{6300F2AC-91B3-41FA-9553-B5BB8357B379}">
      <dgm:prSet/>
      <dgm:spPr/>
      <dgm:t>
        <a:bodyPr/>
        <a:lstStyle/>
        <a:p>
          <a:endParaRPr lang="en-US"/>
        </a:p>
      </dgm:t>
    </dgm:pt>
    <dgm:pt modelId="{7B94225E-C51D-43F0-BA39-28DE59FF80BA}" type="pres">
      <dgm:prSet presAssocID="{1AF306B6-EA78-46D1-88C0-A6C7F1A6361E}" presName="hierChild1" presStyleCnt="0">
        <dgm:presLayoutVars>
          <dgm:chPref val="1"/>
          <dgm:dir/>
          <dgm:animOne val="branch"/>
          <dgm:animLvl val="lvl"/>
          <dgm:resizeHandles/>
        </dgm:presLayoutVars>
      </dgm:prSet>
      <dgm:spPr/>
    </dgm:pt>
    <dgm:pt modelId="{400C650B-A40F-40B8-8250-BAFA641E5B42}" type="pres">
      <dgm:prSet presAssocID="{52CDFBAD-07E9-4991-84C9-161DE2083A3B}" presName="hierRoot1" presStyleCnt="0"/>
      <dgm:spPr/>
    </dgm:pt>
    <dgm:pt modelId="{7EFD45C7-34B3-4C01-B64F-488E276F9D1C}" type="pres">
      <dgm:prSet presAssocID="{52CDFBAD-07E9-4991-84C9-161DE2083A3B}" presName="composite" presStyleCnt="0"/>
      <dgm:spPr/>
    </dgm:pt>
    <dgm:pt modelId="{AC39FCB1-3444-4BA8-8D30-52EB3D15B8AB}" type="pres">
      <dgm:prSet presAssocID="{52CDFBAD-07E9-4991-84C9-161DE2083A3B}" presName="background" presStyleLbl="node0" presStyleIdx="0" presStyleCnt="2"/>
      <dgm:spPr/>
    </dgm:pt>
    <dgm:pt modelId="{1B5A5BA2-F073-48DF-84EB-FAD4D6D1F6A5}" type="pres">
      <dgm:prSet presAssocID="{52CDFBAD-07E9-4991-84C9-161DE2083A3B}" presName="text" presStyleLbl="fgAcc0" presStyleIdx="0" presStyleCnt="2">
        <dgm:presLayoutVars>
          <dgm:chPref val="3"/>
        </dgm:presLayoutVars>
      </dgm:prSet>
      <dgm:spPr/>
    </dgm:pt>
    <dgm:pt modelId="{1E89A24F-F4D7-4DC4-9BC8-75B21B5B3FE1}" type="pres">
      <dgm:prSet presAssocID="{52CDFBAD-07E9-4991-84C9-161DE2083A3B}" presName="hierChild2" presStyleCnt="0"/>
      <dgm:spPr/>
    </dgm:pt>
    <dgm:pt modelId="{52625B51-D730-4210-8083-C3601B6C9C00}" type="pres">
      <dgm:prSet presAssocID="{6000F2CB-90F8-4CBC-A371-492AAFAF757B}" presName="hierRoot1" presStyleCnt="0"/>
      <dgm:spPr/>
    </dgm:pt>
    <dgm:pt modelId="{8CEBD66E-9AD7-4C9E-A8EB-F496C1587302}" type="pres">
      <dgm:prSet presAssocID="{6000F2CB-90F8-4CBC-A371-492AAFAF757B}" presName="composite" presStyleCnt="0"/>
      <dgm:spPr/>
    </dgm:pt>
    <dgm:pt modelId="{C25C90BF-3D77-4F17-882B-72F545F17C6A}" type="pres">
      <dgm:prSet presAssocID="{6000F2CB-90F8-4CBC-A371-492AAFAF757B}" presName="background" presStyleLbl="node0" presStyleIdx="1" presStyleCnt="2"/>
      <dgm:spPr/>
    </dgm:pt>
    <dgm:pt modelId="{B23ED89A-54EB-4FD3-914A-E8C89AAE30F8}" type="pres">
      <dgm:prSet presAssocID="{6000F2CB-90F8-4CBC-A371-492AAFAF757B}" presName="text" presStyleLbl="fgAcc0" presStyleIdx="1" presStyleCnt="2">
        <dgm:presLayoutVars>
          <dgm:chPref val="3"/>
        </dgm:presLayoutVars>
      </dgm:prSet>
      <dgm:spPr/>
    </dgm:pt>
    <dgm:pt modelId="{1290FB79-0DAD-492F-AA20-9D836A76FCA1}" type="pres">
      <dgm:prSet presAssocID="{6000F2CB-90F8-4CBC-A371-492AAFAF757B}" presName="hierChild2" presStyleCnt="0"/>
      <dgm:spPr/>
    </dgm:pt>
  </dgm:ptLst>
  <dgm:cxnLst>
    <dgm:cxn modelId="{46A28F1C-0256-46D3-AF1C-36C1DA10D32F}" type="presOf" srcId="{1AF306B6-EA78-46D1-88C0-A6C7F1A6361E}" destId="{7B94225E-C51D-43F0-BA39-28DE59FF80BA}" srcOrd="0" destOrd="0" presId="urn:microsoft.com/office/officeart/2005/8/layout/hierarchy1"/>
    <dgm:cxn modelId="{8C1FC34B-56CF-4972-B47D-9F2D8332EC3A}" type="presOf" srcId="{52CDFBAD-07E9-4991-84C9-161DE2083A3B}" destId="{1B5A5BA2-F073-48DF-84EB-FAD4D6D1F6A5}" srcOrd="0" destOrd="0" presId="urn:microsoft.com/office/officeart/2005/8/layout/hierarchy1"/>
    <dgm:cxn modelId="{E4A94B55-4E43-40B2-90A9-B77BAB5EF5F3}" srcId="{1AF306B6-EA78-46D1-88C0-A6C7F1A6361E}" destId="{52CDFBAD-07E9-4991-84C9-161DE2083A3B}" srcOrd="0" destOrd="0" parTransId="{8E039ECB-3646-4D62-BFD6-C7AE632FDE7B}" sibTransId="{EB1D770B-ACB0-4B0F-80B5-1FCC8948183A}"/>
    <dgm:cxn modelId="{08CCF678-00F2-47EF-9674-0EC5BEFAC88B}" type="presOf" srcId="{6000F2CB-90F8-4CBC-A371-492AAFAF757B}" destId="{B23ED89A-54EB-4FD3-914A-E8C89AAE30F8}" srcOrd="0" destOrd="0" presId="urn:microsoft.com/office/officeart/2005/8/layout/hierarchy1"/>
    <dgm:cxn modelId="{6300F2AC-91B3-41FA-9553-B5BB8357B379}" srcId="{1AF306B6-EA78-46D1-88C0-A6C7F1A6361E}" destId="{6000F2CB-90F8-4CBC-A371-492AAFAF757B}" srcOrd="1" destOrd="0" parTransId="{9CEF4CC4-9BA4-4B1D-8140-B4B4148D3B4B}" sibTransId="{861C5D43-698C-492D-925D-9D1C147FEB33}"/>
    <dgm:cxn modelId="{2D1268AC-8D6F-4CC1-80D7-731B3977BFB9}" type="presParOf" srcId="{7B94225E-C51D-43F0-BA39-28DE59FF80BA}" destId="{400C650B-A40F-40B8-8250-BAFA641E5B42}" srcOrd="0" destOrd="0" presId="urn:microsoft.com/office/officeart/2005/8/layout/hierarchy1"/>
    <dgm:cxn modelId="{E3F5A385-DA1B-46FB-9D13-E6E92996BACB}" type="presParOf" srcId="{400C650B-A40F-40B8-8250-BAFA641E5B42}" destId="{7EFD45C7-34B3-4C01-B64F-488E276F9D1C}" srcOrd="0" destOrd="0" presId="urn:microsoft.com/office/officeart/2005/8/layout/hierarchy1"/>
    <dgm:cxn modelId="{F39D048C-EA86-4CAD-9232-0393728E2A58}" type="presParOf" srcId="{7EFD45C7-34B3-4C01-B64F-488E276F9D1C}" destId="{AC39FCB1-3444-4BA8-8D30-52EB3D15B8AB}" srcOrd="0" destOrd="0" presId="urn:microsoft.com/office/officeart/2005/8/layout/hierarchy1"/>
    <dgm:cxn modelId="{3FF1535C-4997-4176-82EF-D679F923C84D}" type="presParOf" srcId="{7EFD45C7-34B3-4C01-B64F-488E276F9D1C}" destId="{1B5A5BA2-F073-48DF-84EB-FAD4D6D1F6A5}" srcOrd="1" destOrd="0" presId="urn:microsoft.com/office/officeart/2005/8/layout/hierarchy1"/>
    <dgm:cxn modelId="{07896761-30F4-414E-B2D3-E40C53CA002B}" type="presParOf" srcId="{400C650B-A40F-40B8-8250-BAFA641E5B42}" destId="{1E89A24F-F4D7-4DC4-9BC8-75B21B5B3FE1}" srcOrd="1" destOrd="0" presId="urn:microsoft.com/office/officeart/2005/8/layout/hierarchy1"/>
    <dgm:cxn modelId="{A1DAAEA9-500A-4D35-8833-DB1E1599663A}" type="presParOf" srcId="{7B94225E-C51D-43F0-BA39-28DE59FF80BA}" destId="{52625B51-D730-4210-8083-C3601B6C9C00}" srcOrd="1" destOrd="0" presId="urn:microsoft.com/office/officeart/2005/8/layout/hierarchy1"/>
    <dgm:cxn modelId="{00362B64-3D9D-4363-BDE0-76FF5BD1532D}" type="presParOf" srcId="{52625B51-D730-4210-8083-C3601B6C9C00}" destId="{8CEBD66E-9AD7-4C9E-A8EB-F496C1587302}" srcOrd="0" destOrd="0" presId="urn:microsoft.com/office/officeart/2005/8/layout/hierarchy1"/>
    <dgm:cxn modelId="{78E93124-67D9-429A-9FFA-3ABD41DE91B3}" type="presParOf" srcId="{8CEBD66E-9AD7-4C9E-A8EB-F496C1587302}" destId="{C25C90BF-3D77-4F17-882B-72F545F17C6A}" srcOrd="0" destOrd="0" presId="urn:microsoft.com/office/officeart/2005/8/layout/hierarchy1"/>
    <dgm:cxn modelId="{7CEDC5E4-77F2-4698-B2B4-E6F28F4B1522}" type="presParOf" srcId="{8CEBD66E-9AD7-4C9E-A8EB-F496C1587302}" destId="{B23ED89A-54EB-4FD3-914A-E8C89AAE30F8}" srcOrd="1" destOrd="0" presId="urn:microsoft.com/office/officeart/2005/8/layout/hierarchy1"/>
    <dgm:cxn modelId="{4FAB085C-35A8-406A-BA9B-990E1E2BBDE6}" type="presParOf" srcId="{52625B51-D730-4210-8083-C3601B6C9C00}" destId="{1290FB79-0DAD-492F-AA20-9D836A76FCA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A29B0-62A7-43E5-8457-7965D478FC80}">
      <dsp:nvSpPr>
        <dsp:cNvPr id="0" name=""/>
        <dsp:cNvSpPr/>
      </dsp:nvSpPr>
      <dsp:spPr>
        <a:xfrm>
          <a:off x="616949" y="310305"/>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AA80FD-7A7C-4ABB-855F-A81D4BFE7161}">
      <dsp:nvSpPr>
        <dsp:cNvPr id="0" name=""/>
        <dsp:cNvSpPr/>
      </dsp:nvSpPr>
      <dsp:spPr>
        <a:xfrm>
          <a:off x="1004512" y="697868"/>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A239F7-F7B5-45F2-A715-32CD38C41347}">
      <dsp:nvSpPr>
        <dsp:cNvPr id="0" name=""/>
        <dsp:cNvSpPr/>
      </dsp:nvSpPr>
      <dsp:spPr>
        <a:xfrm>
          <a:off x="35606"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latin typeface="Arial" panose="020B0604020202020204" pitchFamily="34" charset="0"/>
              <a:cs typeface="Arial" panose="020B0604020202020204" pitchFamily="34" charset="0"/>
            </a:rPr>
            <a:t>Understand Planning and Budgeting </a:t>
          </a:r>
          <a:endParaRPr lang="en-US" sz="1300" kern="1200" dirty="0">
            <a:latin typeface="Arial" panose="020B0604020202020204" pitchFamily="34" charset="0"/>
            <a:cs typeface="Arial" panose="020B0604020202020204" pitchFamily="34" charset="0"/>
          </a:endParaRPr>
        </a:p>
      </dsp:txBody>
      <dsp:txXfrm>
        <a:off x="35606" y="2695306"/>
        <a:ext cx="2981250" cy="720000"/>
      </dsp:txXfrm>
    </dsp:sp>
    <dsp:sp modelId="{AAB7CB46-B772-4931-9F32-B7C028DF0DF6}">
      <dsp:nvSpPr>
        <dsp:cNvPr id="0" name=""/>
        <dsp:cNvSpPr/>
      </dsp:nvSpPr>
      <dsp:spPr>
        <a:xfrm>
          <a:off x="4119918" y="310305"/>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B0D816-F3CC-4233-A583-B723607333F1}">
      <dsp:nvSpPr>
        <dsp:cNvPr id="0" name=""/>
        <dsp:cNvSpPr/>
      </dsp:nvSpPr>
      <dsp:spPr>
        <a:xfrm>
          <a:off x="4507481" y="697868"/>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37E5E0-D0C0-4529-972F-26E8CF10E282}">
      <dsp:nvSpPr>
        <dsp:cNvPr id="0" name=""/>
        <dsp:cNvSpPr/>
      </dsp:nvSpPr>
      <dsp:spPr>
        <a:xfrm>
          <a:off x="3538574"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latin typeface="Arial" panose="020B0604020202020204" pitchFamily="34" charset="0"/>
              <a:cs typeface="Arial" panose="020B0604020202020204" pitchFamily="34" charset="0"/>
            </a:rPr>
            <a:t>Advantages of Budgeting</a:t>
          </a:r>
          <a:endParaRPr lang="en-US" sz="1300" kern="1200" dirty="0">
            <a:latin typeface="Arial" panose="020B0604020202020204" pitchFamily="34" charset="0"/>
            <a:cs typeface="Arial" panose="020B0604020202020204" pitchFamily="34" charset="0"/>
          </a:endParaRPr>
        </a:p>
      </dsp:txBody>
      <dsp:txXfrm>
        <a:off x="3538574" y="2695306"/>
        <a:ext cx="2981250" cy="720000"/>
      </dsp:txXfrm>
    </dsp:sp>
    <dsp:sp modelId="{012340EC-8BD5-4AA8-A583-5FC4D0BDDA43}">
      <dsp:nvSpPr>
        <dsp:cNvPr id="0" name=""/>
        <dsp:cNvSpPr/>
      </dsp:nvSpPr>
      <dsp:spPr>
        <a:xfrm>
          <a:off x="7622887" y="310305"/>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9087F8-162E-4948-9DCF-1754D24DC536}">
      <dsp:nvSpPr>
        <dsp:cNvPr id="0" name=""/>
        <dsp:cNvSpPr/>
      </dsp:nvSpPr>
      <dsp:spPr>
        <a:xfrm>
          <a:off x="8010450" y="697868"/>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75E2BA-D5C5-47A1-89F8-D255A5F1673D}">
      <dsp:nvSpPr>
        <dsp:cNvPr id="0" name=""/>
        <dsp:cNvSpPr/>
      </dsp:nvSpPr>
      <dsp:spPr>
        <a:xfrm>
          <a:off x="7041543"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latin typeface="Arial" panose="020B0604020202020204" pitchFamily="34" charset="0"/>
              <a:cs typeface="Arial" panose="020B0604020202020204" pitchFamily="34" charset="0"/>
            </a:rPr>
            <a:t>Prepare a personal budget/Prepare a Stock budget/cash budget/forecast P &amp; L</a:t>
          </a:r>
          <a:endParaRPr lang="en-US" sz="1300" kern="1200" dirty="0">
            <a:latin typeface="Arial" panose="020B0604020202020204" pitchFamily="34" charset="0"/>
            <a:cs typeface="Arial" panose="020B0604020202020204" pitchFamily="34" charset="0"/>
          </a:endParaRPr>
        </a:p>
      </dsp:txBody>
      <dsp:txXfrm>
        <a:off x="7041543" y="2695306"/>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39FCB1-3444-4BA8-8D30-52EB3D15B8AB}">
      <dsp:nvSpPr>
        <dsp:cNvPr id="0" name=""/>
        <dsp:cNvSpPr/>
      </dsp:nvSpPr>
      <dsp:spPr>
        <a:xfrm>
          <a:off x="12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B5A5BA2-F073-48DF-84EB-FAD4D6D1F6A5}">
      <dsp:nvSpPr>
        <dsp:cNvPr id="0" name=""/>
        <dsp:cNvSpPr/>
      </dsp:nvSpPr>
      <dsp:spPr>
        <a:xfrm>
          <a:off x="480082"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For example, most people make estimates (or have knowledge of) their income and plan their expenditures based on this figure</a:t>
          </a:r>
        </a:p>
      </dsp:txBody>
      <dsp:txXfrm>
        <a:off x="560236" y="802089"/>
        <a:ext cx="4149382" cy="2576345"/>
      </dsp:txXfrm>
    </dsp:sp>
    <dsp:sp modelId="{C25C90BF-3D77-4F17-882B-72F545F17C6A}">
      <dsp:nvSpPr>
        <dsp:cNvPr id="0" name=""/>
        <dsp:cNvSpPr/>
      </dsp:nvSpPr>
      <dsp:spPr>
        <a:xfrm>
          <a:off x="52686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23ED89A-54EB-4FD3-914A-E8C89AAE30F8}">
      <dsp:nvSpPr>
        <dsp:cNvPr id="0" name=""/>
        <dsp:cNvSpPr/>
      </dsp:nvSpPr>
      <dsp:spPr>
        <a:xfrm>
          <a:off x="5747481"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As a result of this planning, people restrict their spending to some predetermined allowable amount</a:t>
          </a:r>
        </a:p>
      </dsp:txBody>
      <dsp:txXfrm>
        <a:off x="5827635" y="802089"/>
        <a:ext cx="4149382" cy="257634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D63497-1BC3-40A4-8CF5-9F1E87526C6E}" type="datetimeFigureOut">
              <a:rPr lang="en-GB" smtClean="0"/>
              <a:t>04/02/2025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DBC298-AA94-4904-BE4A-88DBA236F327}" type="slidenum">
              <a:rPr lang="en-GB" smtClean="0"/>
              <a:t>‹#›</a:t>
            </a:fld>
            <a:endParaRPr lang="en-GB"/>
          </a:p>
        </p:txBody>
      </p:sp>
    </p:spTree>
    <p:extLst>
      <p:ext uri="{BB962C8B-B14F-4D97-AF65-F5344CB8AC3E}">
        <p14:creationId xmlns:p14="http://schemas.microsoft.com/office/powerpoint/2010/main" val="125383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Example: Budget Setting for a Small Business</a:t>
            </a:r>
          </a:p>
          <a:p>
            <a:pPr>
              <a:buFont typeface="+mj-lt"/>
              <a:buAutoNum type="arabicPeriod"/>
            </a:pPr>
            <a:r>
              <a:rPr lang="en-US" b="1" dirty="0"/>
              <a:t>Agree objectives</a:t>
            </a:r>
            <a:r>
              <a:rPr lang="en-US" dirty="0"/>
              <a:t> – Increase revenue by 10% and keep costs stable.</a:t>
            </a:r>
          </a:p>
          <a:p>
            <a:pPr>
              <a:buFont typeface="+mj-lt"/>
              <a:buAutoNum type="arabicPeriod"/>
            </a:pPr>
            <a:r>
              <a:rPr lang="en-US" b="1" dirty="0"/>
              <a:t>Income estimation</a:t>
            </a:r>
            <a:r>
              <a:rPr lang="en-US" dirty="0"/>
              <a:t> – Expected revenue: </a:t>
            </a:r>
            <a:r>
              <a:rPr lang="en-US" b="1" dirty="0"/>
              <a:t>£100,000</a:t>
            </a:r>
            <a:r>
              <a:rPr lang="en-US" dirty="0"/>
              <a:t>.</a:t>
            </a:r>
          </a:p>
          <a:p>
            <a:pPr>
              <a:buFont typeface="+mj-lt"/>
              <a:buAutoNum type="arabicPeriod"/>
            </a:pPr>
            <a:r>
              <a:rPr lang="en-US" b="1" dirty="0"/>
              <a:t>Expense estimation</a:t>
            </a:r>
            <a:r>
              <a:rPr lang="en-US" dirty="0"/>
              <a:t> – Predicted costs: </a:t>
            </a:r>
            <a:r>
              <a:rPr lang="en-US" b="1" dirty="0"/>
              <a:t>£75,000</a:t>
            </a:r>
            <a:r>
              <a:rPr lang="en-US" dirty="0"/>
              <a:t>.</a:t>
            </a:r>
          </a:p>
          <a:p>
            <a:pPr>
              <a:buFont typeface="+mj-lt"/>
              <a:buAutoNum type="arabicPeriod"/>
            </a:pPr>
            <a:r>
              <a:rPr lang="en-US" b="1" dirty="0"/>
              <a:t>Draft budget</a:t>
            </a:r>
            <a:r>
              <a:rPr lang="en-US" dirty="0"/>
              <a:t> – Surplus: </a:t>
            </a:r>
            <a:r>
              <a:rPr lang="en-US" b="1" dirty="0"/>
              <a:t>£25,000</a:t>
            </a:r>
            <a:r>
              <a:rPr lang="en-US" dirty="0"/>
              <a:t> (</a:t>
            </a:r>
            <a:r>
              <a:rPr lang="en-US" b="1" dirty="0"/>
              <a:t>£100,000 - £75,000</a:t>
            </a:r>
            <a:r>
              <a:rPr lang="en-US" dirty="0"/>
              <a:t>).</a:t>
            </a:r>
          </a:p>
          <a:p>
            <a:pPr>
              <a:buFont typeface="+mj-lt"/>
              <a:buAutoNum type="arabicPeriod"/>
            </a:pPr>
            <a:r>
              <a:rPr lang="en-US" b="1" dirty="0"/>
              <a:t>Review budget</a:t>
            </a:r>
            <a:r>
              <a:rPr lang="en-US" dirty="0"/>
              <a:t> – Identify areas for cost reduction or investment.</a:t>
            </a:r>
          </a:p>
          <a:p>
            <a:pPr>
              <a:buFont typeface="+mj-lt"/>
              <a:buAutoNum type="arabicPeriod"/>
            </a:pPr>
            <a:r>
              <a:rPr lang="en-US" b="1" dirty="0"/>
              <a:t>Adjustments</a:t>
            </a:r>
            <a:r>
              <a:rPr lang="en-US" dirty="0"/>
              <a:t> – Increase marketing budget by </a:t>
            </a:r>
            <a:r>
              <a:rPr lang="en-US" b="1" dirty="0"/>
              <a:t>£5,000</a:t>
            </a:r>
            <a:r>
              <a:rPr lang="en-US" dirty="0"/>
              <a:t>, reducing surplus to </a:t>
            </a:r>
            <a:r>
              <a:rPr lang="en-US" b="1" dirty="0"/>
              <a:t>£20,000</a:t>
            </a:r>
            <a:r>
              <a:rPr lang="en-US" dirty="0"/>
              <a:t>.</a:t>
            </a:r>
          </a:p>
          <a:p>
            <a:pPr>
              <a:buFont typeface="+mj-lt"/>
              <a:buAutoNum type="arabicPeriod"/>
            </a:pPr>
            <a:r>
              <a:rPr lang="en-US" b="1" dirty="0"/>
              <a:t>Approval</a:t>
            </a:r>
            <a:r>
              <a:rPr lang="en-US" dirty="0"/>
              <a:t> – Final budget signed off by the board.</a:t>
            </a:r>
          </a:p>
          <a:p>
            <a:endParaRPr lang="en-GB" dirty="0"/>
          </a:p>
        </p:txBody>
      </p:sp>
      <p:sp>
        <p:nvSpPr>
          <p:cNvPr id="4" name="Slide Number Placeholder 3"/>
          <p:cNvSpPr>
            <a:spLocks noGrp="1"/>
          </p:cNvSpPr>
          <p:nvPr>
            <p:ph type="sldNum" sz="quarter" idx="5"/>
          </p:nvPr>
        </p:nvSpPr>
        <p:spPr/>
        <p:txBody>
          <a:bodyPr/>
          <a:lstStyle/>
          <a:p>
            <a:fld id="{96DBC298-AA94-4904-BE4A-88DBA236F327}" type="slidenum">
              <a:rPr lang="en-GB" smtClean="0"/>
              <a:t>7</a:t>
            </a:fld>
            <a:endParaRPr lang="en-GB"/>
          </a:p>
        </p:txBody>
      </p:sp>
    </p:spTree>
    <p:extLst>
      <p:ext uri="{BB962C8B-B14F-4D97-AF65-F5344CB8AC3E}">
        <p14:creationId xmlns:p14="http://schemas.microsoft.com/office/powerpoint/2010/main" val="3253387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Seal et al. (2015) suggest that a key issue in recent financial crises was the failure of businesses that underestimated the importance of budgeting, wrongly assuming it was no longer necessary.</a:t>
            </a:r>
            <a:endParaRPr lang="en-GB" dirty="0"/>
          </a:p>
        </p:txBody>
      </p:sp>
      <p:sp>
        <p:nvSpPr>
          <p:cNvPr id="4" name="Slide Number Placeholder 3"/>
          <p:cNvSpPr>
            <a:spLocks noGrp="1"/>
          </p:cNvSpPr>
          <p:nvPr>
            <p:ph type="sldNum" sz="quarter" idx="5"/>
          </p:nvPr>
        </p:nvSpPr>
        <p:spPr/>
        <p:txBody>
          <a:bodyPr/>
          <a:lstStyle/>
          <a:p>
            <a:fld id="{96DBC298-AA94-4904-BE4A-88DBA236F327}" type="slidenum">
              <a:rPr lang="en-GB" smtClean="0"/>
              <a:t>8</a:t>
            </a:fld>
            <a:endParaRPr lang="en-GB"/>
          </a:p>
        </p:txBody>
      </p:sp>
    </p:spTree>
    <p:extLst>
      <p:ext uri="{BB962C8B-B14F-4D97-AF65-F5344CB8AC3E}">
        <p14:creationId xmlns:p14="http://schemas.microsoft.com/office/powerpoint/2010/main" val="29439350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05922504-D295-4522-A93F-E60A96DFDC82}" type="datetimeFigureOut">
              <a:rPr lang="en-GB" smtClean="0"/>
              <a:t>04/02/2025</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E5FC19E2-1E3F-4E75-A2AF-90C06D3E16C6}" type="slidenum">
              <a:rPr lang="en-GB" smtClean="0"/>
              <a:t>‹#›</a:t>
            </a:fld>
            <a:endParaRPr lang="en-GB"/>
          </a:p>
        </p:txBody>
      </p:sp>
    </p:spTree>
    <p:extLst>
      <p:ext uri="{BB962C8B-B14F-4D97-AF65-F5344CB8AC3E}">
        <p14:creationId xmlns:p14="http://schemas.microsoft.com/office/powerpoint/2010/main" val="420660992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922504-D295-4522-A93F-E60A96DFDC82}" type="datetimeFigureOut">
              <a:rPr lang="en-GB" smtClean="0"/>
              <a:t>04/02/2025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FC19E2-1E3F-4E75-A2AF-90C06D3E16C6}" type="slidenum">
              <a:rPr lang="en-GB" smtClean="0"/>
              <a:t>‹#›</a:t>
            </a:fld>
            <a:endParaRPr lang="en-GB"/>
          </a:p>
        </p:txBody>
      </p:sp>
    </p:spTree>
    <p:extLst>
      <p:ext uri="{BB962C8B-B14F-4D97-AF65-F5344CB8AC3E}">
        <p14:creationId xmlns:p14="http://schemas.microsoft.com/office/powerpoint/2010/main" val="1709569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05922504-D295-4522-A93F-E60A96DFDC82}" type="datetimeFigureOut">
              <a:rPr lang="en-GB" smtClean="0"/>
              <a:t>04/02/2025</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E5FC19E2-1E3F-4E75-A2AF-90C06D3E16C6}" type="slidenum">
              <a:rPr lang="en-GB" smtClean="0"/>
              <a:t>‹#›</a:t>
            </a:fld>
            <a:endParaRPr lang="en-GB"/>
          </a:p>
        </p:txBody>
      </p:sp>
    </p:spTree>
    <p:extLst>
      <p:ext uri="{BB962C8B-B14F-4D97-AF65-F5344CB8AC3E}">
        <p14:creationId xmlns:p14="http://schemas.microsoft.com/office/powerpoint/2010/main" val="322773270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922504-D295-4522-A93F-E60A96DFDC82}" type="datetimeFigureOut">
              <a:rPr lang="en-GB" smtClean="0"/>
              <a:t>04/02/2025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C19E2-1E3F-4E75-A2AF-90C06D3E16C6}" type="slidenum">
              <a:rPr lang="en-GB" smtClean="0"/>
              <a:t>‹#›</a:t>
            </a:fld>
            <a:endParaRPr lang="en-GB"/>
          </a:p>
        </p:txBody>
      </p:sp>
    </p:spTree>
    <p:extLst>
      <p:ext uri="{BB962C8B-B14F-4D97-AF65-F5344CB8AC3E}">
        <p14:creationId xmlns:p14="http://schemas.microsoft.com/office/powerpoint/2010/main" val="3507327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922504-D295-4522-A93F-E60A96DFDC82}" type="datetimeFigureOut">
              <a:rPr lang="en-GB" smtClean="0"/>
              <a:t>04/02/2025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FC19E2-1E3F-4E75-A2AF-90C06D3E16C6}" type="slidenum">
              <a:rPr lang="en-GB" smtClean="0"/>
              <a:t>‹#›</a:t>
            </a:fld>
            <a:endParaRPr lang="en-GB"/>
          </a:p>
        </p:txBody>
      </p:sp>
    </p:spTree>
    <p:extLst>
      <p:ext uri="{BB962C8B-B14F-4D97-AF65-F5344CB8AC3E}">
        <p14:creationId xmlns:p14="http://schemas.microsoft.com/office/powerpoint/2010/main" val="261275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5922504-D295-4522-A93F-E60A96DFDC82}" type="datetimeFigureOut">
              <a:rPr lang="en-GB" smtClean="0"/>
              <a:t>04/02/2025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FC19E2-1E3F-4E75-A2AF-90C06D3E16C6}" type="slidenum">
              <a:rPr lang="en-GB" smtClean="0"/>
              <a:t>‹#›</a:t>
            </a:fld>
            <a:endParaRPr lang="en-GB"/>
          </a:p>
        </p:txBody>
      </p:sp>
    </p:spTree>
    <p:extLst>
      <p:ext uri="{BB962C8B-B14F-4D97-AF65-F5344CB8AC3E}">
        <p14:creationId xmlns:p14="http://schemas.microsoft.com/office/powerpoint/2010/main" val="2961198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922504-D295-4522-A93F-E60A96DFDC82}" type="datetimeFigureOut">
              <a:rPr lang="en-GB" smtClean="0"/>
              <a:t>04/02/2025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FC19E2-1E3F-4E75-A2AF-90C06D3E16C6}" type="slidenum">
              <a:rPr lang="en-GB" smtClean="0"/>
              <a:t>‹#›</a:t>
            </a:fld>
            <a:endParaRPr lang="en-GB"/>
          </a:p>
        </p:txBody>
      </p:sp>
    </p:spTree>
    <p:extLst>
      <p:ext uri="{BB962C8B-B14F-4D97-AF65-F5344CB8AC3E}">
        <p14:creationId xmlns:p14="http://schemas.microsoft.com/office/powerpoint/2010/main" val="226718781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5922504-D295-4522-A93F-E60A96DFDC82}" type="datetimeFigureOut">
              <a:rPr lang="en-GB" smtClean="0"/>
              <a:t>04/02/2025</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E5FC19E2-1E3F-4E75-A2AF-90C06D3E16C6}"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1182464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05922504-D295-4522-A93F-E60A96DFDC82}" type="datetimeFigureOut">
              <a:rPr lang="en-GB" smtClean="0"/>
              <a:t>04/02/2025</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E5FC19E2-1E3F-4E75-A2AF-90C06D3E16C6}"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20390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922504-D295-4522-A93F-E60A96DFDC82}"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C19E2-1E3F-4E75-A2AF-90C06D3E16C6}" type="slidenum">
              <a:rPr lang="en-GB" smtClean="0"/>
              <a:t>‹#›</a:t>
            </a:fld>
            <a:endParaRPr lang="en-GB"/>
          </a:p>
        </p:txBody>
      </p:sp>
    </p:spTree>
    <p:extLst>
      <p:ext uri="{BB962C8B-B14F-4D97-AF65-F5344CB8AC3E}">
        <p14:creationId xmlns:p14="http://schemas.microsoft.com/office/powerpoint/2010/main" val="4015681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922504-D295-4522-A93F-E60A96DFDC82}"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C19E2-1E3F-4E75-A2AF-90C06D3E16C6}" type="slidenum">
              <a:rPr lang="en-GB" smtClean="0"/>
              <a:t>‹#›</a:t>
            </a:fld>
            <a:endParaRPr lang="en-GB"/>
          </a:p>
        </p:txBody>
      </p:sp>
    </p:spTree>
    <p:extLst>
      <p:ext uri="{BB962C8B-B14F-4D97-AF65-F5344CB8AC3E}">
        <p14:creationId xmlns:p14="http://schemas.microsoft.com/office/powerpoint/2010/main" val="243334049"/>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05922504-D295-4522-A93F-E60A96DFDC82}" type="datetimeFigureOut">
              <a:rPr lang="en-GB" smtClean="0"/>
              <a:t>04/02/2025</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E5FC19E2-1E3F-4E75-A2AF-90C06D3E16C6}" type="slidenum">
              <a:rPr lang="en-GB" smtClean="0"/>
              <a:t>‹#›</a:t>
            </a:fld>
            <a:endParaRPr lang="en-GB"/>
          </a:p>
        </p:txBody>
      </p:sp>
    </p:spTree>
    <p:extLst>
      <p:ext uri="{BB962C8B-B14F-4D97-AF65-F5344CB8AC3E}">
        <p14:creationId xmlns:p14="http://schemas.microsoft.com/office/powerpoint/2010/main" val="140517077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google.co.uk/url?sa=i&amp;rct=j&amp;q=&amp;esrc=s&amp;source=images&amp;cd=&amp;cad=rja&amp;uact=8&amp;ved=0ahUKEwic6bby7afQAhVFWBoKHXYqD3EQjRwIBw&amp;url=https://www.lds.org/callings/church-history-adviser/news-and-events/planning-and-budget-cycle?lang%3Deng&amp;psig=AFQjCNFc7dW4ahSbuiaidaHUQXcrVuFoIA&amp;ust=1479199476711229" TargetMode="Externa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2.jp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Budgeting</a:t>
            </a:r>
          </a:p>
        </p:txBody>
      </p:sp>
      <p:sp>
        <p:nvSpPr>
          <p:cNvPr id="3" name="Subtitle 2"/>
          <p:cNvSpPr>
            <a:spLocks noGrp="1"/>
          </p:cNvSpPr>
          <p:nvPr>
            <p:ph type="subTitle" idx="1"/>
          </p:nvPr>
        </p:nvSpPr>
        <p:spPr/>
        <p:txBody>
          <a:bodyPr/>
          <a:lstStyle/>
          <a:p>
            <a:r>
              <a:rPr lang="en-GB" dirty="0"/>
              <a:t>Principles and Concepts of Finance</a:t>
            </a:r>
          </a:p>
        </p:txBody>
      </p:sp>
    </p:spTree>
    <p:extLst>
      <p:ext uri="{BB962C8B-B14F-4D97-AF65-F5344CB8AC3E}">
        <p14:creationId xmlns:p14="http://schemas.microsoft.com/office/powerpoint/2010/main" val="3080396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Previously we have looked at…..</a:t>
            </a:r>
          </a:p>
        </p:txBody>
      </p:sp>
      <p:sp>
        <p:nvSpPr>
          <p:cNvPr id="3" name="Content Placeholder 2"/>
          <p:cNvSpPr>
            <a:spLocks noGrp="1"/>
          </p:cNvSpPr>
          <p:nvPr>
            <p:ph idx="1"/>
          </p:nvPr>
        </p:nvSpPr>
        <p:spPr/>
        <p:txBody>
          <a:bodyPr/>
          <a:lstStyle/>
          <a:p>
            <a:r>
              <a:rPr lang="en-GB" sz="2400" dirty="0">
                <a:latin typeface="Arial" panose="020B0604020202020204" pitchFamily="34" charset="0"/>
                <a:cs typeface="Arial" panose="020B0604020202020204" pitchFamily="34" charset="0"/>
              </a:rPr>
              <a:t>The Financial Statements</a:t>
            </a:r>
          </a:p>
          <a:p>
            <a:r>
              <a:rPr lang="en-GB" sz="2400" dirty="0">
                <a:latin typeface="Arial" panose="020B0604020202020204" pitchFamily="34" charset="0"/>
                <a:cs typeface="Arial" panose="020B0604020202020204" pitchFamily="34" charset="0"/>
              </a:rPr>
              <a:t>Accounting for Decision Making</a:t>
            </a:r>
          </a:p>
          <a:p>
            <a:r>
              <a:rPr lang="en-GB" sz="2400" dirty="0">
                <a:latin typeface="Arial" panose="020B0604020202020204" pitchFamily="34" charset="0"/>
                <a:cs typeface="Arial" panose="020B0604020202020204" pitchFamily="34" charset="0"/>
              </a:rPr>
              <a:t>Key performance Indicators and their role in Decision Making</a:t>
            </a:r>
          </a:p>
          <a:p>
            <a:r>
              <a:rPr lang="en-GB" sz="2400" dirty="0">
                <a:latin typeface="Arial" panose="020B0604020202020204" pitchFamily="34" charset="0"/>
                <a:cs typeface="Arial" panose="020B0604020202020204" pitchFamily="34" charset="0"/>
              </a:rPr>
              <a:t>Corporate Social Responsibility</a:t>
            </a:r>
          </a:p>
          <a:p>
            <a:r>
              <a:rPr lang="en-GB" sz="2400" dirty="0">
                <a:latin typeface="Arial" panose="020B0604020202020204" pitchFamily="34" charset="0"/>
                <a:cs typeface="Arial" panose="020B0604020202020204" pitchFamily="34" charset="0"/>
              </a:rPr>
              <a:t>Cost Accounting</a:t>
            </a:r>
          </a:p>
          <a:p>
            <a:endParaRPr lang="en-GB" dirty="0"/>
          </a:p>
        </p:txBody>
      </p:sp>
    </p:spTree>
    <p:extLst>
      <p:ext uri="{BB962C8B-B14F-4D97-AF65-F5344CB8AC3E}">
        <p14:creationId xmlns:p14="http://schemas.microsoft.com/office/powerpoint/2010/main" val="156855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1371600"/>
          </a:xfrm>
        </p:spPr>
        <p:txBody>
          <a:bodyPr>
            <a:normAutofit/>
          </a:bodyPr>
          <a:lstStyle/>
          <a:p>
            <a:pPr algn="ctr"/>
            <a:r>
              <a:rPr lang="en-GB" dirty="0"/>
              <a:t>Objectives</a:t>
            </a:r>
            <a:endParaRPr lang="en-GB"/>
          </a:p>
        </p:txBody>
      </p:sp>
      <p:graphicFrame>
        <p:nvGraphicFramePr>
          <p:cNvPr id="5" name="Content Placeholder 2">
            <a:extLst>
              <a:ext uri="{FF2B5EF4-FFF2-40B4-BE49-F238E27FC236}">
                <a16:creationId xmlns:a16="http://schemas.microsoft.com/office/drawing/2014/main" id="{40AF4B80-8423-DA4B-B528-2F4C0CF4A43D}"/>
              </a:ext>
            </a:extLst>
          </p:cNvPr>
          <p:cNvGraphicFramePr>
            <a:graphicFrameLocks noGrp="1"/>
          </p:cNvGraphicFramePr>
          <p:nvPr>
            <p:ph idx="1"/>
            <p:extLst>
              <p:ext uri="{D42A27DB-BD31-4B8C-83A1-F6EECF244321}">
                <p14:modId xmlns:p14="http://schemas.microsoft.com/office/powerpoint/2010/main" val="454377226"/>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8321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6846137" y="727626"/>
            <a:ext cx="4602152" cy="1718225"/>
          </a:xfrm>
        </p:spPr>
        <p:txBody>
          <a:bodyPr vert="horz" lIns="91440" tIns="45720" rIns="91440" bIns="45720" rtlCol="0" anchor="ctr">
            <a:normAutofit/>
          </a:bodyPr>
          <a:lstStyle/>
          <a:p>
            <a:r>
              <a:rPr lang="en-US" sz="4800">
                <a:solidFill>
                  <a:schemeClr val="tx1">
                    <a:lumMod val="85000"/>
                    <a:lumOff val="15000"/>
                  </a:schemeClr>
                </a:solidFill>
              </a:rPr>
              <a:t>Planning and budgeting</a:t>
            </a:r>
          </a:p>
        </p:txBody>
      </p:sp>
      <p:sp>
        <p:nvSpPr>
          <p:cNvPr id="14" name="Rectangle 13">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7" name="Picture Placeholder 6"/>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10083" r="10082" b="-1"/>
          <a:stretch/>
        </p:blipFill>
        <p:spPr>
          <a:xfrm>
            <a:off x="407432" y="419292"/>
            <a:ext cx="5522976" cy="6053328"/>
          </a:xfrm>
          <a:prstGeom prst="rect">
            <a:avLst/>
          </a:prstGeom>
        </p:spPr>
      </p:pic>
      <p:sp>
        <p:nvSpPr>
          <p:cNvPr id="4" name="Text Placeholder 3"/>
          <p:cNvSpPr>
            <a:spLocks noGrp="1"/>
          </p:cNvSpPr>
          <p:nvPr>
            <p:ph type="body" sz="half" idx="2"/>
          </p:nvPr>
        </p:nvSpPr>
        <p:spPr>
          <a:xfrm>
            <a:off x="6846137" y="2538919"/>
            <a:ext cx="4602152" cy="3596880"/>
          </a:xfrm>
        </p:spPr>
        <p:txBody>
          <a:bodyPr vert="horz" lIns="91440" tIns="45720" rIns="91440" bIns="45720" rtlCol="0">
            <a:normAutofit/>
          </a:bodyPr>
          <a:lstStyle/>
          <a:p>
            <a:pPr>
              <a:lnSpc>
                <a:spcPct val="100000"/>
              </a:lnSpc>
            </a:pPr>
            <a:r>
              <a:rPr lang="en-US" sz="2400" dirty="0">
                <a:solidFill>
                  <a:schemeClr val="tx1"/>
                </a:solidFill>
                <a:latin typeface="Arial" panose="020B0604020202020204" pitchFamily="34" charset="0"/>
                <a:cs typeface="Arial" panose="020B0604020202020204" pitchFamily="34" charset="0"/>
              </a:rPr>
              <a:t>To plan is to act now to influence or determine some future event</a:t>
            </a:r>
          </a:p>
          <a:p>
            <a:pPr indent="-182880">
              <a:lnSpc>
                <a:spcPct val="100000"/>
              </a:lnSpc>
              <a:buFont typeface="Garamond" pitchFamily="18" charset="0"/>
              <a:buChar char="◦"/>
            </a:pPr>
            <a:endParaRPr lang="en-US" dirty="0">
              <a:solidFill>
                <a:schemeClr val="tx1"/>
              </a:solidFill>
            </a:endParaRPr>
          </a:p>
        </p:txBody>
      </p:sp>
    </p:spTree>
    <p:extLst>
      <p:ext uri="{BB962C8B-B14F-4D97-AF65-F5344CB8AC3E}">
        <p14:creationId xmlns:p14="http://schemas.microsoft.com/office/powerpoint/2010/main" val="3454348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lculator, pen, compass, money and a paper with graphs printed on it">
            <a:extLst>
              <a:ext uri="{FF2B5EF4-FFF2-40B4-BE49-F238E27FC236}">
                <a16:creationId xmlns:a16="http://schemas.microsoft.com/office/drawing/2014/main" id="{8AE35768-36F7-4050-0F4F-478EC58EF7EE}"/>
              </a:ext>
            </a:extLst>
          </p:cNvPr>
          <p:cNvPicPr>
            <a:picLocks noChangeAspect="1"/>
          </p:cNvPicPr>
          <p:nvPr/>
        </p:nvPicPr>
        <p:blipFill rotWithShape="1">
          <a:blip r:embed="rId2">
            <a:alphaModFix amt="35000"/>
          </a:blip>
          <a:srcRect b="6639"/>
          <a:stretch/>
        </p:blipFill>
        <p:spPr>
          <a:xfrm>
            <a:off x="20" y="10"/>
            <a:ext cx="12191980" cy="6857990"/>
          </a:xfrm>
          <a:prstGeom prst="rect">
            <a:avLst/>
          </a:prstGeom>
        </p:spPr>
      </p:pic>
      <p:sp>
        <p:nvSpPr>
          <p:cNvPr id="2" name="Title 1"/>
          <p:cNvSpPr>
            <a:spLocks noGrp="1"/>
          </p:cNvSpPr>
          <p:nvPr>
            <p:ph type="title"/>
          </p:nvPr>
        </p:nvSpPr>
        <p:spPr>
          <a:xfrm>
            <a:off x="1066800" y="642594"/>
            <a:ext cx="10058400" cy="1371600"/>
          </a:xfrm>
        </p:spPr>
        <p:txBody>
          <a:bodyPr>
            <a:normAutofit/>
          </a:bodyPr>
          <a:lstStyle/>
          <a:p>
            <a:r>
              <a:rPr lang="en-GB" dirty="0"/>
              <a:t>What is a budget?</a:t>
            </a:r>
          </a:p>
        </p:txBody>
      </p:sp>
      <p:sp>
        <p:nvSpPr>
          <p:cNvPr id="3" name="Content Placeholder 2"/>
          <p:cNvSpPr>
            <a:spLocks noGrp="1"/>
          </p:cNvSpPr>
          <p:nvPr>
            <p:ph idx="1"/>
          </p:nvPr>
        </p:nvSpPr>
        <p:spPr>
          <a:xfrm>
            <a:off x="1066800" y="2103120"/>
            <a:ext cx="10058400" cy="3931920"/>
          </a:xfrm>
        </p:spPr>
        <p:txBody>
          <a:bodyPr>
            <a:normAutofit/>
          </a:bodyPr>
          <a:lstStyle/>
          <a:p>
            <a:r>
              <a:rPr lang="en-GB" sz="2400" dirty="0">
                <a:latin typeface="Arial" panose="020B0604020202020204" pitchFamily="34" charset="0"/>
                <a:cs typeface="Arial" panose="020B0604020202020204" pitchFamily="34" charset="0"/>
              </a:rPr>
              <a:t>A budget is a financial plan for a set period in the future</a:t>
            </a:r>
          </a:p>
          <a:p>
            <a:r>
              <a:rPr lang="en-GB" sz="2400" dirty="0">
                <a:latin typeface="Arial" panose="020B0604020202020204" pitchFamily="34" charset="0"/>
                <a:cs typeface="Arial" panose="020B0604020202020204" pitchFamily="34" charset="0"/>
              </a:rPr>
              <a:t>Organisations should consider what income they expect to receive and what expenses they are likely to incur during this time period</a:t>
            </a:r>
          </a:p>
          <a:p>
            <a:r>
              <a:rPr lang="en-GB" sz="2400" dirty="0">
                <a:latin typeface="Arial" panose="020B0604020202020204" pitchFamily="34" charset="0"/>
                <a:cs typeface="Arial" panose="020B0604020202020204" pitchFamily="34" charset="0"/>
              </a:rPr>
              <a:t>This information can then be used to predict the surplus or deficit they expect to obtain during the budgeted period</a:t>
            </a:r>
          </a:p>
        </p:txBody>
      </p:sp>
      <p:sp>
        <p:nvSpPr>
          <p:cNvPr id="11" name="Rectangle 10">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GB"/>
          </a:p>
        </p:txBody>
      </p:sp>
    </p:spTree>
    <p:extLst>
      <p:ext uri="{BB962C8B-B14F-4D97-AF65-F5344CB8AC3E}">
        <p14:creationId xmlns:p14="http://schemas.microsoft.com/office/powerpoint/2010/main" val="266071179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6846137" y="727626"/>
            <a:ext cx="4602152" cy="1718225"/>
          </a:xfrm>
        </p:spPr>
        <p:txBody>
          <a:bodyPr vert="horz" lIns="91440" tIns="45720" rIns="91440" bIns="45720" rtlCol="0" anchor="ctr">
            <a:normAutofit/>
          </a:bodyPr>
          <a:lstStyle/>
          <a:p>
            <a:r>
              <a:rPr lang="en-US" sz="3700" dirty="0">
                <a:solidFill>
                  <a:schemeClr val="tx1">
                    <a:lumMod val="85000"/>
                    <a:lumOff val="15000"/>
                  </a:schemeClr>
                </a:solidFill>
              </a:rPr>
              <a:t>The basic framework of budgeting</a:t>
            </a:r>
          </a:p>
        </p:txBody>
      </p:sp>
      <p:sp>
        <p:nvSpPr>
          <p:cNvPr id="1033" name="Rectangle 1032">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1026" name="Picture 2" descr="Image result for the planning and budget cycle">
            <a:hlinkClick r:id="rId2"/>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l="3708" r="4774" b="-1"/>
          <a:stretch/>
        </p:blipFill>
        <p:spPr bwMode="auto">
          <a:xfrm>
            <a:off x="407432" y="419292"/>
            <a:ext cx="5522976" cy="6053328"/>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p:cNvSpPr>
            <a:spLocks noGrp="1"/>
          </p:cNvSpPr>
          <p:nvPr>
            <p:ph type="body" sz="half" idx="2"/>
          </p:nvPr>
        </p:nvSpPr>
        <p:spPr>
          <a:xfrm>
            <a:off x="6846137" y="2538919"/>
            <a:ext cx="4602152" cy="3596880"/>
          </a:xfrm>
        </p:spPr>
        <p:txBody>
          <a:bodyPr vert="horz" lIns="91440" tIns="45720" rIns="91440" bIns="45720" rtlCol="0">
            <a:noAutofit/>
          </a:bodyPr>
          <a:lstStyle/>
          <a:p>
            <a:pPr>
              <a:lnSpc>
                <a:spcPct val="100000"/>
              </a:lnSpc>
            </a:pPr>
            <a:r>
              <a:rPr lang="en-US" sz="2000" dirty="0">
                <a:solidFill>
                  <a:schemeClr val="tx1"/>
                </a:solidFill>
                <a:latin typeface="Arial" panose="020B0604020202020204" pitchFamily="34" charset="0"/>
                <a:cs typeface="Arial" panose="020B0604020202020204" pitchFamily="34" charset="0"/>
              </a:rPr>
              <a:t>A budget is a detailed plan for the acquisition and use of financial and other resources over a specified time period.</a:t>
            </a:r>
          </a:p>
          <a:p>
            <a:pPr>
              <a:lnSpc>
                <a:spcPct val="100000"/>
              </a:lnSpc>
            </a:pPr>
            <a:r>
              <a:rPr lang="en-US" sz="2000" dirty="0">
                <a:solidFill>
                  <a:schemeClr val="tx1"/>
                </a:solidFill>
                <a:latin typeface="Arial" panose="020B0604020202020204" pitchFamily="34" charset="0"/>
                <a:cs typeface="Arial" panose="020B0604020202020204" pitchFamily="34" charset="0"/>
              </a:rPr>
              <a:t>It represents a plan for the future expressed in formal quantitative terms</a:t>
            </a:r>
          </a:p>
          <a:p>
            <a:pPr>
              <a:lnSpc>
                <a:spcPct val="100000"/>
              </a:lnSpc>
            </a:pPr>
            <a:r>
              <a:rPr lang="en-US" sz="2000" dirty="0">
                <a:solidFill>
                  <a:schemeClr val="tx1"/>
                </a:solidFill>
                <a:latin typeface="Arial" panose="020B0604020202020204" pitchFamily="34" charset="0"/>
                <a:cs typeface="Arial" panose="020B0604020202020204" pitchFamily="34" charset="0"/>
              </a:rPr>
              <a:t>The use of budgets to control a firm’s activities is known as </a:t>
            </a:r>
            <a:r>
              <a:rPr lang="en-US" sz="2000" i="1" dirty="0">
                <a:solidFill>
                  <a:schemeClr val="tx1"/>
                </a:solidFill>
                <a:latin typeface="Arial" panose="020B0604020202020204" pitchFamily="34" charset="0"/>
                <a:cs typeface="Arial" panose="020B0604020202020204" pitchFamily="34" charset="0"/>
              </a:rPr>
              <a:t>budgetary control.</a:t>
            </a:r>
          </a:p>
        </p:txBody>
      </p:sp>
    </p:spTree>
    <p:extLst>
      <p:ext uri="{BB962C8B-B14F-4D97-AF65-F5344CB8AC3E}">
        <p14:creationId xmlns:p14="http://schemas.microsoft.com/office/powerpoint/2010/main" val="1427634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 typical budget setting process could involve seven simple steps</a:t>
            </a:r>
          </a:p>
        </p:txBody>
      </p:sp>
      <p:sp>
        <p:nvSpPr>
          <p:cNvPr id="3" name="Content Placeholder 2"/>
          <p:cNvSpPr>
            <a:spLocks noGrp="1"/>
          </p:cNvSpPr>
          <p:nvPr>
            <p:ph idx="1"/>
          </p:nvPr>
        </p:nvSpPr>
        <p:spPr/>
        <p:txBody>
          <a:bodyPr>
            <a:normAutofit/>
          </a:bodyPr>
          <a:lstStyle/>
          <a:p>
            <a:pPr marL="457200" indent="-457200">
              <a:buAutoNum type="arabicPeriod"/>
            </a:pPr>
            <a:r>
              <a:rPr lang="en-GB" sz="2000" dirty="0">
                <a:latin typeface="Arial" panose="020B0604020202020204" pitchFamily="34" charset="0"/>
                <a:cs typeface="Arial" panose="020B0604020202020204" pitchFamily="34" charset="0"/>
              </a:rPr>
              <a:t>Agree objectives for the year</a:t>
            </a:r>
          </a:p>
          <a:p>
            <a:pPr marL="457200" indent="-457200">
              <a:buAutoNum type="arabicPeriod"/>
            </a:pPr>
            <a:r>
              <a:rPr lang="en-GB" sz="2000" dirty="0">
                <a:latin typeface="Arial" panose="020B0604020202020204" pitchFamily="34" charset="0"/>
                <a:cs typeface="Arial" panose="020B0604020202020204" pitchFamily="34" charset="0"/>
              </a:rPr>
              <a:t>What income will be available?</a:t>
            </a:r>
          </a:p>
          <a:p>
            <a:pPr marL="457200" indent="-457200">
              <a:buAutoNum type="arabicPeriod"/>
            </a:pPr>
            <a:r>
              <a:rPr lang="en-GB" sz="2000" dirty="0">
                <a:latin typeface="Arial" panose="020B0604020202020204" pitchFamily="34" charset="0"/>
                <a:cs typeface="Arial" panose="020B0604020202020204" pitchFamily="34" charset="0"/>
              </a:rPr>
              <a:t>What expenses will be incurred?</a:t>
            </a:r>
          </a:p>
          <a:p>
            <a:pPr marL="457200" indent="-457200">
              <a:buAutoNum type="arabicPeriod"/>
            </a:pPr>
            <a:r>
              <a:rPr lang="en-GB" sz="2000" dirty="0">
                <a:latin typeface="Arial" panose="020B0604020202020204" pitchFamily="34" charset="0"/>
                <a:cs typeface="Arial" panose="020B0604020202020204" pitchFamily="34" charset="0"/>
              </a:rPr>
              <a:t>Construct a draft budget</a:t>
            </a:r>
          </a:p>
          <a:p>
            <a:pPr marL="457200" indent="-457200">
              <a:buAutoNum type="arabicPeriod"/>
            </a:pPr>
            <a:r>
              <a:rPr lang="en-GB" sz="2000" dirty="0">
                <a:latin typeface="Arial" panose="020B0604020202020204" pitchFamily="34" charset="0"/>
                <a:cs typeface="Arial" panose="020B0604020202020204" pitchFamily="34" charset="0"/>
              </a:rPr>
              <a:t>Review predicted budget surplus/deficit</a:t>
            </a:r>
          </a:p>
          <a:p>
            <a:pPr marL="457200" indent="-457200">
              <a:buAutoNum type="arabicPeriod"/>
            </a:pPr>
            <a:r>
              <a:rPr lang="en-GB" sz="2000" dirty="0">
                <a:latin typeface="Arial" panose="020B0604020202020204" pitchFamily="34" charset="0"/>
                <a:cs typeface="Arial" panose="020B0604020202020204" pitchFamily="34" charset="0"/>
              </a:rPr>
              <a:t>Make any necessary changes</a:t>
            </a:r>
          </a:p>
          <a:p>
            <a:pPr marL="457200" indent="-457200">
              <a:buAutoNum type="arabicPeriod"/>
            </a:pPr>
            <a:r>
              <a:rPr lang="en-GB" sz="2000" dirty="0">
                <a:latin typeface="Arial" panose="020B0604020202020204" pitchFamily="34" charset="0"/>
                <a:cs typeface="Arial" panose="020B0604020202020204" pitchFamily="34" charset="0"/>
              </a:rPr>
              <a:t>Seek formal approval sign/off</a:t>
            </a:r>
          </a:p>
        </p:txBody>
      </p:sp>
    </p:spTree>
    <p:extLst>
      <p:ext uri="{BB962C8B-B14F-4D97-AF65-F5344CB8AC3E}">
        <p14:creationId xmlns:p14="http://schemas.microsoft.com/office/powerpoint/2010/main" val="3189772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6846137" y="468318"/>
            <a:ext cx="4602152" cy="807747"/>
          </a:xfrm>
        </p:spPr>
        <p:txBody>
          <a:bodyPr vert="horz" lIns="91440" tIns="45720" rIns="91440" bIns="45720" rtlCol="0" anchor="ctr">
            <a:normAutofit/>
          </a:bodyPr>
          <a:lstStyle/>
          <a:p>
            <a:r>
              <a:rPr lang="en-US" sz="4800" dirty="0">
                <a:solidFill>
                  <a:schemeClr val="tx1">
                    <a:lumMod val="85000"/>
                    <a:lumOff val="15000"/>
                  </a:schemeClr>
                </a:solidFill>
              </a:rPr>
              <a:t>Why budget?</a:t>
            </a:r>
          </a:p>
        </p:txBody>
      </p:sp>
      <p:sp>
        <p:nvSpPr>
          <p:cNvPr id="12" name="Rectangle 11">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5" name="Picture Placeholder 4"/>
          <p:cNvPicPr>
            <a:picLocks noGrp="1" noChangeAspect="1"/>
          </p:cNvPicPr>
          <p:nvPr>
            <p:ph type="pic" idx="1"/>
          </p:nvPr>
        </p:nvPicPr>
        <p:blipFill rotWithShape="1">
          <a:blip r:embed="rId3"/>
          <a:srcRect l="10083" r="10082" b="-1"/>
          <a:stretch/>
        </p:blipFill>
        <p:spPr>
          <a:xfrm>
            <a:off x="407432" y="419292"/>
            <a:ext cx="5522976" cy="6053328"/>
          </a:xfrm>
          <a:prstGeom prst="rect">
            <a:avLst/>
          </a:prstGeom>
        </p:spPr>
      </p:pic>
      <p:sp>
        <p:nvSpPr>
          <p:cNvPr id="4" name="Text Placeholder 3"/>
          <p:cNvSpPr>
            <a:spLocks noGrp="1"/>
          </p:cNvSpPr>
          <p:nvPr>
            <p:ph type="body" sz="half" idx="2"/>
          </p:nvPr>
        </p:nvSpPr>
        <p:spPr>
          <a:xfrm>
            <a:off x="6846137" y="1506640"/>
            <a:ext cx="4602152" cy="4629160"/>
          </a:xfrm>
        </p:spPr>
        <p:txBody>
          <a:bodyPr vert="horz" lIns="91440" tIns="45720" rIns="91440" bIns="45720" rtlCol="0">
            <a:noAutofit/>
          </a:bodyPr>
          <a:lstStyle/>
          <a:p>
            <a:pPr>
              <a:lnSpc>
                <a:spcPct val="100000"/>
              </a:lnSpc>
            </a:pPr>
            <a:r>
              <a:rPr lang="en-US" sz="2400" dirty="0">
                <a:solidFill>
                  <a:schemeClr val="tx1"/>
                </a:solidFill>
                <a:latin typeface="Arial" panose="020B0604020202020204" pitchFamily="34" charset="0"/>
                <a:cs typeface="Arial" panose="020B0604020202020204" pitchFamily="34" charset="0"/>
              </a:rPr>
              <a:t>According to Seal et al (2015), one common factor in two recent financial crises has been the collapse of businesses that seemed to have thought that practices such as budgeting were obsolete.</a:t>
            </a:r>
          </a:p>
          <a:p>
            <a:pPr>
              <a:lnSpc>
                <a:spcPct val="100000"/>
              </a:lnSpc>
            </a:pPr>
            <a:endParaRPr lang="en-US" sz="2400" dirty="0">
              <a:solidFill>
                <a:schemeClr val="tx1"/>
              </a:solidFill>
              <a:latin typeface="Arial" panose="020B0604020202020204" pitchFamily="34" charset="0"/>
              <a:cs typeface="Arial" panose="020B0604020202020204" pitchFamily="34" charset="0"/>
            </a:endParaRPr>
          </a:p>
          <a:p>
            <a:pPr>
              <a:lnSpc>
                <a:spcPct val="100000"/>
              </a:lnSpc>
            </a:pPr>
            <a:r>
              <a:rPr lang="en-US" sz="2400" dirty="0">
                <a:solidFill>
                  <a:schemeClr val="tx1"/>
                </a:solidFill>
                <a:latin typeface="Arial" panose="020B0604020202020204" pitchFamily="34" charset="0"/>
                <a:cs typeface="Arial" panose="020B0604020202020204" pitchFamily="34" charset="0"/>
              </a:rPr>
              <a:t>In the past, some managers avoided budgeting because of the time and effort involved in the budgeting process</a:t>
            </a:r>
          </a:p>
        </p:txBody>
      </p:sp>
    </p:spTree>
    <p:extLst>
      <p:ext uri="{BB962C8B-B14F-4D97-AF65-F5344CB8AC3E}">
        <p14:creationId xmlns:p14="http://schemas.microsoft.com/office/powerpoint/2010/main" val="26419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of budgeting</a:t>
            </a:r>
          </a:p>
        </p:txBody>
      </p:sp>
      <p:sp>
        <p:nvSpPr>
          <p:cNvPr id="3" name="Content Placeholder 2"/>
          <p:cNvSpPr>
            <a:spLocks noGrp="1"/>
          </p:cNvSpPr>
          <p:nvPr>
            <p:ph idx="1"/>
          </p:nvPr>
        </p:nvSpPr>
        <p:spPr/>
        <p:txBody>
          <a:bodyPr/>
          <a:lstStyle/>
          <a:p>
            <a:r>
              <a:rPr lang="en-GB" sz="2400" dirty="0">
                <a:latin typeface="Arial" panose="020B0604020202020204" pitchFamily="34" charset="0"/>
                <a:cs typeface="Arial" panose="020B0604020202020204" pitchFamily="34" charset="0"/>
              </a:rPr>
              <a:t>Budgets define organisational goals and objectives which serve as benchmarks for controlling and evaluating subsequent performance</a:t>
            </a:r>
          </a:p>
          <a:p>
            <a:r>
              <a:rPr lang="en-GB" sz="2400" dirty="0">
                <a:latin typeface="Arial" panose="020B0604020202020204" pitchFamily="34" charset="0"/>
                <a:cs typeface="Arial" panose="020B0604020202020204" pitchFamily="34" charset="0"/>
              </a:rPr>
              <a:t>Budgets provide a means of </a:t>
            </a:r>
            <a:r>
              <a:rPr lang="en-GB" sz="2400" i="1" dirty="0">
                <a:latin typeface="Arial" panose="020B0604020202020204" pitchFamily="34" charset="0"/>
                <a:cs typeface="Arial" panose="020B0604020202020204" pitchFamily="34" charset="0"/>
              </a:rPr>
              <a:t>communicating</a:t>
            </a:r>
            <a:r>
              <a:rPr lang="en-GB" sz="2400" dirty="0">
                <a:latin typeface="Arial" panose="020B0604020202020204" pitchFamily="34" charset="0"/>
                <a:cs typeface="Arial" panose="020B0604020202020204" pitchFamily="34" charset="0"/>
              </a:rPr>
              <a:t> management’s plans throughout the organisation</a:t>
            </a:r>
          </a:p>
          <a:p>
            <a:r>
              <a:rPr lang="en-GB" sz="2400" dirty="0">
                <a:latin typeface="Arial" panose="020B0604020202020204" pitchFamily="34" charset="0"/>
                <a:cs typeface="Arial" panose="020B0604020202020204" pitchFamily="34" charset="0"/>
              </a:rPr>
              <a:t>Budgets force managers to </a:t>
            </a:r>
            <a:r>
              <a:rPr lang="en-GB" sz="2400" i="1" dirty="0">
                <a:latin typeface="Arial" panose="020B0604020202020204" pitchFamily="34" charset="0"/>
                <a:cs typeface="Arial" panose="020B0604020202020204" pitchFamily="34" charset="0"/>
              </a:rPr>
              <a:t>think about and plan</a:t>
            </a:r>
            <a:r>
              <a:rPr lang="en-GB" sz="2400" dirty="0">
                <a:latin typeface="Arial" panose="020B0604020202020204" pitchFamily="34" charset="0"/>
                <a:cs typeface="Arial" panose="020B0604020202020204" pitchFamily="34" charset="0"/>
              </a:rPr>
              <a:t> for the future</a:t>
            </a:r>
          </a:p>
          <a:p>
            <a:r>
              <a:rPr lang="en-GB" sz="2400" dirty="0">
                <a:latin typeface="Arial" panose="020B0604020202020204" pitchFamily="34" charset="0"/>
                <a:cs typeface="Arial" panose="020B0604020202020204" pitchFamily="34" charset="0"/>
              </a:rPr>
              <a:t>Budgets co-ordinate the activities of the entire organisation by integrating the plans of the various parts</a:t>
            </a:r>
          </a:p>
          <a:p>
            <a:endParaRPr lang="en-GB" dirty="0"/>
          </a:p>
        </p:txBody>
      </p:sp>
    </p:spTree>
    <p:extLst>
      <p:ext uri="{BB962C8B-B14F-4D97-AF65-F5344CB8AC3E}">
        <p14:creationId xmlns:p14="http://schemas.microsoft.com/office/powerpoint/2010/main" val="3664471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productivity items">
            <a:extLst>
              <a:ext uri="{FF2B5EF4-FFF2-40B4-BE49-F238E27FC236}">
                <a16:creationId xmlns:a16="http://schemas.microsoft.com/office/drawing/2014/main" id="{65DEBDB4-7055-478D-0444-900F1508EC89}"/>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2" name="Title 1"/>
          <p:cNvSpPr>
            <a:spLocks noGrp="1"/>
          </p:cNvSpPr>
          <p:nvPr>
            <p:ph type="title"/>
          </p:nvPr>
        </p:nvSpPr>
        <p:spPr>
          <a:xfrm>
            <a:off x="1066800" y="642594"/>
            <a:ext cx="10058400" cy="1371600"/>
          </a:xfrm>
        </p:spPr>
        <p:txBody>
          <a:bodyPr>
            <a:normAutofit/>
          </a:bodyPr>
          <a:lstStyle/>
          <a:p>
            <a:r>
              <a:rPr lang="en-GB" dirty="0"/>
              <a:t>Master budget</a:t>
            </a:r>
          </a:p>
        </p:txBody>
      </p:sp>
      <p:sp>
        <p:nvSpPr>
          <p:cNvPr id="3" name="Content Placeholder 2"/>
          <p:cNvSpPr>
            <a:spLocks noGrp="1"/>
          </p:cNvSpPr>
          <p:nvPr>
            <p:ph idx="1"/>
          </p:nvPr>
        </p:nvSpPr>
        <p:spPr>
          <a:xfrm>
            <a:off x="1066800" y="2103120"/>
            <a:ext cx="10058400" cy="3931920"/>
          </a:xfrm>
        </p:spPr>
        <p:txBody>
          <a:bodyPr>
            <a:normAutofit/>
          </a:bodyPr>
          <a:lstStyle/>
          <a:p>
            <a:r>
              <a:rPr lang="en-GB" sz="2400" dirty="0">
                <a:latin typeface="Arial" panose="020B0604020202020204" pitchFamily="34" charset="0"/>
                <a:cs typeface="Arial" panose="020B0604020202020204" pitchFamily="34" charset="0"/>
              </a:rPr>
              <a:t>The master budget is a summary of a company’s plans that sets specific targets for sales, production, distribution and financing activities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generally culminates in a cash budget, a budgeted statement of profit or loss and a budgeted balance sheet.  In short, it represents a comprehensive expression of management’s plans for the future and how these plans are to be accomplished. Businesses that have stock may also complete a stock budget.</a:t>
            </a:r>
          </a:p>
        </p:txBody>
      </p:sp>
      <p:sp>
        <p:nvSpPr>
          <p:cNvPr id="11" name="Rectangle 10">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GB"/>
          </a:p>
        </p:txBody>
      </p:sp>
    </p:spTree>
    <p:extLst>
      <p:ext uri="{BB962C8B-B14F-4D97-AF65-F5344CB8AC3E}">
        <p14:creationId xmlns:p14="http://schemas.microsoft.com/office/powerpoint/2010/main" val="260479543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12" name="Rectangle 11">
            <a:extLst>
              <a:ext uri="{FF2B5EF4-FFF2-40B4-BE49-F238E27FC236}">
                <a16:creationId xmlns:a16="http://schemas.microsoft.com/office/drawing/2014/main" id="{6F9E9273-EC39-4D91-81D2-9E2DC0258B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57945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12796" r="12875" b="1"/>
          <a:stretch/>
        </p:blipFill>
        <p:spPr>
          <a:xfrm>
            <a:off x="727654" y="727628"/>
            <a:ext cx="5367165" cy="5415552"/>
          </a:xfrm>
          <a:prstGeom prst="rect">
            <a:avLst/>
          </a:prstGeom>
        </p:spPr>
      </p:pic>
      <p:sp>
        <p:nvSpPr>
          <p:cNvPr id="4" name="Text Placeholder 3"/>
          <p:cNvSpPr>
            <a:spLocks noGrp="1"/>
          </p:cNvSpPr>
          <p:nvPr>
            <p:ph type="body" sz="half" idx="2"/>
          </p:nvPr>
        </p:nvSpPr>
        <p:spPr>
          <a:xfrm>
            <a:off x="7064082" y="2103120"/>
            <a:ext cx="4472922" cy="3931920"/>
          </a:xfrm>
        </p:spPr>
        <p:txBody>
          <a:bodyPr vert="horz" lIns="91440" tIns="45720" rIns="91440" bIns="45720" rtlCol="0">
            <a:normAutofit/>
          </a:bodyPr>
          <a:lstStyle/>
          <a:p>
            <a:pPr marL="285750" indent="-182880">
              <a:lnSpc>
                <a:spcPct val="100000"/>
              </a:lnSpc>
              <a:buFont typeface="Garamond" pitchFamily="18" charset="0"/>
              <a:buChar char="◦"/>
            </a:pPr>
            <a:r>
              <a:rPr lang="en-US" sz="2400" dirty="0">
                <a:solidFill>
                  <a:schemeClr val="tx1"/>
                </a:solidFill>
                <a:latin typeface="Arial" panose="020B0604020202020204" pitchFamily="34" charset="0"/>
                <a:cs typeface="Arial" panose="020B0604020202020204" pitchFamily="34" charset="0"/>
              </a:rPr>
              <a:t>Nearly everyone budgets to some extent</a:t>
            </a:r>
          </a:p>
          <a:p>
            <a:pPr marL="285750" indent="-182880">
              <a:lnSpc>
                <a:spcPct val="100000"/>
              </a:lnSpc>
              <a:buFont typeface="Garamond" pitchFamily="18" charset="0"/>
              <a:buChar char="◦"/>
            </a:pPr>
            <a:r>
              <a:rPr lang="en-US" sz="2400" dirty="0">
                <a:solidFill>
                  <a:schemeClr val="tx1"/>
                </a:solidFill>
                <a:latin typeface="Arial" panose="020B0604020202020204" pitchFamily="34" charset="0"/>
                <a:cs typeface="Arial" panose="020B0604020202020204" pitchFamily="34" charset="0"/>
              </a:rPr>
              <a:t>Even though many people do not </a:t>
            </a:r>
            <a:r>
              <a:rPr lang="en-US" sz="2400" dirty="0" err="1">
                <a:solidFill>
                  <a:schemeClr val="tx1"/>
                </a:solidFill>
                <a:latin typeface="Arial" panose="020B0604020202020204" pitchFamily="34" charset="0"/>
                <a:cs typeface="Arial" panose="020B0604020202020204" pitchFamily="34" charset="0"/>
              </a:rPr>
              <a:t>recognise</a:t>
            </a:r>
            <a:r>
              <a:rPr lang="en-US" sz="2400" dirty="0">
                <a:solidFill>
                  <a:schemeClr val="tx1"/>
                </a:solidFill>
                <a:latin typeface="Arial" panose="020B0604020202020204" pitchFamily="34" charset="0"/>
                <a:cs typeface="Arial" panose="020B0604020202020204" pitchFamily="34" charset="0"/>
              </a:rPr>
              <a:t> what they are doing is budgeting</a:t>
            </a:r>
          </a:p>
        </p:txBody>
      </p:sp>
    </p:spTree>
    <p:extLst>
      <p:ext uri="{BB962C8B-B14F-4D97-AF65-F5344CB8AC3E}">
        <p14:creationId xmlns:p14="http://schemas.microsoft.com/office/powerpoint/2010/main" val="1270254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1066800" y="642594"/>
            <a:ext cx="10058400" cy="1371600"/>
          </a:xfrm>
        </p:spPr>
        <p:txBody>
          <a:bodyPr vert="horz" lIns="91440" tIns="45720" rIns="91440" bIns="45720" rtlCol="0" anchor="ctr">
            <a:normAutofit/>
          </a:bodyPr>
          <a:lstStyle/>
          <a:p>
            <a:pPr algn="ctr"/>
            <a:br>
              <a:rPr lang="en-US" sz="3000">
                <a:solidFill>
                  <a:schemeClr val="tx1">
                    <a:lumMod val="85000"/>
                    <a:lumOff val="15000"/>
                  </a:schemeClr>
                </a:solidFill>
              </a:rPr>
            </a:br>
            <a:br>
              <a:rPr lang="en-US" sz="3000">
                <a:solidFill>
                  <a:schemeClr val="tx1">
                    <a:lumMod val="85000"/>
                    <a:lumOff val="15000"/>
                  </a:schemeClr>
                </a:solidFill>
              </a:rPr>
            </a:br>
            <a:endParaRPr lang="en-US" sz="3000">
              <a:solidFill>
                <a:schemeClr val="tx1">
                  <a:lumMod val="85000"/>
                  <a:lumOff val="15000"/>
                </a:schemeClr>
              </a:solidFill>
            </a:endParaRPr>
          </a:p>
        </p:txBody>
      </p:sp>
      <p:graphicFrame>
        <p:nvGraphicFramePr>
          <p:cNvPr id="16" name="Text Placeholder 3">
            <a:extLst>
              <a:ext uri="{FF2B5EF4-FFF2-40B4-BE49-F238E27FC236}">
                <a16:creationId xmlns:a16="http://schemas.microsoft.com/office/drawing/2014/main" id="{A3F78974-B4B9-2366-164F-0256035BD2DA}"/>
              </a:ext>
            </a:extLst>
          </p:cNvPr>
          <p:cNvGraphicFramePr/>
          <p:nvPr>
            <p:extLst>
              <p:ext uri="{D42A27DB-BD31-4B8C-83A1-F6EECF244321}">
                <p14:modId xmlns:p14="http://schemas.microsoft.com/office/powerpoint/2010/main" val="390036983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349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6846137" y="727626"/>
            <a:ext cx="4602152" cy="1718225"/>
          </a:xfrm>
        </p:spPr>
        <p:txBody>
          <a:bodyPr vert="horz" lIns="91440" tIns="45720" rIns="91440" bIns="45720" rtlCol="0" anchor="ctr">
            <a:normAutofit/>
          </a:bodyPr>
          <a:lstStyle/>
          <a:p>
            <a:r>
              <a:rPr lang="en-US" sz="4800" dirty="0">
                <a:solidFill>
                  <a:schemeClr val="tx1">
                    <a:lumMod val="85000"/>
                    <a:lumOff val="15000"/>
                  </a:schemeClr>
                </a:solidFill>
              </a:rPr>
              <a:t>Personal budgets</a:t>
            </a:r>
          </a:p>
        </p:txBody>
      </p:sp>
      <p:sp>
        <p:nvSpPr>
          <p:cNvPr id="18" name="Rectangle 17">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11" name="Picture Placeholder 10"/>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10220" r="10221" b="2"/>
          <a:stretch/>
        </p:blipFill>
        <p:spPr>
          <a:xfrm>
            <a:off x="407432" y="419292"/>
            <a:ext cx="5522976" cy="6053328"/>
          </a:xfrm>
          <a:prstGeom prst="rect">
            <a:avLst/>
          </a:prstGeom>
        </p:spPr>
      </p:pic>
      <p:sp>
        <p:nvSpPr>
          <p:cNvPr id="4" name="Text Placeholder 3"/>
          <p:cNvSpPr>
            <a:spLocks noGrp="1"/>
          </p:cNvSpPr>
          <p:nvPr>
            <p:ph type="body" sz="half" idx="2"/>
          </p:nvPr>
        </p:nvSpPr>
        <p:spPr>
          <a:xfrm>
            <a:off x="6846137" y="2538919"/>
            <a:ext cx="4602152" cy="3596880"/>
          </a:xfrm>
        </p:spPr>
        <p:txBody>
          <a:bodyPr vert="horz" lIns="91440" tIns="45720" rIns="91440" bIns="45720" rtlCol="0">
            <a:noAutofit/>
          </a:bodyPr>
          <a:lstStyle/>
          <a:p>
            <a:pPr>
              <a:lnSpc>
                <a:spcPct val="100000"/>
              </a:lnSpc>
            </a:pPr>
            <a:r>
              <a:rPr lang="en-US" sz="2400" dirty="0">
                <a:solidFill>
                  <a:schemeClr val="tx1"/>
                </a:solidFill>
                <a:latin typeface="Arial" panose="020B0604020202020204" pitchFamily="34" charset="0"/>
                <a:cs typeface="Arial" panose="020B0604020202020204" pitchFamily="34" charset="0"/>
              </a:rPr>
              <a:t>The budget of an </a:t>
            </a:r>
            <a:r>
              <a:rPr lang="en-US" sz="2400" dirty="0" err="1">
                <a:solidFill>
                  <a:schemeClr val="tx1"/>
                </a:solidFill>
                <a:latin typeface="Arial" panose="020B0604020202020204" pitchFamily="34" charset="0"/>
                <a:cs typeface="Arial" panose="020B0604020202020204" pitchFamily="34" charset="0"/>
              </a:rPr>
              <a:t>organisation</a:t>
            </a:r>
            <a:r>
              <a:rPr lang="en-US" sz="2400" dirty="0">
                <a:solidFill>
                  <a:schemeClr val="tx1"/>
                </a:solidFill>
                <a:latin typeface="Arial" panose="020B0604020202020204" pitchFamily="34" charset="0"/>
                <a:cs typeface="Arial" panose="020B0604020202020204" pitchFamily="34" charset="0"/>
              </a:rPr>
              <a:t> serves many of the same functions as that of an individual.  However, business budgets tend to be more detailed and involve more work to create.  But, besides that, they are similar to those prepared by individuals in many regards.</a:t>
            </a:r>
          </a:p>
        </p:txBody>
      </p:sp>
      <p:sp>
        <p:nvSpPr>
          <p:cNvPr id="7" name="AutoShape 4" descr="Image result for personal budgeting"/>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Image result for personal budgeting"/>
          <p:cNvSpPr>
            <a:spLocks noChangeAspect="1" noChangeArrowheads="1"/>
          </p:cNvSpPr>
          <p:nvPr/>
        </p:nvSpPr>
        <p:spPr bwMode="auto">
          <a:xfrm>
            <a:off x="120650" y="158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8358706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1B5D6631-F74B-410E-B60D-7C97D6D77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6F300CB1-0412-47A2-BA30-07135C98E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44" name="Rectangle 43">
            <a:extLst>
              <a:ext uri="{FF2B5EF4-FFF2-40B4-BE49-F238E27FC236}">
                <a16:creationId xmlns:a16="http://schemas.microsoft.com/office/drawing/2014/main" id="{C1AC820A-F7A7-46F3-933A-2CCC7201D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46" name="Rectangle 45">
            <a:extLst>
              <a:ext uri="{FF2B5EF4-FFF2-40B4-BE49-F238E27FC236}">
                <a16:creationId xmlns:a16="http://schemas.microsoft.com/office/drawing/2014/main" id="{8DAFCA3D-277C-4C06-BC17-5108F3A70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8" name="Group 47">
            <a:extLst>
              <a:ext uri="{FF2B5EF4-FFF2-40B4-BE49-F238E27FC236}">
                <a16:creationId xmlns:a16="http://schemas.microsoft.com/office/drawing/2014/main" id="{5457DF47-900A-447E-9B61-2B94B7495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49" name="Straight Connector 48">
              <a:extLst>
                <a:ext uri="{FF2B5EF4-FFF2-40B4-BE49-F238E27FC236}">
                  <a16:creationId xmlns:a16="http://schemas.microsoft.com/office/drawing/2014/main" id="{84772325-EEFF-4BA8-841C-29A78A2E43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D3094C5-7785-41DD-B095-217D26651E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ED3CF66E-289D-4AB8-85D9-C0B9AE18B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useBgFill="1">
        <p:nvSpPr>
          <p:cNvPr id="53" name="Rectangle 52">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descr="Money and passport">
            <a:extLst>
              <a:ext uri="{FF2B5EF4-FFF2-40B4-BE49-F238E27FC236}">
                <a16:creationId xmlns:a16="http://schemas.microsoft.com/office/drawing/2014/main" id="{4852773C-4012-BED1-11C4-413DE9B05185}"/>
              </a:ext>
            </a:extLst>
          </p:cNvPr>
          <p:cNvPicPr>
            <a:picLocks noChangeAspect="1"/>
          </p:cNvPicPr>
          <p:nvPr/>
        </p:nvPicPr>
        <p:blipFill>
          <a:blip r:embed="rId3">
            <a:alphaModFix amt="45000"/>
          </a:blip>
          <a:srcRect l="5333"/>
          <a:stretch/>
        </p:blipFill>
        <p:spPr>
          <a:xfrm>
            <a:off x="20" y="10"/>
            <a:ext cx="12191980" cy="6857990"/>
          </a:xfrm>
          <a:prstGeom prst="rect">
            <a:avLst/>
          </a:prstGeom>
        </p:spPr>
      </p:pic>
      <p:sp>
        <p:nvSpPr>
          <p:cNvPr id="55" name="Rectangle 54">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6350" cap="sq" cmpd="sng" algn="ctr">
            <a:solidFill>
              <a:schemeClr val="tx1">
                <a:lumMod val="75000"/>
                <a:lumOff val="25000"/>
              </a:schemeClr>
            </a:solidFill>
            <a:prstDash val="solid"/>
            <a:miter lim="800000"/>
          </a:ln>
          <a:effectLst>
            <a:outerShdw blurRad="50800" algn="ctr" rotWithShape="0">
              <a:prstClr val="black">
                <a:alpha val="66000"/>
              </a:prstClr>
            </a:outerShdw>
            <a:softEdge rad="0"/>
          </a:effectLst>
        </p:spPr>
        <p:txBody>
          <a:bodyPr/>
          <a:lstStyle/>
          <a:p>
            <a:endParaRPr lang="en-GB"/>
          </a:p>
        </p:txBody>
      </p:sp>
      <p:sp>
        <p:nvSpPr>
          <p:cNvPr id="2" name="Title 1"/>
          <p:cNvSpPr>
            <a:spLocks noGrp="1"/>
          </p:cNvSpPr>
          <p:nvPr>
            <p:ph type="title"/>
          </p:nvPr>
        </p:nvSpPr>
        <p:spPr>
          <a:xfrm>
            <a:off x="1561708" y="2091263"/>
            <a:ext cx="9068586" cy="2461504"/>
          </a:xfrm>
        </p:spPr>
        <p:txBody>
          <a:bodyPr vert="horz" lIns="91440" tIns="45720" rIns="91440" bIns="45720" rtlCol="0" anchor="ctr">
            <a:normAutofit/>
          </a:bodyPr>
          <a:lstStyle/>
          <a:p>
            <a:pPr algn="ctr">
              <a:lnSpc>
                <a:spcPct val="83000"/>
              </a:lnSpc>
            </a:pPr>
            <a:r>
              <a:rPr lang="en-US" sz="7200" cap="all" spc="-100">
                <a:solidFill>
                  <a:schemeClr val="tx1">
                    <a:lumMod val="85000"/>
                    <a:lumOff val="15000"/>
                  </a:schemeClr>
                </a:solidFill>
              </a:rPr>
              <a:t>Activity</a:t>
            </a:r>
          </a:p>
        </p:txBody>
      </p:sp>
      <p:sp>
        <p:nvSpPr>
          <p:cNvPr id="4" name="Text Placeholder 3"/>
          <p:cNvSpPr>
            <a:spLocks noGrp="1"/>
          </p:cNvSpPr>
          <p:nvPr>
            <p:ph type="body" sz="half" idx="2"/>
          </p:nvPr>
        </p:nvSpPr>
        <p:spPr>
          <a:xfrm>
            <a:off x="1561708" y="4623127"/>
            <a:ext cx="9070848" cy="457201"/>
          </a:xfrm>
        </p:spPr>
        <p:txBody>
          <a:bodyPr vert="horz" lIns="91440" tIns="45720" rIns="91440" bIns="45720" rtlCol="0">
            <a:normAutofit/>
          </a:bodyPr>
          <a:lstStyle/>
          <a:p>
            <a:pPr algn="ctr">
              <a:lnSpc>
                <a:spcPct val="100000"/>
              </a:lnSpc>
              <a:spcBef>
                <a:spcPts val="0"/>
              </a:spcBef>
              <a:spcAft>
                <a:spcPts val="600"/>
              </a:spcAft>
            </a:pPr>
            <a:r>
              <a:rPr lang="en-US" sz="1600" spc="80">
                <a:solidFill>
                  <a:schemeClr val="tx1"/>
                </a:solidFill>
              </a:rPr>
              <a:t>Complete the personal budget of James</a:t>
            </a:r>
          </a:p>
        </p:txBody>
      </p:sp>
      <p:sp>
        <p:nvSpPr>
          <p:cNvPr id="57" name="Rectangle 56">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alpha val="80000"/>
              </a:schemeClr>
            </a:solidFill>
            <a:prstDash val="solid"/>
            <a:miter lim="800000"/>
          </a:ln>
          <a:effectLst/>
        </p:spPr>
        <p:txBody>
          <a:bodyPr/>
          <a:lstStyle/>
          <a:p>
            <a:endParaRPr lang="en-GB"/>
          </a:p>
        </p:txBody>
      </p:sp>
    </p:spTree>
    <p:extLst>
      <p:ext uri="{BB962C8B-B14F-4D97-AF65-F5344CB8AC3E}">
        <p14:creationId xmlns:p14="http://schemas.microsoft.com/office/powerpoint/2010/main" val="9278935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Savon</Template>
  <TotalTime>1983</TotalTime>
  <Words>673</Words>
  <Application>Microsoft Office PowerPoint</Application>
  <PresentationFormat>Widescreen</PresentationFormat>
  <Paragraphs>63</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Century Gothic</vt:lpstr>
      <vt:lpstr>Garamond</vt:lpstr>
      <vt:lpstr>Savon</vt:lpstr>
      <vt:lpstr>Budgeting</vt:lpstr>
      <vt:lpstr>Previously we have looked at…..</vt:lpstr>
      <vt:lpstr>Objectives</vt:lpstr>
      <vt:lpstr>Planning and budgeting</vt:lpstr>
      <vt:lpstr>What is a budget?</vt:lpstr>
      <vt:lpstr>The basic framework of budgeting</vt:lpstr>
      <vt:lpstr>A typical budget setting process could involve seven simple steps</vt:lpstr>
      <vt:lpstr>Why budget?</vt:lpstr>
      <vt:lpstr>Advantages of budgeting</vt:lpstr>
      <vt:lpstr>Master budget</vt:lpstr>
      <vt:lpstr>PowerPoint Presentation</vt:lpstr>
      <vt:lpstr>  </vt:lpstr>
      <vt:lpstr>Personal budgets</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Depression   u.k</dc:title>
  <dc:creator>Carla Lopes</dc:creator>
  <cp:lastModifiedBy>Badir Miftah</cp:lastModifiedBy>
  <cp:revision>19</cp:revision>
  <dcterms:created xsi:type="dcterms:W3CDTF">2016-10-19T14:27:56Z</dcterms:created>
  <dcterms:modified xsi:type="dcterms:W3CDTF">2025-02-04T23:56:36Z</dcterms:modified>
</cp:coreProperties>
</file>