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9" r:id="rId1"/>
  </p:sldMasterIdLst>
  <p:notesMasterIdLst>
    <p:notesMasterId r:id="rId12"/>
  </p:notesMasterIdLst>
  <p:sldIdLst>
    <p:sldId id="256" r:id="rId2"/>
    <p:sldId id="263" r:id="rId3"/>
    <p:sldId id="264" r:id="rId4"/>
    <p:sldId id="260" r:id="rId5"/>
    <p:sldId id="258" r:id="rId6"/>
    <p:sldId id="265" r:id="rId7"/>
    <p:sldId id="261" r:id="rId8"/>
    <p:sldId id="259" r:id="rId9"/>
    <p:sldId id="266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70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CA522A-8C4B-473D-B81E-F2059EDBF25C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585DBF-A6CF-49DD-A474-34BF88558B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942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Stage 1-4 is largely</a:t>
            </a:r>
            <a:r>
              <a:rPr lang="en-GB" baseline="0" dirty="0" smtClean="0"/>
              <a:t> dominated by other.</a:t>
            </a:r>
          </a:p>
          <a:p>
            <a:r>
              <a:rPr lang="en-GB" baseline="0" dirty="0" smtClean="0"/>
              <a:t>5-8 individual has more control over environment and they are responsible for crisis resolution on each stage.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85DBF-A6CF-49DD-A474-34BF88558B8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619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 skills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excellent verbal and written communication skills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ability to encourage and inspire others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mature attitude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reliability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resilience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ability to keep up to date with the law and how it affects young people. 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Recruiters look for candidates who are confident working with young people in difficult situations, and who are sensitive and non-judgmental.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85DBF-A6CF-49DD-A474-34BF88558B8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802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85DBF-A6CF-49DD-A474-34BF88558B8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6600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Erikson is credited with coining the term "identity crisis" (Gross, 1987, p. 47)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Each stage that came before and that follows has its own “crisis” but even more so now, for this marks the transition from childhood to adulthood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85DBF-A6CF-49DD-A474-34BF88558B8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4761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curriculum framework is founded on four cornerstones, describing the broad aims of youth work: Education, Empowerment, Equality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Participation 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585DBF-A6CF-49DD-A474-34BF88558B8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4762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155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282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39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471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09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18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109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164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388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815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58311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188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54011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9359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5506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965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8A4A2E-9D0C-46EF-87C4-970DFDC41E41}" type="datetimeFigureOut">
              <a:rPr lang="en-GB" smtClean="0"/>
              <a:t>08/10/2022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19BC663-4AE1-4138-84C0-59A755203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5589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0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  <p:sldLayoutId id="2147483821" r:id="rId12"/>
    <p:sldLayoutId id="2147483822" r:id="rId13"/>
    <p:sldLayoutId id="2147483823" r:id="rId14"/>
    <p:sldLayoutId id="2147483824" r:id="rId15"/>
    <p:sldLayoutId id="214748382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implypsychology.org/Erik-Erikson.html" TargetMode="External"/><Relationship Id="rId2" Type="http://schemas.openxmlformats.org/officeDocument/2006/relationships/hyperlink" Target="https://www.bps.org.uk/public/what-is-psychology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Certificate for higher education skills for the workplace.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: Psychology for Health and Social Care,</a:t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BMHP4003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Why is psychology important when working as a community youth worker?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Nahar Sultana Sumi - 2122279.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 flipH="1">
            <a:off x="1153924" y="3834580"/>
            <a:ext cx="62653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Module teacher : Neale Haddon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184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268" y="1371600"/>
            <a:ext cx="8407400" cy="4275668"/>
          </a:xfrm>
        </p:spPr>
        <p:txBody>
          <a:bodyPr/>
          <a:lstStyle/>
          <a:p>
            <a:endParaRPr lang="en-GB" dirty="0"/>
          </a:p>
          <a:p>
            <a:r>
              <a:rPr lang="en-GB" dirty="0" smtClean="0"/>
              <a:t> 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psychology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/>
              <a:t>Theory of life span development</a:t>
            </a:r>
            <a:r>
              <a:rPr lang="en-GB" sz="2400" dirty="0"/>
              <a:t>. </a:t>
            </a:r>
            <a:endParaRPr lang="en-GB" sz="2400" dirty="0" smtClean="0"/>
          </a:p>
          <a:p>
            <a:r>
              <a:rPr lang="en-GB" sz="2400" dirty="0" smtClean="0"/>
              <a:t>Chosen </a:t>
            </a:r>
            <a:r>
              <a:rPr lang="en-GB" sz="2400" dirty="0"/>
              <a:t>job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 How psychology is related to the chosen job?</a:t>
            </a:r>
          </a:p>
          <a:p>
            <a:r>
              <a:rPr lang="en-GB" sz="2400" dirty="0" smtClean="0"/>
              <a:t>Conclusion</a:t>
            </a:r>
          </a:p>
          <a:p>
            <a:r>
              <a:rPr lang="en-GB" sz="2400" dirty="0"/>
              <a:t>R</a:t>
            </a:r>
            <a:r>
              <a:rPr lang="en-GB" sz="2400" dirty="0" smtClean="0"/>
              <a:t>eferences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66296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Psychology is in-depth knowledge of human behaviour and thought process.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47557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 smtClean="0"/>
              <a:t>“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Psychology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 the scientific study of the mind and how it dictates and influences our behaviour, from communication and memory to thought and emotion.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It's about understanding what makes people tick and how this understanding can help us address many of the problems and issues in society today.”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74D35E-2FBD-4035-95C7-6AB23975F1D8}"/>
              </a:ext>
            </a:extLst>
          </p:cNvPr>
          <p:cNvSpPr txBox="1"/>
          <p:nvPr/>
        </p:nvSpPr>
        <p:spPr>
          <a:xfrm>
            <a:off x="5436096" y="5154079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eaLnBrk="1" hangingPunct="1">
              <a:buFont typeface="Franklin Gothic Book" panose="020B0503020102020204" pitchFamily="34" charset="0"/>
              <a:buNone/>
            </a:pPr>
            <a:r>
              <a:rPr lang="en-GB" altLang="en-US" dirty="0"/>
              <a:t>(BPS, 2020a, paragraph 1 and 2)</a:t>
            </a:r>
          </a:p>
        </p:txBody>
      </p:sp>
    </p:spTree>
    <p:extLst>
      <p:ext uri="{BB962C8B-B14F-4D97-AF65-F5344CB8AC3E}">
        <p14:creationId xmlns:p14="http://schemas.microsoft.com/office/powerpoint/2010/main" val="1488333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150374" y="560439"/>
            <a:ext cx="818043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/>
              <a:t>Erik </a:t>
            </a:r>
            <a:r>
              <a:rPr lang="en-GB" dirty="0"/>
              <a:t>Erikson's theory </a:t>
            </a:r>
            <a:r>
              <a:rPr lang="en-GB" dirty="0" smtClean="0"/>
              <a:t>of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life span development</a:t>
            </a:r>
            <a:r>
              <a:rPr lang="en-GB" dirty="0" smtClean="0"/>
              <a:t> describes </a:t>
            </a:r>
            <a:r>
              <a:rPr lang="en-GB" dirty="0"/>
              <a:t>8 stages that play a role in the development of personality and psychological skills. </a:t>
            </a:r>
            <a:endParaRPr lang="en-GB" dirty="0" smtClean="0"/>
          </a:p>
          <a:p>
            <a:endParaRPr lang="en-GB" dirty="0"/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8786996"/>
              </p:ext>
            </p:extLst>
          </p:nvPr>
        </p:nvGraphicFramePr>
        <p:xfrm>
          <a:off x="1430592" y="1303863"/>
          <a:ext cx="7671075" cy="42502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02738">
                  <a:extLst>
                    <a:ext uri="{9D8B030D-6E8A-4147-A177-3AD203B41FA5}">
                      <a16:colId xmlns:a16="http://schemas.microsoft.com/office/drawing/2014/main" val="1045769205"/>
                    </a:ext>
                  </a:extLst>
                </a:gridCol>
                <a:gridCol w="912006">
                  <a:extLst>
                    <a:ext uri="{9D8B030D-6E8A-4147-A177-3AD203B41FA5}">
                      <a16:colId xmlns:a16="http://schemas.microsoft.com/office/drawing/2014/main" val="2322409196"/>
                    </a:ext>
                  </a:extLst>
                </a:gridCol>
                <a:gridCol w="988716">
                  <a:extLst>
                    <a:ext uri="{9D8B030D-6E8A-4147-A177-3AD203B41FA5}">
                      <a16:colId xmlns:a16="http://schemas.microsoft.com/office/drawing/2014/main" val="817982488"/>
                    </a:ext>
                  </a:extLst>
                </a:gridCol>
                <a:gridCol w="1278513">
                  <a:extLst>
                    <a:ext uri="{9D8B030D-6E8A-4147-A177-3AD203B41FA5}">
                      <a16:colId xmlns:a16="http://schemas.microsoft.com/office/drawing/2014/main" val="4237267745"/>
                    </a:ext>
                  </a:extLst>
                </a:gridCol>
                <a:gridCol w="2062667">
                  <a:extLst>
                    <a:ext uri="{9D8B030D-6E8A-4147-A177-3AD203B41FA5}">
                      <a16:colId xmlns:a16="http://schemas.microsoft.com/office/drawing/2014/main" val="1300254881"/>
                    </a:ext>
                  </a:extLst>
                </a:gridCol>
                <a:gridCol w="1426435">
                  <a:extLst>
                    <a:ext uri="{9D8B030D-6E8A-4147-A177-3AD203B41FA5}">
                      <a16:colId xmlns:a16="http://schemas.microsoft.com/office/drawing/2014/main" val="663995026"/>
                    </a:ext>
                  </a:extLst>
                </a:gridCol>
              </a:tblGrid>
              <a:tr h="352055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Stage: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Approximate Age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Virtues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Psychosocial Crisis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Significant Relationship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Existential Question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Examples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650106204"/>
                  </a:ext>
                </a:extLst>
              </a:tr>
              <a:tr h="399753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Infancy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0-2 Years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>
                          <a:effectLst/>
                        </a:rPr>
                        <a:t>Hope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 smtClean="0">
                          <a:effectLst/>
                        </a:rPr>
                        <a:t>Trust</a:t>
                      </a:r>
                      <a:r>
                        <a:rPr lang="en-GB" sz="700" baseline="0" dirty="0" smtClean="0">
                          <a:effectLst/>
                        </a:rPr>
                        <a:t> </a:t>
                      </a:r>
                      <a:r>
                        <a:rPr lang="en-GB" sz="700" dirty="0" smtClean="0">
                          <a:effectLst/>
                        </a:rPr>
                        <a:t>vs</a:t>
                      </a:r>
                      <a:r>
                        <a:rPr lang="en-GB" sz="700" baseline="0" dirty="0" smtClean="0">
                          <a:effectLst/>
                        </a:rPr>
                        <a:t> </a:t>
                      </a:r>
                      <a:r>
                        <a:rPr lang="en-GB" sz="700" dirty="0" smtClean="0">
                          <a:effectLst/>
                        </a:rPr>
                        <a:t>Mistrust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>
                          <a:effectLst/>
                        </a:rPr>
                        <a:t>Mother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Can I trust the world?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Feeding; Abandonment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243450440"/>
                  </a:ext>
                </a:extLst>
              </a:tr>
              <a:tr h="546767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Early Childhood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2-4 Years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Will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 smtClean="0">
                          <a:effectLst/>
                        </a:rPr>
                        <a:t>Autonomy</a:t>
                      </a:r>
                      <a:r>
                        <a:rPr lang="en-GB" sz="700" baseline="0" dirty="0" smtClean="0">
                          <a:effectLst/>
                        </a:rPr>
                        <a:t> vs</a:t>
                      </a:r>
                      <a:endParaRPr lang="en-GB" sz="700" dirty="0"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>
                          <a:effectLst/>
                        </a:rPr>
                        <a:t>Shame and Doubt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Parents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Is it okay to be me?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Toilet Training; Clothing Themselves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427566967"/>
                  </a:ext>
                </a:extLst>
              </a:tr>
              <a:tr h="397821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Preschool Age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4-5 Years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Purpose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Initiative vs. Guilt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Family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Is it okay for me to do, move, and act?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Exploring; Using Tools or Making Art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446929597"/>
                  </a:ext>
                </a:extLst>
              </a:tr>
              <a:tr h="430871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School Age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5-12 Years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Competence</a:t>
                      </a:r>
                      <a:endParaRPr lang="en-GB" sz="7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 smtClean="0">
                          <a:effectLst/>
                        </a:rPr>
                        <a:t>Industry</a:t>
                      </a:r>
                      <a:r>
                        <a:rPr lang="en-GB" sz="700" baseline="0" dirty="0" smtClean="0">
                          <a:effectLst/>
                        </a:rPr>
                        <a:t> </a:t>
                      </a:r>
                      <a:r>
                        <a:rPr lang="en-GB" sz="700" dirty="0" smtClean="0">
                          <a:effectLst/>
                        </a:rPr>
                        <a:t>vs.</a:t>
                      </a:r>
                      <a:r>
                        <a:rPr lang="en-GB" sz="700" baseline="0" dirty="0" smtClean="0">
                          <a:effectLst/>
                        </a:rPr>
                        <a:t> </a:t>
                      </a:r>
                      <a:r>
                        <a:rPr lang="en-GB" sz="700" dirty="0" smtClean="0">
                          <a:effectLst/>
                        </a:rPr>
                        <a:t>Inferiority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Neighbors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School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Can I make it in the world of people and things?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School; Sports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974131604"/>
                  </a:ext>
                </a:extLst>
              </a:tr>
              <a:tr h="478422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Adolescence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13-19 Years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Fidelity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 smtClean="0">
                          <a:effectLst/>
                        </a:rPr>
                        <a:t>Identity</a:t>
                      </a:r>
                      <a:r>
                        <a:rPr lang="en-GB" sz="700" baseline="0" dirty="0" smtClean="0">
                          <a:effectLst/>
                        </a:rPr>
                        <a:t> </a:t>
                      </a:r>
                      <a:r>
                        <a:rPr lang="en-GB" sz="700" dirty="0" smtClean="0">
                          <a:effectLst/>
                        </a:rPr>
                        <a:t>vs .Role </a:t>
                      </a:r>
                      <a:r>
                        <a:rPr lang="en-GB" sz="700" dirty="0">
                          <a:effectLst/>
                        </a:rPr>
                        <a:t>Confusion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Peers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Role Model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Who am I?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Who can I be?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Social Relationships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8237356"/>
                  </a:ext>
                </a:extLst>
              </a:tr>
              <a:tr h="512593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Early Adulthood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20-39 Years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Love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 smtClean="0">
                          <a:effectLst/>
                        </a:rPr>
                        <a:t>Intimacy</a:t>
                      </a:r>
                      <a:r>
                        <a:rPr lang="en-GB" sz="700" baseline="0" dirty="0" smtClean="0">
                          <a:effectLst/>
                        </a:rPr>
                        <a:t> </a:t>
                      </a:r>
                      <a:r>
                        <a:rPr lang="en-GB" sz="700" dirty="0" smtClean="0">
                          <a:effectLst/>
                        </a:rPr>
                        <a:t>vs. Isolation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Friends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Partners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Can I love?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Romantic Relationships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026837775"/>
                  </a:ext>
                </a:extLst>
              </a:tr>
              <a:tr h="49550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Adulthood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40-64 Years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Care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 smtClean="0">
                          <a:effectLst/>
                        </a:rPr>
                        <a:t>Generativity</a:t>
                      </a:r>
                      <a:r>
                        <a:rPr lang="en-GB" sz="700" baseline="0" dirty="0" smtClean="0">
                          <a:effectLst/>
                        </a:rPr>
                        <a:t> </a:t>
                      </a:r>
                      <a:r>
                        <a:rPr lang="en-GB" sz="700" dirty="0" smtClean="0">
                          <a:effectLst/>
                        </a:rPr>
                        <a:t>vs. Stagnation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Household Workmates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Can I make my life count?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Work; Parenthood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269037252"/>
                  </a:ext>
                </a:extLst>
              </a:tr>
              <a:tr h="63648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Maturity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65-Death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Wisdom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>
                          <a:effectLst/>
                        </a:rPr>
                        <a:t>Ego </a:t>
                      </a:r>
                      <a:r>
                        <a:rPr lang="en-GB" sz="700" dirty="0" smtClean="0">
                          <a:effectLst/>
                        </a:rPr>
                        <a:t>Integrity</a:t>
                      </a:r>
                      <a:r>
                        <a:rPr lang="en-GB" sz="700" baseline="0" dirty="0" smtClean="0">
                          <a:effectLst/>
                        </a:rPr>
                        <a:t> </a:t>
                      </a:r>
                      <a:r>
                        <a:rPr lang="en-GB" sz="700" dirty="0" smtClean="0">
                          <a:effectLst/>
                        </a:rPr>
                        <a:t>vs</a:t>
                      </a:r>
                      <a:r>
                        <a:rPr lang="en-GB" sz="700" baseline="0" dirty="0" smtClean="0">
                          <a:effectLst/>
                        </a:rPr>
                        <a:t> </a:t>
                      </a:r>
                      <a:r>
                        <a:rPr lang="en-GB" sz="700" dirty="0" smtClean="0">
                          <a:effectLst/>
                        </a:rPr>
                        <a:t>Despair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Mankind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My kind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>
                          <a:effectLst/>
                        </a:rPr>
                        <a:t>Is it okay to have been me?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700" dirty="0">
                          <a:effectLst/>
                        </a:rPr>
                        <a:t>Reflection on Life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117632367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2286000" y="5748867"/>
            <a:ext cx="6908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The </a:t>
            </a:r>
            <a:r>
              <a:rPr lang="en-GB" sz="1400" dirty="0"/>
              <a:t>figure above was adapted from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sz="1400" dirty="0"/>
              <a:t> website Introduction to Erikson's 8 Stages (</a:t>
            </a:r>
            <a:r>
              <a:rPr lang="en-GB" sz="1400" dirty="0" err="1"/>
              <a:t>n.d.</a:t>
            </a:r>
            <a:r>
              <a:rPr lang="en-GB" sz="1400" dirty="0"/>
              <a:t>), and </a:t>
            </a:r>
            <a:r>
              <a:rPr lang="en-GB" sz="1400" i="1" dirty="0" err="1"/>
              <a:t>Macnow’s</a:t>
            </a:r>
            <a:r>
              <a:rPr lang="en-GB" sz="1400" i="1" dirty="0"/>
              <a:t> (2014) book MCAT </a:t>
            </a:r>
            <a:r>
              <a:rPr lang="en-GB" sz="1400" i="1" dirty="0" err="1"/>
              <a:t>Behavioral</a:t>
            </a:r>
            <a:r>
              <a:rPr lang="en-GB" sz="1400" i="1" dirty="0"/>
              <a:t> Science Review (p. 220).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59089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Skills of youth worker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507" y="2880852"/>
            <a:ext cx="3737351" cy="2625213"/>
          </a:xfrm>
        </p:spPr>
        <p:txBody>
          <a:bodyPr>
            <a:normAutofit fontScale="92500" lnSpcReduction="20000"/>
          </a:bodyPr>
          <a:lstStyle/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An youth worker must focus on some duties such as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Building a relationship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have skills for Administration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activities.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know how to teach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life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skills.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arrange appropriate training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development program.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Content Placeholder 2" descr="Project Management Skills – Your Career - Project Management Skills ...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1862" y="1700981"/>
            <a:ext cx="4995595" cy="4031225"/>
          </a:xfrm>
        </p:spPr>
      </p:pic>
    </p:spTree>
    <p:extLst>
      <p:ext uri="{BB962C8B-B14F-4D97-AF65-F5344CB8AC3E}">
        <p14:creationId xmlns:p14="http://schemas.microsoft.com/office/powerpoint/2010/main" val="427418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60206" y="609600"/>
            <a:ext cx="8229600" cy="6598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Identity vs. Role </a:t>
            </a:r>
            <a:r>
              <a:rPr lang="en-GB" sz="2800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fifth stage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takes place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during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adolescence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from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around 13-19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years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Teenagers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tries to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identify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are as individuals, and seek to establish a sense of self, and may experiment with different roles, activities, and behaviours.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defTabSz="914400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Success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: Explore independence and </a:t>
            </a: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develop </a:t>
            </a: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sense 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identification and </a:t>
            </a: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ready to face adult hood with confidence.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 defTabSz="914400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Failure Develops 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poor self </a:t>
            </a: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image.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  “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 puberty, the teenager’s social goals and circumstances change markedly. In this crisis of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identity versus role diffusion,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adolescent begins an intensive effort to develop a sense of self as an individual, seeking his or her own pathway in life. Erikson called this challenge of moving away from the family the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identity crisis,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time of personal upheaval and uncertainty.” (</a:t>
            </a:r>
            <a:r>
              <a:rPr lang="fr-FR" dirty="0" err="1">
                <a:latin typeface="Arial" panose="020B0604020202020204" pitchFamily="34" charset="0"/>
                <a:cs typeface="Arial" panose="020B0604020202020204" pitchFamily="34" charset="0"/>
              </a:rPr>
              <a:t>Fernald</a:t>
            </a:r>
            <a:r>
              <a:rPr lang="fr-FR" dirty="0">
                <a:latin typeface="Arial" panose="020B0604020202020204" pitchFamily="34" charset="0"/>
                <a:cs typeface="Arial" panose="020B0604020202020204" pitchFamily="34" charset="0"/>
              </a:rPr>
              <a:t>, 2008, p106)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42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 flipH="1">
            <a:off x="845574" y="452283"/>
            <a:ext cx="7973962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According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Erikson, when an adolescent has balanced both perspectives of "What have I got?" and "What am I going to do with it?" he or she has established their identity (Gross, 1987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0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Erikson suggests that two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types of identities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are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included: one is about sexual  orientation and the other is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occupational.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Bee (1992),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end of this stage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one should  have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“a reintegrated sense of self, of what one wants to do or be, and of one’s appropriate sex role”.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adolescent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body image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changes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during this stage.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adolescent mind is essentially a mind or moratorium, a psychosocial stage between childhood and adulthood, and between the morality learned by the child, and the ethics to be developed by the adult (Erikson, 1963, p. 245)</a:t>
            </a:r>
          </a:p>
          <a:p>
            <a:endParaRPr lang="en-GB" dirty="0" smtClean="0"/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6970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of youth worker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Leigh Middleton, CEO of the NYA says:</a:t>
            </a:r>
          </a:p>
          <a:p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This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curriculum framework makes it clear that youth work is a form of education; it sets out what it is and how to apply the principles and values that underpin it. Our curriculum begins with young people as a starting point and builds our support and youth work practice around them, their peers and their communities.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0913" y="1021556"/>
            <a:ext cx="4513262" cy="4513262"/>
          </a:xfrm>
        </p:spPr>
      </p:pic>
    </p:spTree>
    <p:extLst>
      <p:ext uri="{BB962C8B-B14F-4D97-AF65-F5344CB8AC3E}">
        <p14:creationId xmlns:p14="http://schemas.microsoft.com/office/powerpoint/2010/main" val="3001161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25678" y="796413"/>
            <a:ext cx="82001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 conclusion its clear that Eric Erikson’s theory of life span development plays a vital role for a community youth worker. It helps you understand the young person’s thoughts, behaviour, where they are struggling, how to aid their socio-economic development and how to help them to stay out of trouble . In this cross roads of childhood and adult hood  the youth can have all the helps they require to find their selves in the society and the direction for the life.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74318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24933" y="548968"/>
            <a:ext cx="862753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Bee, H. L. (1992). </a:t>
            </a:r>
            <a:r>
              <a:rPr lang="en-GB" i="1" dirty="0"/>
              <a:t>The developing child</a:t>
            </a:r>
            <a:r>
              <a:rPr lang="en-GB" dirty="0"/>
              <a:t>. London: HarperCollins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altLang="en-US" dirty="0"/>
              <a:t>BPS., (2020a) </a:t>
            </a:r>
            <a:r>
              <a:rPr lang="en-GB" altLang="en-US" i="1" dirty="0"/>
              <a:t>The British Psychological Society, What is psychology? </a:t>
            </a:r>
            <a:r>
              <a:rPr lang="en-GB" altLang="en-US" dirty="0"/>
              <a:t>Available at: </a:t>
            </a:r>
            <a:endParaRPr lang="en-GB" altLang="en-US" dirty="0">
              <a:hlinkClick r:id="rId2"/>
            </a:endParaRPr>
          </a:p>
          <a:p>
            <a:r>
              <a:rPr lang="en-GB" altLang="en-US" dirty="0">
                <a:hlinkClick r:id="rId2"/>
              </a:rPr>
              <a:t>https://www.bps.org.uk/public/what-is-psychology</a:t>
            </a:r>
            <a:r>
              <a:rPr lang="en-GB" altLang="en-US" dirty="0"/>
              <a:t> (Accessed: 12 September 2020</a:t>
            </a:r>
            <a:r>
              <a:rPr lang="en-GB" altLang="en-US" dirty="0" smtClean="0"/>
              <a:t>).</a:t>
            </a:r>
            <a:r>
              <a:rPr lang="en-GB" dirty="0"/>
              <a:t>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Erikson</a:t>
            </a:r>
            <a:r>
              <a:rPr lang="en-GB" dirty="0"/>
              <a:t>, E. H. (1963). Childhood and society (2nd ed.). New York: Norton.</a:t>
            </a:r>
            <a:endParaRPr lang="en-GB" altLang="en-US" dirty="0" smtClean="0"/>
          </a:p>
          <a:p>
            <a:r>
              <a:rPr lang="en-GB" dirty="0" smtClean="0"/>
              <a:t>Erikson</a:t>
            </a:r>
            <a:r>
              <a:rPr lang="en-GB" dirty="0"/>
              <a:t>, E. H. (1963). </a:t>
            </a:r>
            <a:r>
              <a:rPr lang="en-GB" i="1" dirty="0"/>
              <a:t>Youth: Change and challenge</a:t>
            </a:r>
            <a:r>
              <a:rPr lang="en-GB" dirty="0"/>
              <a:t>. New York: Basic books</a:t>
            </a:r>
            <a:endParaRPr lang="en-GB" altLang="en-US" dirty="0" smtClean="0"/>
          </a:p>
          <a:p>
            <a:endParaRPr lang="en-GB" altLang="en-US" dirty="0" smtClean="0"/>
          </a:p>
          <a:p>
            <a:r>
              <a:rPr lang="fr-FR" dirty="0" err="1"/>
              <a:t>Fernald</a:t>
            </a:r>
            <a:r>
              <a:rPr lang="fr-FR" dirty="0"/>
              <a:t>, L. D. (2008) </a:t>
            </a:r>
            <a:r>
              <a:rPr lang="fr-FR" i="1" dirty="0"/>
              <a:t>Psychology : Six Perspectives</a:t>
            </a:r>
            <a:r>
              <a:rPr lang="fr-FR" dirty="0"/>
              <a:t>. Los Angeles: SAGE Publications</a:t>
            </a:r>
            <a:r>
              <a:rPr lang="fr-FR" dirty="0" smtClean="0"/>
              <a:t>.</a:t>
            </a:r>
          </a:p>
          <a:p>
            <a:endParaRPr lang="fr-FR" dirty="0" smtClean="0"/>
          </a:p>
          <a:p>
            <a:r>
              <a:rPr lang="en-GB" altLang="en-US" dirty="0"/>
              <a:t>Gross, R, D., (2015), </a:t>
            </a:r>
            <a:r>
              <a:rPr lang="en-GB" altLang="en-US" i="1" dirty="0"/>
              <a:t>Psychology: The Science of Mind and Behaviour </a:t>
            </a:r>
            <a:r>
              <a:rPr lang="en-GB" altLang="en-US" dirty="0"/>
              <a:t>7th </a:t>
            </a:r>
            <a:r>
              <a:rPr lang="en-GB" altLang="en-US" dirty="0" err="1"/>
              <a:t>edn</a:t>
            </a:r>
            <a:r>
              <a:rPr lang="en-GB" altLang="en-US" dirty="0"/>
              <a:t>. Hodder Education Group, EBSCO Publishing : eBook Collection (EBSCOhost).</a:t>
            </a:r>
          </a:p>
          <a:p>
            <a:endParaRPr lang="en-GB" altLang="en-US" dirty="0"/>
          </a:p>
          <a:p>
            <a:r>
              <a:rPr lang="en-GB" dirty="0"/>
              <a:t>McLeod, S. A. (2018, May 03). </a:t>
            </a:r>
            <a:r>
              <a:rPr lang="en-GB" i="1" dirty="0"/>
              <a:t>Erik </a:t>
            </a:r>
            <a:r>
              <a:rPr lang="en-GB" i="1" dirty="0" err="1"/>
              <a:t>erikson's</a:t>
            </a:r>
            <a:r>
              <a:rPr lang="en-GB" i="1" dirty="0"/>
              <a:t> stages of psychosocial development</a:t>
            </a:r>
            <a:r>
              <a:rPr lang="en-GB" dirty="0"/>
              <a:t>. Simply Psychology. </a:t>
            </a:r>
            <a:r>
              <a:rPr lang="en-GB" dirty="0">
                <a:hlinkClick r:id="rId3"/>
              </a:rPr>
              <a:t>www.simplypsychology.org/Erik-Erikson.html</a:t>
            </a:r>
            <a:endParaRPr lang="en-GB" dirty="0"/>
          </a:p>
          <a:p>
            <a:endParaRPr lang="en-GB" altLang="en-US" dirty="0"/>
          </a:p>
          <a:p>
            <a:endParaRPr lang="en-GB" dirty="0"/>
          </a:p>
          <a:p>
            <a:r>
              <a:rPr lang="en-GB" dirty="0"/>
              <a:t>Introduction to Erikson's 8 Stages (</a:t>
            </a:r>
            <a:r>
              <a:rPr lang="en-GB" dirty="0" err="1"/>
              <a:t>n.d.</a:t>
            </a:r>
            <a:r>
              <a:rPr lang="en-GB" dirty="0"/>
              <a:t>), and </a:t>
            </a:r>
            <a:r>
              <a:rPr lang="en-GB" i="1" dirty="0" err="1"/>
              <a:t>Macnow’s</a:t>
            </a:r>
            <a:r>
              <a:rPr lang="en-GB" i="1" dirty="0"/>
              <a:t> (2014) book MCAT </a:t>
            </a:r>
            <a:r>
              <a:rPr lang="en-GB" i="1" dirty="0" err="1"/>
              <a:t>Behavioral</a:t>
            </a:r>
            <a:r>
              <a:rPr lang="en-GB" i="1" dirty="0"/>
              <a:t> Science Review (p. 220).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5614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1109</TotalTime>
  <Words>1262</Words>
  <Application>Microsoft Office PowerPoint</Application>
  <PresentationFormat>Widescreen</PresentationFormat>
  <Paragraphs>163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Franklin Gothic Book</vt:lpstr>
      <vt:lpstr>Trebuchet MS</vt:lpstr>
      <vt:lpstr>Vrinda</vt:lpstr>
      <vt:lpstr>Wingdings 3</vt:lpstr>
      <vt:lpstr>Facet</vt:lpstr>
      <vt:lpstr>Certificate for higher education skills for the workplace. Module : Psychology for Health and Social Care,                                                                        BMHP4003</vt:lpstr>
      <vt:lpstr>Content</vt:lpstr>
      <vt:lpstr>Psychology is in-depth knowledge of human behaviour and thought process.</vt:lpstr>
      <vt:lpstr>PowerPoint Presentation</vt:lpstr>
      <vt:lpstr>Skills of youth worker</vt:lpstr>
      <vt:lpstr>PowerPoint Presentation</vt:lpstr>
      <vt:lpstr>PowerPoint Presentation</vt:lpstr>
      <vt:lpstr>Aim of youth worker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: Psychology for Health and Social Care, BMHP4003</dc:title>
  <dc:creator>nahar sumi</dc:creator>
  <cp:lastModifiedBy>nahar sumi</cp:lastModifiedBy>
  <cp:revision>38</cp:revision>
  <dcterms:created xsi:type="dcterms:W3CDTF">2022-10-04T18:36:13Z</dcterms:created>
  <dcterms:modified xsi:type="dcterms:W3CDTF">2022-10-08T00:23:38Z</dcterms:modified>
</cp:coreProperties>
</file>