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22"/>
  </p:notesMasterIdLst>
  <p:sldIdLst>
    <p:sldId id="256" r:id="rId2"/>
    <p:sldId id="260" r:id="rId3"/>
    <p:sldId id="311" r:id="rId4"/>
    <p:sldId id="262" r:id="rId5"/>
    <p:sldId id="298" r:id="rId6"/>
    <p:sldId id="299" r:id="rId7"/>
    <p:sldId id="300" r:id="rId8"/>
    <p:sldId id="301" r:id="rId9"/>
    <p:sldId id="302" r:id="rId10"/>
    <p:sldId id="303" r:id="rId11"/>
    <p:sldId id="304" r:id="rId12"/>
    <p:sldId id="305" r:id="rId13"/>
    <p:sldId id="306" r:id="rId14"/>
    <p:sldId id="307" r:id="rId15"/>
    <p:sldId id="308" r:id="rId16"/>
    <p:sldId id="309" r:id="rId17"/>
    <p:sldId id="270" r:id="rId18"/>
    <p:sldId id="297" r:id="rId19"/>
    <p:sldId id="312" r:id="rId20"/>
    <p:sldId id="310" r:id="rId21"/>
  </p:sldIdLst>
  <p:sldSz cx="9144000" cy="5143500" type="screen16x9"/>
  <p:notesSz cx="6858000" cy="9144000"/>
  <p:embeddedFontLst>
    <p:embeddedFont>
      <p:font typeface="DM Sans" pitchFamily="2" charset="0"/>
      <p:regular r:id="rId23"/>
      <p:bold r:id="rId24"/>
      <p:italic r:id="rId25"/>
      <p:boldItalic r:id="rId26"/>
    </p:embeddedFont>
    <p:embeddedFont>
      <p:font typeface="Mulish" panose="020B0604020202020204" charset="0"/>
      <p:regular r:id="rId27"/>
      <p:bold r:id="rId28"/>
      <p:italic r:id="rId29"/>
      <p:boldItalic r:id="rId30"/>
    </p:embeddedFont>
    <p:embeddedFont>
      <p:font typeface="Mulish Light" panose="020B0604020202020204" charset="0"/>
      <p:regular r:id="rId31"/>
      <p:bold r:id="rId32"/>
      <p:italic r:id="rId33"/>
      <p:boldItalic r:id="rId34"/>
    </p:embeddedFont>
    <p:embeddedFont>
      <p:font typeface="Source Sans 3" panose="020B060402020202020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920C8B3-9B67-4981-A2AE-51D4C7A74F9B}">
  <a:tblStyle styleId="{4920C8B3-9B67-4981-A2AE-51D4C7A74F9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03" autoAdjust="0"/>
  </p:normalViewPr>
  <p:slideViewPr>
    <p:cSldViewPr snapToGrid="0">
      <p:cViewPr varScale="1">
        <p:scale>
          <a:sx n="92" d="100"/>
          <a:sy n="92" d="100"/>
        </p:scale>
        <p:origin x="118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39E0BE-9307-4EE5-B58D-43F1E0E644DF}"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048A8B82-A950-4479-A76A-DD450125BD9C}">
      <dgm:prSet phldrT="[Text]"/>
      <dgm:spPr/>
      <dgm:t>
        <a:bodyPr/>
        <a:lstStyle/>
        <a:p>
          <a:r>
            <a:rPr lang="en-GB" dirty="0">
              <a:latin typeface="Source Sans 3" panose="020B0604020202020204" charset="0"/>
            </a:rPr>
            <a:t>The Job Demands–Resources (JD-R) Model is a framework suggesting that job demands, which require sustained effort (like high workload), lead to strain and burnout through a health impairment process (</a:t>
          </a:r>
          <a:r>
            <a:rPr lang="en-US" dirty="0" err="1">
              <a:latin typeface="Source Sans 3" panose="020B0604020202020204" charset="0"/>
            </a:rPr>
            <a:t>Batabyal</a:t>
          </a:r>
          <a:r>
            <a:rPr lang="en-US" dirty="0">
              <a:latin typeface="Source Sans 3" panose="020B0604020202020204" charset="0"/>
            </a:rPr>
            <a:t> and Das, 2019</a:t>
          </a:r>
          <a:r>
            <a:rPr lang="en-GB" dirty="0">
              <a:latin typeface="Source Sans 3" panose="020B0604020202020204" charset="0"/>
            </a:rPr>
            <a:t>). </a:t>
          </a:r>
          <a:endParaRPr lang="en-US" dirty="0">
            <a:latin typeface="Source Sans 3" panose="020B0604020202020204" charset="0"/>
          </a:endParaRPr>
        </a:p>
      </dgm:t>
    </dgm:pt>
    <dgm:pt modelId="{E9CF8D77-95BF-468D-B328-2E240F524024}" type="parTrans" cxnId="{E9B2AB4A-5BFD-4396-9804-21D988A67940}">
      <dgm:prSet/>
      <dgm:spPr/>
      <dgm:t>
        <a:bodyPr/>
        <a:lstStyle/>
        <a:p>
          <a:endParaRPr lang="en-US"/>
        </a:p>
      </dgm:t>
    </dgm:pt>
    <dgm:pt modelId="{71C5777A-27FA-44A5-8424-8A8CD56FF3C3}" type="sibTrans" cxnId="{E9B2AB4A-5BFD-4396-9804-21D988A67940}">
      <dgm:prSet/>
      <dgm:spPr/>
      <dgm:t>
        <a:bodyPr/>
        <a:lstStyle/>
        <a:p>
          <a:endParaRPr lang="en-US"/>
        </a:p>
      </dgm:t>
    </dgm:pt>
    <dgm:pt modelId="{5E1EF770-03EA-4DB2-B001-FE3E25989EBF}">
      <dgm:prSet phldrT="[Text]"/>
      <dgm:spPr/>
      <dgm:t>
        <a:bodyPr/>
        <a:lstStyle/>
        <a:p>
          <a:r>
            <a:rPr lang="en-GB" dirty="0">
              <a:latin typeface="Source Sans 3" panose="020B0604020202020204" charset="0"/>
            </a:rPr>
            <a:t>The model emphasizes that resources can buffer the negative effects of high demands, and an ideal work environment balances demands and resources to maximize engagement and prevent burnout (</a:t>
          </a:r>
          <a:r>
            <a:rPr lang="en-GB" dirty="0"/>
            <a:t>Harju et al., 2021</a:t>
          </a:r>
          <a:r>
            <a:rPr lang="en-GB" dirty="0">
              <a:latin typeface="Source Sans 3" panose="020B0604020202020204" charset="0"/>
            </a:rPr>
            <a:t>). </a:t>
          </a:r>
          <a:endParaRPr lang="en-US" dirty="0">
            <a:latin typeface="Source Sans 3" panose="020B0604020202020204" charset="0"/>
          </a:endParaRPr>
        </a:p>
      </dgm:t>
    </dgm:pt>
    <dgm:pt modelId="{5C5E3316-10C0-4B1F-AE32-39C493C0B881}" type="parTrans" cxnId="{58778268-74D4-42FB-8375-EB206A04167B}">
      <dgm:prSet/>
      <dgm:spPr/>
      <dgm:t>
        <a:bodyPr/>
        <a:lstStyle/>
        <a:p>
          <a:endParaRPr lang="en-US"/>
        </a:p>
      </dgm:t>
    </dgm:pt>
    <dgm:pt modelId="{A65D3426-DBE7-460C-891C-C0A32AA5D27A}" type="sibTrans" cxnId="{58778268-74D4-42FB-8375-EB206A04167B}">
      <dgm:prSet/>
      <dgm:spPr/>
      <dgm:t>
        <a:bodyPr/>
        <a:lstStyle/>
        <a:p>
          <a:endParaRPr lang="en-US"/>
        </a:p>
      </dgm:t>
    </dgm:pt>
    <dgm:pt modelId="{3E272FEF-A044-454B-B783-6CA3FBEC34EF}" type="pres">
      <dgm:prSet presAssocID="{D939E0BE-9307-4EE5-B58D-43F1E0E644DF}" presName="diagram" presStyleCnt="0">
        <dgm:presLayoutVars>
          <dgm:dir/>
          <dgm:resizeHandles val="exact"/>
        </dgm:presLayoutVars>
      </dgm:prSet>
      <dgm:spPr/>
    </dgm:pt>
    <dgm:pt modelId="{B445A40D-4FEC-4769-9203-E07BBB61FA07}" type="pres">
      <dgm:prSet presAssocID="{048A8B82-A950-4479-A76A-DD450125BD9C}" presName="node" presStyleLbl="node1" presStyleIdx="0" presStyleCnt="2" custLinFactNeighborX="-21813">
        <dgm:presLayoutVars>
          <dgm:bulletEnabled val="1"/>
        </dgm:presLayoutVars>
      </dgm:prSet>
      <dgm:spPr/>
    </dgm:pt>
    <dgm:pt modelId="{E8974FE8-6383-4A91-9802-1921639C95F2}" type="pres">
      <dgm:prSet presAssocID="{71C5777A-27FA-44A5-8424-8A8CD56FF3C3}" presName="sibTrans" presStyleCnt="0"/>
      <dgm:spPr/>
    </dgm:pt>
    <dgm:pt modelId="{55BA5AF0-2312-4676-A640-481B408D430F}" type="pres">
      <dgm:prSet presAssocID="{5E1EF770-03EA-4DB2-B001-FE3E25989EBF}" presName="node" presStyleLbl="node1" presStyleIdx="1" presStyleCnt="2">
        <dgm:presLayoutVars>
          <dgm:bulletEnabled val="1"/>
        </dgm:presLayoutVars>
      </dgm:prSet>
      <dgm:spPr/>
    </dgm:pt>
  </dgm:ptLst>
  <dgm:cxnLst>
    <dgm:cxn modelId="{BDB1BB17-4299-403D-9FB4-DFAFA822B950}" type="presOf" srcId="{5E1EF770-03EA-4DB2-B001-FE3E25989EBF}" destId="{55BA5AF0-2312-4676-A640-481B408D430F}" srcOrd="0" destOrd="0" presId="urn:microsoft.com/office/officeart/2005/8/layout/default"/>
    <dgm:cxn modelId="{81593E2F-177E-4E1E-A33B-B8E42FD41DE5}" type="presOf" srcId="{048A8B82-A950-4479-A76A-DD450125BD9C}" destId="{B445A40D-4FEC-4769-9203-E07BBB61FA07}" srcOrd="0" destOrd="0" presId="urn:microsoft.com/office/officeart/2005/8/layout/default"/>
    <dgm:cxn modelId="{58778268-74D4-42FB-8375-EB206A04167B}" srcId="{D939E0BE-9307-4EE5-B58D-43F1E0E644DF}" destId="{5E1EF770-03EA-4DB2-B001-FE3E25989EBF}" srcOrd="1" destOrd="0" parTransId="{5C5E3316-10C0-4B1F-AE32-39C493C0B881}" sibTransId="{A65D3426-DBE7-460C-891C-C0A32AA5D27A}"/>
    <dgm:cxn modelId="{E9B2AB4A-5BFD-4396-9804-21D988A67940}" srcId="{D939E0BE-9307-4EE5-B58D-43F1E0E644DF}" destId="{048A8B82-A950-4479-A76A-DD450125BD9C}" srcOrd="0" destOrd="0" parTransId="{E9CF8D77-95BF-468D-B328-2E240F524024}" sibTransId="{71C5777A-27FA-44A5-8424-8A8CD56FF3C3}"/>
    <dgm:cxn modelId="{AAAB36E1-2A76-47CD-9A79-CB6D1A7D1E01}" type="presOf" srcId="{D939E0BE-9307-4EE5-B58D-43F1E0E644DF}" destId="{3E272FEF-A044-454B-B783-6CA3FBEC34EF}" srcOrd="0" destOrd="0" presId="urn:microsoft.com/office/officeart/2005/8/layout/default"/>
    <dgm:cxn modelId="{F89C78F5-5073-4948-9327-6ACC8750085C}" type="presParOf" srcId="{3E272FEF-A044-454B-B783-6CA3FBEC34EF}" destId="{B445A40D-4FEC-4769-9203-E07BBB61FA07}" srcOrd="0" destOrd="0" presId="urn:microsoft.com/office/officeart/2005/8/layout/default"/>
    <dgm:cxn modelId="{B0CEE288-1D8F-41E0-A1C4-87F3FA81BCC7}" type="presParOf" srcId="{3E272FEF-A044-454B-B783-6CA3FBEC34EF}" destId="{E8974FE8-6383-4A91-9802-1921639C95F2}" srcOrd="1" destOrd="0" presId="urn:microsoft.com/office/officeart/2005/8/layout/default"/>
    <dgm:cxn modelId="{EB2BE8A8-B01A-485B-A684-BA72CA7E5CCC}" type="presParOf" srcId="{3E272FEF-A044-454B-B783-6CA3FBEC34EF}" destId="{55BA5AF0-2312-4676-A640-481B408D430F}"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5A40D-4FEC-4769-9203-E07BBB61FA07}">
      <dsp:nvSpPr>
        <dsp:cNvPr id="0" name=""/>
        <dsp:cNvSpPr/>
      </dsp:nvSpPr>
      <dsp:spPr>
        <a:xfrm>
          <a:off x="0" y="974653"/>
          <a:ext cx="2915513" cy="1749308"/>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Source Sans 3" panose="020B0604020202020204" charset="0"/>
            </a:rPr>
            <a:t>The Job Demands–Resources (JD-R) Model is a framework suggesting that job demands, which require sustained effort (like high workload), lead to strain and burnout through a health impairment process (</a:t>
          </a:r>
          <a:r>
            <a:rPr lang="en-US" sz="1400" kern="1200" dirty="0" err="1">
              <a:latin typeface="Source Sans 3" panose="020B0604020202020204" charset="0"/>
            </a:rPr>
            <a:t>Batabyal</a:t>
          </a:r>
          <a:r>
            <a:rPr lang="en-US" sz="1400" kern="1200" dirty="0">
              <a:latin typeface="Source Sans 3" panose="020B0604020202020204" charset="0"/>
            </a:rPr>
            <a:t> and Das, 2019</a:t>
          </a:r>
          <a:r>
            <a:rPr lang="en-GB" sz="1400" kern="1200" dirty="0">
              <a:latin typeface="Source Sans 3" panose="020B0604020202020204" charset="0"/>
            </a:rPr>
            <a:t>). </a:t>
          </a:r>
          <a:endParaRPr lang="en-US" sz="1400" kern="1200" dirty="0">
            <a:latin typeface="Source Sans 3" panose="020B0604020202020204" charset="0"/>
          </a:endParaRPr>
        </a:p>
      </dsp:txBody>
      <dsp:txXfrm>
        <a:off x="0" y="974653"/>
        <a:ext cx="2915513" cy="1749308"/>
      </dsp:txXfrm>
    </dsp:sp>
    <dsp:sp modelId="{55BA5AF0-2312-4676-A640-481B408D430F}">
      <dsp:nvSpPr>
        <dsp:cNvPr id="0" name=""/>
        <dsp:cNvSpPr/>
      </dsp:nvSpPr>
      <dsp:spPr>
        <a:xfrm>
          <a:off x="3207812" y="974653"/>
          <a:ext cx="2915513" cy="1749308"/>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Source Sans 3" panose="020B0604020202020204" charset="0"/>
            </a:rPr>
            <a:t>The model emphasizes that resources can buffer the negative effects of high demands, and an ideal work environment balances demands and resources to maximize engagement and prevent burnout (</a:t>
          </a:r>
          <a:r>
            <a:rPr lang="en-GB" sz="1400" kern="1200" dirty="0"/>
            <a:t>Harju et al., 2021</a:t>
          </a:r>
          <a:r>
            <a:rPr lang="en-GB" sz="1400" kern="1200" dirty="0">
              <a:latin typeface="Source Sans 3" panose="020B0604020202020204" charset="0"/>
            </a:rPr>
            <a:t>). </a:t>
          </a:r>
          <a:endParaRPr lang="en-US" sz="1400" kern="1200" dirty="0">
            <a:latin typeface="Source Sans 3" panose="020B0604020202020204" charset="0"/>
          </a:endParaRPr>
        </a:p>
      </dsp:txBody>
      <dsp:txXfrm>
        <a:off x="3207812" y="974653"/>
        <a:ext cx="2915513" cy="17493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ac5170f1e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ac5170f1e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133f6155f6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133f6155f6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AI Declaration: Grammarly was used solely for spelling and grammar checking. No generative AI tools were used for content creation, writing, or idea development in this assessment.</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a:extLst>
            <a:ext uri="{FF2B5EF4-FFF2-40B4-BE49-F238E27FC236}">
              <a16:creationId xmlns:a16="http://schemas.microsoft.com/office/drawing/2014/main" id="{0566E04B-1B63-5D5F-127B-21854FAF3E6A}"/>
            </a:ext>
          </a:extLst>
        </p:cNvPr>
        <p:cNvGrpSpPr/>
        <p:nvPr/>
      </p:nvGrpSpPr>
      <p:grpSpPr>
        <a:xfrm>
          <a:off x="0" y="0"/>
          <a:ext cx="0" cy="0"/>
          <a:chOff x="0" y="0"/>
          <a:chExt cx="0" cy="0"/>
        </a:xfrm>
      </p:grpSpPr>
      <p:sp>
        <p:nvSpPr>
          <p:cNvPr id="243" name="Google Shape;243;g133f6155f6d_0_30:notes">
            <a:extLst>
              <a:ext uri="{FF2B5EF4-FFF2-40B4-BE49-F238E27FC236}">
                <a16:creationId xmlns:a16="http://schemas.microsoft.com/office/drawing/2014/main" id="{59F6B9C1-1737-C24F-2F65-E1E17AC414D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133f6155f6d_0_30:notes">
            <a:extLst>
              <a:ext uri="{FF2B5EF4-FFF2-40B4-BE49-F238E27FC236}">
                <a16:creationId xmlns:a16="http://schemas.microsoft.com/office/drawing/2014/main" id="{785CF890-0D64-ED87-9712-BF89307652E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It is said that pervasive stress, burnout and insufficient work-life balance are some of the factors that are contributing to growing mental health crisis in the hospitality industry in the United Kingdom. </a:t>
            </a:r>
            <a:r>
              <a:rPr lang="en-GB" dirty="0"/>
              <a:t>These pressures have been exacerbated in the post-COVID19 period, the shortage of staff, the growth of customer demands, and operational pressures have created new issues to tackle employee wellbeing.</a:t>
            </a:r>
            <a:r>
              <a:rPr lang="en-GB" baseline="0" dirty="0"/>
              <a:t> </a:t>
            </a:r>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730863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1dd46dd1d67_2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1dd46dd1d67_2_6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Burnout drives staff turnover and severe shortages in the UK hospitality industry. Many hotels and restaurants are forced to reduce hours or close outlets. Therefore, employees under stress struggle to meet guest expectations, while emotional exhaustion is linked to service sabotage and weaken service quality and damaging </a:t>
            </a:r>
            <a:r>
              <a:rPr lang="en-US" dirty="0" err="1"/>
              <a:t>organisational</a:t>
            </a:r>
            <a:r>
              <a:rPr lang="en-US" dirty="0"/>
              <a:t> performance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Firms in the UK hospitality industry that neglect staff well-being face serious reputational risks, making it harder to attract and retain talent. Poor mental health costs UK employers around £51 billion annually from absenteeism and presenteeism. For the hospitality sector, which already operates on narrow margins, these economic consequences are particularly damaging and unsustainable.</a:t>
            </a:r>
          </a:p>
          <a:p>
            <a:pPr marL="158750" indent="0">
              <a:buNone/>
            </a:pPr>
            <a:endParaRPr lang="en-US" dirty="0"/>
          </a:p>
        </p:txBody>
      </p:sp>
    </p:spTree>
    <p:extLst>
      <p:ext uri="{BB962C8B-B14F-4D97-AF65-F5344CB8AC3E}">
        <p14:creationId xmlns:p14="http://schemas.microsoft.com/office/powerpoint/2010/main" val="1594454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JD-R model helps in explaining the interplay between high job demands and inadequate job resources to cause job strain. Long working hours, client grievances, and multitasking accumulate at the expense of limited independence, lack of managerial backing, and low appreciation. The inability of resources to balance demands increases burnout, stress, and intention to leave the organisation. In hotels, for example, front desk clerks often face peak workloads with no control over scheduling, leading to exhaustion that pushes many out of the industry.</a:t>
            </a:r>
          </a:p>
          <a:p>
            <a:pPr marL="158750" indent="0">
              <a:buNone/>
            </a:pPr>
            <a:endParaRPr lang="en-US" dirty="0"/>
          </a:p>
        </p:txBody>
      </p:sp>
    </p:spTree>
    <p:extLst>
      <p:ext uri="{BB962C8B-B14F-4D97-AF65-F5344CB8AC3E}">
        <p14:creationId xmlns:p14="http://schemas.microsoft.com/office/powerpoint/2010/main" val="1686261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 PESTEL analysis is a strategic approach used by business ventures to critically analyse the external political, economic, social, technological, legal, and environmental forces that determine their business environment.</a:t>
            </a:r>
          </a:p>
          <a:p>
            <a:pPr marL="158750" indent="0">
              <a:buNone/>
            </a:pPr>
            <a:endParaRPr lang="en-US" dirty="0"/>
          </a:p>
        </p:txBody>
      </p:sp>
    </p:spTree>
    <p:extLst>
      <p:ext uri="{BB962C8B-B14F-4D97-AF65-F5344CB8AC3E}">
        <p14:creationId xmlns:p14="http://schemas.microsoft.com/office/powerpoint/2010/main" val="3008635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strengths include that the Health and Safety Executive in the United Kingdom has approved an equivalence in physical and mental health issues; however, a large percentage of hotels are not in compliance with procedures. There are occupational safety policies of hospitality employers, which include mental health provisions in their policy. However, </a:t>
            </a:r>
            <a:r>
              <a:rPr lang="en-GB" sz="1100" b="0" i="0" u="none" strike="noStrike" cap="none" dirty="0" err="1">
                <a:solidFill>
                  <a:srgbClr val="000000"/>
                </a:solidFill>
                <a:effectLst/>
                <a:latin typeface="Arial"/>
                <a:ea typeface="Arial"/>
                <a:cs typeface="Arial"/>
                <a:sym typeface="Arial"/>
              </a:rPr>
              <a:t>uch</a:t>
            </a:r>
            <a:r>
              <a:rPr lang="en-GB" sz="1100" b="0" i="0" u="none" strike="noStrike" cap="none" dirty="0">
                <a:solidFill>
                  <a:srgbClr val="000000"/>
                </a:solidFill>
                <a:effectLst/>
                <a:latin typeface="Arial"/>
                <a:ea typeface="Arial"/>
                <a:cs typeface="Arial"/>
                <a:sym typeface="Arial"/>
              </a:rPr>
              <a:t> disparity between the policy intention and actual practise increases the vulnerability of the workforce.</a:t>
            </a:r>
          </a:p>
        </p:txBody>
      </p:sp>
    </p:spTree>
    <p:extLst>
      <p:ext uri="{BB962C8B-B14F-4D97-AF65-F5344CB8AC3E}">
        <p14:creationId xmlns:p14="http://schemas.microsoft.com/office/powerpoint/2010/main" val="1716023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UK hospitality industry has a significant positive economic impact. It supports jobs directly and contributes substantially to public services through tax receipts.  The Burnt Chef Project is a mental health charity providing industry-specific support, advice, and training in the UK. Hospitality Action offers confidential assistance and an employee assistance program (EAP) to support struggling hospitality workers. Also, it </a:t>
            </a:r>
            <a:r>
              <a:rPr lang="en-GB" dirty="0"/>
              <a:t>offers not only ethical benefits but also measurable financial returns through higher productivity and retention.</a:t>
            </a:r>
            <a:r>
              <a:rPr lang="en-GB" baseline="0" dirty="0"/>
              <a:t> </a:t>
            </a:r>
            <a:endParaRPr lang="en-GB" sz="1100" b="0" i="0" u="none" strike="noStrike" cap="none" dirty="0">
              <a:solidFill>
                <a:srgbClr val="000000"/>
              </a:solidFill>
              <a:effectLst/>
              <a:latin typeface="Arial"/>
              <a:ea typeface="Arial"/>
              <a:cs typeface="Arial"/>
              <a:sym typeface="Arial"/>
            </a:endParaRPr>
          </a:p>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34406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Poor mental health among staff has a direct economic impact on daily operations and output in the UK hospitality industry. A 2025 report estimated a £51 billion revenue loss across the sector due to this issue. </a:t>
            </a:r>
            <a:r>
              <a:rPr lang="en-GB" dirty="0"/>
              <a:t>Hospitality businesses face extra challenges, as replacing trained staff is costly and disruptive.</a:t>
            </a:r>
            <a:r>
              <a:rPr lang="en-GB" baseline="0" dirty="0"/>
              <a:t> </a:t>
            </a:r>
            <a:r>
              <a:rPr lang="en-GB" sz="1100" b="0" i="0" u="none" strike="noStrike" cap="none" dirty="0">
                <a:solidFill>
                  <a:srgbClr val="000000"/>
                </a:solidFill>
                <a:effectLst/>
                <a:latin typeface="Arial"/>
                <a:ea typeface="Arial"/>
                <a:cs typeface="Arial"/>
                <a:sym typeface="Arial"/>
              </a:rPr>
              <a:t>The hospitality industry's reliance on human interaction means that employee well-being is intrinsically linked to customer satisfaction.</a:t>
            </a:r>
          </a:p>
        </p:txBody>
      </p:sp>
    </p:spTree>
    <p:extLst>
      <p:ext uri="{BB962C8B-B14F-4D97-AF65-F5344CB8AC3E}">
        <p14:creationId xmlns:p14="http://schemas.microsoft.com/office/powerpoint/2010/main" val="2274459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Strengths: Younger workers expect openness about mental health, while guests increasingly recognise the link between staff well-being and quality service. Hospitality is one of the most diverse sectors in the UK, employing people from a wide range of backgrounds. </a:t>
            </a:r>
          </a:p>
          <a:p>
            <a:r>
              <a:rPr lang="en-GB" sz="1100" b="0" i="0" u="none" strike="noStrike" cap="none" dirty="0">
                <a:solidFill>
                  <a:srgbClr val="000000"/>
                </a:solidFill>
                <a:effectLst/>
                <a:latin typeface="Arial"/>
                <a:ea typeface="Arial"/>
                <a:cs typeface="Arial"/>
                <a:sym typeface="Arial"/>
              </a:rPr>
              <a:t>Limitations: A 2024 survey found 76% of hospitality workers reported struggling with mental health. The UK hospitality workers are reluctant to share mental health issues due to a lack of employer support, fear of negative consequences like career setbacks, workplace stigma, and feelings of shame or vulnerability.</a:t>
            </a:r>
          </a:p>
          <a:p>
            <a:pPr marL="158750" indent="0">
              <a:buNone/>
            </a:pPr>
            <a:endParaRPr lang="en-US" dirty="0"/>
          </a:p>
        </p:txBody>
      </p:sp>
    </p:spTree>
    <p:extLst>
      <p:ext uri="{BB962C8B-B14F-4D97-AF65-F5344CB8AC3E}">
        <p14:creationId xmlns:p14="http://schemas.microsoft.com/office/powerpoint/2010/main" val="1761001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Contactless digital technologies have become a necessary post-pandemic factor that impacted the perception of the safety and comfort of the guests positively. As a result, AI and big-data analytics will help hospitality businesses in the UK with the ability to examine the details of their guests, which will supply them with tailored services and create unique experiences that will contribute to satisfaction.</a:t>
            </a:r>
          </a:p>
          <a:p>
            <a:pPr marL="158750" indent="0">
              <a:buNone/>
            </a:pPr>
            <a:endParaRPr lang="en-US" dirty="0"/>
          </a:p>
        </p:txBody>
      </p:sp>
    </p:spTree>
    <p:extLst>
      <p:ext uri="{BB962C8B-B14F-4D97-AF65-F5344CB8AC3E}">
        <p14:creationId xmlns:p14="http://schemas.microsoft.com/office/powerpoint/2010/main" val="1523952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There is a global shortage of skilled IT and digital marketing professionals, creating a barrier to adopting and effectively managing new technologies within the industry.</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The increased reliance on digital platforms raises concerns about cybersecurity threats and the protection of sensitive guest and employee data.</a:t>
            </a:r>
          </a:p>
          <a:p>
            <a:pPr marL="158750" indent="0">
              <a:buNone/>
            </a:pPr>
            <a:endParaRPr lang="en-US" dirty="0"/>
          </a:p>
        </p:txBody>
      </p:sp>
    </p:spTree>
    <p:extLst>
      <p:ext uri="{BB962C8B-B14F-4D97-AF65-F5344CB8AC3E}">
        <p14:creationId xmlns:p14="http://schemas.microsoft.com/office/powerpoint/2010/main" val="4009348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mental health in hospitality industry can lessen due to implementing sustainable initiatives like energy efficiency and waste reduction can lead to significant long-term operational cost savings. Hence, adopting eco-friendly practices can provide a competitive edge. Employees are often motivated by working for companies that align with their values, making a commitment to sustainability regarding hotel.</a:t>
            </a:r>
            <a:r>
              <a:rPr lang="en-GB" sz="1100" b="0" i="0" u="none" strike="noStrike" cap="none" baseline="0"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pPr marL="158750" indent="0">
              <a:buNone/>
            </a:pPr>
            <a:endParaRPr lang="en-US" dirty="0"/>
          </a:p>
        </p:txBody>
      </p:sp>
    </p:spTree>
    <p:extLst>
      <p:ext uri="{BB962C8B-B14F-4D97-AF65-F5344CB8AC3E}">
        <p14:creationId xmlns:p14="http://schemas.microsoft.com/office/powerpoint/2010/main" val="3166677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Employees are effected due to crises like the COVID-19 pandemic have increased the levels of stress and revealed the gaps in the support systems.  Climate change also introduces risks such as floods or fires breaking out and making resorts homeless and increasing insecurity.</a:t>
            </a:r>
          </a:p>
        </p:txBody>
      </p:sp>
    </p:spTree>
    <p:extLst>
      <p:ext uri="{BB962C8B-B14F-4D97-AF65-F5344CB8AC3E}">
        <p14:creationId xmlns:p14="http://schemas.microsoft.com/office/powerpoint/2010/main" val="28112377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Employment law in the UK hospitality industry safeguards workers’ rights, ensuring fair treatment and equal opportunities for all employees. However, long working hours often lead to physical and mental exhaustion among staff. Legal frameworks also impose a duty of care, promoting employee well-being and safe working conditions. Despite this, many workers continue to experience poor work-life balance due to irregular shifts and high workloads. Additionally, frequent restructuring and seasonal demand contribute to widespread job insecurity within the hospitality sector.</a:t>
            </a:r>
          </a:p>
        </p:txBody>
      </p:sp>
    </p:spTree>
    <p:extLst>
      <p:ext uri="{BB962C8B-B14F-4D97-AF65-F5344CB8AC3E}">
        <p14:creationId xmlns:p14="http://schemas.microsoft.com/office/powerpoint/2010/main" val="1118574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g1340135a080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 name="Google Shape;403;g1340135a080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conclusion, structural pressures are the root cause of an intensifying mental health crisis that is facing the hospitality industry. The mental health crisis, which can lead to poor service delivery and increased turnover, thus creating financial and reputational risks to organisations to a significant extent. Based on this, PESTLE aspects were examined in an attempt to facilitate sustainable operations and healthier working environments among employees.</a:t>
            </a:r>
          </a:p>
          <a:p>
            <a:pPr marL="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g1340135a080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 name="Google Shape;403;g1340135a080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Organisations must also consider mental health in their human resource policies, thus turning an optional benefit to a structural necessity. Henceforth, professional associations at the industry level should clearly develop mental-health standards that should act as a guideline to employers regardless organisational size. The partnership between the hospitality industry and the labour unions and government can enable the joint effort, such as the sharing of mental-health services or industry-specific helplines. Governments have the duty to provide incentives to employers who invest in the well-being of their employees like tax incentives to firms who have certified mental-health programmes.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57053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34701079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178639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0" y="539500"/>
            <a:ext cx="9139950" cy="4069075"/>
            <a:chOff x="0" y="539500"/>
            <a:chExt cx="9139950" cy="4069075"/>
          </a:xfrm>
        </p:grpSpPr>
        <p:cxnSp>
          <p:nvCxnSpPr>
            <p:cNvPr id="10" name="Google Shape;10;p2"/>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1" name="Google Shape;11;p2"/>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12" name="Google Shape;12;p2"/>
          <p:cNvSpPr txBox="1">
            <a:spLocks noGrp="1"/>
          </p:cNvSpPr>
          <p:nvPr>
            <p:ph type="ctrTitle"/>
          </p:nvPr>
        </p:nvSpPr>
        <p:spPr>
          <a:xfrm>
            <a:off x="713225" y="898750"/>
            <a:ext cx="5148900" cy="2183100"/>
          </a:xfrm>
          <a:prstGeom prst="rect">
            <a:avLst/>
          </a:prstGeom>
        </p:spPr>
        <p:txBody>
          <a:bodyPr spcFirstLastPara="1" wrap="square" lIns="91425" tIns="91425" rIns="91425" bIns="91425" anchor="t" anchorCtr="0">
            <a:noAutofit/>
          </a:bodyPr>
          <a:lstStyle>
            <a:lvl1pPr lvl="0">
              <a:spcBef>
                <a:spcPts val="0"/>
              </a:spcBef>
              <a:spcAft>
                <a:spcPts val="0"/>
              </a:spcAft>
              <a:buSzPts val="5200"/>
              <a:buNone/>
              <a:defRPr sz="3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3" name="Google Shape;13;p2"/>
          <p:cNvSpPr txBox="1">
            <a:spLocks noGrp="1"/>
          </p:cNvSpPr>
          <p:nvPr>
            <p:ph type="subTitle" idx="1"/>
          </p:nvPr>
        </p:nvSpPr>
        <p:spPr>
          <a:xfrm>
            <a:off x="3268050" y="3730025"/>
            <a:ext cx="2221500" cy="675300"/>
          </a:xfrm>
          <a:prstGeom prst="rect">
            <a:avLst/>
          </a:prstGeom>
          <a:noFill/>
        </p:spPr>
        <p:txBody>
          <a:bodyPr spcFirstLastPara="1" wrap="square" lIns="91425" tIns="91425" rIns="91425" bIns="91425" anchor="b" anchorCtr="0">
            <a:noAutofit/>
          </a:bodyPr>
          <a:lstStyle>
            <a:lvl1pPr lvl="0" algn="r">
              <a:lnSpc>
                <a:spcPct val="100000"/>
              </a:lnSpc>
              <a:spcBef>
                <a:spcPts val="0"/>
              </a:spcBef>
              <a:spcAft>
                <a:spcPts val="0"/>
              </a:spcAft>
              <a:buClr>
                <a:schemeClr val="dk1"/>
              </a:buClr>
              <a:buSzPts val="1400"/>
              <a:buNone/>
              <a:defRPr sz="1600">
                <a:solidFill>
                  <a:schemeClr val="dk2"/>
                </a:solidFill>
              </a:defRPr>
            </a:lvl1pPr>
            <a:lvl2pPr lvl="1" algn="ctr">
              <a:lnSpc>
                <a:spcPct val="100000"/>
              </a:lnSpc>
              <a:spcBef>
                <a:spcPts val="0"/>
              </a:spcBef>
              <a:spcAft>
                <a:spcPts val="0"/>
              </a:spcAft>
              <a:buClr>
                <a:schemeClr val="dk1"/>
              </a:buClr>
              <a:buSzPts val="1800"/>
              <a:buNone/>
              <a:defRPr sz="1800">
                <a:solidFill>
                  <a:schemeClr val="dk1"/>
                </a:solidFill>
              </a:defRPr>
            </a:lvl2pPr>
            <a:lvl3pPr lvl="2" algn="ctr">
              <a:lnSpc>
                <a:spcPct val="100000"/>
              </a:lnSpc>
              <a:spcBef>
                <a:spcPts val="0"/>
              </a:spcBef>
              <a:spcAft>
                <a:spcPts val="0"/>
              </a:spcAft>
              <a:buClr>
                <a:schemeClr val="dk1"/>
              </a:buClr>
              <a:buSzPts val="1800"/>
              <a:buNone/>
              <a:defRPr sz="1800">
                <a:solidFill>
                  <a:schemeClr val="dk1"/>
                </a:solidFill>
              </a:defRPr>
            </a:lvl3pPr>
            <a:lvl4pPr lvl="3" algn="ctr">
              <a:lnSpc>
                <a:spcPct val="100000"/>
              </a:lnSpc>
              <a:spcBef>
                <a:spcPts val="0"/>
              </a:spcBef>
              <a:spcAft>
                <a:spcPts val="0"/>
              </a:spcAft>
              <a:buClr>
                <a:schemeClr val="dk1"/>
              </a:buClr>
              <a:buSzPts val="1800"/>
              <a:buNone/>
              <a:defRPr sz="1800">
                <a:solidFill>
                  <a:schemeClr val="dk1"/>
                </a:solidFill>
              </a:defRPr>
            </a:lvl4pPr>
            <a:lvl5pPr lvl="4" algn="ctr">
              <a:lnSpc>
                <a:spcPct val="100000"/>
              </a:lnSpc>
              <a:spcBef>
                <a:spcPts val="0"/>
              </a:spcBef>
              <a:spcAft>
                <a:spcPts val="0"/>
              </a:spcAft>
              <a:buClr>
                <a:schemeClr val="dk1"/>
              </a:buClr>
              <a:buSzPts val="1800"/>
              <a:buNone/>
              <a:defRPr sz="1800">
                <a:solidFill>
                  <a:schemeClr val="dk1"/>
                </a:solidFill>
              </a:defRPr>
            </a:lvl5pPr>
            <a:lvl6pPr lvl="5" algn="ctr">
              <a:lnSpc>
                <a:spcPct val="100000"/>
              </a:lnSpc>
              <a:spcBef>
                <a:spcPts val="0"/>
              </a:spcBef>
              <a:spcAft>
                <a:spcPts val="0"/>
              </a:spcAft>
              <a:buClr>
                <a:schemeClr val="dk1"/>
              </a:buClr>
              <a:buSzPts val="1800"/>
              <a:buNone/>
              <a:defRPr sz="1800">
                <a:solidFill>
                  <a:schemeClr val="dk1"/>
                </a:solidFill>
              </a:defRPr>
            </a:lvl6pPr>
            <a:lvl7pPr lvl="6" algn="ctr">
              <a:lnSpc>
                <a:spcPct val="100000"/>
              </a:lnSpc>
              <a:spcBef>
                <a:spcPts val="0"/>
              </a:spcBef>
              <a:spcAft>
                <a:spcPts val="0"/>
              </a:spcAft>
              <a:buClr>
                <a:schemeClr val="dk1"/>
              </a:buClr>
              <a:buSzPts val="1800"/>
              <a:buNone/>
              <a:defRPr sz="1800">
                <a:solidFill>
                  <a:schemeClr val="dk1"/>
                </a:solidFill>
              </a:defRPr>
            </a:lvl7pPr>
            <a:lvl8pPr lvl="7" algn="ctr">
              <a:lnSpc>
                <a:spcPct val="100000"/>
              </a:lnSpc>
              <a:spcBef>
                <a:spcPts val="0"/>
              </a:spcBef>
              <a:spcAft>
                <a:spcPts val="0"/>
              </a:spcAft>
              <a:buClr>
                <a:schemeClr val="dk1"/>
              </a:buClr>
              <a:buSzPts val="1800"/>
              <a:buNone/>
              <a:defRPr sz="1800">
                <a:solidFill>
                  <a:schemeClr val="dk1"/>
                </a:solidFill>
              </a:defRPr>
            </a:lvl8pPr>
            <a:lvl9pPr lvl="8" algn="ctr">
              <a:lnSpc>
                <a:spcPct val="100000"/>
              </a:lnSpc>
              <a:spcBef>
                <a:spcPts val="0"/>
              </a:spcBef>
              <a:spcAft>
                <a:spcPts val="0"/>
              </a:spcAft>
              <a:buClr>
                <a:schemeClr val="dk1"/>
              </a:buClr>
              <a:buSzPts val="1800"/>
              <a:buNone/>
              <a:defRPr sz="1800">
                <a:solidFill>
                  <a:schemeClr val="dk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 name="Google Shape;30;p5"/>
          <p:cNvSpPr txBox="1">
            <a:spLocks noGrp="1"/>
          </p:cNvSpPr>
          <p:nvPr>
            <p:ph type="subTitle" idx="1"/>
          </p:nvPr>
        </p:nvSpPr>
        <p:spPr>
          <a:xfrm>
            <a:off x="4577725" y="1841478"/>
            <a:ext cx="3698100" cy="2736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lt2"/>
              </a:buClr>
              <a:buSzPts val="1400"/>
              <a:buChar char="●"/>
              <a:defRPr sz="1400" b="0"/>
            </a:lvl1pPr>
            <a:lvl2pPr lvl="1" algn="ctr" rtl="0">
              <a:lnSpc>
                <a:spcPct val="115000"/>
              </a:lnSpc>
              <a:spcBef>
                <a:spcPts val="0"/>
              </a:spcBef>
              <a:spcAft>
                <a:spcPts val="0"/>
              </a:spcAft>
              <a:buSzPts val="2800"/>
              <a:buChar char="○"/>
              <a:defRPr sz="2800"/>
            </a:lvl2pPr>
            <a:lvl3pPr lvl="2" algn="ctr" rtl="0">
              <a:lnSpc>
                <a:spcPct val="115000"/>
              </a:lnSpc>
              <a:spcBef>
                <a:spcPts val="0"/>
              </a:spcBef>
              <a:spcAft>
                <a:spcPts val="0"/>
              </a:spcAft>
              <a:buSzPts val="2800"/>
              <a:buChar char="■"/>
              <a:defRPr sz="2800"/>
            </a:lvl3pPr>
            <a:lvl4pPr lvl="3" algn="ctr" rtl="0">
              <a:lnSpc>
                <a:spcPct val="115000"/>
              </a:lnSpc>
              <a:spcBef>
                <a:spcPts val="0"/>
              </a:spcBef>
              <a:spcAft>
                <a:spcPts val="0"/>
              </a:spcAft>
              <a:buSzPts val="2800"/>
              <a:buChar char="●"/>
              <a:defRPr sz="2800"/>
            </a:lvl4pPr>
            <a:lvl5pPr lvl="4" algn="ctr" rtl="0">
              <a:lnSpc>
                <a:spcPct val="115000"/>
              </a:lnSpc>
              <a:spcBef>
                <a:spcPts val="0"/>
              </a:spcBef>
              <a:spcAft>
                <a:spcPts val="0"/>
              </a:spcAft>
              <a:buSzPts val="2800"/>
              <a:buChar char="○"/>
              <a:defRPr sz="2800"/>
            </a:lvl5pPr>
            <a:lvl6pPr lvl="5" algn="ctr" rtl="0">
              <a:lnSpc>
                <a:spcPct val="115000"/>
              </a:lnSpc>
              <a:spcBef>
                <a:spcPts val="0"/>
              </a:spcBef>
              <a:spcAft>
                <a:spcPts val="0"/>
              </a:spcAft>
              <a:buSzPts val="2800"/>
              <a:buChar char="■"/>
              <a:defRPr sz="2800"/>
            </a:lvl6pPr>
            <a:lvl7pPr lvl="6" algn="ctr" rtl="0">
              <a:lnSpc>
                <a:spcPct val="115000"/>
              </a:lnSpc>
              <a:spcBef>
                <a:spcPts val="0"/>
              </a:spcBef>
              <a:spcAft>
                <a:spcPts val="0"/>
              </a:spcAft>
              <a:buSzPts val="2800"/>
              <a:buChar char="●"/>
              <a:defRPr sz="2800"/>
            </a:lvl7pPr>
            <a:lvl8pPr lvl="7" algn="ctr" rtl="0">
              <a:lnSpc>
                <a:spcPct val="115000"/>
              </a:lnSpc>
              <a:spcBef>
                <a:spcPts val="0"/>
              </a:spcBef>
              <a:spcAft>
                <a:spcPts val="0"/>
              </a:spcAft>
              <a:buSzPts val="2800"/>
              <a:buChar char="○"/>
              <a:defRPr sz="2800"/>
            </a:lvl8pPr>
            <a:lvl9pPr lvl="8" algn="ctr" rtl="0">
              <a:lnSpc>
                <a:spcPct val="115000"/>
              </a:lnSpc>
              <a:spcBef>
                <a:spcPts val="0"/>
              </a:spcBef>
              <a:spcAft>
                <a:spcPts val="0"/>
              </a:spcAft>
              <a:buSzPts val="2800"/>
              <a:buChar char="■"/>
              <a:defRPr sz="2800"/>
            </a:lvl9pPr>
          </a:lstStyle>
          <a:p>
            <a:endParaRPr/>
          </a:p>
        </p:txBody>
      </p:sp>
      <p:sp>
        <p:nvSpPr>
          <p:cNvPr id="31" name="Google Shape;31;p5"/>
          <p:cNvSpPr txBox="1">
            <a:spLocks noGrp="1"/>
          </p:cNvSpPr>
          <p:nvPr>
            <p:ph type="subTitle" idx="2"/>
          </p:nvPr>
        </p:nvSpPr>
        <p:spPr>
          <a:xfrm>
            <a:off x="720000" y="1841478"/>
            <a:ext cx="3698100" cy="2736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lt2"/>
              </a:buClr>
              <a:buSzPts val="1400"/>
              <a:buChar char="●"/>
              <a:defRPr sz="1400" b="0"/>
            </a:lvl1pPr>
            <a:lvl2pPr lvl="1" algn="ctr" rtl="0">
              <a:lnSpc>
                <a:spcPct val="115000"/>
              </a:lnSpc>
              <a:spcBef>
                <a:spcPts val="0"/>
              </a:spcBef>
              <a:spcAft>
                <a:spcPts val="0"/>
              </a:spcAft>
              <a:buSzPts val="1400"/>
              <a:buChar char="○"/>
              <a:defRPr sz="2800"/>
            </a:lvl2pPr>
            <a:lvl3pPr lvl="2" algn="ctr" rtl="0">
              <a:lnSpc>
                <a:spcPct val="115000"/>
              </a:lnSpc>
              <a:spcBef>
                <a:spcPts val="0"/>
              </a:spcBef>
              <a:spcAft>
                <a:spcPts val="0"/>
              </a:spcAft>
              <a:buSzPts val="1400"/>
              <a:buChar char="■"/>
              <a:defRPr sz="2800"/>
            </a:lvl3pPr>
            <a:lvl4pPr lvl="3" algn="ctr" rtl="0">
              <a:lnSpc>
                <a:spcPct val="115000"/>
              </a:lnSpc>
              <a:spcBef>
                <a:spcPts val="0"/>
              </a:spcBef>
              <a:spcAft>
                <a:spcPts val="0"/>
              </a:spcAft>
              <a:buSzPts val="1400"/>
              <a:buChar char="●"/>
              <a:defRPr sz="2800"/>
            </a:lvl4pPr>
            <a:lvl5pPr lvl="4" algn="ctr" rtl="0">
              <a:lnSpc>
                <a:spcPct val="115000"/>
              </a:lnSpc>
              <a:spcBef>
                <a:spcPts val="0"/>
              </a:spcBef>
              <a:spcAft>
                <a:spcPts val="0"/>
              </a:spcAft>
              <a:buSzPts val="1400"/>
              <a:buChar char="○"/>
              <a:defRPr sz="2800"/>
            </a:lvl5pPr>
            <a:lvl6pPr lvl="5" algn="ctr" rtl="0">
              <a:lnSpc>
                <a:spcPct val="115000"/>
              </a:lnSpc>
              <a:spcBef>
                <a:spcPts val="0"/>
              </a:spcBef>
              <a:spcAft>
                <a:spcPts val="0"/>
              </a:spcAft>
              <a:buSzPts val="1400"/>
              <a:buChar char="■"/>
              <a:defRPr sz="2800"/>
            </a:lvl6pPr>
            <a:lvl7pPr lvl="6" algn="ctr" rtl="0">
              <a:lnSpc>
                <a:spcPct val="115000"/>
              </a:lnSpc>
              <a:spcBef>
                <a:spcPts val="0"/>
              </a:spcBef>
              <a:spcAft>
                <a:spcPts val="0"/>
              </a:spcAft>
              <a:buSzPts val="1400"/>
              <a:buChar char="●"/>
              <a:defRPr sz="2800"/>
            </a:lvl7pPr>
            <a:lvl8pPr lvl="7" algn="ctr" rtl="0">
              <a:lnSpc>
                <a:spcPct val="115000"/>
              </a:lnSpc>
              <a:spcBef>
                <a:spcPts val="0"/>
              </a:spcBef>
              <a:spcAft>
                <a:spcPts val="0"/>
              </a:spcAft>
              <a:buSzPts val="1400"/>
              <a:buChar char="○"/>
              <a:defRPr sz="2800"/>
            </a:lvl8pPr>
            <a:lvl9pPr lvl="8" algn="ctr" rtl="0">
              <a:lnSpc>
                <a:spcPct val="115000"/>
              </a:lnSpc>
              <a:spcBef>
                <a:spcPts val="0"/>
              </a:spcBef>
              <a:spcAft>
                <a:spcPts val="0"/>
              </a:spcAft>
              <a:buSzPts val="1400"/>
              <a:buChar char="■"/>
              <a:defRPr sz="2800"/>
            </a:lvl9pPr>
          </a:lstStyle>
          <a:p>
            <a:endParaRPr/>
          </a:p>
        </p:txBody>
      </p:sp>
      <p:sp>
        <p:nvSpPr>
          <p:cNvPr id="32" name="Google Shape;32;p5"/>
          <p:cNvSpPr txBox="1">
            <a:spLocks noGrp="1"/>
          </p:cNvSpPr>
          <p:nvPr>
            <p:ph type="subTitle" idx="3"/>
          </p:nvPr>
        </p:nvSpPr>
        <p:spPr>
          <a:xfrm>
            <a:off x="720000" y="1375825"/>
            <a:ext cx="3698100" cy="496500"/>
          </a:xfrm>
          <a:prstGeom prst="rect">
            <a:avLst/>
          </a:prstGeom>
        </p:spPr>
        <p:txBody>
          <a:bodyPr spcFirstLastPara="1" wrap="square" lIns="91425" tIns="91425" rIns="91425" bIns="91425" anchor="b" anchorCtr="0">
            <a:noAutofit/>
          </a:bodyPr>
          <a:lstStyle>
            <a:lvl1pPr lv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nSpc>
                <a:spcPct val="115000"/>
              </a:lnSpc>
              <a:spcBef>
                <a:spcPts val="0"/>
              </a:spcBef>
              <a:spcAft>
                <a:spcPts val="0"/>
              </a:spcAft>
              <a:buSzPts val="1400"/>
              <a:buFont typeface="DM Sans"/>
              <a:buNone/>
              <a:defRPr b="1">
                <a:latin typeface="DM Sans"/>
                <a:ea typeface="DM Sans"/>
                <a:cs typeface="DM Sans"/>
                <a:sym typeface="DM Sans"/>
              </a:defRPr>
            </a:lvl2pPr>
            <a:lvl3pPr lvl="2">
              <a:lnSpc>
                <a:spcPct val="115000"/>
              </a:lnSpc>
              <a:spcBef>
                <a:spcPts val="0"/>
              </a:spcBef>
              <a:spcAft>
                <a:spcPts val="0"/>
              </a:spcAft>
              <a:buSzPts val="1400"/>
              <a:buFont typeface="DM Sans"/>
              <a:buNone/>
              <a:defRPr b="1">
                <a:latin typeface="DM Sans"/>
                <a:ea typeface="DM Sans"/>
                <a:cs typeface="DM Sans"/>
                <a:sym typeface="DM Sans"/>
              </a:defRPr>
            </a:lvl3pPr>
            <a:lvl4pPr lvl="3">
              <a:lnSpc>
                <a:spcPct val="115000"/>
              </a:lnSpc>
              <a:spcBef>
                <a:spcPts val="0"/>
              </a:spcBef>
              <a:spcAft>
                <a:spcPts val="0"/>
              </a:spcAft>
              <a:buSzPts val="1400"/>
              <a:buFont typeface="DM Sans"/>
              <a:buNone/>
              <a:defRPr b="1">
                <a:latin typeface="DM Sans"/>
                <a:ea typeface="DM Sans"/>
                <a:cs typeface="DM Sans"/>
                <a:sym typeface="DM Sans"/>
              </a:defRPr>
            </a:lvl4pPr>
            <a:lvl5pPr lvl="4">
              <a:lnSpc>
                <a:spcPct val="115000"/>
              </a:lnSpc>
              <a:spcBef>
                <a:spcPts val="0"/>
              </a:spcBef>
              <a:spcAft>
                <a:spcPts val="0"/>
              </a:spcAft>
              <a:buSzPts val="1400"/>
              <a:buFont typeface="DM Sans"/>
              <a:buNone/>
              <a:defRPr b="1">
                <a:latin typeface="DM Sans"/>
                <a:ea typeface="DM Sans"/>
                <a:cs typeface="DM Sans"/>
                <a:sym typeface="DM Sans"/>
              </a:defRPr>
            </a:lvl5pPr>
            <a:lvl6pPr lvl="5">
              <a:lnSpc>
                <a:spcPct val="115000"/>
              </a:lnSpc>
              <a:spcBef>
                <a:spcPts val="0"/>
              </a:spcBef>
              <a:spcAft>
                <a:spcPts val="0"/>
              </a:spcAft>
              <a:buSzPts val="1400"/>
              <a:buFont typeface="DM Sans"/>
              <a:buNone/>
              <a:defRPr b="1">
                <a:latin typeface="DM Sans"/>
                <a:ea typeface="DM Sans"/>
                <a:cs typeface="DM Sans"/>
                <a:sym typeface="DM Sans"/>
              </a:defRPr>
            </a:lvl6pPr>
            <a:lvl7pPr lvl="6">
              <a:lnSpc>
                <a:spcPct val="115000"/>
              </a:lnSpc>
              <a:spcBef>
                <a:spcPts val="0"/>
              </a:spcBef>
              <a:spcAft>
                <a:spcPts val="0"/>
              </a:spcAft>
              <a:buSzPts val="1400"/>
              <a:buFont typeface="DM Sans"/>
              <a:buNone/>
              <a:defRPr b="1">
                <a:latin typeface="DM Sans"/>
                <a:ea typeface="DM Sans"/>
                <a:cs typeface="DM Sans"/>
                <a:sym typeface="DM Sans"/>
              </a:defRPr>
            </a:lvl7pPr>
            <a:lvl8pPr lvl="7">
              <a:lnSpc>
                <a:spcPct val="115000"/>
              </a:lnSpc>
              <a:spcBef>
                <a:spcPts val="0"/>
              </a:spcBef>
              <a:spcAft>
                <a:spcPts val="0"/>
              </a:spcAft>
              <a:buSzPts val="1400"/>
              <a:buFont typeface="DM Sans"/>
              <a:buNone/>
              <a:defRPr b="1">
                <a:latin typeface="DM Sans"/>
                <a:ea typeface="DM Sans"/>
                <a:cs typeface="DM Sans"/>
                <a:sym typeface="DM Sans"/>
              </a:defRPr>
            </a:lvl8pPr>
            <a:lvl9pPr lvl="8">
              <a:lnSpc>
                <a:spcPct val="115000"/>
              </a:lnSpc>
              <a:spcBef>
                <a:spcPts val="0"/>
              </a:spcBef>
              <a:spcAft>
                <a:spcPts val="0"/>
              </a:spcAft>
              <a:buSzPts val="1400"/>
              <a:buFont typeface="DM Sans"/>
              <a:buNone/>
              <a:defRPr b="1">
                <a:latin typeface="DM Sans"/>
                <a:ea typeface="DM Sans"/>
                <a:cs typeface="DM Sans"/>
                <a:sym typeface="DM Sans"/>
              </a:defRPr>
            </a:lvl9pPr>
          </a:lstStyle>
          <a:p>
            <a:endParaRPr/>
          </a:p>
        </p:txBody>
      </p:sp>
      <p:sp>
        <p:nvSpPr>
          <p:cNvPr id="33" name="Google Shape;33;p5"/>
          <p:cNvSpPr txBox="1">
            <a:spLocks noGrp="1"/>
          </p:cNvSpPr>
          <p:nvPr>
            <p:ph type="subTitle" idx="4"/>
          </p:nvPr>
        </p:nvSpPr>
        <p:spPr>
          <a:xfrm>
            <a:off x="4577725" y="1375825"/>
            <a:ext cx="3698100" cy="496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1400"/>
              <a:buFont typeface="DM Sans"/>
              <a:buNone/>
              <a:defRPr b="1">
                <a:latin typeface="DM Sans"/>
                <a:ea typeface="DM Sans"/>
                <a:cs typeface="DM Sans"/>
                <a:sym typeface="DM Sans"/>
              </a:defRPr>
            </a:lvl2pPr>
            <a:lvl3pPr lvl="2" rtl="0">
              <a:lnSpc>
                <a:spcPct val="115000"/>
              </a:lnSpc>
              <a:spcBef>
                <a:spcPts val="0"/>
              </a:spcBef>
              <a:spcAft>
                <a:spcPts val="0"/>
              </a:spcAft>
              <a:buSzPts val="1400"/>
              <a:buFont typeface="DM Sans"/>
              <a:buNone/>
              <a:defRPr b="1">
                <a:latin typeface="DM Sans"/>
                <a:ea typeface="DM Sans"/>
                <a:cs typeface="DM Sans"/>
                <a:sym typeface="DM Sans"/>
              </a:defRPr>
            </a:lvl3pPr>
            <a:lvl4pPr lvl="3" rtl="0">
              <a:lnSpc>
                <a:spcPct val="115000"/>
              </a:lnSpc>
              <a:spcBef>
                <a:spcPts val="0"/>
              </a:spcBef>
              <a:spcAft>
                <a:spcPts val="0"/>
              </a:spcAft>
              <a:buSzPts val="1400"/>
              <a:buFont typeface="DM Sans"/>
              <a:buNone/>
              <a:defRPr b="1">
                <a:latin typeface="DM Sans"/>
                <a:ea typeface="DM Sans"/>
                <a:cs typeface="DM Sans"/>
                <a:sym typeface="DM Sans"/>
              </a:defRPr>
            </a:lvl4pPr>
            <a:lvl5pPr lvl="4" rtl="0">
              <a:lnSpc>
                <a:spcPct val="115000"/>
              </a:lnSpc>
              <a:spcBef>
                <a:spcPts val="0"/>
              </a:spcBef>
              <a:spcAft>
                <a:spcPts val="0"/>
              </a:spcAft>
              <a:buSzPts val="1400"/>
              <a:buFont typeface="DM Sans"/>
              <a:buNone/>
              <a:defRPr b="1">
                <a:latin typeface="DM Sans"/>
                <a:ea typeface="DM Sans"/>
                <a:cs typeface="DM Sans"/>
                <a:sym typeface="DM Sans"/>
              </a:defRPr>
            </a:lvl5pPr>
            <a:lvl6pPr lvl="5" rtl="0">
              <a:lnSpc>
                <a:spcPct val="115000"/>
              </a:lnSpc>
              <a:spcBef>
                <a:spcPts val="0"/>
              </a:spcBef>
              <a:spcAft>
                <a:spcPts val="0"/>
              </a:spcAft>
              <a:buSzPts val="1400"/>
              <a:buFont typeface="DM Sans"/>
              <a:buNone/>
              <a:defRPr b="1">
                <a:latin typeface="DM Sans"/>
                <a:ea typeface="DM Sans"/>
                <a:cs typeface="DM Sans"/>
                <a:sym typeface="DM Sans"/>
              </a:defRPr>
            </a:lvl6pPr>
            <a:lvl7pPr lvl="6" rtl="0">
              <a:lnSpc>
                <a:spcPct val="115000"/>
              </a:lnSpc>
              <a:spcBef>
                <a:spcPts val="0"/>
              </a:spcBef>
              <a:spcAft>
                <a:spcPts val="0"/>
              </a:spcAft>
              <a:buSzPts val="1400"/>
              <a:buFont typeface="DM Sans"/>
              <a:buNone/>
              <a:defRPr b="1">
                <a:latin typeface="DM Sans"/>
                <a:ea typeface="DM Sans"/>
                <a:cs typeface="DM Sans"/>
                <a:sym typeface="DM Sans"/>
              </a:defRPr>
            </a:lvl7pPr>
            <a:lvl8pPr lvl="7" rtl="0">
              <a:lnSpc>
                <a:spcPct val="115000"/>
              </a:lnSpc>
              <a:spcBef>
                <a:spcPts val="0"/>
              </a:spcBef>
              <a:spcAft>
                <a:spcPts val="0"/>
              </a:spcAft>
              <a:buSzPts val="1400"/>
              <a:buFont typeface="DM Sans"/>
              <a:buNone/>
              <a:defRPr b="1">
                <a:latin typeface="DM Sans"/>
                <a:ea typeface="DM Sans"/>
                <a:cs typeface="DM Sans"/>
                <a:sym typeface="DM Sans"/>
              </a:defRPr>
            </a:lvl8pPr>
            <a:lvl9pPr lvl="8" rtl="0">
              <a:lnSpc>
                <a:spcPct val="115000"/>
              </a:lnSpc>
              <a:spcBef>
                <a:spcPts val="0"/>
              </a:spcBef>
              <a:spcAft>
                <a:spcPts val="0"/>
              </a:spcAft>
              <a:buSzPts val="1400"/>
              <a:buFont typeface="DM Sans"/>
              <a:buNone/>
              <a:defRPr b="1">
                <a:latin typeface="DM Sans"/>
                <a:ea typeface="DM Sans"/>
                <a:cs typeface="DM Sans"/>
                <a:sym typeface="DM Sans"/>
              </a:defRPr>
            </a:lvl9pPr>
          </a:lstStyle>
          <a:p>
            <a:endParaRPr/>
          </a:p>
        </p:txBody>
      </p:sp>
      <p:grpSp>
        <p:nvGrpSpPr>
          <p:cNvPr id="34" name="Google Shape;34;p5"/>
          <p:cNvGrpSpPr/>
          <p:nvPr/>
        </p:nvGrpSpPr>
        <p:grpSpPr>
          <a:xfrm>
            <a:off x="2025" y="133625"/>
            <a:ext cx="9139950" cy="4799650"/>
            <a:chOff x="0" y="177900"/>
            <a:chExt cx="9139950" cy="4799650"/>
          </a:xfrm>
        </p:grpSpPr>
        <p:cxnSp>
          <p:nvCxnSpPr>
            <p:cNvPr id="35" name="Google Shape;35;p5"/>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36" name="Google Shape;36;p5"/>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37" name="Google Shape;37;p5"/>
          <p:cNvPicPr preferRelativeResize="0"/>
          <p:nvPr/>
        </p:nvPicPr>
        <p:blipFill rotWithShape="1">
          <a:blip r:embed="rId2">
            <a:alphaModFix/>
          </a:blip>
          <a:srcRect r="35716" b="36832"/>
          <a:stretch/>
        </p:blipFill>
        <p:spPr>
          <a:xfrm rot="-5400000">
            <a:off x="7729636" y="155212"/>
            <a:ext cx="1569577" cy="125915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sp>
        <p:nvSpPr>
          <p:cNvPr id="45" name="Google Shape;45;p7"/>
          <p:cNvSpPr txBox="1">
            <a:spLocks noGrp="1"/>
          </p:cNvSpPr>
          <p:nvPr>
            <p:ph type="subTitle" idx="1"/>
          </p:nvPr>
        </p:nvSpPr>
        <p:spPr>
          <a:xfrm>
            <a:off x="720000" y="1347250"/>
            <a:ext cx="7324500" cy="317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2"/>
              </a:buClr>
              <a:buSzPts val="1600"/>
              <a:buFont typeface="Source Sans 3 Light"/>
              <a:buChar char="●"/>
              <a:defRPr sz="1600"/>
            </a:lvl1pPr>
            <a:lvl2pPr lvl="1" algn="ctr" rtl="0">
              <a:lnSpc>
                <a:spcPct val="100000"/>
              </a:lnSpc>
              <a:spcBef>
                <a:spcPts val="0"/>
              </a:spcBef>
              <a:spcAft>
                <a:spcPts val="0"/>
              </a:spcAft>
              <a:buClr>
                <a:srgbClr val="E76A28"/>
              </a:buClr>
              <a:buSzPts val="1600"/>
              <a:buFont typeface="Source Sans 3 Light"/>
              <a:buChar char="○"/>
              <a:defRPr/>
            </a:lvl2pPr>
            <a:lvl3pPr lvl="2" algn="ctr" rtl="0">
              <a:lnSpc>
                <a:spcPct val="100000"/>
              </a:lnSpc>
              <a:spcBef>
                <a:spcPts val="0"/>
              </a:spcBef>
              <a:spcAft>
                <a:spcPts val="0"/>
              </a:spcAft>
              <a:buClr>
                <a:srgbClr val="E76A28"/>
              </a:buClr>
              <a:buSzPts val="1500"/>
              <a:buFont typeface="Source Sans 3 Light"/>
              <a:buChar char="■"/>
              <a:defRPr/>
            </a:lvl3pPr>
            <a:lvl4pPr lvl="3" algn="ctr" rtl="0">
              <a:lnSpc>
                <a:spcPct val="100000"/>
              </a:lnSpc>
              <a:spcBef>
                <a:spcPts val="0"/>
              </a:spcBef>
              <a:spcAft>
                <a:spcPts val="0"/>
              </a:spcAft>
              <a:buClr>
                <a:srgbClr val="E76A28"/>
              </a:buClr>
              <a:buSzPts val="1500"/>
              <a:buFont typeface="Source Sans 3 Light"/>
              <a:buChar char="●"/>
              <a:defRPr/>
            </a:lvl4pPr>
            <a:lvl5pPr lvl="4" algn="ctr" rtl="0">
              <a:lnSpc>
                <a:spcPct val="100000"/>
              </a:lnSpc>
              <a:spcBef>
                <a:spcPts val="0"/>
              </a:spcBef>
              <a:spcAft>
                <a:spcPts val="0"/>
              </a:spcAft>
              <a:buClr>
                <a:srgbClr val="E76A28"/>
              </a:buClr>
              <a:buSzPts val="1400"/>
              <a:buFont typeface="Source Sans 3 Light"/>
              <a:buChar char="○"/>
              <a:defRPr/>
            </a:lvl5pPr>
            <a:lvl6pPr lvl="5" algn="ctr" rtl="0">
              <a:lnSpc>
                <a:spcPct val="100000"/>
              </a:lnSpc>
              <a:spcBef>
                <a:spcPts val="0"/>
              </a:spcBef>
              <a:spcAft>
                <a:spcPts val="0"/>
              </a:spcAft>
              <a:buClr>
                <a:srgbClr val="999999"/>
              </a:buClr>
              <a:buSzPts val="1400"/>
              <a:buFont typeface="Source Sans 3 Light"/>
              <a:buChar char="■"/>
              <a:defRPr/>
            </a:lvl6pPr>
            <a:lvl7pPr lvl="6" algn="ctr" rtl="0">
              <a:lnSpc>
                <a:spcPct val="100000"/>
              </a:lnSpc>
              <a:spcBef>
                <a:spcPts val="0"/>
              </a:spcBef>
              <a:spcAft>
                <a:spcPts val="0"/>
              </a:spcAft>
              <a:buClr>
                <a:srgbClr val="999999"/>
              </a:buClr>
              <a:buSzPts val="1300"/>
              <a:buFont typeface="Source Sans 3 Light"/>
              <a:buChar char="●"/>
              <a:defRPr/>
            </a:lvl7pPr>
            <a:lvl8pPr lvl="7" algn="ctr" rtl="0">
              <a:lnSpc>
                <a:spcPct val="100000"/>
              </a:lnSpc>
              <a:spcBef>
                <a:spcPts val="0"/>
              </a:spcBef>
              <a:spcAft>
                <a:spcPts val="0"/>
              </a:spcAft>
              <a:buClr>
                <a:srgbClr val="999999"/>
              </a:buClr>
              <a:buSzPts val="1300"/>
              <a:buFont typeface="Source Sans 3 Light"/>
              <a:buChar char="○"/>
              <a:defRPr/>
            </a:lvl8pPr>
            <a:lvl9pPr lvl="8" algn="ctr" rtl="0">
              <a:lnSpc>
                <a:spcPct val="100000"/>
              </a:lnSpc>
              <a:spcBef>
                <a:spcPts val="0"/>
              </a:spcBef>
              <a:spcAft>
                <a:spcPts val="0"/>
              </a:spcAft>
              <a:buClr>
                <a:srgbClr val="999999"/>
              </a:buClr>
              <a:buSzPts val="1400"/>
              <a:buFont typeface="Source Sans 3 Light"/>
              <a:buChar char="■"/>
              <a:defRPr/>
            </a:lvl9pPr>
          </a:lstStyle>
          <a:p>
            <a:endParaRPr/>
          </a:p>
        </p:txBody>
      </p:sp>
      <p:grpSp>
        <p:nvGrpSpPr>
          <p:cNvPr id="46" name="Google Shape;46;p7"/>
          <p:cNvGrpSpPr/>
          <p:nvPr/>
        </p:nvGrpSpPr>
        <p:grpSpPr>
          <a:xfrm>
            <a:off x="2025" y="133625"/>
            <a:ext cx="9139950" cy="4799650"/>
            <a:chOff x="0" y="177900"/>
            <a:chExt cx="9139950" cy="4799650"/>
          </a:xfrm>
        </p:grpSpPr>
        <p:cxnSp>
          <p:nvCxnSpPr>
            <p:cNvPr id="47" name="Google Shape;47;p7"/>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48" name="Google Shape;48;p7"/>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49" name="Google Shape;49;p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720000" y="1413525"/>
            <a:ext cx="4294800" cy="2095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7" name="Google Shape;57;p9"/>
          <p:cNvSpPr txBox="1">
            <a:spLocks noGrp="1"/>
          </p:cNvSpPr>
          <p:nvPr>
            <p:ph type="subTitle" idx="1"/>
          </p:nvPr>
        </p:nvSpPr>
        <p:spPr>
          <a:xfrm>
            <a:off x="720000" y="3508800"/>
            <a:ext cx="4294800" cy="1004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58" name="Google Shape;58;p9"/>
          <p:cNvGrpSpPr/>
          <p:nvPr/>
        </p:nvGrpSpPr>
        <p:grpSpPr>
          <a:xfrm>
            <a:off x="0" y="539500"/>
            <a:ext cx="9139950" cy="4069075"/>
            <a:chOff x="0" y="539500"/>
            <a:chExt cx="9139950" cy="4069075"/>
          </a:xfrm>
        </p:grpSpPr>
        <p:cxnSp>
          <p:nvCxnSpPr>
            <p:cNvPr id="59" name="Google Shape;59;p9"/>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60" name="Google Shape;60;p9"/>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61" name="Google Shape;61;p9"/>
          <p:cNvPicPr preferRelativeResize="0"/>
          <p:nvPr/>
        </p:nvPicPr>
        <p:blipFill rotWithShape="1">
          <a:blip r:embed="rId2">
            <a:alphaModFix/>
          </a:blip>
          <a:srcRect l="11011" t="60581" r="11003"/>
          <a:stretch/>
        </p:blipFill>
        <p:spPr>
          <a:xfrm rot="5400000" flipH="1">
            <a:off x="4402450" y="401951"/>
            <a:ext cx="5143501" cy="4339599"/>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2"/>
        <p:cNvGrpSpPr/>
        <p:nvPr/>
      </p:nvGrpSpPr>
      <p:grpSpPr>
        <a:xfrm>
          <a:off x="0" y="0"/>
          <a:ext cx="0" cy="0"/>
          <a:chOff x="0" y="0"/>
          <a:chExt cx="0" cy="0"/>
        </a:xfrm>
      </p:grpSpPr>
      <p:sp>
        <p:nvSpPr>
          <p:cNvPr id="63" name="Google Shape;63;p10"/>
          <p:cNvSpPr>
            <a:spLocks noGrp="1"/>
          </p:cNvSpPr>
          <p:nvPr>
            <p:ph type="pic" idx="2"/>
          </p:nvPr>
        </p:nvSpPr>
        <p:spPr>
          <a:xfrm>
            <a:off x="0" y="0"/>
            <a:ext cx="9144000" cy="5143500"/>
          </a:xfrm>
          <a:prstGeom prst="rect">
            <a:avLst/>
          </a:prstGeom>
          <a:noFill/>
          <a:ln>
            <a:noFill/>
          </a:ln>
        </p:spPr>
      </p:sp>
      <p:sp>
        <p:nvSpPr>
          <p:cNvPr id="64" name="Google Shape;64;p10"/>
          <p:cNvSpPr txBox="1">
            <a:spLocks noGrp="1"/>
          </p:cNvSpPr>
          <p:nvPr>
            <p:ph type="title"/>
          </p:nvPr>
        </p:nvSpPr>
        <p:spPr>
          <a:xfrm>
            <a:off x="720000" y="539500"/>
            <a:ext cx="3635400" cy="1143900"/>
          </a:xfrm>
          <a:prstGeom prst="rect">
            <a:avLst/>
          </a:prstGeom>
          <a:solidFill>
            <a:schemeClr val="lt1"/>
          </a:solidFill>
        </p:spPr>
        <p:txBody>
          <a:bodyPr spcFirstLastPara="1" wrap="square" lIns="91425" tIns="91425" rIns="91425" bIns="91425" anchor="t" anchorCtr="0">
            <a:noAutofit/>
          </a:bodyPr>
          <a:lstStyle>
            <a:lvl1pPr lvl="0" algn="ctr" rtl="0">
              <a:lnSpc>
                <a:spcPct val="115000"/>
              </a:lnSpc>
              <a:spcBef>
                <a:spcPts val="0"/>
              </a:spcBef>
              <a:spcAft>
                <a:spcPts val="0"/>
              </a:spcAft>
              <a:buClr>
                <a:schemeClr val="dk2"/>
              </a:buClr>
              <a:buSzPts val="3000"/>
              <a:buNone/>
              <a:defRPr>
                <a:solidFill>
                  <a:schemeClr val="dk2"/>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96"/>
        <p:cNvGrpSpPr/>
        <p:nvPr/>
      </p:nvGrpSpPr>
      <p:grpSpPr>
        <a:xfrm>
          <a:off x="0" y="0"/>
          <a:ext cx="0" cy="0"/>
          <a:chOff x="0" y="0"/>
          <a:chExt cx="0" cy="0"/>
        </a:xfrm>
      </p:grpSpPr>
      <p:sp>
        <p:nvSpPr>
          <p:cNvPr id="97" name="Google Shape;97;p14"/>
          <p:cNvSpPr txBox="1">
            <a:spLocks noGrp="1"/>
          </p:cNvSpPr>
          <p:nvPr>
            <p:ph type="title"/>
          </p:nvPr>
        </p:nvSpPr>
        <p:spPr>
          <a:xfrm>
            <a:off x="713238" y="1378427"/>
            <a:ext cx="3417600" cy="1495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8" name="Google Shape;98;p14"/>
          <p:cNvSpPr txBox="1">
            <a:spLocks noGrp="1"/>
          </p:cNvSpPr>
          <p:nvPr>
            <p:ph type="subTitle" idx="1"/>
          </p:nvPr>
        </p:nvSpPr>
        <p:spPr>
          <a:xfrm>
            <a:off x="713225" y="2874063"/>
            <a:ext cx="3417600" cy="891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14"/>
          <p:cNvSpPr>
            <a:spLocks noGrp="1"/>
          </p:cNvSpPr>
          <p:nvPr>
            <p:ph type="pic" idx="2"/>
          </p:nvPr>
        </p:nvSpPr>
        <p:spPr>
          <a:xfrm>
            <a:off x="4646915" y="533850"/>
            <a:ext cx="3498600" cy="4075800"/>
          </a:xfrm>
          <a:prstGeom prst="roundRect">
            <a:avLst>
              <a:gd name="adj" fmla="val 16667"/>
            </a:avLst>
          </a:prstGeom>
          <a:noFill/>
          <a:ln w="9525" cap="flat" cmpd="sng">
            <a:solidFill>
              <a:schemeClr val="dk1"/>
            </a:solidFill>
            <a:prstDash val="solid"/>
            <a:round/>
            <a:headEnd type="none" w="sm" len="sm"/>
            <a:tailEnd type="none" w="sm" len="sm"/>
          </a:ln>
        </p:spPr>
      </p:sp>
      <p:grpSp>
        <p:nvGrpSpPr>
          <p:cNvPr id="100" name="Google Shape;100;p14"/>
          <p:cNvGrpSpPr/>
          <p:nvPr/>
        </p:nvGrpSpPr>
        <p:grpSpPr>
          <a:xfrm>
            <a:off x="2025" y="133625"/>
            <a:ext cx="9139950" cy="4799650"/>
            <a:chOff x="0" y="177900"/>
            <a:chExt cx="9139950" cy="4799650"/>
          </a:xfrm>
        </p:grpSpPr>
        <p:cxnSp>
          <p:nvCxnSpPr>
            <p:cNvPr id="101" name="Google Shape;101;p14"/>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02" name="Google Shape;102;p14"/>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03" name="Google Shape;103;p14"/>
          <p:cNvPicPr preferRelativeResize="0"/>
          <p:nvPr/>
        </p:nvPicPr>
        <p:blipFill rotWithShape="1">
          <a:blip r:embed="rId2">
            <a:alphaModFix/>
          </a:blip>
          <a:srcRect r="35716" b="36832"/>
          <a:stretch/>
        </p:blipFill>
        <p:spPr>
          <a:xfrm rot="-5400000" flipH="1">
            <a:off x="7729636" y="3729137"/>
            <a:ext cx="1569577" cy="125915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p:cSld name="CUSTOM_6_1">
    <p:spTree>
      <p:nvGrpSpPr>
        <p:cNvPr id="1" name="Shape 104"/>
        <p:cNvGrpSpPr/>
        <p:nvPr/>
      </p:nvGrpSpPr>
      <p:grpSpPr>
        <a:xfrm>
          <a:off x="0" y="0"/>
          <a:ext cx="0" cy="0"/>
          <a:chOff x="0" y="0"/>
          <a:chExt cx="0" cy="0"/>
        </a:xfrm>
      </p:grpSpPr>
      <p:sp>
        <p:nvSpPr>
          <p:cNvPr id="105" name="Google Shape;105;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6" name="Google Shape;106;p15"/>
          <p:cNvSpPr txBox="1">
            <a:spLocks noGrp="1"/>
          </p:cNvSpPr>
          <p:nvPr>
            <p:ph type="subTitle" idx="1"/>
          </p:nvPr>
        </p:nvSpPr>
        <p:spPr>
          <a:xfrm>
            <a:off x="720000" y="1595167"/>
            <a:ext cx="6831300" cy="530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7" name="Google Shape;107;p15"/>
          <p:cNvSpPr txBox="1">
            <a:spLocks noGrp="1"/>
          </p:cNvSpPr>
          <p:nvPr>
            <p:ph type="subTitle" idx="2"/>
          </p:nvPr>
        </p:nvSpPr>
        <p:spPr>
          <a:xfrm>
            <a:off x="720000" y="2736900"/>
            <a:ext cx="68313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8" name="Google Shape;108;p15"/>
          <p:cNvSpPr txBox="1">
            <a:spLocks noGrp="1"/>
          </p:cNvSpPr>
          <p:nvPr>
            <p:ph type="subTitle" idx="3"/>
          </p:nvPr>
        </p:nvSpPr>
        <p:spPr>
          <a:xfrm>
            <a:off x="720000" y="3875925"/>
            <a:ext cx="68313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9" name="Google Shape;109;p15"/>
          <p:cNvSpPr txBox="1">
            <a:spLocks noGrp="1"/>
          </p:cNvSpPr>
          <p:nvPr>
            <p:ph type="subTitle" idx="4"/>
          </p:nvPr>
        </p:nvSpPr>
        <p:spPr>
          <a:xfrm>
            <a:off x="720000" y="1217050"/>
            <a:ext cx="6831300" cy="5304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10" name="Google Shape;110;p15"/>
          <p:cNvSpPr txBox="1">
            <a:spLocks noGrp="1"/>
          </p:cNvSpPr>
          <p:nvPr>
            <p:ph type="subTitle" idx="5"/>
          </p:nvPr>
        </p:nvSpPr>
        <p:spPr>
          <a:xfrm>
            <a:off x="720000" y="2355900"/>
            <a:ext cx="68313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11" name="Google Shape;111;p15"/>
          <p:cNvSpPr txBox="1">
            <a:spLocks noGrp="1"/>
          </p:cNvSpPr>
          <p:nvPr>
            <p:ph type="subTitle" idx="6"/>
          </p:nvPr>
        </p:nvSpPr>
        <p:spPr>
          <a:xfrm>
            <a:off x="720000" y="3494925"/>
            <a:ext cx="68313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12" name="Google Shape;112;p15"/>
          <p:cNvGrpSpPr/>
          <p:nvPr/>
        </p:nvGrpSpPr>
        <p:grpSpPr>
          <a:xfrm>
            <a:off x="2025" y="133625"/>
            <a:ext cx="9139950" cy="4799650"/>
            <a:chOff x="0" y="177900"/>
            <a:chExt cx="9139950" cy="4799650"/>
          </a:xfrm>
        </p:grpSpPr>
        <p:cxnSp>
          <p:nvCxnSpPr>
            <p:cNvPr id="113" name="Google Shape;113;p15"/>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14" name="Google Shape;114;p15"/>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15" name="Google Shape;115;p15"/>
          <p:cNvPicPr preferRelativeResize="0"/>
          <p:nvPr/>
        </p:nvPicPr>
        <p:blipFill rotWithShape="1">
          <a:blip r:embed="rId2">
            <a:alphaModFix/>
          </a:blip>
          <a:srcRect l="50209" b="19967"/>
          <a:stretch/>
        </p:blipFill>
        <p:spPr>
          <a:xfrm rot="10800000">
            <a:off x="8430775" y="2"/>
            <a:ext cx="726550" cy="1949148"/>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79"/>
        <p:cNvGrpSpPr/>
        <p:nvPr/>
      </p:nvGrpSpPr>
      <p:grpSpPr>
        <a:xfrm>
          <a:off x="0" y="0"/>
          <a:ext cx="0" cy="0"/>
          <a:chOff x="0" y="0"/>
          <a:chExt cx="0" cy="0"/>
        </a:xfrm>
      </p:grpSpPr>
      <p:grpSp>
        <p:nvGrpSpPr>
          <p:cNvPr id="180" name="Google Shape;180;p24"/>
          <p:cNvGrpSpPr/>
          <p:nvPr/>
        </p:nvGrpSpPr>
        <p:grpSpPr>
          <a:xfrm>
            <a:off x="0" y="539500"/>
            <a:ext cx="9139950" cy="4069075"/>
            <a:chOff x="0" y="539500"/>
            <a:chExt cx="9139950" cy="4069075"/>
          </a:xfrm>
        </p:grpSpPr>
        <p:cxnSp>
          <p:nvCxnSpPr>
            <p:cNvPr id="181" name="Google Shape;181;p24"/>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82" name="Google Shape;182;p24"/>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83" name="Google Shape;183;p24"/>
          <p:cNvPicPr preferRelativeResize="0"/>
          <p:nvPr/>
        </p:nvPicPr>
        <p:blipFill rotWithShape="1">
          <a:blip r:embed="rId2">
            <a:alphaModFix/>
          </a:blip>
          <a:srcRect l="51456" t="7937" b="19308"/>
          <a:stretch/>
        </p:blipFill>
        <p:spPr>
          <a:xfrm>
            <a:off x="0" y="0"/>
            <a:ext cx="3645450" cy="5143499"/>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184"/>
        <p:cNvGrpSpPr/>
        <p:nvPr/>
      </p:nvGrpSpPr>
      <p:grpSpPr>
        <a:xfrm>
          <a:off x="0" y="0"/>
          <a:ext cx="0" cy="0"/>
          <a:chOff x="0" y="0"/>
          <a:chExt cx="0" cy="0"/>
        </a:xfrm>
      </p:grpSpPr>
      <p:grpSp>
        <p:nvGrpSpPr>
          <p:cNvPr id="185" name="Google Shape;185;p25"/>
          <p:cNvGrpSpPr/>
          <p:nvPr/>
        </p:nvGrpSpPr>
        <p:grpSpPr>
          <a:xfrm>
            <a:off x="0" y="539500"/>
            <a:ext cx="9139950" cy="4069075"/>
            <a:chOff x="0" y="539500"/>
            <a:chExt cx="9139950" cy="4069075"/>
          </a:xfrm>
        </p:grpSpPr>
        <p:cxnSp>
          <p:nvCxnSpPr>
            <p:cNvPr id="186" name="Google Shape;186;p25"/>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87" name="Google Shape;187;p25"/>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88" name="Google Shape;188;p25"/>
          <p:cNvPicPr preferRelativeResize="0"/>
          <p:nvPr/>
        </p:nvPicPr>
        <p:blipFill rotWithShape="1">
          <a:blip r:embed="rId2">
            <a:alphaModFix/>
          </a:blip>
          <a:srcRect r="35827" b="18413"/>
          <a:stretch/>
        </p:blipFill>
        <p:spPr>
          <a:xfrm>
            <a:off x="4575800" y="402150"/>
            <a:ext cx="4568202" cy="4741349"/>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1pPr>
            <a:lvl2pPr lvl="1"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2pPr>
            <a:lvl3pPr lvl="2"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3pPr>
            <a:lvl4pPr lvl="3"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4pPr>
            <a:lvl5pPr lvl="4"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5pPr>
            <a:lvl6pPr lvl="5"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6pPr>
            <a:lvl7pPr lvl="6"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7pPr>
            <a:lvl8pPr lvl="7"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8pPr>
            <a:lvl9pPr lvl="8"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9pPr>
          </a:lstStyle>
          <a:p>
            <a:endParaRPr/>
          </a:p>
        </p:txBody>
      </p:sp>
      <p:sp>
        <p:nvSpPr>
          <p:cNvPr id="7" name="Google Shape;7;p1"/>
          <p:cNvSpPr txBox="1">
            <a:spLocks noGrp="1"/>
          </p:cNvSpPr>
          <p:nvPr>
            <p:ph type="body" idx="1"/>
          </p:nvPr>
        </p:nvSpPr>
        <p:spPr>
          <a:xfrm>
            <a:off x="713400"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1pPr>
            <a:lvl2pPr marL="914400" lvl="1"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2pPr>
            <a:lvl3pPr marL="1371600" lvl="2"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3pPr>
            <a:lvl4pPr marL="1828800" lvl="3"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4pPr>
            <a:lvl5pPr marL="2286000" lvl="4"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5pPr>
            <a:lvl6pPr marL="2743200" lvl="5"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6pPr>
            <a:lvl7pPr marL="3200400" lvl="6"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7pPr>
            <a:lvl8pPr marL="3657600" lvl="7"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8pPr>
            <a:lvl9pPr marL="4114800" lvl="8"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6" r:id="rId5"/>
    <p:sldLayoutId id="2147483658" r:id="rId6"/>
    <p:sldLayoutId id="2147483660" r:id="rId7"/>
    <p:sldLayoutId id="2147483661" r:id="rId8"/>
    <p:sldLayoutId id="2147483670" r:id="rId9"/>
    <p:sldLayoutId id="2147483671"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books.google.com.pk/books?hl=en&amp;lr=&amp;id=3XAHXFpPYSIC&amp;oi=fnd&amp;pg=PR7&amp;dq=Tribe,+J.+(ed.)+(2009)+Philosophical+Issues+in+Tourism+(Aspects+of+Tourism+series),+Channel+View+Publications,+Bristol.&amp;ots=ab4vLw6i8r&amp;sig=4wD6_E3AePo5H_pixR_9dl2RCNM&amp;redir_esc=y#v=onepage&amp;q&amp;f=false" TargetMode="External"/><Relationship Id="rId3" Type="http://schemas.openxmlformats.org/officeDocument/2006/relationships/hyperlink" Target="https://www.researchgate.net/figure/Contribution-of-factors-used-to-explain-mental-health-variance-in-models-of-level-of_fig1_345326357" TargetMode="External"/><Relationship Id="rId7" Type="http://schemas.openxmlformats.org/officeDocument/2006/relationships/hyperlink" Target="https://www.shrm.org/topics-tools/news/benefits-compensation/mental-health-absences-surge-workplace-compsych"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www.researchgate.net/figure/The-Job-Demands-Resources-JD-R-model_fig2_364058370?utm_source=chatgpt.com" TargetMode="External"/><Relationship Id="rId5" Type="http://schemas.openxmlformats.org/officeDocument/2006/relationships/hyperlink" Target="https://www.goodfellowpublishers.com/free_files/Preface,%20contents%20and%20copyright-49fb75618a791b44632d1b317a8d7aa8.pdf" TargetMode="External"/><Relationship Id="rId10" Type="http://schemas.openxmlformats.org/officeDocument/2006/relationships/hyperlink" Target="https://www.conference-board.org/press/mental-health-survey-2022?utm_source=chatgpt.com" TargetMode="External"/><Relationship Id="rId4" Type="http://schemas.openxmlformats.org/officeDocument/2006/relationships/hyperlink" Target="https://www.researchgate.net/profile/Jose-Vargas-Hernandez/publication/318001165_The_FIBRAs_As_a_Tool_for_Investment_Diversification_in_Mexican_Hotel_Sector_The_Case_of_FIBRA_Inn/links/60c7aa7d299bf108abd94b24/The-FIBRAs-As-a-Tool-for-Investment-Diversification-in-Mexican-Hotel-Sector-The-Case-of-FIBRA-Inn.pdf" TargetMode="External"/><Relationship Id="rId9" Type="http://schemas.openxmlformats.org/officeDocument/2006/relationships/hyperlink" Target="https://www.mdpi.com/2227-7072/12/4/112?utm_source=chatgpt.com"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mdpi.com/1660-4601/20/6/4969" TargetMode="External"/><Relationship Id="rId3" Type="http://schemas.openxmlformats.org/officeDocument/2006/relationships/hyperlink" Target="https://www.researchgate.net/figure/Graphs-of-COVID-19-Effects-on-Hotel-Services-Patronage-Source-Fieldwork-June-2020_fig1_347899068?utm_source=chatgpt.com" TargetMode="External"/><Relationship Id="rId7" Type="http://schemas.openxmlformats.org/officeDocument/2006/relationships/hyperlink" Target="https://www.hospitalityaction.org.uk/media/tclhf4zs/ha-impact-report-2024.pdf?utm_source=chatgpt.com"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hyperlink" Target="https://www.frontiersin.org/journals/psychology/articles/10.3389/fpsyg.2021.645300/full?utm_source=chatgpt.com" TargetMode="External"/><Relationship Id="rId5" Type="http://schemas.openxmlformats.org/officeDocument/2006/relationships/hyperlink" Target="https://www.ncbi.nlm.nih.gov/pmc/articles/PMC10234689/" TargetMode="External"/><Relationship Id="rId10" Type="http://schemas.openxmlformats.org/officeDocument/2006/relationships/hyperlink" Target="https://www.mdpi.com/2227-7102/15/9/1192?utm_source=chatgpt.com" TargetMode="External"/><Relationship Id="rId4" Type="http://schemas.openxmlformats.org/officeDocument/2006/relationships/hyperlink" Target="https://www.deloitte.com/uk/en/about/press-room/poor-mental-health-costs-uk-employers-51-billion-a-year-for-employees.html" TargetMode="External"/><Relationship Id="rId9" Type="http://schemas.openxmlformats.org/officeDocument/2006/relationships/hyperlink" Target="https://www.ncbi.nlm.nih.gov/pmc/articles/PMC93333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9"/>
          <p:cNvSpPr txBox="1">
            <a:spLocks noGrp="1"/>
          </p:cNvSpPr>
          <p:nvPr>
            <p:ph type="ctrTitle"/>
          </p:nvPr>
        </p:nvSpPr>
        <p:spPr>
          <a:xfrm>
            <a:off x="436418" y="852055"/>
            <a:ext cx="5216237" cy="3574472"/>
          </a:xfrm>
          <a:prstGeom prst="rect">
            <a:avLst/>
          </a:prstGeom>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t" anchorCtr="0">
            <a:noAutofit/>
          </a:bodyPr>
          <a:lstStyle/>
          <a:p>
            <a:pPr lvl="0"/>
            <a:r>
              <a:rPr lang="en-US" sz="4000" dirty="0"/>
              <a:t>The Deepening Mental Health Crisis in the Hospitality Industry</a:t>
            </a:r>
            <a:br>
              <a:rPr lang="en-US" sz="4400" dirty="0"/>
            </a:br>
            <a:r>
              <a:rPr lang="pt-BR" sz="3000" dirty="0"/>
              <a:t>Cristina Maria Silva Pita</a:t>
            </a:r>
            <a:br>
              <a:rPr lang="pt-BR" sz="3000" dirty="0"/>
            </a:br>
            <a:r>
              <a:rPr lang="pt-BR" sz="3000" dirty="0"/>
              <a:t>ID number: 2228861</a:t>
            </a:r>
            <a:endParaRPr sz="3000" b="0" dirty="0">
              <a:latin typeface="Mulish Light"/>
              <a:ea typeface="Mulish Light"/>
              <a:cs typeface="Mulish Light"/>
              <a:sym typeface="Mulish Light"/>
            </a:endParaRPr>
          </a:p>
        </p:txBody>
      </p:sp>
      <p:pic>
        <p:nvPicPr>
          <p:cNvPr id="3" name="Picture 2"/>
          <p:cNvPicPr>
            <a:picLocks noChangeAspect="1"/>
          </p:cNvPicPr>
          <p:nvPr/>
        </p:nvPicPr>
        <p:blipFill>
          <a:blip r:embed="rId3"/>
          <a:stretch>
            <a:fillRect/>
          </a:stretch>
        </p:blipFill>
        <p:spPr>
          <a:xfrm>
            <a:off x="5789467" y="852055"/>
            <a:ext cx="3188277" cy="35744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33"/>
          <p:cNvSpPr txBox="1">
            <a:spLocks noGrp="1"/>
          </p:cNvSpPr>
          <p:nvPr>
            <p:ph type="title"/>
          </p:nvPr>
        </p:nvSpPr>
        <p:spPr>
          <a:xfrm>
            <a:off x="1132694" y="503360"/>
            <a:ext cx="627151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AI Declaration </a:t>
            </a:r>
            <a:endParaRPr dirty="0"/>
          </a:p>
        </p:txBody>
      </p:sp>
      <p:pic>
        <p:nvPicPr>
          <p:cNvPr id="2" name="Picture 1"/>
          <p:cNvPicPr>
            <a:picLocks noChangeAspect="1"/>
          </p:cNvPicPr>
          <p:nvPr/>
        </p:nvPicPr>
        <p:blipFill>
          <a:blip r:embed="rId3"/>
          <a:stretch>
            <a:fillRect/>
          </a:stretch>
        </p:blipFill>
        <p:spPr>
          <a:xfrm>
            <a:off x="1423987" y="1524204"/>
            <a:ext cx="6296025" cy="14859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5">
          <a:extLst>
            <a:ext uri="{FF2B5EF4-FFF2-40B4-BE49-F238E27FC236}">
              <a16:creationId xmlns:a16="http://schemas.microsoft.com/office/drawing/2014/main" id="{C2A66B6A-12F0-4716-7B30-9727E8D679AB}"/>
            </a:ext>
          </a:extLst>
        </p:cNvPr>
        <p:cNvGrpSpPr/>
        <p:nvPr/>
      </p:nvGrpSpPr>
      <p:grpSpPr>
        <a:xfrm>
          <a:off x="0" y="0"/>
          <a:ext cx="0" cy="0"/>
          <a:chOff x="0" y="0"/>
          <a:chExt cx="0" cy="0"/>
        </a:xfrm>
      </p:grpSpPr>
      <p:sp>
        <p:nvSpPr>
          <p:cNvPr id="246" name="Google Shape;246;p33">
            <a:extLst>
              <a:ext uri="{FF2B5EF4-FFF2-40B4-BE49-F238E27FC236}">
                <a16:creationId xmlns:a16="http://schemas.microsoft.com/office/drawing/2014/main" id="{167B7A0D-5284-1EC9-22F9-CBF30E1C0CF2}"/>
              </a:ext>
            </a:extLst>
          </p:cNvPr>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Introduction </a:t>
            </a:r>
            <a:endParaRPr dirty="0"/>
          </a:p>
        </p:txBody>
      </p:sp>
      <p:sp>
        <p:nvSpPr>
          <p:cNvPr id="247" name="Google Shape;247;p33">
            <a:extLst>
              <a:ext uri="{FF2B5EF4-FFF2-40B4-BE49-F238E27FC236}">
                <a16:creationId xmlns:a16="http://schemas.microsoft.com/office/drawing/2014/main" id="{C7D7075D-A41F-C49A-2AA9-A6289A784CEA}"/>
              </a:ext>
            </a:extLst>
          </p:cNvPr>
          <p:cNvSpPr txBox="1">
            <a:spLocks noGrp="1"/>
          </p:cNvSpPr>
          <p:nvPr>
            <p:ph type="subTitle" idx="1"/>
          </p:nvPr>
        </p:nvSpPr>
        <p:spPr>
          <a:xfrm>
            <a:off x="720000" y="1072841"/>
            <a:ext cx="6831300" cy="3280949"/>
          </a:xfrm>
          <a:prstGeom prst="rect">
            <a:avLst/>
          </a:prstGeom>
        </p:spPr>
        <p:txBody>
          <a:bodyPr spcFirstLastPara="1" wrap="square" lIns="91425" tIns="91425" rIns="91425" bIns="91425" anchor="t" anchorCtr="0">
            <a:noAutofit/>
          </a:bodyPr>
          <a:lstStyle/>
          <a:p>
            <a:pPr lvl="0">
              <a:buFont typeface="Arial" panose="020B0604020202020204" pitchFamily="34" charset="0"/>
              <a:buChar char="•"/>
            </a:pPr>
            <a:r>
              <a:rPr lang="en-GB" dirty="0"/>
              <a:t>The chosen theme for this presentation is mental health crisis in hospitality industry. </a:t>
            </a:r>
            <a:endParaRPr lang="en-US" dirty="0"/>
          </a:p>
          <a:p>
            <a:pPr lvl="0">
              <a:buFont typeface="Arial" panose="020B0604020202020204" pitchFamily="34" charset="0"/>
              <a:buChar char="•"/>
            </a:pPr>
            <a:r>
              <a:rPr lang="en-GB" dirty="0"/>
              <a:t>The presentation will explain and discuss the impact of mental health crisis in the hospitality industry. </a:t>
            </a:r>
          </a:p>
          <a:p>
            <a:pPr lvl="0">
              <a:buFont typeface="Arial" panose="020B0604020202020204" pitchFamily="34" charset="0"/>
              <a:buChar char="•"/>
            </a:pPr>
            <a:r>
              <a:rPr lang="en-GB" dirty="0"/>
              <a:t>Moreover, hospitality industry is an essential segment of the global economy, as it provides millions of people with jobs, and at the same time is one of the most labour-consuming and emotionally charged industries (Elshaer, 2023). </a:t>
            </a:r>
          </a:p>
          <a:p>
            <a:pPr lvl="0">
              <a:buFont typeface="Arial" panose="020B0604020202020204" pitchFamily="34" charset="0"/>
              <a:buChar char="•"/>
            </a:pPr>
            <a:r>
              <a:rPr lang="en-GB" dirty="0"/>
              <a:t>These pressures have been exacerbated in the post-COVID19 period, the shortage of staff, the growth of customer demands, and operational pressures have created new issues to tackle employee wellbeing (Cooper and Hall, 2019).   </a:t>
            </a:r>
            <a:endParaRPr lang="en-US" dirty="0"/>
          </a:p>
        </p:txBody>
      </p:sp>
    </p:spTree>
    <p:extLst>
      <p:ext uri="{BB962C8B-B14F-4D97-AF65-F5344CB8AC3E}">
        <p14:creationId xmlns:p14="http://schemas.microsoft.com/office/powerpoint/2010/main" val="214819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5" name="Google Shape;265;p35"/>
          <p:cNvSpPr txBox="1">
            <a:spLocks noGrp="1"/>
          </p:cNvSpPr>
          <p:nvPr>
            <p:ph type="title"/>
          </p:nvPr>
        </p:nvSpPr>
        <p:spPr>
          <a:xfrm>
            <a:off x="-14139" y="1"/>
            <a:ext cx="9143999" cy="75798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spcFirstLastPara="1" wrap="square" lIns="91425" tIns="91425" rIns="91425" bIns="91425" anchor="b" anchorCtr="0">
            <a:noAutofit/>
          </a:bodyPr>
          <a:lstStyle/>
          <a:p>
            <a:pPr lvl="0" algn="ctr"/>
            <a:r>
              <a:rPr lang="en-GB" dirty="0"/>
              <a:t>Literature Review</a:t>
            </a:r>
            <a:endParaRPr dirty="0"/>
          </a:p>
        </p:txBody>
      </p:sp>
      <p:sp>
        <p:nvSpPr>
          <p:cNvPr id="266" name="Google Shape;266;p35"/>
          <p:cNvSpPr txBox="1">
            <a:spLocks noGrp="1"/>
          </p:cNvSpPr>
          <p:nvPr>
            <p:ph type="subTitle" idx="1"/>
          </p:nvPr>
        </p:nvSpPr>
        <p:spPr>
          <a:xfrm>
            <a:off x="436418" y="1330036"/>
            <a:ext cx="4748646" cy="3106882"/>
          </a:xfrm>
          <a:prstGeom prst="rect">
            <a:avLst/>
          </a:prstGeom>
        </p:spPr>
        <p:txBody>
          <a:bodyPr spcFirstLastPara="1" wrap="square" lIns="91425" tIns="91425" rIns="91425" bIns="91425" anchor="t" anchorCtr="0">
            <a:noAutofit/>
          </a:bodyPr>
          <a:lstStyle/>
          <a:p>
            <a:pPr lvl="0">
              <a:buFont typeface="Arial" panose="020B0604020202020204" pitchFamily="34" charset="0"/>
              <a:buChar char="•"/>
            </a:pPr>
            <a:r>
              <a:rPr lang="en-GB" dirty="0"/>
              <a:t>In the hospitality industry, burnout has negatively leads to staff turnover and severe shortages (</a:t>
            </a:r>
            <a:r>
              <a:rPr lang="en-GB" dirty="0" err="1"/>
              <a:t>Koniari</a:t>
            </a:r>
            <a:r>
              <a:rPr lang="en-GB" dirty="0"/>
              <a:t>, 2025).</a:t>
            </a:r>
            <a:endParaRPr lang="en-US" dirty="0"/>
          </a:p>
          <a:p>
            <a:pPr lvl="0">
              <a:buFont typeface="Arial" panose="020B0604020202020204" pitchFamily="34" charset="0"/>
              <a:buChar char="•"/>
            </a:pPr>
            <a:r>
              <a:rPr lang="en-GB" dirty="0"/>
              <a:t>Many UK hotels and restaurants have been forced to reduce hours or close outlets.</a:t>
            </a:r>
            <a:endParaRPr lang="en-US" dirty="0"/>
          </a:p>
          <a:p>
            <a:pPr lvl="0">
              <a:buFont typeface="Arial" panose="020B0604020202020204" pitchFamily="34" charset="0"/>
              <a:buChar char="•"/>
            </a:pPr>
            <a:r>
              <a:rPr lang="en-GB" dirty="0"/>
              <a:t>Stressed employees often struggle to meet guest expectations in the hospitality industry (</a:t>
            </a:r>
            <a:r>
              <a:rPr lang="en-US" dirty="0" err="1"/>
              <a:t>Koniari</a:t>
            </a:r>
            <a:r>
              <a:rPr lang="en-US" dirty="0"/>
              <a:t>, 2020</a:t>
            </a:r>
            <a:r>
              <a:rPr lang="en-GB" dirty="0"/>
              <a:t>).</a:t>
            </a:r>
          </a:p>
          <a:p>
            <a:pPr lvl="0">
              <a:buFont typeface="Arial" panose="020B0604020202020204" pitchFamily="34" charset="0"/>
              <a:buChar char="•"/>
            </a:pPr>
            <a:r>
              <a:rPr lang="en-GB" dirty="0"/>
              <a:t>The cost-of-living crisis has exacerbated the situation, leaving many employees financially insecure (Costa and Costa, 2022). </a:t>
            </a:r>
          </a:p>
          <a:p>
            <a:pPr lvl="0">
              <a:buFont typeface="Arial" panose="020B0604020202020204" pitchFamily="34" charset="0"/>
              <a:buChar char="•"/>
            </a:pPr>
            <a:r>
              <a:rPr lang="en-US" dirty="0"/>
              <a:t>During COVID-19, mental health worsened while many workplaces lacked formal support policies (Villarreal-</a:t>
            </a:r>
            <a:r>
              <a:rPr lang="en-US" dirty="0" err="1"/>
              <a:t>Zegarra</a:t>
            </a:r>
            <a:r>
              <a:rPr lang="en-US" dirty="0"/>
              <a:t> et al., 2022). </a:t>
            </a:r>
          </a:p>
        </p:txBody>
      </p:sp>
      <p:sp>
        <p:nvSpPr>
          <p:cNvPr id="7" name="Google Shape;266;p35"/>
          <p:cNvSpPr txBox="1">
            <a:spLocks/>
          </p:cNvSpPr>
          <p:nvPr/>
        </p:nvSpPr>
        <p:spPr>
          <a:xfrm>
            <a:off x="6639790" y="4090554"/>
            <a:ext cx="1220471" cy="44334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15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1pPr>
            <a:lvl2pPr marL="914400" marR="0" lvl="1"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2pPr>
            <a:lvl3pPr marL="1371600" marR="0" lvl="2"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3pPr>
            <a:lvl4pPr marL="1828800" marR="0" lvl="3"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4pPr>
            <a:lvl5pPr marL="2286000" marR="0" lvl="4"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5pPr>
            <a:lvl6pPr marL="2743200" marR="0" lvl="5"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6pPr>
            <a:lvl7pPr marL="3200400" marR="0" lvl="6"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7pPr>
            <a:lvl8pPr marL="3657600" marR="0" lvl="7"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8pPr>
            <a:lvl9pPr marL="4114800" marR="0" lvl="8" indent="-317500" algn="ctr" rtl="0">
              <a:lnSpc>
                <a:spcPct val="100000"/>
              </a:lnSpc>
              <a:spcBef>
                <a:spcPts val="0"/>
              </a:spcBef>
              <a:spcAft>
                <a:spcPts val="0"/>
              </a:spcAft>
              <a:buClr>
                <a:schemeClr val="dk2"/>
              </a:buClr>
              <a:buSzPts val="1400"/>
              <a:buFont typeface="Source Sans 3"/>
              <a:buNone/>
              <a:defRPr sz="1400" b="0" i="0" u="none" strike="noStrike" cap="none">
                <a:solidFill>
                  <a:schemeClr val="dk2"/>
                </a:solidFill>
                <a:latin typeface="Source Sans 3"/>
                <a:ea typeface="Source Sans 3"/>
                <a:cs typeface="Source Sans 3"/>
                <a:sym typeface="Source Sans 3"/>
              </a:defRPr>
            </a:lvl9pPr>
          </a:lstStyle>
          <a:p>
            <a:pPr marL="139700" indent="0"/>
            <a:endParaRPr lang="en-US" dirty="0"/>
          </a:p>
        </p:txBody>
      </p:sp>
      <p:pic>
        <p:nvPicPr>
          <p:cNvPr id="8" name="Picture 7" descr="Factors Influencing Hotel Revenue Management in Times of Crisis: Towards  Financial Sustainability"/>
          <p:cNvPicPr/>
          <p:nvPr/>
        </p:nvPicPr>
        <p:blipFill>
          <a:blip r:embed="rId3">
            <a:extLst>
              <a:ext uri="{28A0092B-C50C-407E-A947-70E740481C1C}">
                <a14:useLocalDpi xmlns:a14="http://schemas.microsoft.com/office/drawing/2010/main" val="0"/>
              </a:ext>
            </a:extLst>
          </a:blip>
          <a:srcRect/>
          <a:stretch>
            <a:fillRect/>
          </a:stretch>
        </p:blipFill>
        <p:spPr bwMode="auto">
          <a:xfrm>
            <a:off x="5185064" y="1295035"/>
            <a:ext cx="3838636" cy="3017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Rectangle 1"/>
          <p:cNvSpPr/>
          <p:nvPr/>
        </p:nvSpPr>
        <p:spPr>
          <a:xfrm>
            <a:off x="6260944" y="4326151"/>
            <a:ext cx="1608134" cy="388568"/>
          </a:xfrm>
          <a:prstGeom prst="rect">
            <a:avLst/>
          </a:prstGeom>
        </p:spPr>
        <p:txBody>
          <a:bodyPr wrap="none">
            <a:spAutoFit/>
          </a:bodyPr>
          <a:lstStyle/>
          <a:p>
            <a:pPr algn="ctr">
              <a:lnSpc>
                <a:spcPct val="150000"/>
              </a:lnSpc>
              <a:spcAft>
                <a:spcPts val="1000"/>
              </a:spcAft>
            </a:pPr>
            <a:r>
              <a:rPr lang="en-GB" dirty="0">
                <a:solidFill>
                  <a:schemeClr val="tx2"/>
                </a:solidFill>
                <a:latin typeface="Source Sans 3" panose="020B0604020202020204" charset="0"/>
                <a:ea typeface="Calibri" panose="020F0502020204030204" pitchFamily="34" charset="0"/>
                <a:cs typeface="Times New Roman" panose="02020603050405020304" pitchFamily="18" charset="0"/>
              </a:rPr>
              <a:t>Santos et al. (2024)</a:t>
            </a:r>
            <a:endParaRPr lang="en-US" dirty="0">
              <a:solidFill>
                <a:schemeClr val="tx2"/>
              </a:solidFill>
              <a:latin typeface="Source Sans 3" panose="020B0604020202020204" charset="0"/>
              <a:ea typeface="Calibri" panose="020F0502020204030204" pitchFamily="34"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207818"/>
            <a:ext cx="7555825" cy="1018309"/>
          </a:xfrm>
        </p:spPr>
        <p:txBody>
          <a:bodyPr/>
          <a:lstStyle/>
          <a:p>
            <a:pPr algn="ctr"/>
            <a:r>
              <a:rPr lang="en-GB" dirty="0"/>
              <a:t>Literature Review</a:t>
            </a:r>
            <a:endParaRPr lang="en-US" dirty="0"/>
          </a:p>
        </p:txBody>
      </p:sp>
      <p:sp>
        <p:nvSpPr>
          <p:cNvPr id="3" name="Subtitle 2"/>
          <p:cNvSpPr>
            <a:spLocks noGrp="1"/>
          </p:cNvSpPr>
          <p:nvPr>
            <p:ph type="subTitle" idx="1"/>
          </p:nvPr>
        </p:nvSpPr>
        <p:spPr>
          <a:xfrm>
            <a:off x="5445900" y="1250837"/>
            <a:ext cx="3698100" cy="2736300"/>
          </a:xfrm>
        </p:spPr>
        <p:txBody>
          <a:bodyPr/>
          <a:lstStyle/>
          <a:p>
            <a:pPr lvl="0"/>
            <a:r>
              <a:rPr lang="en-GB" dirty="0"/>
              <a:t>Employee Assistance Programmes and wellness schemes, such as mindfulness or counselling, are offered by larger hotel groups (Hospitality Action, 2024). </a:t>
            </a:r>
          </a:p>
          <a:p>
            <a:pPr lvl="0"/>
            <a:r>
              <a:rPr lang="en-GB" dirty="0"/>
              <a:t>Even with expanded support measures, about half of employees still report declining mental health, suggesting current approaches are insufficient (The Conference Board, 2022). </a:t>
            </a:r>
            <a:endParaRPr lang="en-US" dirty="0"/>
          </a:p>
        </p:txBody>
      </p:sp>
      <p:sp>
        <p:nvSpPr>
          <p:cNvPr id="4" name="Subtitle 3"/>
          <p:cNvSpPr>
            <a:spLocks noGrp="1"/>
          </p:cNvSpPr>
          <p:nvPr>
            <p:ph type="subTitle" idx="2"/>
          </p:nvPr>
        </p:nvSpPr>
        <p:spPr>
          <a:xfrm>
            <a:off x="0" y="1250837"/>
            <a:ext cx="3698100" cy="2736300"/>
          </a:xfrm>
        </p:spPr>
        <p:txBody>
          <a:bodyPr/>
          <a:lstStyle/>
          <a:p>
            <a:r>
              <a:rPr lang="en-GB" dirty="0"/>
              <a:t>Service quality declines as exhausted employees struggle to meet expectations, with emotional exhaustion linked to service sabotage (</a:t>
            </a:r>
            <a:r>
              <a:rPr lang="en-GB" dirty="0" err="1"/>
              <a:t>Tsaban</a:t>
            </a:r>
            <a:r>
              <a:rPr lang="en-GB" dirty="0"/>
              <a:t> and </a:t>
            </a:r>
            <a:r>
              <a:rPr lang="en-GB" dirty="0" err="1"/>
              <a:t>Shavit</a:t>
            </a:r>
            <a:r>
              <a:rPr lang="en-GB" dirty="0"/>
              <a:t>, 2025).</a:t>
            </a:r>
          </a:p>
          <a:p>
            <a:pPr lvl="0"/>
            <a:r>
              <a:rPr lang="en-GB" dirty="0"/>
              <a:t>This creates reputational risks, as firms neglecting staff well-being face recruitment challenges (</a:t>
            </a:r>
            <a:r>
              <a:rPr lang="en-GB" dirty="0" err="1"/>
              <a:t>Tsaban</a:t>
            </a:r>
            <a:r>
              <a:rPr lang="en-GB" dirty="0"/>
              <a:t> and </a:t>
            </a:r>
            <a:r>
              <a:rPr lang="en-GB" dirty="0" err="1"/>
              <a:t>Shavit</a:t>
            </a:r>
            <a:r>
              <a:rPr lang="en-GB" dirty="0"/>
              <a:t>, 2025).</a:t>
            </a:r>
          </a:p>
          <a:p>
            <a:pPr lvl="0"/>
            <a:r>
              <a:rPr lang="en-GB" dirty="0"/>
              <a:t>The risk of regional bias excludes </a:t>
            </a:r>
            <a:r>
              <a:rPr lang="en-GB" dirty="0" err="1"/>
              <a:t>firsthand</a:t>
            </a:r>
            <a:r>
              <a:rPr lang="en-GB" dirty="0"/>
              <a:t> employee voices, an issue that future primary research should address (Tribe, 2009).</a:t>
            </a:r>
            <a:endParaRPr lang="en-US" dirty="0"/>
          </a:p>
        </p:txBody>
      </p:sp>
      <p:pic>
        <p:nvPicPr>
          <p:cNvPr id="5" name="Picture 4"/>
          <p:cNvPicPr>
            <a:picLocks noChangeAspect="1"/>
          </p:cNvPicPr>
          <p:nvPr/>
        </p:nvPicPr>
        <p:blipFill>
          <a:blip r:embed="rId3"/>
          <a:stretch>
            <a:fillRect/>
          </a:stretch>
        </p:blipFill>
        <p:spPr>
          <a:xfrm>
            <a:off x="3416968" y="2779295"/>
            <a:ext cx="2310065" cy="1696452"/>
          </a:xfrm>
          <a:prstGeom prst="rect">
            <a:avLst/>
          </a:prstGeom>
        </p:spPr>
      </p:pic>
      <p:sp>
        <p:nvSpPr>
          <p:cNvPr id="6" name="Rectangle 5"/>
          <p:cNvSpPr/>
          <p:nvPr/>
        </p:nvSpPr>
        <p:spPr>
          <a:xfrm>
            <a:off x="3801597" y="4475747"/>
            <a:ext cx="1540806" cy="307777"/>
          </a:xfrm>
          <a:prstGeom prst="rect">
            <a:avLst/>
          </a:prstGeom>
        </p:spPr>
        <p:txBody>
          <a:bodyPr wrap="none">
            <a:spAutoFit/>
          </a:bodyPr>
          <a:lstStyle/>
          <a:p>
            <a:r>
              <a:rPr lang="en-GB" dirty="0" err="1">
                <a:solidFill>
                  <a:schemeClr val="tx2"/>
                </a:solidFill>
                <a:latin typeface="Source Sans 3" panose="020B0604020202020204" charset="0"/>
                <a:ea typeface="Calibri" panose="020F0502020204030204" pitchFamily="34" charset="0"/>
              </a:rPr>
              <a:t>Reiriz</a:t>
            </a:r>
            <a:r>
              <a:rPr lang="en-GB" dirty="0">
                <a:solidFill>
                  <a:schemeClr val="tx2"/>
                </a:solidFill>
                <a:latin typeface="Source Sans 3" panose="020B0604020202020204" charset="0"/>
                <a:ea typeface="Calibri" panose="020F0502020204030204" pitchFamily="34" charset="0"/>
              </a:rPr>
              <a:t> et al. (2023)</a:t>
            </a:r>
            <a:endParaRPr lang="en-US" dirty="0">
              <a:solidFill>
                <a:schemeClr val="tx2"/>
              </a:solidFill>
              <a:latin typeface="Source Sans 3" panose="020B0604020202020204" charset="0"/>
            </a:endParaRPr>
          </a:p>
        </p:txBody>
      </p:sp>
    </p:spTree>
    <p:extLst>
      <p:ext uri="{BB962C8B-B14F-4D97-AF65-F5344CB8AC3E}">
        <p14:creationId xmlns:p14="http://schemas.microsoft.com/office/powerpoint/2010/main" val="417729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5864"/>
            <a:ext cx="8424000" cy="1018309"/>
          </a:xfrm>
        </p:spPr>
        <p:txBody>
          <a:bodyPr/>
          <a:lstStyle/>
          <a:p>
            <a:r>
              <a:rPr lang="en-GB" dirty="0"/>
              <a:t>Literature Review: Job Demands–Resources (JD-R) Model</a:t>
            </a:r>
            <a:endParaRPr lang="en-US" dirty="0"/>
          </a:p>
        </p:txBody>
      </p:sp>
      <p:graphicFrame>
        <p:nvGraphicFramePr>
          <p:cNvPr id="12" name="Diagram 11"/>
          <p:cNvGraphicFramePr/>
          <p:nvPr>
            <p:extLst>
              <p:ext uri="{D42A27DB-BD31-4B8C-83A1-F6EECF244321}">
                <p14:modId xmlns:p14="http://schemas.microsoft.com/office/powerpoint/2010/main" val="1329745646"/>
              </p:ext>
            </p:extLst>
          </p:nvPr>
        </p:nvGraphicFramePr>
        <p:xfrm>
          <a:off x="1" y="1174173"/>
          <a:ext cx="6124074" cy="3698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6328611" y="2165684"/>
            <a:ext cx="2907823" cy="1830736"/>
          </a:xfrm>
          <a:prstGeom prst="rect">
            <a:avLst/>
          </a:prstGeom>
        </p:spPr>
      </p:pic>
      <p:sp>
        <p:nvSpPr>
          <p:cNvPr id="4" name="Rectangle 3"/>
          <p:cNvSpPr/>
          <p:nvPr/>
        </p:nvSpPr>
        <p:spPr>
          <a:xfrm>
            <a:off x="6966433" y="3996420"/>
            <a:ext cx="1632178" cy="307777"/>
          </a:xfrm>
          <a:prstGeom prst="rect">
            <a:avLst/>
          </a:prstGeom>
        </p:spPr>
        <p:txBody>
          <a:bodyPr wrap="none">
            <a:spAutoFit/>
          </a:bodyPr>
          <a:lstStyle/>
          <a:p>
            <a:r>
              <a:rPr lang="en-GB" dirty="0" err="1">
                <a:solidFill>
                  <a:schemeClr val="tx2"/>
                </a:solidFill>
                <a:latin typeface="Source Sans 3" panose="020B0604020202020204" charset="0"/>
                <a:ea typeface="Calibri" panose="020F0502020204030204" pitchFamily="34" charset="0"/>
              </a:rPr>
              <a:t>Hossan</a:t>
            </a:r>
            <a:r>
              <a:rPr lang="en-GB" dirty="0">
                <a:solidFill>
                  <a:schemeClr val="tx2"/>
                </a:solidFill>
                <a:latin typeface="Source Sans 3" panose="020B0604020202020204" charset="0"/>
                <a:ea typeface="Calibri" panose="020F0502020204030204" pitchFamily="34" charset="0"/>
              </a:rPr>
              <a:t> et al. (2022)</a:t>
            </a:r>
            <a:endParaRPr lang="en-US" dirty="0">
              <a:solidFill>
                <a:schemeClr val="tx2"/>
              </a:solidFill>
              <a:latin typeface="Source Sans 3" panose="020B0604020202020204" charset="0"/>
            </a:endParaRPr>
          </a:p>
        </p:txBody>
      </p:sp>
    </p:spTree>
    <p:extLst>
      <p:ext uri="{BB962C8B-B14F-4D97-AF65-F5344CB8AC3E}">
        <p14:creationId xmlns:p14="http://schemas.microsoft.com/office/powerpoint/2010/main" val="1616458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PESTEL Analysis</a:t>
            </a:r>
            <a:endParaRPr lang="en-US" dirty="0"/>
          </a:p>
        </p:txBody>
      </p:sp>
      <p:sp>
        <p:nvSpPr>
          <p:cNvPr id="3" name="Subtitle 2"/>
          <p:cNvSpPr>
            <a:spLocks noGrp="1"/>
          </p:cNvSpPr>
          <p:nvPr>
            <p:ph type="subTitle" idx="1"/>
          </p:nvPr>
        </p:nvSpPr>
        <p:spPr>
          <a:xfrm>
            <a:off x="5859378" y="1841478"/>
            <a:ext cx="3284621" cy="1805732"/>
          </a:xfrm>
        </p:spPr>
        <p:style>
          <a:lnRef idx="2">
            <a:schemeClr val="dk1"/>
          </a:lnRef>
          <a:fillRef idx="1">
            <a:schemeClr val="lt1"/>
          </a:fillRef>
          <a:effectRef idx="0">
            <a:schemeClr val="dk1"/>
          </a:effectRef>
          <a:fontRef idx="minor">
            <a:schemeClr val="dk1"/>
          </a:fontRef>
        </p:style>
        <p:txBody>
          <a:bodyPr/>
          <a:lstStyle/>
          <a:p>
            <a:pPr marL="139700" indent="0">
              <a:buNone/>
            </a:pPr>
            <a:r>
              <a:rPr lang="en-GB" dirty="0"/>
              <a:t>It will provide an overview of the external factors that have a direct impact on mental health in the hospitality industry (</a:t>
            </a:r>
            <a:r>
              <a:rPr lang="en-GB" dirty="0" err="1"/>
              <a:t>Kwart</a:t>
            </a:r>
            <a:r>
              <a:rPr lang="en-GB" dirty="0"/>
              <a:t> et al., 2025). </a:t>
            </a:r>
            <a:endParaRPr lang="en-US" dirty="0"/>
          </a:p>
        </p:txBody>
      </p:sp>
      <p:sp>
        <p:nvSpPr>
          <p:cNvPr id="4" name="Subtitle 3"/>
          <p:cNvSpPr>
            <a:spLocks noGrp="1"/>
          </p:cNvSpPr>
          <p:nvPr>
            <p:ph type="subTitle" idx="2"/>
          </p:nvPr>
        </p:nvSpPr>
        <p:spPr>
          <a:xfrm>
            <a:off x="0" y="1841478"/>
            <a:ext cx="3128211" cy="1764167"/>
          </a:xfrm>
        </p:spPr>
        <p:style>
          <a:lnRef idx="2">
            <a:schemeClr val="dk1"/>
          </a:lnRef>
          <a:fillRef idx="1">
            <a:schemeClr val="lt1"/>
          </a:fillRef>
          <a:effectRef idx="0">
            <a:schemeClr val="dk1"/>
          </a:effectRef>
          <a:fontRef idx="minor">
            <a:schemeClr val="dk1"/>
          </a:fontRef>
        </p:style>
        <p:txBody>
          <a:bodyPr/>
          <a:lstStyle/>
          <a:p>
            <a:r>
              <a:rPr lang="en-GB" dirty="0"/>
              <a:t>A PESTLE analysis is a strategic framework that businesses use to examine the external factors influencing their operations (</a:t>
            </a:r>
            <a:r>
              <a:rPr lang="en-GB" dirty="0" err="1"/>
              <a:t>Filep</a:t>
            </a:r>
            <a:r>
              <a:rPr lang="en-GB" dirty="0"/>
              <a:t> et al., 2024).</a:t>
            </a:r>
            <a:r>
              <a:rPr lang="en-US" dirty="0"/>
              <a:t> </a:t>
            </a:r>
          </a:p>
        </p:txBody>
      </p:sp>
      <p:pic>
        <p:nvPicPr>
          <p:cNvPr id="5" name="Picture 4"/>
          <p:cNvPicPr>
            <a:picLocks noChangeAspect="1"/>
          </p:cNvPicPr>
          <p:nvPr/>
        </p:nvPicPr>
        <p:blipFill>
          <a:blip r:embed="rId3"/>
          <a:stretch>
            <a:fillRect/>
          </a:stretch>
        </p:blipFill>
        <p:spPr>
          <a:xfrm>
            <a:off x="3128211" y="1799914"/>
            <a:ext cx="2731167" cy="1925896"/>
          </a:xfrm>
          <a:prstGeom prst="rect">
            <a:avLst/>
          </a:prstGeom>
        </p:spPr>
      </p:pic>
      <p:sp>
        <p:nvSpPr>
          <p:cNvPr id="6" name="Rectangle 5"/>
          <p:cNvSpPr/>
          <p:nvPr/>
        </p:nvSpPr>
        <p:spPr>
          <a:xfrm>
            <a:off x="3771941" y="3725810"/>
            <a:ext cx="1616148" cy="307777"/>
          </a:xfrm>
          <a:prstGeom prst="rect">
            <a:avLst/>
          </a:prstGeom>
        </p:spPr>
        <p:txBody>
          <a:bodyPr wrap="none">
            <a:spAutoFit/>
          </a:bodyPr>
          <a:lstStyle/>
          <a:p>
            <a:r>
              <a:rPr lang="en-GB" dirty="0">
                <a:latin typeface="Source Sans 3" panose="020B0604020202020204" charset="0"/>
                <a:ea typeface="Calibri" panose="020F0502020204030204" pitchFamily="34" charset="0"/>
              </a:rPr>
              <a:t>Segura et al. (2023)</a:t>
            </a:r>
            <a:endParaRPr lang="en-US" dirty="0">
              <a:latin typeface="Source Sans 3" panose="020B0604020202020204" charset="0"/>
            </a:endParaRPr>
          </a:p>
        </p:txBody>
      </p:sp>
    </p:spTree>
    <p:extLst>
      <p:ext uri="{BB962C8B-B14F-4D97-AF65-F5344CB8AC3E}">
        <p14:creationId xmlns:p14="http://schemas.microsoft.com/office/powerpoint/2010/main" val="3180745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07" y="218209"/>
            <a:ext cx="4461435" cy="2032563"/>
          </a:xfrm>
        </p:spPr>
        <p:txBody>
          <a:bodyPr/>
          <a:lstStyle/>
          <a:p>
            <a:pPr lvl="1"/>
            <a:r>
              <a:rPr lang="en-GB" sz="3200" dirty="0"/>
              <a:t>PESTEL analysis: Political (Strengths and Limitations)</a:t>
            </a:r>
            <a:br>
              <a:rPr lang="en-US" sz="3200" dirty="0"/>
            </a:b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570127258"/>
              </p:ext>
            </p:extLst>
          </p:nvPr>
        </p:nvGraphicFramePr>
        <p:xfrm>
          <a:off x="1350819" y="1808018"/>
          <a:ext cx="6483926" cy="2510094"/>
        </p:xfrm>
        <a:graphic>
          <a:graphicData uri="http://schemas.openxmlformats.org/drawingml/2006/table">
            <a:tbl>
              <a:tblPr firstRow="1" firstCol="1" bandRow="1">
                <a:tableStyleId>{3C2FFA5D-87B4-456A-9821-1D502468CF0F}</a:tableStyleId>
              </a:tblPr>
              <a:tblGrid>
                <a:gridCol w="3241443">
                  <a:extLst>
                    <a:ext uri="{9D8B030D-6E8A-4147-A177-3AD203B41FA5}">
                      <a16:colId xmlns:a16="http://schemas.microsoft.com/office/drawing/2014/main" val="995141891"/>
                    </a:ext>
                  </a:extLst>
                </a:gridCol>
                <a:gridCol w="3242483">
                  <a:extLst>
                    <a:ext uri="{9D8B030D-6E8A-4147-A177-3AD203B41FA5}">
                      <a16:colId xmlns:a16="http://schemas.microsoft.com/office/drawing/2014/main" val="220141123"/>
                    </a:ext>
                  </a:extLst>
                </a:gridCol>
              </a:tblGrid>
              <a:tr h="203534">
                <a:tc>
                  <a:txBody>
                    <a:bodyPr/>
                    <a:lstStyle/>
                    <a:p>
                      <a:pPr marL="0" marR="0" algn="just">
                        <a:lnSpc>
                          <a:spcPct val="150000"/>
                        </a:lnSpc>
                        <a:spcBef>
                          <a:spcPts val="0"/>
                        </a:spcBef>
                        <a:spcAft>
                          <a:spcPts val="0"/>
                        </a:spcAft>
                      </a:pPr>
                      <a:r>
                        <a:rPr lang="en-GB" sz="1200" dirty="0">
                          <a:effectLst/>
                          <a:latin typeface="Source Sans 3" panose="020B0604020202020204" charset="0"/>
                        </a:rPr>
                        <a:t>Strengths</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latin typeface="Source Sans 3" panose="020B0604020202020204" charset="0"/>
                        </a:rPr>
                        <a:t>Limitations</a:t>
                      </a:r>
                      <a:endParaRPr lang="en-US" sz="120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7428485"/>
                  </a:ext>
                </a:extLst>
              </a:tr>
              <a:tr h="1129317">
                <a:tc>
                  <a:txBody>
                    <a:bodyPr/>
                    <a:lstStyle/>
                    <a:p>
                      <a:pPr marL="0" marR="0" algn="l">
                        <a:lnSpc>
                          <a:spcPct val="150000"/>
                        </a:lnSpc>
                        <a:spcBef>
                          <a:spcPts val="0"/>
                        </a:spcBef>
                        <a:spcAft>
                          <a:spcPts val="0"/>
                        </a:spcAft>
                      </a:pPr>
                      <a:r>
                        <a:rPr lang="en-US" sz="1200" dirty="0">
                          <a:effectLst/>
                          <a:latin typeface="Source Sans 3" panose="020B0604020202020204" charset="0"/>
                        </a:rPr>
                        <a:t>Thompson and Scott</a:t>
                      </a:r>
                      <a:r>
                        <a:rPr lang="en-US" sz="1200" baseline="0" dirty="0">
                          <a:effectLst/>
                          <a:latin typeface="Source Sans 3" panose="020B0604020202020204" charset="0"/>
                        </a:rPr>
                        <a:t> </a:t>
                      </a:r>
                      <a:r>
                        <a:rPr lang="en-US" sz="1200" dirty="0">
                          <a:effectLst/>
                          <a:latin typeface="Source Sans 3" panose="020B0604020202020204" charset="0"/>
                        </a:rPr>
                        <a:t>(2023) reported that </a:t>
                      </a:r>
                      <a:r>
                        <a:rPr lang="en-GB" sz="1200" dirty="0">
                          <a:effectLst/>
                          <a:latin typeface="Source Sans 3" panose="020B0604020202020204" charset="0"/>
                        </a:rPr>
                        <a:t>Health and Safety Executive has promoted equal priority for physical and mental health.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Lacks compliance to mental health rules (</a:t>
                      </a:r>
                      <a:r>
                        <a:rPr lang="en-GB" sz="1200" dirty="0" err="1">
                          <a:effectLst/>
                          <a:latin typeface="Source Sans 3" panose="020B0604020202020204" charset="0"/>
                        </a:rPr>
                        <a:t>Elshaer</a:t>
                      </a:r>
                      <a:r>
                        <a:rPr lang="en-GB" sz="1200" dirty="0">
                          <a:effectLst/>
                          <a:latin typeface="Source Sans 3" panose="020B0604020202020204" charset="0"/>
                        </a:rPr>
                        <a:t>, 2023).</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58341808"/>
                  </a:ext>
                </a:extLst>
              </a:tr>
              <a:tr h="1129317">
                <a:tc>
                  <a:txBody>
                    <a:bodyPr/>
                    <a:lstStyle/>
                    <a:p>
                      <a:pPr marL="0" marR="0" algn="just">
                        <a:lnSpc>
                          <a:spcPct val="150000"/>
                        </a:lnSpc>
                        <a:spcBef>
                          <a:spcPts val="0"/>
                        </a:spcBef>
                        <a:spcAft>
                          <a:spcPts val="0"/>
                        </a:spcAft>
                      </a:pPr>
                      <a:r>
                        <a:rPr lang="en-GB" sz="1200" dirty="0">
                          <a:effectLst/>
                          <a:latin typeface="Source Sans 3" panose="020B0604020202020204" charset="0"/>
                        </a:rPr>
                        <a:t>UK Hospitality employers formally include mental health in their health and safety policies (</a:t>
                      </a:r>
                      <a:r>
                        <a:rPr lang="en-GB" sz="1200" dirty="0" err="1">
                          <a:effectLst/>
                          <a:latin typeface="Source Sans 3" panose="020B0604020202020204" charset="0"/>
                        </a:rPr>
                        <a:t>Elshaer</a:t>
                      </a:r>
                      <a:r>
                        <a:rPr lang="en-GB" sz="1200" dirty="0">
                          <a:effectLst/>
                          <a:latin typeface="Source Sans 3" panose="020B0604020202020204" charset="0"/>
                        </a:rPr>
                        <a:t>, 2023).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Gap between intention and practice leaves workers vulnerable (</a:t>
                      </a:r>
                      <a:r>
                        <a:rPr lang="en-GB" sz="1200" dirty="0" err="1">
                          <a:effectLst/>
                          <a:latin typeface="Source Sans 3" panose="020B0604020202020204" charset="0"/>
                        </a:rPr>
                        <a:t>Elshaer</a:t>
                      </a:r>
                      <a:r>
                        <a:rPr lang="en-GB" sz="1200" dirty="0">
                          <a:effectLst/>
                          <a:latin typeface="Source Sans 3" panose="020B0604020202020204" charset="0"/>
                        </a:rPr>
                        <a:t>, 2023).</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76930441"/>
                  </a:ext>
                </a:extLst>
              </a:tr>
            </a:tbl>
          </a:graphicData>
        </a:graphic>
      </p:graphicFrame>
    </p:spTree>
    <p:extLst>
      <p:ext uri="{BB962C8B-B14F-4D97-AF65-F5344CB8AC3E}">
        <p14:creationId xmlns:p14="http://schemas.microsoft.com/office/powerpoint/2010/main" val="1182819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720000" y="1347250"/>
            <a:ext cx="3914345" cy="2996150"/>
          </a:xfrm>
        </p:spPr>
        <p:txBody>
          <a:bodyPr/>
          <a:lstStyle/>
          <a:p>
            <a:pPr lvl="0"/>
            <a:r>
              <a:rPr lang="en-GB" dirty="0"/>
              <a:t>Economic impact of poor mental health is significant (Deloitte, 2024</a:t>
            </a:r>
            <a:r>
              <a:rPr lang="en-US" dirty="0"/>
              <a:t>)</a:t>
            </a:r>
          </a:p>
          <a:p>
            <a:pPr lvl="0"/>
            <a:r>
              <a:rPr lang="en-GB" dirty="0"/>
              <a:t>offers not only ethical benefits but also measurable financial returns through higher productivity and retention (</a:t>
            </a:r>
            <a:r>
              <a:rPr lang="en-GB" dirty="0" err="1"/>
              <a:t>Elshaer</a:t>
            </a:r>
            <a:r>
              <a:rPr lang="en-GB" dirty="0"/>
              <a:t>, 2023). </a:t>
            </a:r>
            <a:endParaRPr lang="en-US" dirty="0"/>
          </a:p>
        </p:txBody>
      </p:sp>
      <p:sp>
        <p:nvSpPr>
          <p:cNvPr id="3" name="Title 2"/>
          <p:cNvSpPr>
            <a:spLocks noGrp="1"/>
          </p:cNvSpPr>
          <p:nvPr>
            <p:ph type="title"/>
          </p:nvPr>
        </p:nvSpPr>
        <p:spPr/>
        <p:txBody>
          <a:bodyPr/>
          <a:lstStyle/>
          <a:p>
            <a:r>
              <a:rPr lang="en-GB" dirty="0"/>
              <a:t>PESTEL analysis: Economic (Strengths)</a:t>
            </a:r>
            <a:endParaRPr lang="en-US" dirty="0"/>
          </a:p>
        </p:txBody>
      </p:sp>
      <p:sp>
        <p:nvSpPr>
          <p:cNvPr id="6" name="Subtitle 1"/>
          <p:cNvSpPr txBox="1">
            <a:spLocks/>
          </p:cNvSpPr>
          <p:nvPr/>
        </p:nvSpPr>
        <p:spPr>
          <a:xfrm>
            <a:off x="6288478" y="3834438"/>
            <a:ext cx="1586345" cy="40226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15000"/>
              </a:lnSpc>
              <a:spcBef>
                <a:spcPts val="0"/>
              </a:spcBef>
              <a:spcAft>
                <a:spcPts val="0"/>
              </a:spcAft>
              <a:buClr>
                <a:schemeClr val="lt2"/>
              </a:buClr>
              <a:buSzPts val="1600"/>
              <a:buFont typeface="Source Sans 3 Light"/>
              <a:buChar char="●"/>
              <a:defRPr sz="1600" b="0" i="0" u="none" strike="noStrike" cap="none">
                <a:solidFill>
                  <a:schemeClr val="dk2"/>
                </a:solidFill>
                <a:latin typeface="Source Sans 3"/>
                <a:ea typeface="Source Sans 3"/>
                <a:cs typeface="Source Sans 3"/>
                <a:sym typeface="Source Sans 3"/>
              </a:defRPr>
            </a:lvl1pPr>
            <a:lvl2pPr marL="914400" marR="0" lvl="1" indent="-317500" algn="ctr" rtl="0">
              <a:lnSpc>
                <a:spcPct val="100000"/>
              </a:lnSpc>
              <a:spcBef>
                <a:spcPts val="0"/>
              </a:spcBef>
              <a:spcAft>
                <a:spcPts val="0"/>
              </a:spcAft>
              <a:buClr>
                <a:srgbClr val="E76A28"/>
              </a:buClr>
              <a:buSzPts val="1600"/>
              <a:buFont typeface="Source Sans 3 Light"/>
              <a:buChar char="○"/>
              <a:defRPr sz="1400" b="0" i="0" u="none" strike="noStrike" cap="none">
                <a:solidFill>
                  <a:schemeClr val="dk2"/>
                </a:solidFill>
                <a:latin typeface="Source Sans 3"/>
                <a:ea typeface="Source Sans 3"/>
                <a:cs typeface="Source Sans 3"/>
                <a:sym typeface="Source Sans 3"/>
              </a:defRPr>
            </a:lvl2pPr>
            <a:lvl3pPr marL="1371600" marR="0" lvl="2" indent="-317500" algn="ctr" rtl="0">
              <a:lnSpc>
                <a:spcPct val="100000"/>
              </a:lnSpc>
              <a:spcBef>
                <a:spcPts val="0"/>
              </a:spcBef>
              <a:spcAft>
                <a:spcPts val="0"/>
              </a:spcAft>
              <a:buClr>
                <a:srgbClr val="E76A28"/>
              </a:buClr>
              <a:buSzPts val="1500"/>
              <a:buFont typeface="Source Sans 3 Light"/>
              <a:buChar char="■"/>
              <a:defRPr sz="1400" b="0" i="0" u="none" strike="noStrike" cap="none">
                <a:solidFill>
                  <a:schemeClr val="dk2"/>
                </a:solidFill>
                <a:latin typeface="Source Sans 3"/>
                <a:ea typeface="Source Sans 3"/>
                <a:cs typeface="Source Sans 3"/>
                <a:sym typeface="Source Sans 3"/>
              </a:defRPr>
            </a:lvl3pPr>
            <a:lvl4pPr marL="1828800" marR="0" lvl="3" indent="-317500" algn="ctr" rtl="0">
              <a:lnSpc>
                <a:spcPct val="100000"/>
              </a:lnSpc>
              <a:spcBef>
                <a:spcPts val="0"/>
              </a:spcBef>
              <a:spcAft>
                <a:spcPts val="0"/>
              </a:spcAft>
              <a:buClr>
                <a:srgbClr val="E76A28"/>
              </a:buClr>
              <a:buSzPts val="1500"/>
              <a:buFont typeface="Source Sans 3 Light"/>
              <a:buChar char="●"/>
              <a:defRPr sz="1400" b="0" i="0" u="none" strike="noStrike" cap="none">
                <a:solidFill>
                  <a:schemeClr val="dk2"/>
                </a:solidFill>
                <a:latin typeface="Source Sans 3"/>
                <a:ea typeface="Source Sans 3"/>
                <a:cs typeface="Source Sans 3"/>
                <a:sym typeface="Source Sans 3"/>
              </a:defRPr>
            </a:lvl4pPr>
            <a:lvl5pPr marL="2286000" marR="0" lvl="4" indent="-317500" algn="ctr" rtl="0">
              <a:lnSpc>
                <a:spcPct val="100000"/>
              </a:lnSpc>
              <a:spcBef>
                <a:spcPts val="0"/>
              </a:spcBef>
              <a:spcAft>
                <a:spcPts val="0"/>
              </a:spcAft>
              <a:buClr>
                <a:srgbClr val="E76A28"/>
              </a:buClr>
              <a:buSzPts val="1400"/>
              <a:buFont typeface="Source Sans 3 Light"/>
              <a:buChar char="○"/>
              <a:defRPr sz="1400" b="0" i="0" u="none" strike="noStrike" cap="none">
                <a:solidFill>
                  <a:schemeClr val="dk2"/>
                </a:solidFill>
                <a:latin typeface="Source Sans 3"/>
                <a:ea typeface="Source Sans 3"/>
                <a:cs typeface="Source Sans 3"/>
                <a:sym typeface="Source Sans 3"/>
              </a:defRPr>
            </a:lvl5pPr>
            <a:lvl6pPr marL="2743200" marR="0" lvl="5" indent="-317500" algn="ctr" rtl="0">
              <a:lnSpc>
                <a:spcPct val="100000"/>
              </a:lnSpc>
              <a:spcBef>
                <a:spcPts val="0"/>
              </a:spcBef>
              <a:spcAft>
                <a:spcPts val="0"/>
              </a:spcAft>
              <a:buClr>
                <a:srgbClr val="999999"/>
              </a:buClr>
              <a:buSzPts val="1400"/>
              <a:buFont typeface="Source Sans 3 Light"/>
              <a:buChar char="■"/>
              <a:defRPr sz="1400" b="0" i="0" u="none" strike="noStrike" cap="none">
                <a:solidFill>
                  <a:schemeClr val="dk2"/>
                </a:solidFill>
                <a:latin typeface="Source Sans 3"/>
                <a:ea typeface="Source Sans 3"/>
                <a:cs typeface="Source Sans 3"/>
                <a:sym typeface="Source Sans 3"/>
              </a:defRPr>
            </a:lvl6pPr>
            <a:lvl7pPr marL="3200400" marR="0" lvl="6" indent="-317500" algn="ctr" rtl="0">
              <a:lnSpc>
                <a:spcPct val="100000"/>
              </a:lnSpc>
              <a:spcBef>
                <a:spcPts val="0"/>
              </a:spcBef>
              <a:spcAft>
                <a:spcPts val="0"/>
              </a:spcAft>
              <a:buClr>
                <a:srgbClr val="999999"/>
              </a:buClr>
              <a:buSzPts val="1300"/>
              <a:buFont typeface="Source Sans 3 Light"/>
              <a:buChar char="●"/>
              <a:defRPr sz="1400" b="0" i="0" u="none" strike="noStrike" cap="none">
                <a:solidFill>
                  <a:schemeClr val="dk2"/>
                </a:solidFill>
                <a:latin typeface="Source Sans 3"/>
                <a:ea typeface="Source Sans 3"/>
                <a:cs typeface="Source Sans 3"/>
                <a:sym typeface="Source Sans 3"/>
              </a:defRPr>
            </a:lvl7pPr>
            <a:lvl8pPr marL="3657600" marR="0" lvl="7" indent="-317500" algn="ctr" rtl="0">
              <a:lnSpc>
                <a:spcPct val="100000"/>
              </a:lnSpc>
              <a:spcBef>
                <a:spcPts val="0"/>
              </a:spcBef>
              <a:spcAft>
                <a:spcPts val="0"/>
              </a:spcAft>
              <a:buClr>
                <a:srgbClr val="999999"/>
              </a:buClr>
              <a:buSzPts val="1300"/>
              <a:buFont typeface="Source Sans 3 Light"/>
              <a:buChar char="○"/>
              <a:defRPr sz="1400" b="0" i="0" u="none" strike="noStrike" cap="none">
                <a:solidFill>
                  <a:schemeClr val="dk2"/>
                </a:solidFill>
                <a:latin typeface="Source Sans 3"/>
                <a:ea typeface="Source Sans 3"/>
                <a:cs typeface="Source Sans 3"/>
                <a:sym typeface="Source Sans 3"/>
              </a:defRPr>
            </a:lvl8pPr>
            <a:lvl9pPr marL="4114800" marR="0" lvl="8" indent="-317500" algn="ctr" rtl="0">
              <a:lnSpc>
                <a:spcPct val="100000"/>
              </a:lnSpc>
              <a:spcBef>
                <a:spcPts val="0"/>
              </a:spcBef>
              <a:spcAft>
                <a:spcPts val="0"/>
              </a:spcAft>
              <a:buClr>
                <a:srgbClr val="999999"/>
              </a:buClr>
              <a:buSzPts val="1400"/>
              <a:buFont typeface="Source Sans 3 Light"/>
              <a:buChar char="■"/>
              <a:defRPr sz="1400" b="0" i="0" u="none" strike="noStrike" cap="none">
                <a:solidFill>
                  <a:schemeClr val="dk2"/>
                </a:solidFill>
                <a:latin typeface="Source Sans 3"/>
                <a:ea typeface="Source Sans 3"/>
                <a:cs typeface="Source Sans 3"/>
                <a:sym typeface="Source Sans 3"/>
              </a:defRPr>
            </a:lvl9pPr>
          </a:lstStyle>
          <a:p>
            <a:pPr marL="139700" indent="0">
              <a:buNone/>
            </a:pPr>
            <a:r>
              <a:rPr lang="en-GB" dirty="0" err="1"/>
              <a:t>Marsman</a:t>
            </a:r>
            <a:r>
              <a:rPr lang="en-GB" dirty="0"/>
              <a:t> et al. (2020)</a:t>
            </a:r>
            <a:endParaRPr lang="en-US" dirty="0"/>
          </a:p>
        </p:txBody>
      </p:sp>
      <p:pic>
        <p:nvPicPr>
          <p:cNvPr id="7" name="Picture 6" descr="Contribution of factors used to explain mental health variance in models of level of mental health and change of mental health (all statistically significant except polygenic risk score in the model of change)."/>
          <p:cNvPicPr/>
          <p:nvPr/>
        </p:nvPicPr>
        <p:blipFill>
          <a:blip r:embed="rId3">
            <a:extLst>
              <a:ext uri="{28A0092B-C50C-407E-A947-70E740481C1C}">
                <a14:useLocalDpi xmlns:a14="http://schemas.microsoft.com/office/drawing/2010/main" val="0"/>
              </a:ext>
            </a:extLst>
          </a:blip>
          <a:srcRect/>
          <a:stretch>
            <a:fillRect/>
          </a:stretch>
        </p:blipFill>
        <p:spPr bwMode="auto">
          <a:xfrm>
            <a:off x="4778724" y="1081078"/>
            <a:ext cx="4146550" cy="27533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16886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335536" y="1388813"/>
            <a:ext cx="3831218" cy="3120841"/>
          </a:xfrm>
        </p:spPr>
        <p:txBody>
          <a:bodyPr/>
          <a:lstStyle/>
          <a:p>
            <a:r>
              <a:rPr lang="en-GB" dirty="0"/>
              <a:t>Poor mental health costs employers about £51 billion annually in UK (Deloitte, 2024)</a:t>
            </a:r>
            <a:endParaRPr lang="en-US" dirty="0"/>
          </a:p>
          <a:p>
            <a:r>
              <a:rPr lang="en-GB" dirty="0"/>
              <a:t>Hospitality businesses face extra challenges, as replacing trained staff is costly and disruptive (</a:t>
            </a:r>
            <a:r>
              <a:rPr lang="en-GB" dirty="0" err="1"/>
              <a:t>Batabyal</a:t>
            </a:r>
            <a:r>
              <a:rPr lang="en-GB" dirty="0"/>
              <a:t> et al., 2019).</a:t>
            </a:r>
            <a:endParaRPr lang="en-US" dirty="0"/>
          </a:p>
        </p:txBody>
      </p:sp>
      <p:sp>
        <p:nvSpPr>
          <p:cNvPr id="3" name="Title 2"/>
          <p:cNvSpPr>
            <a:spLocks noGrp="1"/>
          </p:cNvSpPr>
          <p:nvPr>
            <p:ph type="title"/>
          </p:nvPr>
        </p:nvSpPr>
        <p:spPr>
          <a:xfrm>
            <a:off x="-1" y="164470"/>
            <a:ext cx="8951495" cy="749930"/>
          </a:xfrm>
        </p:spPr>
        <p:txBody>
          <a:bodyPr/>
          <a:lstStyle/>
          <a:p>
            <a:pPr lvl="1"/>
            <a:r>
              <a:rPr lang="en-GB" sz="3200" dirty="0"/>
              <a:t>PESTEL analysis: Economic (Limitations)</a:t>
            </a:r>
            <a:br>
              <a:rPr lang="en-US" sz="3200" dirty="0"/>
            </a:br>
            <a:r>
              <a:rPr lang="en-US" sz="3200" dirty="0"/>
              <a:t> </a:t>
            </a:r>
            <a:endParaRPr lang="en-US" dirty="0"/>
          </a:p>
        </p:txBody>
      </p:sp>
      <p:sp>
        <p:nvSpPr>
          <p:cNvPr id="6" name="Subtitle 1"/>
          <p:cNvSpPr txBox="1">
            <a:spLocks/>
          </p:cNvSpPr>
          <p:nvPr/>
        </p:nvSpPr>
        <p:spPr>
          <a:xfrm>
            <a:off x="5163672" y="3897258"/>
            <a:ext cx="2818502" cy="40226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15000"/>
              </a:lnSpc>
              <a:spcBef>
                <a:spcPts val="0"/>
              </a:spcBef>
              <a:spcAft>
                <a:spcPts val="0"/>
              </a:spcAft>
              <a:buClr>
                <a:schemeClr val="lt2"/>
              </a:buClr>
              <a:buSzPts val="1600"/>
              <a:buFont typeface="Source Sans 3 Light"/>
              <a:buChar char="●"/>
              <a:defRPr sz="1600" b="0" i="0" u="none" strike="noStrike" cap="none">
                <a:solidFill>
                  <a:schemeClr val="dk2"/>
                </a:solidFill>
                <a:latin typeface="Source Sans 3"/>
                <a:ea typeface="Source Sans 3"/>
                <a:cs typeface="Source Sans 3"/>
                <a:sym typeface="Source Sans 3"/>
              </a:defRPr>
            </a:lvl1pPr>
            <a:lvl2pPr marL="914400" marR="0" lvl="1" indent="-317500" algn="ctr" rtl="0">
              <a:lnSpc>
                <a:spcPct val="100000"/>
              </a:lnSpc>
              <a:spcBef>
                <a:spcPts val="0"/>
              </a:spcBef>
              <a:spcAft>
                <a:spcPts val="0"/>
              </a:spcAft>
              <a:buClr>
                <a:srgbClr val="E76A28"/>
              </a:buClr>
              <a:buSzPts val="1600"/>
              <a:buFont typeface="Source Sans 3 Light"/>
              <a:buChar char="○"/>
              <a:defRPr sz="1400" b="0" i="0" u="none" strike="noStrike" cap="none">
                <a:solidFill>
                  <a:schemeClr val="dk2"/>
                </a:solidFill>
                <a:latin typeface="Source Sans 3"/>
                <a:ea typeface="Source Sans 3"/>
                <a:cs typeface="Source Sans 3"/>
                <a:sym typeface="Source Sans 3"/>
              </a:defRPr>
            </a:lvl2pPr>
            <a:lvl3pPr marL="1371600" marR="0" lvl="2" indent="-317500" algn="ctr" rtl="0">
              <a:lnSpc>
                <a:spcPct val="100000"/>
              </a:lnSpc>
              <a:spcBef>
                <a:spcPts val="0"/>
              </a:spcBef>
              <a:spcAft>
                <a:spcPts val="0"/>
              </a:spcAft>
              <a:buClr>
                <a:srgbClr val="E76A28"/>
              </a:buClr>
              <a:buSzPts val="1500"/>
              <a:buFont typeface="Source Sans 3 Light"/>
              <a:buChar char="■"/>
              <a:defRPr sz="1400" b="0" i="0" u="none" strike="noStrike" cap="none">
                <a:solidFill>
                  <a:schemeClr val="dk2"/>
                </a:solidFill>
                <a:latin typeface="Source Sans 3"/>
                <a:ea typeface="Source Sans 3"/>
                <a:cs typeface="Source Sans 3"/>
                <a:sym typeface="Source Sans 3"/>
              </a:defRPr>
            </a:lvl3pPr>
            <a:lvl4pPr marL="1828800" marR="0" lvl="3" indent="-317500" algn="ctr" rtl="0">
              <a:lnSpc>
                <a:spcPct val="100000"/>
              </a:lnSpc>
              <a:spcBef>
                <a:spcPts val="0"/>
              </a:spcBef>
              <a:spcAft>
                <a:spcPts val="0"/>
              </a:spcAft>
              <a:buClr>
                <a:srgbClr val="E76A28"/>
              </a:buClr>
              <a:buSzPts val="1500"/>
              <a:buFont typeface="Source Sans 3 Light"/>
              <a:buChar char="●"/>
              <a:defRPr sz="1400" b="0" i="0" u="none" strike="noStrike" cap="none">
                <a:solidFill>
                  <a:schemeClr val="dk2"/>
                </a:solidFill>
                <a:latin typeface="Source Sans 3"/>
                <a:ea typeface="Source Sans 3"/>
                <a:cs typeface="Source Sans 3"/>
                <a:sym typeface="Source Sans 3"/>
              </a:defRPr>
            </a:lvl4pPr>
            <a:lvl5pPr marL="2286000" marR="0" lvl="4" indent="-317500" algn="ctr" rtl="0">
              <a:lnSpc>
                <a:spcPct val="100000"/>
              </a:lnSpc>
              <a:spcBef>
                <a:spcPts val="0"/>
              </a:spcBef>
              <a:spcAft>
                <a:spcPts val="0"/>
              </a:spcAft>
              <a:buClr>
                <a:srgbClr val="E76A28"/>
              </a:buClr>
              <a:buSzPts val="1400"/>
              <a:buFont typeface="Source Sans 3 Light"/>
              <a:buChar char="○"/>
              <a:defRPr sz="1400" b="0" i="0" u="none" strike="noStrike" cap="none">
                <a:solidFill>
                  <a:schemeClr val="dk2"/>
                </a:solidFill>
                <a:latin typeface="Source Sans 3"/>
                <a:ea typeface="Source Sans 3"/>
                <a:cs typeface="Source Sans 3"/>
                <a:sym typeface="Source Sans 3"/>
              </a:defRPr>
            </a:lvl5pPr>
            <a:lvl6pPr marL="2743200" marR="0" lvl="5" indent="-317500" algn="ctr" rtl="0">
              <a:lnSpc>
                <a:spcPct val="100000"/>
              </a:lnSpc>
              <a:spcBef>
                <a:spcPts val="0"/>
              </a:spcBef>
              <a:spcAft>
                <a:spcPts val="0"/>
              </a:spcAft>
              <a:buClr>
                <a:srgbClr val="999999"/>
              </a:buClr>
              <a:buSzPts val="1400"/>
              <a:buFont typeface="Source Sans 3 Light"/>
              <a:buChar char="■"/>
              <a:defRPr sz="1400" b="0" i="0" u="none" strike="noStrike" cap="none">
                <a:solidFill>
                  <a:schemeClr val="dk2"/>
                </a:solidFill>
                <a:latin typeface="Source Sans 3"/>
                <a:ea typeface="Source Sans 3"/>
                <a:cs typeface="Source Sans 3"/>
                <a:sym typeface="Source Sans 3"/>
              </a:defRPr>
            </a:lvl6pPr>
            <a:lvl7pPr marL="3200400" marR="0" lvl="6" indent="-317500" algn="ctr" rtl="0">
              <a:lnSpc>
                <a:spcPct val="100000"/>
              </a:lnSpc>
              <a:spcBef>
                <a:spcPts val="0"/>
              </a:spcBef>
              <a:spcAft>
                <a:spcPts val="0"/>
              </a:spcAft>
              <a:buClr>
                <a:srgbClr val="999999"/>
              </a:buClr>
              <a:buSzPts val="1300"/>
              <a:buFont typeface="Source Sans 3 Light"/>
              <a:buChar char="●"/>
              <a:defRPr sz="1400" b="0" i="0" u="none" strike="noStrike" cap="none">
                <a:solidFill>
                  <a:schemeClr val="dk2"/>
                </a:solidFill>
                <a:latin typeface="Source Sans 3"/>
                <a:ea typeface="Source Sans 3"/>
                <a:cs typeface="Source Sans 3"/>
                <a:sym typeface="Source Sans 3"/>
              </a:defRPr>
            </a:lvl7pPr>
            <a:lvl8pPr marL="3657600" marR="0" lvl="7" indent="-317500" algn="ctr" rtl="0">
              <a:lnSpc>
                <a:spcPct val="100000"/>
              </a:lnSpc>
              <a:spcBef>
                <a:spcPts val="0"/>
              </a:spcBef>
              <a:spcAft>
                <a:spcPts val="0"/>
              </a:spcAft>
              <a:buClr>
                <a:srgbClr val="999999"/>
              </a:buClr>
              <a:buSzPts val="1300"/>
              <a:buFont typeface="Source Sans 3 Light"/>
              <a:buChar char="○"/>
              <a:defRPr sz="1400" b="0" i="0" u="none" strike="noStrike" cap="none">
                <a:solidFill>
                  <a:schemeClr val="dk2"/>
                </a:solidFill>
                <a:latin typeface="Source Sans 3"/>
                <a:ea typeface="Source Sans 3"/>
                <a:cs typeface="Source Sans 3"/>
                <a:sym typeface="Source Sans 3"/>
              </a:defRPr>
            </a:lvl8pPr>
            <a:lvl9pPr marL="4114800" marR="0" lvl="8" indent="-317500" algn="ctr" rtl="0">
              <a:lnSpc>
                <a:spcPct val="100000"/>
              </a:lnSpc>
              <a:spcBef>
                <a:spcPts val="0"/>
              </a:spcBef>
              <a:spcAft>
                <a:spcPts val="0"/>
              </a:spcAft>
              <a:buClr>
                <a:srgbClr val="999999"/>
              </a:buClr>
              <a:buSzPts val="1400"/>
              <a:buFont typeface="Source Sans 3 Light"/>
              <a:buChar char="■"/>
              <a:defRPr sz="1400" b="0" i="0" u="none" strike="noStrike" cap="none">
                <a:solidFill>
                  <a:schemeClr val="dk2"/>
                </a:solidFill>
                <a:latin typeface="Source Sans 3"/>
                <a:ea typeface="Source Sans 3"/>
                <a:cs typeface="Source Sans 3"/>
                <a:sym typeface="Source Sans 3"/>
              </a:defRPr>
            </a:lvl9pPr>
          </a:lstStyle>
          <a:p>
            <a:pPr marL="139700" indent="0" algn="ctr">
              <a:buNone/>
            </a:pPr>
            <a:r>
              <a:rPr lang="en-GB" dirty="0" err="1"/>
              <a:t>Danso</a:t>
            </a:r>
            <a:r>
              <a:rPr lang="en-GB" dirty="0"/>
              <a:t> et al. (2020)</a:t>
            </a:r>
            <a:endParaRPr lang="en-US" dirty="0"/>
          </a:p>
        </p:txBody>
      </p:sp>
      <p:pic>
        <p:nvPicPr>
          <p:cNvPr id="7" name="Picture 6" descr="Graphs of COVID-19 Effects on Hotel Services Patronage Source: Fieldwork June 2020"/>
          <p:cNvPicPr/>
          <p:nvPr/>
        </p:nvPicPr>
        <p:blipFill>
          <a:blip r:embed="rId3">
            <a:extLst>
              <a:ext uri="{28A0092B-C50C-407E-A947-70E740481C1C}">
                <a14:useLocalDpi xmlns:a14="http://schemas.microsoft.com/office/drawing/2010/main" val="0"/>
              </a:ext>
            </a:extLst>
          </a:blip>
          <a:srcRect/>
          <a:stretch>
            <a:fillRect/>
          </a:stretch>
        </p:blipFill>
        <p:spPr bwMode="auto">
          <a:xfrm>
            <a:off x="4740442" y="1388813"/>
            <a:ext cx="4056180" cy="23907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42146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PESTEL analysis: Social (Strengths and Limitations)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650633288"/>
              </p:ext>
            </p:extLst>
          </p:nvPr>
        </p:nvGraphicFramePr>
        <p:xfrm>
          <a:off x="581889" y="1735284"/>
          <a:ext cx="4229102" cy="2587335"/>
        </p:xfrm>
        <a:graphic>
          <a:graphicData uri="http://schemas.openxmlformats.org/drawingml/2006/table">
            <a:tbl>
              <a:tblPr firstRow="1" firstCol="1" bandRow="1">
                <a:tableStyleId>{69C7853C-536D-4A76-A0AE-DD22124D55A5}</a:tableStyleId>
              </a:tblPr>
              <a:tblGrid>
                <a:gridCol w="2114551">
                  <a:extLst>
                    <a:ext uri="{9D8B030D-6E8A-4147-A177-3AD203B41FA5}">
                      <a16:colId xmlns:a16="http://schemas.microsoft.com/office/drawing/2014/main" val="846977439"/>
                    </a:ext>
                  </a:extLst>
                </a:gridCol>
                <a:gridCol w="2114551">
                  <a:extLst>
                    <a:ext uri="{9D8B030D-6E8A-4147-A177-3AD203B41FA5}">
                      <a16:colId xmlns:a16="http://schemas.microsoft.com/office/drawing/2014/main" val="1456899092"/>
                    </a:ext>
                  </a:extLst>
                </a:gridCol>
              </a:tblGrid>
              <a:tr h="403551">
                <a:tc>
                  <a:txBody>
                    <a:bodyPr/>
                    <a:lstStyle/>
                    <a:p>
                      <a:pPr marL="0" marR="0" algn="just">
                        <a:lnSpc>
                          <a:spcPct val="150000"/>
                        </a:lnSpc>
                        <a:spcBef>
                          <a:spcPts val="0"/>
                        </a:spcBef>
                        <a:spcAft>
                          <a:spcPts val="0"/>
                        </a:spcAft>
                      </a:pPr>
                      <a:r>
                        <a:rPr lang="en-GB" sz="1200" dirty="0">
                          <a:effectLst/>
                          <a:latin typeface="Source Sans 3" panose="020B0604020202020204" charset="0"/>
                        </a:rPr>
                        <a:t>Strengths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latin typeface="Source Sans 3" panose="020B0604020202020204" charset="0"/>
                        </a:rPr>
                        <a:t>Limitations</a:t>
                      </a:r>
                      <a:endParaRPr lang="en-US" sz="120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36607575"/>
                  </a:ext>
                </a:extLst>
              </a:tr>
              <a:tr h="1321339">
                <a:tc>
                  <a:txBody>
                    <a:bodyPr/>
                    <a:lstStyle/>
                    <a:p>
                      <a:pPr marL="0" marR="0" algn="just">
                        <a:lnSpc>
                          <a:spcPct val="150000"/>
                        </a:lnSpc>
                        <a:spcBef>
                          <a:spcPts val="0"/>
                        </a:spcBef>
                        <a:spcAft>
                          <a:spcPts val="0"/>
                        </a:spcAft>
                      </a:pPr>
                      <a:r>
                        <a:rPr lang="en-GB" sz="1200" dirty="0">
                          <a:effectLst/>
                          <a:latin typeface="Source Sans 3" panose="020B0604020202020204" charset="0"/>
                        </a:rPr>
                        <a:t>Younger workers expect openness about mental health (</a:t>
                      </a:r>
                      <a:r>
                        <a:rPr lang="en-GB" sz="1200" dirty="0" err="1">
                          <a:effectLst/>
                          <a:latin typeface="Source Sans 3" panose="020B0604020202020204" charset="0"/>
                        </a:rPr>
                        <a:t>Tsaban</a:t>
                      </a:r>
                      <a:r>
                        <a:rPr lang="en-GB" sz="1200" dirty="0">
                          <a:effectLst/>
                          <a:latin typeface="Source Sans 3" panose="020B0604020202020204" charset="0"/>
                        </a:rPr>
                        <a:t> and </a:t>
                      </a:r>
                      <a:r>
                        <a:rPr lang="en-GB" sz="1200" dirty="0" err="1">
                          <a:effectLst/>
                          <a:latin typeface="Source Sans 3" panose="020B0604020202020204" charset="0"/>
                        </a:rPr>
                        <a:t>Shavit</a:t>
                      </a:r>
                      <a:r>
                        <a:rPr lang="en-GB" sz="1200" dirty="0">
                          <a:effectLst/>
                          <a:latin typeface="Source Sans 3" panose="020B0604020202020204" charset="0"/>
                        </a:rPr>
                        <a:t>, 2025).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Hospitality Action (2024) stated that 76% hospitality workers reported struggling with mental health in 2024.</a:t>
                      </a:r>
                      <a:r>
                        <a:rPr lang="en-GB" sz="1200" baseline="0" dirty="0">
                          <a:effectLst/>
                          <a:latin typeface="Source Sans 3" panose="020B0604020202020204" charset="0"/>
                        </a:rPr>
                        <a:t>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27807662"/>
                  </a:ext>
                </a:extLst>
              </a:tr>
              <a:tr h="862445">
                <a:tc>
                  <a:txBody>
                    <a:bodyPr/>
                    <a:lstStyle/>
                    <a:p>
                      <a:pPr marL="0" marR="0" algn="just">
                        <a:lnSpc>
                          <a:spcPct val="150000"/>
                        </a:lnSpc>
                        <a:spcBef>
                          <a:spcPts val="0"/>
                        </a:spcBef>
                        <a:spcAft>
                          <a:spcPts val="0"/>
                        </a:spcAft>
                      </a:pPr>
                      <a:r>
                        <a:rPr lang="en-GB" sz="1200" dirty="0">
                          <a:effectLst/>
                          <a:latin typeface="Source Sans 3" panose="020B0604020202020204" charset="0"/>
                        </a:rPr>
                        <a:t>Most diverse sectors in the UK (</a:t>
                      </a:r>
                      <a:r>
                        <a:rPr lang="en-GB" sz="1200" dirty="0" err="1">
                          <a:effectLst/>
                          <a:latin typeface="Source Sans 3" panose="020B0604020202020204" charset="0"/>
                        </a:rPr>
                        <a:t>Tsaban</a:t>
                      </a:r>
                      <a:r>
                        <a:rPr lang="en-GB" sz="1200" dirty="0">
                          <a:effectLst/>
                          <a:latin typeface="Source Sans 3" panose="020B0604020202020204" charset="0"/>
                        </a:rPr>
                        <a:t> and </a:t>
                      </a:r>
                      <a:r>
                        <a:rPr lang="en-GB" sz="1200" dirty="0" err="1">
                          <a:effectLst/>
                          <a:latin typeface="Source Sans 3" panose="020B0604020202020204" charset="0"/>
                        </a:rPr>
                        <a:t>Shavit</a:t>
                      </a:r>
                      <a:r>
                        <a:rPr lang="en-GB" sz="1200" dirty="0">
                          <a:effectLst/>
                          <a:latin typeface="Source Sans 3" panose="020B0604020202020204" charset="0"/>
                        </a:rPr>
                        <a:t>, 2025).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Hospitality Action (2024) found that there is</a:t>
                      </a:r>
                      <a:r>
                        <a:rPr lang="en-GB" sz="1200" baseline="0" dirty="0">
                          <a:effectLst/>
                          <a:latin typeface="Source Sans 3" panose="020B0604020202020204" charset="0"/>
                        </a:rPr>
                        <a:t> r</a:t>
                      </a:r>
                      <a:r>
                        <a:rPr lang="en-GB" sz="1200" dirty="0">
                          <a:effectLst/>
                          <a:latin typeface="Source Sans 3" panose="020B0604020202020204" charset="0"/>
                        </a:rPr>
                        <a:t>eluctance by employees to share this issue</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4350657"/>
                  </a:ext>
                </a:extLst>
              </a:tr>
            </a:tbl>
          </a:graphicData>
        </a:graphic>
      </p:graphicFrame>
      <p:pic>
        <p:nvPicPr>
          <p:cNvPr id="5" name="Picture 4" descr="Mental Health Support in Higher Education during the COVID-19 Pandemic: A  Case Study and Recommendations for Practice"/>
          <p:cNvPicPr/>
          <p:nvPr/>
        </p:nvPicPr>
        <p:blipFill rotWithShape="1">
          <a:blip r:embed="rId3" cstate="print">
            <a:extLst>
              <a:ext uri="{28A0092B-C50C-407E-A947-70E740481C1C}">
                <a14:useLocalDpi xmlns:a14="http://schemas.microsoft.com/office/drawing/2010/main" val="0"/>
              </a:ext>
            </a:extLst>
          </a:blip>
          <a:srcRect l="1658" t="327" r="1934" b="2726"/>
          <a:stretch/>
        </p:blipFill>
        <p:spPr bwMode="auto">
          <a:xfrm>
            <a:off x="5143500" y="1392382"/>
            <a:ext cx="3626427" cy="25873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6038833" y="4046598"/>
            <a:ext cx="1826141" cy="307777"/>
          </a:xfrm>
          <a:prstGeom prst="rect">
            <a:avLst/>
          </a:prstGeom>
        </p:spPr>
        <p:txBody>
          <a:bodyPr wrap="none">
            <a:spAutoFit/>
          </a:bodyPr>
          <a:lstStyle/>
          <a:p>
            <a:r>
              <a:rPr lang="en-US" dirty="0" err="1"/>
              <a:t>Lisiecka</a:t>
            </a:r>
            <a:r>
              <a:rPr lang="en-US" dirty="0"/>
              <a:t> et al., 2023</a:t>
            </a:r>
          </a:p>
        </p:txBody>
      </p:sp>
    </p:spTree>
    <p:extLst>
      <p:ext uri="{BB962C8B-B14F-4D97-AF65-F5344CB8AC3E}">
        <p14:creationId xmlns:p14="http://schemas.microsoft.com/office/powerpoint/2010/main" val="3304295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0000" y="445024"/>
            <a:ext cx="3374018" cy="4075625"/>
          </a:xfrm>
        </p:spPr>
        <p:txBody>
          <a:bodyPr/>
          <a:lstStyle/>
          <a:p>
            <a:pPr lvl="1"/>
            <a:br>
              <a:rPr lang="en-GB" sz="3200" dirty="0"/>
            </a:br>
            <a:br>
              <a:rPr lang="en-GB" sz="3200" dirty="0"/>
            </a:br>
            <a:r>
              <a:rPr lang="en-GB" sz="3200" dirty="0"/>
              <a:t>PESTEL analysis: Technology (Strengths)</a:t>
            </a:r>
            <a:br>
              <a:rPr lang="en-US" sz="3200" dirty="0"/>
            </a:b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53696824"/>
              </p:ext>
            </p:extLst>
          </p:nvPr>
        </p:nvGraphicFramePr>
        <p:xfrm>
          <a:off x="4094018" y="1617919"/>
          <a:ext cx="4776644" cy="2024859"/>
        </p:xfrm>
        <a:graphic>
          <a:graphicData uri="http://schemas.openxmlformats.org/drawingml/2006/table">
            <a:tbl>
              <a:tblPr firstRow="1" firstCol="1" bandRow="1">
                <a:tableStyleId>{E269D01E-BC32-4049-B463-5C60D7B0CCD2}</a:tableStyleId>
              </a:tblPr>
              <a:tblGrid>
                <a:gridCol w="4776644">
                  <a:extLst>
                    <a:ext uri="{9D8B030D-6E8A-4147-A177-3AD203B41FA5}">
                      <a16:colId xmlns:a16="http://schemas.microsoft.com/office/drawing/2014/main" val="1014626274"/>
                    </a:ext>
                  </a:extLst>
                </a:gridCol>
              </a:tblGrid>
              <a:tr h="650197">
                <a:tc>
                  <a:txBody>
                    <a:bodyPr/>
                    <a:lstStyle/>
                    <a:p>
                      <a:pPr marL="0" marR="0" algn="ctr">
                        <a:lnSpc>
                          <a:spcPct val="150000"/>
                        </a:lnSpc>
                        <a:spcBef>
                          <a:spcPts val="0"/>
                        </a:spcBef>
                        <a:spcAft>
                          <a:spcPts val="0"/>
                        </a:spcAft>
                      </a:pPr>
                      <a:r>
                        <a:rPr lang="en-GB" sz="1200">
                          <a:solidFill>
                            <a:schemeClr val="tx2"/>
                          </a:solidFill>
                          <a:effectLst/>
                          <a:latin typeface="Source Sans 3" panose="020B0604020202020204" charset="0"/>
                        </a:rPr>
                        <a:t>Strengths</a:t>
                      </a:r>
                      <a:endParaRPr lang="en-US" sz="1200">
                        <a:solidFill>
                          <a:schemeClr val="tx2"/>
                        </a:solidFill>
                        <a:effectLst/>
                        <a:latin typeface="Source Sans 3" panose="020B0604020202020204" charset="0"/>
                        <a:ea typeface="SimHei"/>
                        <a:cs typeface="Arial" panose="020B0604020202020204" pitchFamily="34" charset="0"/>
                      </a:endParaRPr>
                    </a:p>
                  </a:txBody>
                  <a:tcPr marL="68580" marR="68580" marT="0" marB="0"/>
                </a:tc>
                <a:extLst>
                  <a:ext uri="{0D108BD9-81ED-4DB2-BD59-A6C34878D82A}">
                    <a16:rowId xmlns:a16="http://schemas.microsoft.com/office/drawing/2014/main" val="3180358277"/>
                  </a:ext>
                </a:extLst>
              </a:tr>
              <a:tr h="724465">
                <a:tc>
                  <a:txBody>
                    <a:bodyPr/>
                    <a:lstStyle/>
                    <a:p>
                      <a:pPr marL="0" marR="0" algn="just">
                        <a:lnSpc>
                          <a:spcPct val="150000"/>
                        </a:lnSpc>
                        <a:spcBef>
                          <a:spcPts val="0"/>
                        </a:spcBef>
                        <a:spcAft>
                          <a:spcPts val="0"/>
                        </a:spcAft>
                      </a:pPr>
                      <a:r>
                        <a:rPr lang="en-GB" sz="1200" dirty="0">
                          <a:solidFill>
                            <a:schemeClr val="tx2"/>
                          </a:solidFill>
                          <a:effectLst/>
                          <a:latin typeface="Source Sans 3" panose="020B0604020202020204" charset="0"/>
                        </a:rPr>
                        <a:t>AI scheduling tools and performance monitoring (</a:t>
                      </a:r>
                      <a:r>
                        <a:rPr lang="en-US" sz="1200" dirty="0" err="1">
                          <a:solidFill>
                            <a:schemeClr val="tx2"/>
                          </a:solidFill>
                          <a:effectLst/>
                          <a:latin typeface="Source Sans 3" panose="020B0604020202020204" charset="0"/>
                        </a:rPr>
                        <a:t>Filep</a:t>
                      </a:r>
                      <a:r>
                        <a:rPr lang="en-US" sz="1200" dirty="0">
                          <a:solidFill>
                            <a:schemeClr val="tx2"/>
                          </a:solidFill>
                          <a:effectLst/>
                          <a:latin typeface="Source Sans 3" panose="020B0604020202020204" charset="0"/>
                        </a:rPr>
                        <a:t> et al., 2024</a:t>
                      </a:r>
                      <a:r>
                        <a:rPr lang="en-GB" sz="1200" dirty="0">
                          <a:solidFill>
                            <a:schemeClr val="tx2"/>
                          </a:solidFill>
                          <a:effectLst/>
                          <a:latin typeface="Source Sans 3" panose="020B0604020202020204" charset="0"/>
                        </a:rPr>
                        <a:t>)</a:t>
                      </a:r>
                      <a:endParaRPr lang="en-US" sz="1200" dirty="0">
                        <a:solidFill>
                          <a:schemeClr val="tx2"/>
                        </a:solidFill>
                        <a:effectLst/>
                        <a:latin typeface="Source Sans 3" panose="020B0604020202020204" charset="0"/>
                        <a:ea typeface="SimHei"/>
                        <a:cs typeface="Arial" panose="020B0604020202020204" pitchFamily="34" charset="0"/>
                      </a:endParaRPr>
                    </a:p>
                  </a:txBody>
                  <a:tcPr marL="68580" marR="68580" marT="0" marB="0"/>
                </a:tc>
                <a:extLst>
                  <a:ext uri="{0D108BD9-81ED-4DB2-BD59-A6C34878D82A}">
                    <a16:rowId xmlns:a16="http://schemas.microsoft.com/office/drawing/2014/main" val="1630079518"/>
                  </a:ext>
                </a:extLst>
              </a:tr>
              <a:tr h="650197">
                <a:tc>
                  <a:txBody>
                    <a:bodyPr/>
                    <a:lstStyle/>
                    <a:p>
                      <a:pPr marL="0" marR="0" algn="just">
                        <a:lnSpc>
                          <a:spcPct val="150000"/>
                        </a:lnSpc>
                        <a:spcBef>
                          <a:spcPts val="0"/>
                        </a:spcBef>
                        <a:spcAft>
                          <a:spcPts val="0"/>
                        </a:spcAft>
                      </a:pPr>
                      <a:r>
                        <a:rPr lang="en-US" sz="1200" dirty="0">
                          <a:solidFill>
                            <a:schemeClr val="tx2"/>
                          </a:solidFill>
                          <a:effectLst/>
                          <a:latin typeface="Source Sans 3" panose="020B0604020202020204" charset="0"/>
                        </a:rPr>
                        <a:t>Technology is considered to have a two role in hospitality well-being (</a:t>
                      </a:r>
                      <a:r>
                        <a:rPr lang="en-US" sz="1200" dirty="0" err="1">
                          <a:solidFill>
                            <a:schemeClr val="tx2"/>
                          </a:solidFill>
                          <a:effectLst/>
                          <a:latin typeface="Source Sans 3" panose="020B0604020202020204" charset="0"/>
                        </a:rPr>
                        <a:t>Filep</a:t>
                      </a:r>
                      <a:r>
                        <a:rPr lang="en-US" sz="1200" dirty="0">
                          <a:solidFill>
                            <a:schemeClr val="tx2"/>
                          </a:solidFill>
                          <a:effectLst/>
                          <a:latin typeface="Source Sans 3" panose="020B0604020202020204" charset="0"/>
                        </a:rPr>
                        <a:t> et al., 2024)</a:t>
                      </a:r>
                      <a:endParaRPr lang="en-US" sz="1200" dirty="0">
                        <a:solidFill>
                          <a:schemeClr val="tx2"/>
                        </a:solidFill>
                        <a:effectLst/>
                        <a:latin typeface="Source Sans 3" panose="020B0604020202020204" charset="0"/>
                        <a:ea typeface="SimHei"/>
                        <a:cs typeface="Arial" panose="020B0604020202020204" pitchFamily="34" charset="0"/>
                      </a:endParaRPr>
                    </a:p>
                  </a:txBody>
                  <a:tcPr marL="68580" marR="68580" marT="0" marB="0"/>
                </a:tc>
                <a:extLst>
                  <a:ext uri="{0D108BD9-81ED-4DB2-BD59-A6C34878D82A}">
                    <a16:rowId xmlns:a16="http://schemas.microsoft.com/office/drawing/2014/main" val="1888415620"/>
                  </a:ext>
                </a:extLst>
              </a:tr>
            </a:tbl>
          </a:graphicData>
        </a:graphic>
      </p:graphicFrame>
    </p:spTree>
    <p:extLst>
      <p:ext uri="{BB962C8B-B14F-4D97-AF65-F5344CB8AC3E}">
        <p14:creationId xmlns:p14="http://schemas.microsoft.com/office/powerpoint/2010/main" val="832207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2018" y="218209"/>
            <a:ext cx="8766899" cy="779318"/>
          </a:xfrm>
          <a:ln/>
        </p:spPr>
        <p:style>
          <a:lnRef idx="2">
            <a:schemeClr val="accent4">
              <a:shade val="50000"/>
            </a:schemeClr>
          </a:lnRef>
          <a:fillRef idx="1">
            <a:schemeClr val="accent4"/>
          </a:fillRef>
          <a:effectRef idx="0">
            <a:schemeClr val="accent4"/>
          </a:effectRef>
          <a:fontRef idx="minor">
            <a:schemeClr val="lt1"/>
          </a:fontRef>
        </p:style>
        <p:txBody>
          <a:bodyPr/>
          <a:lstStyle/>
          <a:p>
            <a:pPr lvl="1" algn="ctr"/>
            <a:r>
              <a:rPr lang="en-GB" dirty="0"/>
              <a:t>PESTEL analysis: Technology (Limitations)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437328637"/>
              </p:ext>
            </p:extLst>
          </p:nvPr>
        </p:nvGraphicFramePr>
        <p:xfrm>
          <a:off x="4094018" y="1617919"/>
          <a:ext cx="4776644" cy="2024859"/>
        </p:xfrm>
        <a:graphic>
          <a:graphicData uri="http://schemas.openxmlformats.org/drawingml/2006/table">
            <a:tbl>
              <a:tblPr firstRow="1" firstCol="1" bandRow="1">
                <a:tableStyleId>{E269D01E-BC32-4049-B463-5C60D7B0CCD2}</a:tableStyleId>
              </a:tblPr>
              <a:tblGrid>
                <a:gridCol w="4776644">
                  <a:extLst>
                    <a:ext uri="{9D8B030D-6E8A-4147-A177-3AD203B41FA5}">
                      <a16:colId xmlns:a16="http://schemas.microsoft.com/office/drawing/2014/main" val="1014626274"/>
                    </a:ext>
                  </a:extLst>
                </a:gridCol>
              </a:tblGrid>
              <a:tr h="650197">
                <a:tc>
                  <a:txBody>
                    <a:bodyPr/>
                    <a:lstStyle/>
                    <a:p>
                      <a:pPr marL="0" marR="0" algn="ctr">
                        <a:lnSpc>
                          <a:spcPct val="150000"/>
                        </a:lnSpc>
                        <a:spcBef>
                          <a:spcPts val="0"/>
                        </a:spcBef>
                        <a:spcAft>
                          <a:spcPts val="0"/>
                        </a:spcAft>
                      </a:pPr>
                      <a:r>
                        <a:rPr lang="en-GB" sz="1200" b="1" dirty="0">
                          <a:solidFill>
                            <a:schemeClr val="tx2"/>
                          </a:solidFill>
                          <a:effectLst/>
                          <a:latin typeface="Source Sans 3" panose="020B0604020202020204" charset="0"/>
                          <a:ea typeface="SimHei"/>
                          <a:cs typeface="Arial" panose="020B0604020202020204" pitchFamily="34" charset="0"/>
                        </a:rPr>
                        <a:t>Limitations </a:t>
                      </a:r>
                      <a:endParaRPr lang="en-US" sz="1200" dirty="0">
                        <a:solidFill>
                          <a:schemeClr val="tx2"/>
                        </a:solidFill>
                        <a:effectLst/>
                        <a:latin typeface="Source Sans 3" panose="020B0604020202020204" charset="0"/>
                        <a:ea typeface="SimHei"/>
                        <a:cs typeface="Arial" panose="020B0604020202020204" pitchFamily="34" charset="0"/>
                      </a:endParaRPr>
                    </a:p>
                  </a:txBody>
                  <a:tcPr marL="68580" marR="68580" marT="0" marB="0"/>
                </a:tc>
                <a:extLst>
                  <a:ext uri="{0D108BD9-81ED-4DB2-BD59-A6C34878D82A}">
                    <a16:rowId xmlns:a16="http://schemas.microsoft.com/office/drawing/2014/main" val="3180358277"/>
                  </a:ext>
                </a:extLst>
              </a:tr>
              <a:tr h="724465">
                <a:tc>
                  <a:txBody>
                    <a:bodyPr/>
                    <a:lstStyle/>
                    <a:p>
                      <a:pPr marL="0" marR="0" algn="just">
                        <a:lnSpc>
                          <a:spcPct val="150000"/>
                        </a:lnSpc>
                        <a:spcBef>
                          <a:spcPts val="0"/>
                        </a:spcBef>
                        <a:spcAft>
                          <a:spcPts val="0"/>
                        </a:spcAft>
                      </a:pPr>
                      <a:r>
                        <a:rPr lang="en-GB" sz="1200" dirty="0">
                          <a:solidFill>
                            <a:schemeClr val="tx2"/>
                          </a:solidFill>
                          <a:effectLst/>
                          <a:latin typeface="Source Sans 3" panose="020B0604020202020204" charset="0"/>
                          <a:ea typeface="SimHei"/>
                          <a:cs typeface="Arial" panose="020B0604020202020204" pitchFamily="34" charset="0"/>
                        </a:rPr>
                        <a:t>Shortage of skilled IT staff (</a:t>
                      </a:r>
                      <a:r>
                        <a:rPr lang="en-US" sz="1200" dirty="0" err="1">
                          <a:solidFill>
                            <a:schemeClr val="tx2"/>
                          </a:solidFill>
                          <a:effectLst/>
                          <a:latin typeface="Source Sans 3" panose="020B0604020202020204" charset="0"/>
                        </a:rPr>
                        <a:t>Filep</a:t>
                      </a:r>
                      <a:r>
                        <a:rPr lang="en-US" sz="1200" dirty="0">
                          <a:solidFill>
                            <a:schemeClr val="tx2"/>
                          </a:solidFill>
                          <a:effectLst/>
                          <a:latin typeface="Source Sans 3" panose="020B0604020202020204" charset="0"/>
                        </a:rPr>
                        <a:t> et al., 2024</a:t>
                      </a:r>
                      <a:r>
                        <a:rPr lang="en-GB" sz="1200" dirty="0">
                          <a:solidFill>
                            <a:schemeClr val="tx2"/>
                          </a:solidFill>
                          <a:effectLst/>
                          <a:latin typeface="Source Sans 3" panose="020B0604020202020204" charset="0"/>
                          <a:ea typeface="SimHei"/>
                          <a:cs typeface="Arial" panose="020B0604020202020204" pitchFamily="34" charset="0"/>
                        </a:rPr>
                        <a:t>)</a:t>
                      </a:r>
                      <a:endParaRPr lang="en-US" sz="1200" dirty="0">
                        <a:solidFill>
                          <a:schemeClr val="tx2"/>
                        </a:solidFill>
                        <a:effectLst/>
                        <a:latin typeface="Source Sans 3" panose="020B0604020202020204" charset="0"/>
                        <a:ea typeface="SimHei"/>
                        <a:cs typeface="Arial" panose="020B0604020202020204" pitchFamily="34" charset="0"/>
                      </a:endParaRPr>
                    </a:p>
                  </a:txBody>
                  <a:tcPr marL="68580" marR="68580" marT="0" marB="0"/>
                </a:tc>
                <a:extLst>
                  <a:ext uri="{0D108BD9-81ED-4DB2-BD59-A6C34878D82A}">
                    <a16:rowId xmlns:a16="http://schemas.microsoft.com/office/drawing/2014/main" val="1630079518"/>
                  </a:ext>
                </a:extLst>
              </a:tr>
              <a:tr h="650197">
                <a:tc>
                  <a:txBody>
                    <a:bodyPr/>
                    <a:lstStyle/>
                    <a:p>
                      <a:pPr marL="0" marR="0" algn="just">
                        <a:lnSpc>
                          <a:spcPct val="150000"/>
                        </a:lnSpc>
                        <a:spcBef>
                          <a:spcPts val="0"/>
                        </a:spcBef>
                        <a:spcAft>
                          <a:spcPts val="0"/>
                        </a:spcAft>
                      </a:pPr>
                      <a:r>
                        <a:rPr lang="en-GB" sz="1200" dirty="0">
                          <a:solidFill>
                            <a:schemeClr val="tx2"/>
                          </a:solidFill>
                          <a:effectLst/>
                          <a:latin typeface="Source Sans 3" panose="020B0604020202020204" charset="0"/>
                          <a:ea typeface="SimHei"/>
                          <a:cs typeface="Arial" panose="020B0604020202020204" pitchFamily="34" charset="0"/>
                        </a:rPr>
                        <a:t>Increased reliance on digital platforms (</a:t>
                      </a:r>
                      <a:r>
                        <a:rPr lang="en-US" sz="1200" dirty="0" err="1">
                          <a:solidFill>
                            <a:schemeClr val="tx2"/>
                          </a:solidFill>
                          <a:effectLst/>
                          <a:latin typeface="Source Sans 3" panose="020B0604020202020204" charset="0"/>
                        </a:rPr>
                        <a:t>Filep</a:t>
                      </a:r>
                      <a:r>
                        <a:rPr lang="en-US" sz="1200" dirty="0">
                          <a:solidFill>
                            <a:schemeClr val="tx2"/>
                          </a:solidFill>
                          <a:effectLst/>
                          <a:latin typeface="Source Sans 3" panose="020B0604020202020204" charset="0"/>
                        </a:rPr>
                        <a:t> et al., 2024</a:t>
                      </a:r>
                      <a:r>
                        <a:rPr lang="en-GB" sz="1200" dirty="0">
                          <a:solidFill>
                            <a:schemeClr val="tx2"/>
                          </a:solidFill>
                          <a:effectLst/>
                          <a:latin typeface="Source Sans 3" panose="020B0604020202020204" charset="0"/>
                          <a:ea typeface="SimHei"/>
                          <a:cs typeface="Arial" panose="020B0604020202020204" pitchFamily="34" charset="0"/>
                        </a:rPr>
                        <a:t>)</a:t>
                      </a:r>
                      <a:endParaRPr lang="en-US" sz="1200" dirty="0">
                        <a:solidFill>
                          <a:schemeClr val="tx2"/>
                        </a:solidFill>
                        <a:effectLst/>
                        <a:latin typeface="Source Sans 3" panose="020B0604020202020204" charset="0"/>
                        <a:ea typeface="SimHei"/>
                        <a:cs typeface="Arial" panose="020B0604020202020204" pitchFamily="34" charset="0"/>
                      </a:endParaRPr>
                    </a:p>
                  </a:txBody>
                  <a:tcPr marL="68580" marR="68580" marT="0" marB="0"/>
                </a:tc>
                <a:extLst>
                  <a:ext uri="{0D108BD9-81ED-4DB2-BD59-A6C34878D82A}">
                    <a16:rowId xmlns:a16="http://schemas.microsoft.com/office/drawing/2014/main" val="1888415620"/>
                  </a:ext>
                </a:extLst>
              </a:tr>
            </a:tbl>
          </a:graphicData>
        </a:graphic>
      </p:graphicFrame>
      <p:pic>
        <p:nvPicPr>
          <p:cNvPr id="2" name="Picture 1"/>
          <p:cNvPicPr>
            <a:picLocks noChangeAspect="1"/>
          </p:cNvPicPr>
          <p:nvPr/>
        </p:nvPicPr>
        <p:blipFill rotWithShape="1">
          <a:blip r:embed="rId3"/>
          <a:srcRect l="1849" t="2710" r="3317" b="5796"/>
          <a:stretch/>
        </p:blipFill>
        <p:spPr>
          <a:xfrm>
            <a:off x="311727" y="1548245"/>
            <a:ext cx="3574474" cy="2275610"/>
          </a:xfrm>
          <a:prstGeom prst="rect">
            <a:avLst/>
          </a:prstGeom>
        </p:spPr>
      </p:pic>
      <p:sp>
        <p:nvSpPr>
          <p:cNvPr id="5" name="Rectangle 4"/>
          <p:cNvSpPr/>
          <p:nvPr/>
        </p:nvSpPr>
        <p:spPr>
          <a:xfrm>
            <a:off x="1322950" y="3896591"/>
            <a:ext cx="1705916" cy="276999"/>
          </a:xfrm>
          <a:prstGeom prst="rect">
            <a:avLst/>
          </a:prstGeom>
        </p:spPr>
        <p:txBody>
          <a:bodyPr wrap="none">
            <a:spAutoFit/>
          </a:bodyPr>
          <a:lstStyle/>
          <a:p>
            <a:r>
              <a:rPr lang="en-GB" sz="1200" dirty="0" err="1">
                <a:latin typeface="Source Sans 3" panose="020B0604020202020204" charset="0"/>
                <a:ea typeface="Calibri" panose="020F0502020204030204" pitchFamily="34" charset="0"/>
              </a:rPr>
              <a:t>Neagu</a:t>
            </a:r>
            <a:r>
              <a:rPr lang="en-GB" sz="1200" dirty="0">
                <a:latin typeface="Source Sans 3" panose="020B0604020202020204" charset="0"/>
                <a:ea typeface="Calibri" panose="020F0502020204030204" pitchFamily="34" charset="0"/>
              </a:rPr>
              <a:t> and </a:t>
            </a:r>
            <a:r>
              <a:rPr lang="en-GB" sz="1200" dirty="0" err="1">
                <a:latin typeface="Source Sans 3" panose="020B0604020202020204" charset="0"/>
                <a:ea typeface="Calibri" panose="020F0502020204030204" pitchFamily="34" charset="0"/>
              </a:rPr>
              <a:t>Vieriu</a:t>
            </a:r>
            <a:r>
              <a:rPr lang="en-GB" sz="1200" dirty="0">
                <a:latin typeface="Source Sans 3" panose="020B0604020202020204" charset="0"/>
                <a:ea typeface="Calibri" panose="020F0502020204030204" pitchFamily="34" charset="0"/>
              </a:rPr>
              <a:t> (2025)</a:t>
            </a:r>
            <a:endParaRPr lang="en-US" dirty="0">
              <a:latin typeface="Source Sans 3" panose="020B0604020202020204" charset="0"/>
            </a:endParaRPr>
          </a:p>
        </p:txBody>
      </p:sp>
    </p:spTree>
    <p:extLst>
      <p:ext uri="{BB962C8B-B14F-4D97-AF65-F5344CB8AC3E}">
        <p14:creationId xmlns:p14="http://schemas.microsoft.com/office/powerpoint/2010/main" val="1397038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720000" y="1787235"/>
            <a:ext cx="7704000" cy="2380123"/>
          </a:xfrm>
        </p:spPr>
        <p:txBody>
          <a:bodyPr/>
          <a:lstStyle/>
          <a:p>
            <a:pPr marL="139700" indent="0">
              <a:buNone/>
            </a:pPr>
            <a:r>
              <a:rPr lang="en-GB" dirty="0"/>
              <a:t>The reasons that impact on mental health positively: </a:t>
            </a:r>
            <a:endParaRPr lang="en-US" dirty="0"/>
          </a:p>
          <a:p>
            <a:pPr lvl="0"/>
            <a:r>
              <a:rPr lang="en-GB" dirty="0"/>
              <a:t>Eco-friendly hotels </a:t>
            </a:r>
            <a:endParaRPr lang="en-US" dirty="0"/>
          </a:p>
          <a:p>
            <a:pPr lvl="0"/>
            <a:r>
              <a:rPr lang="en-GB" dirty="0"/>
              <a:t>Solar energy </a:t>
            </a:r>
            <a:endParaRPr lang="en-US" dirty="0"/>
          </a:p>
          <a:p>
            <a:pPr lvl="0"/>
            <a:r>
              <a:rPr lang="en-GB" dirty="0"/>
              <a:t>Waste reduction </a:t>
            </a:r>
            <a:endParaRPr lang="en-US" dirty="0"/>
          </a:p>
          <a:p>
            <a:pPr lvl="0"/>
            <a:r>
              <a:rPr lang="en-GB" dirty="0"/>
              <a:t>Employees to focus on sustainability (</a:t>
            </a:r>
            <a:r>
              <a:rPr lang="en-GB" dirty="0" err="1"/>
              <a:t>Elshaer</a:t>
            </a:r>
            <a:r>
              <a:rPr lang="en-GB" dirty="0"/>
              <a:t>, 2023)</a:t>
            </a:r>
            <a:endParaRPr lang="en-US" dirty="0"/>
          </a:p>
          <a:p>
            <a:endParaRPr lang="en-US" dirty="0"/>
          </a:p>
        </p:txBody>
      </p:sp>
      <p:sp>
        <p:nvSpPr>
          <p:cNvPr id="3" name="Title 2"/>
          <p:cNvSpPr>
            <a:spLocks noGrp="1"/>
          </p:cNvSpPr>
          <p:nvPr>
            <p:ph type="title"/>
          </p:nvPr>
        </p:nvSpPr>
        <p:spPr/>
        <p:txBody>
          <a:bodyPr/>
          <a:lstStyle/>
          <a:p>
            <a:pPr algn="ctr"/>
            <a:r>
              <a:rPr lang="en-GB" dirty="0"/>
              <a:t>PESTEL analysis: Environmental (Strengths)</a:t>
            </a:r>
            <a:endParaRPr lang="en-US" dirty="0"/>
          </a:p>
        </p:txBody>
      </p:sp>
    </p:spTree>
    <p:extLst>
      <p:ext uri="{BB962C8B-B14F-4D97-AF65-F5344CB8AC3E}">
        <p14:creationId xmlns:p14="http://schemas.microsoft.com/office/powerpoint/2010/main" val="1109830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053709" y="2098963"/>
            <a:ext cx="7036582" cy="2109959"/>
          </a:xfrm>
        </p:spPr>
        <p:txBody>
          <a:bodyPr/>
          <a:lstStyle/>
          <a:p>
            <a:pPr algn="ctr"/>
            <a:r>
              <a:rPr lang="en-GB" dirty="0"/>
              <a:t>COVID-19 pandemic heightened stress</a:t>
            </a:r>
            <a:endParaRPr lang="en-US" dirty="0"/>
          </a:p>
          <a:p>
            <a:pPr algn="ctr"/>
            <a:r>
              <a:rPr lang="en-GB" dirty="0"/>
              <a:t>Climate change also creates risks that threatens jobs</a:t>
            </a:r>
            <a:endParaRPr lang="en-US" dirty="0"/>
          </a:p>
        </p:txBody>
      </p:sp>
      <p:sp>
        <p:nvSpPr>
          <p:cNvPr id="3" name="Title 2"/>
          <p:cNvSpPr>
            <a:spLocks noGrp="1"/>
          </p:cNvSpPr>
          <p:nvPr>
            <p:ph type="title"/>
          </p:nvPr>
        </p:nvSpPr>
        <p:spPr/>
        <p:txBody>
          <a:bodyPr/>
          <a:lstStyle/>
          <a:p>
            <a:pPr algn="ctr"/>
            <a:r>
              <a:rPr lang="en-GB" dirty="0"/>
              <a:t>PESTEL analysis: Environmental (Limitations)</a:t>
            </a:r>
            <a:endParaRPr lang="en-US" dirty="0"/>
          </a:p>
        </p:txBody>
      </p:sp>
    </p:spTree>
    <p:extLst>
      <p:ext uri="{BB962C8B-B14F-4D97-AF65-F5344CB8AC3E}">
        <p14:creationId xmlns:p14="http://schemas.microsoft.com/office/powerpoint/2010/main" val="3768121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29936" y="270164"/>
            <a:ext cx="7894064" cy="1049481"/>
          </a:xfrm>
        </p:spPr>
        <p:style>
          <a:lnRef idx="2">
            <a:schemeClr val="accent3">
              <a:shade val="50000"/>
            </a:schemeClr>
          </a:lnRef>
          <a:fillRef idx="1">
            <a:schemeClr val="accent3"/>
          </a:fillRef>
          <a:effectRef idx="0">
            <a:schemeClr val="accent3"/>
          </a:effectRef>
          <a:fontRef idx="minor">
            <a:schemeClr val="lt1"/>
          </a:fontRef>
        </p:style>
        <p:txBody>
          <a:bodyPr/>
          <a:lstStyle/>
          <a:p>
            <a:r>
              <a:rPr lang="en-GB" dirty="0"/>
              <a:t>PESTEL analysis: Legal (Strengths and Limitations) </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161441796"/>
              </p:ext>
            </p:extLst>
          </p:nvPr>
        </p:nvGraphicFramePr>
        <p:xfrm>
          <a:off x="529933" y="1694003"/>
          <a:ext cx="7894066" cy="2649396"/>
        </p:xfrm>
        <a:graphic>
          <a:graphicData uri="http://schemas.openxmlformats.org/drawingml/2006/table">
            <a:tbl>
              <a:tblPr firstRow="1" firstCol="1" bandRow="1">
                <a:tableStyleId>{F2DE63D5-997A-4646-A377-4702673A728D}</a:tableStyleId>
              </a:tblPr>
              <a:tblGrid>
                <a:gridCol w="3947033">
                  <a:extLst>
                    <a:ext uri="{9D8B030D-6E8A-4147-A177-3AD203B41FA5}">
                      <a16:colId xmlns:a16="http://schemas.microsoft.com/office/drawing/2014/main" val="1510361593"/>
                    </a:ext>
                  </a:extLst>
                </a:gridCol>
                <a:gridCol w="3947033">
                  <a:extLst>
                    <a:ext uri="{9D8B030D-6E8A-4147-A177-3AD203B41FA5}">
                      <a16:colId xmlns:a16="http://schemas.microsoft.com/office/drawing/2014/main" val="3621053950"/>
                    </a:ext>
                  </a:extLst>
                </a:gridCol>
              </a:tblGrid>
              <a:tr h="320341">
                <a:tc>
                  <a:txBody>
                    <a:bodyPr/>
                    <a:lstStyle/>
                    <a:p>
                      <a:pPr marL="0" marR="0" algn="just">
                        <a:lnSpc>
                          <a:spcPct val="150000"/>
                        </a:lnSpc>
                        <a:spcBef>
                          <a:spcPts val="0"/>
                        </a:spcBef>
                        <a:spcAft>
                          <a:spcPts val="0"/>
                        </a:spcAft>
                      </a:pPr>
                      <a:r>
                        <a:rPr lang="en-GB" sz="1200" dirty="0">
                          <a:effectLst/>
                          <a:latin typeface="Source Sans 3" panose="020B0604020202020204" charset="0"/>
                        </a:rPr>
                        <a:t>Strengths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latin typeface="Source Sans 3" panose="020B0604020202020204" charset="0"/>
                        </a:rPr>
                        <a:t>Limitations </a:t>
                      </a:r>
                      <a:endParaRPr lang="en-US" sz="120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67676974"/>
                  </a:ext>
                </a:extLst>
              </a:tr>
              <a:tr h="659400">
                <a:tc>
                  <a:txBody>
                    <a:bodyPr/>
                    <a:lstStyle/>
                    <a:p>
                      <a:pPr marL="0" marR="0" algn="just">
                        <a:lnSpc>
                          <a:spcPct val="150000"/>
                        </a:lnSpc>
                        <a:spcBef>
                          <a:spcPts val="0"/>
                        </a:spcBef>
                        <a:spcAft>
                          <a:spcPts val="0"/>
                        </a:spcAft>
                      </a:pPr>
                      <a:r>
                        <a:rPr lang="en-GB" sz="1200" dirty="0">
                          <a:effectLst/>
                          <a:latin typeface="Source Sans 3" panose="020B0604020202020204" charset="0"/>
                        </a:rPr>
                        <a:t>Employment Law</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Long working hours</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14573885"/>
                  </a:ext>
                </a:extLst>
              </a:tr>
              <a:tr h="659400">
                <a:tc>
                  <a:txBody>
                    <a:bodyPr/>
                    <a:lstStyle/>
                    <a:p>
                      <a:pPr marL="0" marR="0" algn="just">
                        <a:lnSpc>
                          <a:spcPct val="150000"/>
                        </a:lnSpc>
                        <a:spcBef>
                          <a:spcPts val="0"/>
                        </a:spcBef>
                        <a:spcAft>
                          <a:spcPts val="0"/>
                        </a:spcAft>
                      </a:pPr>
                      <a:r>
                        <a:rPr lang="en-US" sz="1200" dirty="0">
                          <a:effectLst/>
                          <a:latin typeface="Source Sans 3" panose="020B0604020202020204" charset="0"/>
                        </a:rPr>
                        <a:t>Legal frameworks impose a duty of care (Almond et al., 2022)</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Poor work and life balance</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9034573"/>
                  </a:ext>
                </a:extLst>
              </a:tr>
              <a:tr h="1010255">
                <a:tc>
                  <a:txBody>
                    <a:bodyPr/>
                    <a:lstStyle/>
                    <a:p>
                      <a:pPr marL="0" marR="0" algn="just">
                        <a:lnSpc>
                          <a:spcPct val="150000"/>
                        </a:lnSpc>
                        <a:spcBef>
                          <a:spcPts val="0"/>
                        </a:spcBef>
                        <a:spcAft>
                          <a:spcPts val="0"/>
                        </a:spcAft>
                      </a:pP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Source Sans 3" panose="020B0604020202020204" charset="0"/>
                        </a:rPr>
                        <a:t>Job insecurity </a:t>
                      </a:r>
                      <a:endParaRPr lang="en-US" sz="1200" dirty="0">
                        <a:effectLst/>
                        <a:latin typeface="Source Sans 3" panose="020B060402020202020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10750315"/>
                  </a:ext>
                </a:extLst>
              </a:tr>
            </a:tbl>
          </a:graphicData>
        </a:graphic>
      </p:graphicFrame>
    </p:spTree>
    <p:extLst>
      <p:ext uri="{BB962C8B-B14F-4D97-AF65-F5344CB8AC3E}">
        <p14:creationId xmlns:p14="http://schemas.microsoft.com/office/powerpoint/2010/main" val="2611136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43"/>
          <p:cNvSpPr txBox="1">
            <a:spLocks noGrp="1"/>
          </p:cNvSpPr>
          <p:nvPr>
            <p:ph type="title"/>
          </p:nvPr>
        </p:nvSpPr>
        <p:spPr>
          <a:xfrm>
            <a:off x="719999" y="445025"/>
            <a:ext cx="7114745" cy="572700"/>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marL="0" lvl="0" indent="0" algn="l" rtl="0">
              <a:spcBef>
                <a:spcPts val="0"/>
              </a:spcBef>
              <a:spcAft>
                <a:spcPts val="0"/>
              </a:spcAft>
              <a:buNone/>
            </a:pPr>
            <a:r>
              <a:rPr lang="en-US" dirty="0"/>
              <a:t>C</a:t>
            </a:r>
            <a:r>
              <a:rPr lang="en" dirty="0"/>
              <a:t>onclusion </a:t>
            </a:r>
            <a:endParaRPr dirty="0"/>
          </a:p>
        </p:txBody>
      </p:sp>
      <p:sp>
        <p:nvSpPr>
          <p:cNvPr id="407" name="Google Shape;407;p43"/>
          <p:cNvSpPr txBox="1">
            <a:spLocks noGrp="1"/>
          </p:cNvSpPr>
          <p:nvPr>
            <p:ph type="subTitle" idx="2"/>
          </p:nvPr>
        </p:nvSpPr>
        <p:spPr>
          <a:xfrm>
            <a:off x="719999" y="1330036"/>
            <a:ext cx="7114745" cy="3247742"/>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nSpc>
                <a:spcPct val="150000"/>
              </a:lnSpc>
            </a:pPr>
            <a:r>
              <a:rPr lang="en-GB" dirty="0"/>
              <a:t>The hospitality industry faces a deepening mental health crisis driven by structural pressures. </a:t>
            </a:r>
            <a:endParaRPr lang="en-US" dirty="0"/>
          </a:p>
          <a:p>
            <a:pPr lvl="0">
              <a:lnSpc>
                <a:spcPct val="150000"/>
              </a:lnSpc>
            </a:pPr>
            <a:r>
              <a:rPr lang="en-GB" dirty="0"/>
              <a:t>Hence, the mental health crisis can lead to reduced service quality, and increases turnover, creating significant financial and reputational risks for employers.</a:t>
            </a:r>
            <a:endParaRPr lang="en-US" dirty="0"/>
          </a:p>
          <a:p>
            <a:pPr lvl="0">
              <a:lnSpc>
                <a:spcPct val="150000"/>
              </a:lnSpc>
            </a:pPr>
            <a:r>
              <a:rPr lang="en-GB" dirty="0"/>
              <a:t>As a result, Pestle factors were considered to ensure both sustainable operations and healthier working environments for employees.</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43"/>
          <p:cNvSpPr txBox="1">
            <a:spLocks noGrp="1"/>
          </p:cNvSpPr>
          <p:nvPr>
            <p:ph type="title"/>
          </p:nvPr>
        </p:nvSpPr>
        <p:spPr>
          <a:xfrm>
            <a:off x="719999" y="445025"/>
            <a:ext cx="7114745" cy="572700"/>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r>
              <a:rPr lang="en-GB" dirty="0"/>
              <a:t>Recommendations</a:t>
            </a:r>
            <a:endParaRPr dirty="0"/>
          </a:p>
        </p:txBody>
      </p:sp>
      <p:sp>
        <p:nvSpPr>
          <p:cNvPr id="407" name="Google Shape;407;p43"/>
          <p:cNvSpPr txBox="1">
            <a:spLocks noGrp="1"/>
          </p:cNvSpPr>
          <p:nvPr>
            <p:ph type="subTitle" idx="2"/>
          </p:nvPr>
        </p:nvSpPr>
        <p:spPr>
          <a:xfrm>
            <a:off x="719999" y="1330036"/>
            <a:ext cx="7031619" cy="3247742"/>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marL="139700" indent="0">
              <a:lnSpc>
                <a:spcPct val="150000"/>
              </a:lnSpc>
              <a:buNone/>
            </a:pPr>
            <a:r>
              <a:rPr lang="en-GB" dirty="0"/>
              <a:t>The recommendations for this are as follows: </a:t>
            </a:r>
            <a:endParaRPr lang="en-US" dirty="0"/>
          </a:p>
          <a:p>
            <a:pPr lvl="0">
              <a:lnSpc>
                <a:spcPct val="150000"/>
              </a:lnSpc>
            </a:pPr>
            <a:r>
              <a:rPr lang="en-GB" dirty="0"/>
              <a:t>Embed mental health into their human resource policies. </a:t>
            </a:r>
            <a:endParaRPr lang="en-US" dirty="0"/>
          </a:p>
          <a:p>
            <a:pPr lvl="0">
              <a:lnSpc>
                <a:spcPct val="150000"/>
              </a:lnSpc>
            </a:pPr>
            <a:r>
              <a:rPr lang="en-GB" dirty="0" err="1"/>
              <a:t>Govts</a:t>
            </a:r>
            <a:r>
              <a:rPr lang="en-GB" dirty="0"/>
              <a:t> to provide incentives for businesses that invest in staff well-being. </a:t>
            </a:r>
            <a:endParaRPr lang="en-US" dirty="0"/>
          </a:p>
          <a:p>
            <a:pPr lvl="0">
              <a:lnSpc>
                <a:spcPct val="150000"/>
              </a:lnSpc>
            </a:pPr>
            <a:r>
              <a:rPr lang="en-GB" dirty="0"/>
              <a:t>Collaboration among hotels, unions, and governments could create joint initiatives.</a:t>
            </a:r>
          </a:p>
          <a:p>
            <a:pPr lvl="0">
              <a:lnSpc>
                <a:spcPct val="150000"/>
              </a:lnSpc>
            </a:pPr>
            <a:r>
              <a:rPr lang="en-GB" dirty="0"/>
              <a:t>Strong health policies can reduce absenteeism by about 33%, highlighting the clear return on investment (SHRM, 2024). </a:t>
            </a:r>
            <a:endParaRPr lang="en-US" dirty="0"/>
          </a:p>
        </p:txBody>
      </p:sp>
    </p:spTree>
    <p:extLst>
      <p:ext uri="{BB962C8B-B14F-4D97-AF65-F5344CB8AC3E}">
        <p14:creationId xmlns:p14="http://schemas.microsoft.com/office/powerpoint/2010/main" val="1245810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606096"/>
            <a:ext cx="9079264" cy="4170441"/>
          </a:xfrm>
        </p:spPr>
        <p:txBody>
          <a:bodyPr/>
          <a:lstStyle/>
          <a:p>
            <a:r>
              <a:rPr lang="en-GB" sz="900" dirty="0" err="1"/>
              <a:t>Marsman</a:t>
            </a:r>
            <a:r>
              <a:rPr lang="en-GB" sz="900" dirty="0"/>
              <a:t>, A., Pries, L.-K., Ten Have, M., … and van </a:t>
            </a:r>
            <a:r>
              <a:rPr lang="en-GB" sz="900" dirty="0" err="1"/>
              <a:t>Os</a:t>
            </a:r>
            <a:r>
              <a:rPr lang="en-GB" sz="900" dirty="0"/>
              <a:t>, J. (2020) ‘Contribution of factors used to explain mental health variance in models of level of mental health and change of mental health’ (Figure), </a:t>
            </a:r>
            <a:r>
              <a:rPr lang="en-GB" sz="900" i="1" dirty="0"/>
              <a:t>Do Current Measures of Polygenic Risk for Mental Disorders Contribute to Population Variance in Mental Health?</a:t>
            </a:r>
            <a:r>
              <a:rPr lang="en-GB" sz="900" dirty="0"/>
              <a:t>, July. Available at: </a:t>
            </a:r>
            <a:r>
              <a:rPr lang="en-GB" sz="900" u="sng" dirty="0">
                <a:hlinkClick r:id="rId3"/>
              </a:rPr>
              <a:t>https://www.researchgate.net/figure/Contribution-of-factors-used-to-explain-mental-health-variance-in-models-of-level-of_fig1_345326357</a:t>
            </a:r>
            <a:endParaRPr lang="en-GB" sz="900" u="sng" dirty="0"/>
          </a:p>
          <a:p>
            <a:r>
              <a:rPr lang="en-GB" sz="900" dirty="0" err="1"/>
              <a:t>Batabyal</a:t>
            </a:r>
            <a:r>
              <a:rPr lang="en-GB" sz="900" dirty="0"/>
              <a:t>, D. and Das, D. K. (</a:t>
            </a:r>
            <a:r>
              <a:rPr lang="en-GB" sz="900" dirty="0" err="1"/>
              <a:t>eds</a:t>
            </a:r>
            <a:r>
              <a:rPr lang="en-GB" sz="900" dirty="0"/>
              <a:t>) (2019) </a:t>
            </a:r>
            <a:r>
              <a:rPr lang="en-GB" sz="900" i="1" dirty="0"/>
              <a:t>Global Trends, Practices, and Challenges in Contemporary Tourism and Hospitality Management</a:t>
            </a:r>
            <a:r>
              <a:rPr lang="en-GB" sz="900" dirty="0"/>
              <a:t>, Hershey, PA: Business Science Reference (IGI Global). </a:t>
            </a:r>
            <a:r>
              <a:rPr lang="en-GB" sz="900" u="sng" dirty="0">
                <a:hlinkClick r:id="rId4"/>
              </a:rPr>
              <a:t>https://www.researchgate.net/profile/Jose-Vargas-Hernandez/publication/318001165_The_FIBRAs_As_a_Tool_for_Investment_Diversification_in_Mexican_Hotel_Sector_The_Case_of_FIBRA_Inn/links/60c7aa7d299bf108abd94b24/The-FIBRAs-As-a-Tool-for-Investment-Diversification-in-Mexican-Hotel-Sector-The-Case-of-FIBRA-Inn.pdf</a:t>
            </a:r>
            <a:r>
              <a:rPr lang="en-GB" sz="900" dirty="0"/>
              <a:t> </a:t>
            </a:r>
          </a:p>
          <a:p>
            <a:r>
              <a:rPr lang="en-GB" sz="900" dirty="0"/>
              <a:t>Cooper, C. and Hall, M. (2019) </a:t>
            </a:r>
            <a:r>
              <a:rPr lang="en-GB" sz="900" i="1" dirty="0"/>
              <a:t>Contemporary Tourism: An International Approach</a:t>
            </a:r>
            <a:r>
              <a:rPr lang="en-GB" sz="900" dirty="0"/>
              <a:t>, 4th </a:t>
            </a:r>
            <a:r>
              <a:rPr lang="en-GB" sz="900" dirty="0" err="1"/>
              <a:t>edn</a:t>
            </a:r>
            <a:r>
              <a:rPr lang="en-GB" sz="900" dirty="0"/>
              <a:t>, </a:t>
            </a:r>
            <a:r>
              <a:rPr lang="en-GB" sz="900" dirty="0" err="1"/>
              <a:t>Goodfellow</a:t>
            </a:r>
            <a:r>
              <a:rPr lang="en-GB" sz="900" dirty="0"/>
              <a:t> Publishers, Oxford. </a:t>
            </a:r>
            <a:r>
              <a:rPr lang="en-GB" sz="900" u="sng" dirty="0">
                <a:hlinkClick r:id="rId5"/>
              </a:rPr>
              <a:t>https://www.goodfellowpublishers.com/free_files/Preface,%20contents%20and%20copyright-49fb75618a791b44632d1b317a8d7aa8.pdf</a:t>
            </a:r>
            <a:r>
              <a:rPr lang="en-GB" sz="900" dirty="0"/>
              <a:t> </a:t>
            </a:r>
            <a:endParaRPr lang="en-US" sz="900" dirty="0"/>
          </a:p>
          <a:p>
            <a:r>
              <a:rPr lang="en-GB" sz="900" dirty="0"/>
              <a:t>Thompson, A. and Scott, J. (2023) ‘Political determinants of mental health: implications for occupational settings’, </a:t>
            </a:r>
            <a:r>
              <a:rPr lang="en-GB" sz="900" i="1" dirty="0"/>
              <a:t>International Journal of Social Psychiatry</a:t>
            </a:r>
            <a:r>
              <a:rPr lang="en-GB" sz="900" dirty="0"/>
              <a:t>.</a:t>
            </a:r>
            <a:endParaRPr lang="en-US" sz="900" dirty="0"/>
          </a:p>
          <a:p>
            <a:r>
              <a:rPr lang="en-GB" sz="900" dirty="0" err="1"/>
              <a:t>Koniari</a:t>
            </a:r>
            <a:r>
              <a:rPr lang="en-GB" sz="900" dirty="0"/>
              <a:t>, A. (2025) The effect of burnout on employee well-being and job satisfaction in the hospitality industry. </a:t>
            </a:r>
          </a:p>
          <a:p>
            <a:r>
              <a:rPr lang="en-US" sz="900" dirty="0"/>
              <a:t>Almond, P., Horton, R., and James, G. (2022) Mental health and wellbeing at work in the UK: current legal approaches. Legal Studies, 42(4), 663-679.</a:t>
            </a:r>
          </a:p>
          <a:p>
            <a:r>
              <a:rPr lang="en-GB" sz="900" dirty="0"/>
              <a:t>Cooper, C. and Hall, M. (2019) </a:t>
            </a:r>
            <a:r>
              <a:rPr lang="en-GB" sz="900" i="1" dirty="0"/>
              <a:t>Contemporary Tourism: An International Approach</a:t>
            </a:r>
            <a:r>
              <a:rPr lang="en-GB" sz="900" dirty="0"/>
              <a:t>, 4th </a:t>
            </a:r>
            <a:r>
              <a:rPr lang="en-GB" sz="900" dirty="0" err="1"/>
              <a:t>edn</a:t>
            </a:r>
            <a:r>
              <a:rPr lang="en-GB" sz="900" dirty="0"/>
              <a:t>, </a:t>
            </a:r>
            <a:r>
              <a:rPr lang="en-GB" sz="900" dirty="0" err="1"/>
              <a:t>Goodfellow</a:t>
            </a:r>
            <a:r>
              <a:rPr lang="en-GB" sz="900" dirty="0"/>
              <a:t> Publishers, Oxford. </a:t>
            </a:r>
            <a:r>
              <a:rPr lang="en-GB" sz="900" u="sng" dirty="0">
                <a:hlinkClick r:id="rId5"/>
              </a:rPr>
              <a:t>https://www.goodfellowpublishers.com/free_files/Preface,%20contents%20and%20copyright-49fb75618a791b44632d1b317a8d7aa8.pdf</a:t>
            </a:r>
            <a:endParaRPr lang="en-GB" sz="900" u="sng" dirty="0"/>
          </a:p>
          <a:p>
            <a:r>
              <a:rPr lang="en-GB" sz="900" dirty="0" err="1"/>
              <a:t>Hossan</a:t>
            </a:r>
            <a:r>
              <a:rPr lang="en-GB" sz="900" dirty="0"/>
              <a:t>, D., </a:t>
            </a:r>
            <a:r>
              <a:rPr lang="en-GB" sz="900" dirty="0" err="1"/>
              <a:t>Mansor</a:t>
            </a:r>
            <a:r>
              <a:rPr lang="en-GB" sz="900" dirty="0"/>
              <a:t>, Z. D., </a:t>
            </a:r>
            <a:r>
              <a:rPr lang="en-GB" sz="900" dirty="0" err="1"/>
              <a:t>Jaharuddin</a:t>
            </a:r>
            <a:r>
              <a:rPr lang="en-GB" sz="900" dirty="0"/>
              <a:t>, N. S., and </a:t>
            </a:r>
            <a:r>
              <a:rPr lang="en-GB" sz="900" dirty="0" err="1"/>
              <a:t>Jantan</a:t>
            </a:r>
            <a:r>
              <a:rPr lang="en-GB" sz="900" dirty="0"/>
              <a:t>, A. H. (2022) ‘The Job Demands-Resources (JD-R) model’ (Figure), </a:t>
            </a:r>
            <a:r>
              <a:rPr lang="en-GB" sz="900" i="1" dirty="0"/>
              <a:t>Transformation of Job Demands-Resources Model to Job Demands-Resources Theory</a:t>
            </a:r>
            <a:r>
              <a:rPr lang="en-GB" sz="900" dirty="0"/>
              <a:t>. Available at: </a:t>
            </a:r>
            <a:r>
              <a:rPr lang="en-GB" sz="900" u="sng" dirty="0">
                <a:hlinkClick r:id="rId6"/>
              </a:rPr>
              <a:t>https://www.researchgate.net/figure/The-Job-Demands-Resources-JD-R-model_fig2_364058370</a:t>
            </a:r>
            <a:endParaRPr lang="en-US" sz="900" dirty="0"/>
          </a:p>
          <a:p>
            <a:r>
              <a:rPr lang="en-US" sz="900" dirty="0"/>
              <a:t>Costa, V. and Costa, C., (2022) Challenges in Times of Crisis and Pandemics in the Hospitality Industry: A Systematic Literature Review. Sustainability and Competitiveness in the Hospitality Industry, pp.1-22. https://www.igi-global.com/chapter/challenges-in-times-of-crisis-and-pandemics-in-the-hospitality-industry/305921 </a:t>
            </a:r>
          </a:p>
          <a:p>
            <a:r>
              <a:rPr lang="en-GB" sz="900" dirty="0"/>
              <a:t>SHRM (2024) ‘Mental Health-Related Absences Up 33% in 2023’, </a:t>
            </a:r>
            <a:r>
              <a:rPr lang="en-GB" sz="900" i="1" dirty="0"/>
              <a:t>SHRM News</a:t>
            </a:r>
            <a:r>
              <a:rPr lang="en-GB" sz="900" dirty="0"/>
              <a:t>, 6 March. Available at: </a:t>
            </a:r>
            <a:r>
              <a:rPr lang="en-GB" sz="900" u="sng" dirty="0">
                <a:hlinkClick r:id="rId7"/>
              </a:rPr>
              <a:t>https://www.shrm.org/topics-tools/news/benefits-compensation/mental-health-absences-surge-workplace-compsych</a:t>
            </a:r>
            <a:r>
              <a:rPr lang="en-GB" sz="900" dirty="0"/>
              <a:t> (Accessed: 25 September 2025)</a:t>
            </a:r>
            <a:endParaRPr lang="en-US" sz="900" dirty="0"/>
          </a:p>
          <a:p>
            <a:r>
              <a:rPr lang="en-GB" sz="900" dirty="0"/>
              <a:t>Tribe, J. (ed.) (2009) </a:t>
            </a:r>
            <a:r>
              <a:rPr lang="en-GB" sz="900" i="1" dirty="0"/>
              <a:t>Philosophical Issues in Tourism</a:t>
            </a:r>
            <a:r>
              <a:rPr lang="en-GB" sz="900" dirty="0"/>
              <a:t> (Aspects of Tourism series), Channel View Publications, Bristol. </a:t>
            </a:r>
            <a:r>
              <a:rPr lang="en-GB" sz="900" u="sng" dirty="0">
                <a:hlinkClick r:id="rId8"/>
              </a:rPr>
              <a:t>https://books.google.com.pk/books?hl=en&amp;lr=&amp;id=3XAHXFpPYSIC&amp;oi=fnd&amp;pg=PR7&amp;dq=Tribe,+J.+(ed.)+(2009)+Philosophical+Issues+in+Tourism+(Aspects+of+Tourism+series),+Channel+View+Publications,+Bristol.&amp;ots=ab4vLw6i8r&amp;sig=4wD6_E3AePo5H_pixR_9dl2RCNM&amp;redir_esc=y#v=onepage&amp;q&amp;f=false</a:t>
            </a:r>
            <a:r>
              <a:rPr lang="en-GB" sz="900" dirty="0"/>
              <a:t> </a:t>
            </a:r>
            <a:endParaRPr lang="en-US" sz="900" dirty="0"/>
          </a:p>
          <a:p>
            <a:r>
              <a:rPr lang="en-GB" sz="900" dirty="0"/>
              <a:t>Santos, L. L., Gomes, C., </a:t>
            </a:r>
            <a:r>
              <a:rPr lang="en-GB" sz="900" dirty="0" err="1"/>
              <a:t>Malheiros</a:t>
            </a:r>
            <a:r>
              <a:rPr lang="en-GB" sz="900" dirty="0"/>
              <a:t>, C., Crespo, C. and Bento, C. (2024) ‘Factors Influencing Hotel Revenue Management in Times of Crisis: Towards Financial Sustainability’, </a:t>
            </a:r>
            <a:r>
              <a:rPr lang="en-GB" sz="900" i="1" dirty="0"/>
              <a:t>International Journal of Financial Studies</a:t>
            </a:r>
            <a:r>
              <a:rPr lang="en-GB" sz="900" dirty="0"/>
              <a:t>, 12(4), article 112. Available at: </a:t>
            </a:r>
            <a:r>
              <a:rPr lang="en-GB" sz="900" u="sng" dirty="0">
                <a:hlinkClick r:id="rId9"/>
              </a:rPr>
              <a:t>https://www.mdpi.com/2227-7072/12/4/112</a:t>
            </a:r>
            <a:endParaRPr lang="en-US" sz="900" dirty="0"/>
          </a:p>
          <a:p>
            <a:r>
              <a:rPr lang="en-GB" sz="900" dirty="0"/>
              <a:t>The Conference Board (2022), ‘Mental health support increasing, but workers still struggle’, Conference Board press release, 9 May. Available at: </a:t>
            </a:r>
            <a:r>
              <a:rPr lang="en-GB" sz="900" u="sng" dirty="0">
                <a:hlinkClick r:id="rId10"/>
              </a:rPr>
              <a:t>https://www.conference-board.org/press/mental-health-survey-2022</a:t>
            </a:r>
            <a:r>
              <a:rPr lang="en-GB" sz="900" dirty="0"/>
              <a:t> (Accessed: 25 September 2025)</a:t>
            </a:r>
            <a:endParaRPr lang="en-US" sz="900" dirty="0"/>
          </a:p>
          <a:p>
            <a:endParaRPr lang="en-US" sz="900" dirty="0"/>
          </a:p>
          <a:p>
            <a:endParaRPr lang="en-US" sz="900" dirty="0"/>
          </a:p>
          <a:p>
            <a:endParaRPr lang="en-US" sz="900" dirty="0"/>
          </a:p>
          <a:p>
            <a:endParaRPr lang="en-US" sz="900" dirty="0"/>
          </a:p>
          <a:p>
            <a:endParaRPr lang="en-US" sz="900" dirty="0"/>
          </a:p>
        </p:txBody>
      </p:sp>
      <p:sp>
        <p:nvSpPr>
          <p:cNvPr id="3" name="Title 2"/>
          <p:cNvSpPr>
            <a:spLocks noGrp="1"/>
          </p:cNvSpPr>
          <p:nvPr>
            <p:ph type="title"/>
          </p:nvPr>
        </p:nvSpPr>
        <p:spPr>
          <a:xfrm>
            <a:off x="719999" y="153712"/>
            <a:ext cx="7704000" cy="572700"/>
          </a:xfrm>
        </p:spPr>
        <p:txBody>
          <a:bodyPr/>
          <a:lstStyle/>
          <a:p>
            <a:pPr algn="ctr"/>
            <a:r>
              <a:rPr lang="en-US" dirty="0"/>
              <a:t>References</a:t>
            </a:r>
          </a:p>
        </p:txBody>
      </p:sp>
    </p:spTree>
    <p:extLst>
      <p:ext uri="{BB962C8B-B14F-4D97-AF65-F5344CB8AC3E}">
        <p14:creationId xmlns:p14="http://schemas.microsoft.com/office/powerpoint/2010/main" val="664539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726412"/>
            <a:ext cx="9079264" cy="4170441"/>
          </a:xfrm>
        </p:spPr>
        <p:txBody>
          <a:bodyPr/>
          <a:lstStyle/>
          <a:p>
            <a:r>
              <a:rPr lang="en-GB" sz="900" dirty="0" err="1"/>
              <a:t>Danso</a:t>
            </a:r>
            <a:r>
              <a:rPr lang="en-GB" sz="900" dirty="0"/>
              <a:t>, B. A., </a:t>
            </a:r>
            <a:r>
              <a:rPr lang="en-GB" sz="900" dirty="0" err="1"/>
              <a:t>Osei</a:t>
            </a:r>
            <a:r>
              <a:rPr lang="en-GB" sz="900" dirty="0"/>
              <a:t>-Tutu, N. A., Whyte, T. N. M. and </a:t>
            </a:r>
            <a:r>
              <a:rPr lang="en-GB" sz="900" dirty="0" err="1"/>
              <a:t>Ocquaye</a:t>
            </a:r>
            <a:r>
              <a:rPr lang="en-GB" sz="900" dirty="0"/>
              <a:t>, E. N. N. (2020) ‘Graphs of COVID-19 Effects on Hotel Services Patronage (Figure)’ in </a:t>
            </a:r>
            <a:r>
              <a:rPr lang="en-GB" sz="900" i="1" dirty="0"/>
              <a:t>Ghana Hotel Industry (Three-Five Star Rated) And Covid-19: Present Scenario And The Way Forward</a:t>
            </a:r>
            <a:r>
              <a:rPr lang="en-GB" sz="900" dirty="0"/>
              <a:t>. East African Scholars Multidisciplinary Bulletin. Available at: </a:t>
            </a:r>
            <a:r>
              <a:rPr lang="en-GB" sz="900" u="sng" dirty="0">
                <a:hlinkClick r:id="rId3"/>
              </a:rPr>
              <a:t>https://www.researchgate.net/figure/Graphs-of-COVID-19-Effects-on-Hotel-Services-Patronage-Source-Fieldwork-June-2020_fig1_347899068</a:t>
            </a:r>
            <a:endParaRPr lang="en-US" sz="900" dirty="0"/>
          </a:p>
          <a:p>
            <a:r>
              <a:rPr lang="en-GB" sz="900" dirty="0"/>
              <a:t>Deloitte (2024) ‘Poor mental health costs UK employers £51 billion a year’, Deloitte UK press release, 17 May. Available at: </a:t>
            </a:r>
            <a:r>
              <a:rPr lang="en-GB" sz="900" u="sng" dirty="0">
                <a:hlinkClick r:id="rId4"/>
              </a:rPr>
              <a:t>https://www.deloitte.com/uk/en/about/press-room/poor-mental-health-costs-uk-employers-51-billion-a-year-for-employees.html</a:t>
            </a:r>
            <a:endParaRPr lang="en-US" sz="900" dirty="0"/>
          </a:p>
          <a:p>
            <a:r>
              <a:rPr lang="en-GB" sz="900" dirty="0" err="1"/>
              <a:t>Elshaer</a:t>
            </a:r>
            <a:r>
              <a:rPr lang="en-GB" sz="900" dirty="0"/>
              <a:t>, I.A. (2023) ‘Front-line hotel employees’ mental health and quality of life: The role of coping strategies’, </a:t>
            </a:r>
            <a:r>
              <a:rPr lang="en-GB" sz="900" i="1" dirty="0"/>
              <a:t>International Journal of Hospitality Management</a:t>
            </a:r>
            <a:r>
              <a:rPr lang="en-GB" sz="900" dirty="0"/>
              <a:t>, 108, 103348. doi:10.1016/j.ijhm.2022.103348. Available at: </a:t>
            </a:r>
            <a:r>
              <a:rPr lang="en-GB" sz="900" u="sng" dirty="0">
                <a:hlinkClick r:id="rId5"/>
              </a:rPr>
              <a:t>https://www.ncbi.nlm.nih.gov/pmc/articles/PMC10234689/</a:t>
            </a:r>
            <a:endParaRPr lang="en-US" sz="900" dirty="0"/>
          </a:p>
          <a:p>
            <a:r>
              <a:rPr lang="en-GB" sz="900" dirty="0" err="1"/>
              <a:t>Filep</a:t>
            </a:r>
            <a:r>
              <a:rPr lang="en-GB" sz="900" dirty="0"/>
              <a:t>, S., </a:t>
            </a:r>
            <a:r>
              <a:rPr lang="en-GB" sz="900" dirty="0" err="1"/>
              <a:t>Kondja</a:t>
            </a:r>
            <a:r>
              <a:rPr lang="en-GB" sz="900" dirty="0"/>
              <a:t>, A., Wong, C. C. K., Weber, K., Moyle, B. D., and </a:t>
            </a:r>
            <a:r>
              <a:rPr lang="en-GB" sz="900" dirty="0" err="1"/>
              <a:t>Skavronskaya</a:t>
            </a:r>
            <a:r>
              <a:rPr lang="en-GB" sz="900" dirty="0"/>
              <a:t>, L. (2024) The role of technology in users’ wellbeing: Conceptualising digital wellbeing in hospitality and future research directions. </a:t>
            </a:r>
            <a:r>
              <a:rPr lang="en-GB" sz="900" i="1" dirty="0"/>
              <a:t>Journal of Hospitality Marketing and Management</a:t>
            </a:r>
            <a:r>
              <a:rPr lang="en-GB" sz="900" dirty="0"/>
              <a:t>, </a:t>
            </a:r>
            <a:r>
              <a:rPr lang="en-GB" sz="900" i="1" dirty="0"/>
              <a:t>33</a:t>
            </a:r>
            <a:r>
              <a:rPr lang="en-GB" sz="900" dirty="0"/>
              <a:t>(5), 583-601.</a:t>
            </a:r>
            <a:endParaRPr lang="en-US" sz="900" dirty="0"/>
          </a:p>
          <a:p>
            <a:r>
              <a:rPr lang="en-GB" sz="900" dirty="0"/>
              <a:t>Harju, L. K., </a:t>
            </a:r>
            <a:r>
              <a:rPr lang="en-GB" sz="900" dirty="0" err="1"/>
              <a:t>Rokka</a:t>
            </a:r>
            <a:r>
              <a:rPr lang="en-GB" sz="900" dirty="0"/>
              <a:t>, J., Lopes, M. M., </a:t>
            </a:r>
            <a:r>
              <a:rPr lang="en-GB" sz="900" dirty="0" err="1"/>
              <a:t>Airoldi</a:t>
            </a:r>
            <a:r>
              <a:rPr lang="en-GB" sz="900" dirty="0"/>
              <a:t>, M. and </a:t>
            </a:r>
            <a:r>
              <a:rPr lang="en-GB" sz="900" dirty="0" err="1"/>
              <a:t>Raïes</a:t>
            </a:r>
            <a:r>
              <a:rPr lang="en-GB" sz="900" dirty="0"/>
              <a:t>, K. (2021) ‘Employee Well-Being Profiles During COVID-19 Lockdown: A Latent Profile Analysis of French and UK Employees’, </a:t>
            </a:r>
            <a:r>
              <a:rPr lang="en-GB" sz="900" i="1" dirty="0"/>
              <a:t>Frontiers in Psychology</a:t>
            </a:r>
            <a:r>
              <a:rPr lang="en-GB" sz="900" dirty="0"/>
              <a:t>, 12, article 645300. Available at: </a:t>
            </a:r>
            <a:r>
              <a:rPr lang="en-GB" sz="900" u="sng" dirty="0">
                <a:hlinkClick r:id="rId6"/>
              </a:rPr>
              <a:t>https://www.frontiersin.org/journals/psychology/articles/10.3389/fpsyg.2021.645300/full</a:t>
            </a:r>
            <a:endParaRPr lang="en-US" sz="900" dirty="0"/>
          </a:p>
          <a:p>
            <a:r>
              <a:rPr lang="en-GB" sz="900" dirty="0"/>
              <a:t>Hospitality Action (2024) </a:t>
            </a:r>
            <a:r>
              <a:rPr lang="en-GB" sz="900" i="1" dirty="0"/>
              <a:t>Impact Report 2024</a:t>
            </a:r>
            <a:r>
              <a:rPr lang="en-GB" sz="900" dirty="0"/>
              <a:t>. Available at: </a:t>
            </a:r>
            <a:r>
              <a:rPr lang="en-GB" sz="900" u="sng" dirty="0">
                <a:hlinkClick r:id="rId7"/>
              </a:rPr>
              <a:t>https://www.hospitalityaction.org.uk/media/tclhf4zs/ha-impact-report-2024.pdf</a:t>
            </a:r>
            <a:r>
              <a:rPr lang="en-GB" sz="900" dirty="0"/>
              <a:t> (Accessed: 25 September 2025) </a:t>
            </a:r>
          </a:p>
          <a:p>
            <a:r>
              <a:rPr lang="en-US" sz="900" dirty="0" err="1"/>
              <a:t>Lisiecka</a:t>
            </a:r>
            <a:r>
              <a:rPr lang="en-US" sz="900" dirty="0"/>
              <a:t>, A., </a:t>
            </a:r>
            <a:r>
              <a:rPr lang="en-US" sz="900" dirty="0" err="1"/>
              <a:t>Chimicz</a:t>
            </a:r>
            <a:r>
              <a:rPr lang="en-US" sz="900" dirty="0"/>
              <a:t>, D. and </a:t>
            </a:r>
            <a:r>
              <a:rPr lang="en-US" sz="900" dirty="0" err="1"/>
              <a:t>Lewicka-Zelent</a:t>
            </a:r>
            <a:r>
              <a:rPr lang="en-US" sz="900" dirty="0"/>
              <a:t>, A. (2023) ‘Mental Health Support in Higher Education during the COVID-19 Pandemic: A Case Study and Recommendations for Practice’, International Journal of Environmental Research and Public Health, 20(6), article 4969. Available at: </a:t>
            </a:r>
            <a:r>
              <a:rPr lang="en-US" sz="900" dirty="0">
                <a:hlinkClick r:id="rId8"/>
              </a:rPr>
              <a:t>https://www.mdpi.com/1660-4601/20/6/4969</a:t>
            </a:r>
            <a:r>
              <a:rPr lang="en-US" sz="900" dirty="0"/>
              <a:t> </a:t>
            </a:r>
          </a:p>
          <a:p>
            <a:r>
              <a:rPr lang="en-US" sz="900" dirty="0" err="1"/>
              <a:t>Tsaban</a:t>
            </a:r>
            <a:r>
              <a:rPr lang="en-US" sz="900" dirty="0"/>
              <a:t>, S., and </a:t>
            </a:r>
            <a:r>
              <a:rPr lang="en-US" sz="900" dirty="0" err="1"/>
              <a:t>Shavit</a:t>
            </a:r>
            <a:r>
              <a:rPr lang="en-US" sz="900" dirty="0"/>
              <a:t>, T. (2025) Is Investing in Employee Well-Being Beneficial for Brand Equity?. Corporate Reputation Review, 1-17.</a:t>
            </a:r>
          </a:p>
          <a:p>
            <a:r>
              <a:rPr lang="en-GB" sz="900" dirty="0"/>
              <a:t>Villarreal-</a:t>
            </a:r>
            <a:r>
              <a:rPr lang="en-GB" sz="900" dirty="0" err="1"/>
              <a:t>Zegarra</a:t>
            </a:r>
            <a:r>
              <a:rPr lang="en-GB" sz="900" dirty="0"/>
              <a:t>, D., </a:t>
            </a:r>
            <a:r>
              <a:rPr lang="en-GB" sz="900" dirty="0" err="1"/>
              <a:t>Barreto</a:t>
            </a:r>
            <a:r>
              <a:rPr lang="en-GB" sz="900" dirty="0"/>
              <a:t>-Zarate, A., Matos, A., and </a:t>
            </a:r>
            <a:r>
              <a:rPr lang="en-GB" sz="900" dirty="0" err="1"/>
              <a:t>Ventosa-Sangines</a:t>
            </a:r>
            <a:r>
              <a:rPr lang="en-GB" sz="900" dirty="0"/>
              <a:t>, L. (2022) ‘Policies on mental health in the workplace during COVID-19: A rapid scoping review’, </a:t>
            </a:r>
            <a:r>
              <a:rPr lang="en-GB" sz="900" i="1" dirty="0" err="1"/>
              <a:t>Revista</a:t>
            </a:r>
            <a:r>
              <a:rPr lang="en-GB" sz="900" i="1" dirty="0"/>
              <a:t> </a:t>
            </a:r>
            <a:r>
              <a:rPr lang="en-GB" sz="900" i="1" dirty="0" err="1"/>
              <a:t>Colombiana</a:t>
            </a:r>
            <a:r>
              <a:rPr lang="en-GB" sz="900" i="1" dirty="0"/>
              <a:t> de </a:t>
            </a:r>
            <a:r>
              <a:rPr lang="en-GB" sz="900" i="1" dirty="0" err="1"/>
              <a:t>Psiquiatría</a:t>
            </a:r>
            <a:r>
              <a:rPr lang="en-GB" sz="900" dirty="0"/>
              <a:t>. Available at: </a:t>
            </a:r>
            <a:r>
              <a:rPr lang="en-GB" sz="900" u="sng" dirty="0">
                <a:hlinkClick r:id="rId9"/>
              </a:rPr>
              <a:t>https://www.ncbi.nlm.nih.gov/pmc/articles/PMC9333324/</a:t>
            </a:r>
            <a:endParaRPr lang="en-GB" sz="900" u="sng" dirty="0"/>
          </a:p>
          <a:p>
            <a:r>
              <a:rPr lang="en-GB" sz="900" dirty="0" err="1"/>
              <a:t>Reiriz</a:t>
            </a:r>
            <a:r>
              <a:rPr lang="en-GB" sz="900" dirty="0"/>
              <a:t>, M., </a:t>
            </a:r>
            <a:r>
              <a:rPr lang="en-GB" sz="900" dirty="0" err="1"/>
              <a:t>Donoso</a:t>
            </a:r>
            <a:r>
              <a:rPr lang="en-GB" sz="900" dirty="0"/>
              <a:t>-González, M., Rodríguez-</a:t>
            </a:r>
            <a:r>
              <a:rPr lang="en-GB" sz="900" dirty="0" err="1"/>
              <a:t>Expósito</a:t>
            </a:r>
            <a:r>
              <a:rPr lang="en-GB" sz="900" dirty="0"/>
              <a:t>, B., </a:t>
            </a:r>
            <a:r>
              <a:rPr lang="en-GB" sz="900" dirty="0" err="1"/>
              <a:t>Uceda</a:t>
            </a:r>
            <a:r>
              <a:rPr lang="en-GB" sz="900" dirty="0"/>
              <a:t>, S. and </a:t>
            </a:r>
            <a:r>
              <a:rPr lang="en-GB" sz="900" dirty="0" err="1"/>
              <a:t>Beltrán</a:t>
            </a:r>
            <a:r>
              <a:rPr lang="en-GB" sz="900" dirty="0"/>
              <a:t>-Velasco, A. I. (2023) ‘Impact of COVID-19 Confinement on Mental Health in Youth and Vulnerable Populations: An Extensive Narrative Review’, </a:t>
            </a:r>
            <a:r>
              <a:rPr lang="en-GB" sz="900" i="1" dirty="0"/>
              <a:t>Sustainability</a:t>
            </a:r>
            <a:r>
              <a:rPr lang="en-GB" sz="900" dirty="0"/>
              <a:t>, 15(4), article 3087. Available at: </a:t>
            </a:r>
            <a:r>
              <a:rPr lang="en-GB" sz="900" u="sng" dirty="0"/>
              <a:t>https://www.mdpi.com/2071-1050/15/4/3087</a:t>
            </a:r>
          </a:p>
          <a:p>
            <a:r>
              <a:rPr lang="en-GB" sz="900" dirty="0" err="1"/>
              <a:t>Neagu</a:t>
            </a:r>
            <a:r>
              <a:rPr lang="en-GB" sz="900" dirty="0"/>
              <a:t>, S. N. and </a:t>
            </a:r>
            <a:r>
              <a:rPr lang="en-GB" sz="900" dirty="0" err="1"/>
              <a:t>Vieriu</a:t>
            </a:r>
            <a:r>
              <a:rPr lang="en-GB" sz="900" dirty="0"/>
              <a:t>, A. M. (2025) ‘Digital and Psychological Well-Being Among Technical University Students: Exploring the Impact of Digital Engagement in Higher Education’, </a:t>
            </a:r>
            <a:r>
              <a:rPr lang="en-GB" sz="900" i="1" dirty="0"/>
              <a:t>Education Sciences</a:t>
            </a:r>
            <a:r>
              <a:rPr lang="en-GB" sz="900" dirty="0"/>
              <a:t>, 15(9), article 1192. Available at: </a:t>
            </a:r>
            <a:r>
              <a:rPr lang="en-GB" sz="900" u="sng" dirty="0">
                <a:hlinkClick r:id="rId10"/>
              </a:rPr>
              <a:t>https://www.mdpi.com</a:t>
            </a:r>
            <a:r>
              <a:rPr lang="en-GB" sz="900" u="sng">
                <a:hlinkClick r:id="rId10"/>
              </a:rPr>
              <a:t>/2227-7102/15/9/1192</a:t>
            </a:r>
            <a:endParaRPr lang="en-US" sz="900" dirty="0"/>
          </a:p>
          <a:p>
            <a:endParaRPr lang="en-GB" sz="900" dirty="0"/>
          </a:p>
          <a:p>
            <a:endParaRPr lang="en-US" sz="900" dirty="0"/>
          </a:p>
        </p:txBody>
      </p:sp>
      <p:sp>
        <p:nvSpPr>
          <p:cNvPr id="3" name="Title 2"/>
          <p:cNvSpPr>
            <a:spLocks noGrp="1"/>
          </p:cNvSpPr>
          <p:nvPr>
            <p:ph type="title"/>
          </p:nvPr>
        </p:nvSpPr>
        <p:spPr>
          <a:xfrm>
            <a:off x="719999" y="153712"/>
            <a:ext cx="7704000" cy="572700"/>
          </a:xfrm>
        </p:spPr>
        <p:txBody>
          <a:bodyPr/>
          <a:lstStyle/>
          <a:p>
            <a:pPr algn="ctr"/>
            <a:r>
              <a:rPr lang="en-US" dirty="0"/>
              <a:t>References</a:t>
            </a:r>
          </a:p>
        </p:txBody>
      </p:sp>
    </p:spTree>
    <p:extLst>
      <p:ext uri="{BB962C8B-B14F-4D97-AF65-F5344CB8AC3E}">
        <p14:creationId xmlns:p14="http://schemas.microsoft.com/office/powerpoint/2010/main" val="3733394232"/>
      </p:ext>
    </p:extLst>
  </p:cSld>
  <p:clrMapOvr>
    <a:masterClrMapping/>
  </p:clrMapOvr>
</p:sld>
</file>

<file path=ppt/theme/theme1.xml><?xml version="1.0" encoding="utf-8"?>
<a:theme xmlns:a="http://schemas.openxmlformats.org/drawingml/2006/main" name="Mental Health of Young People Thesis Defense by Slidesgo">
  <a:themeElements>
    <a:clrScheme name="Simple Light">
      <a:dk1>
        <a:srgbClr val="0D4D89"/>
      </a:dk1>
      <a:lt1>
        <a:srgbClr val="F7FBFD"/>
      </a:lt1>
      <a:dk2>
        <a:srgbClr val="042C66"/>
      </a:dk2>
      <a:lt2>
        <a:srgbClr val="1C91C3"/>
      </a:lt2>
      <a:accent1>
        <a:srgbClr val="4CA7CC"/>
      </a:accent1>
      <a:accent2>
        <a:srgbClr val="90C8DF"/>
      </a:accent2>
      <a:accent3>
        <a:srgbClr val="ADD7E8"/>
      </a:accent3>
      <a:accent4>
        <a:srgbClr val="EFFBFF"/>
      </a:accent4>
      <a:accent5>
        <a:srgbClr val="FFFFFF"/>
      </a:accent5>
      <a:accent6>
        <a:srgbClr val="FFFFFF"/>
      </a:accent6>
      <a:hlink>
        <a:srgbClr val="042C6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3646</Words>
  <Application>Microsoft Office PowerPoint</Application>
  <PresentationFormat>On-screen Show (16:9)</PresentationFormat>
  <Paragraphs>135</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Source Sans 3</vt:lpstr>
      <vt:lpstr>DM Sans</vt:lpstr>
      <vt:lpstr>Mulish</vt:lpstr>
      <vt:lpstr>Mulish Light</vt:lpstr>
      <vt:lpstr>Source Sans 3 Light</vt:lpstr>
      <vt:lpstr>Arial</vt:lpstr>
      <vt:lpstr>Mental Health of Young People Thesis Defense by Slidesgo</vt:lpstr>
      <vt:lpstr>The Deepening Mental Health Crisis in the Hospitality Industry Cristina Maria Silva Pita ID number: 2228861</vt:lpstr>
      <vt:lpstr>AI Declaration </vt:lpstr>
      <vt:lpstr>Introduction </vt:lpstr>
      <vt:lpstr>Literature Review</vt:lpstr>
      <vt:lpstr>Literature Review</vt:lpstr>
      <vt:lpstr>Literature Review: Job Demands–Resources (JD-R) Model</vt:lpstr>
      <vt:lpstr>PESTEL Analysis</vt:lpstr>
      <vt:lpstr>PESTEL analysis: Political (Strengths and Limitations) </vt:lpstr>
      <vt:lpstr>PESTEL analysis: Economic (Strengths)</vt:lpstr>
      <vt:lpstr>PESTEL analysis: Economic (Limitations)  </vt:lpstr>
      <vt:lpstr>PESTEL analysis: Social (Strengths and Limitations)</vt:lpstr>
      <vt:lpstr>  PESTEL analysis: Technology (Strengths) </vt:lpstr>
      <vt:lpstr>PESTEL analysis: Technology (Limitations)</vt:lpstr>
      <vt:lpstr>PESTEL analysis: Environmental (Strengths)</vt:lpstr>
      <vt:lpstr>PESTEL analysis: Environmental (Limitations)</vt:lpstr>
      <vt:lpstr>PESTEL analysis: Legal (Strengths and Limitations) </vt:lpstr>
      <vt:lpstr>Conclusion </vt:lpstr>
      <vt:lpstr>Recommendations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Deepening Mental Health Crisis in the Hospitality Industry</dc:title>
  <dc:creator/>
  <dcterms:modified xsi:type="dcterms:W3CDTF">2025-10-29T11:33:51Z</dcterms:modified>
</cp:coreProperties>
</file>