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7" r:id="rId1"/>
  </p:sldMasterIdLst>
  <p:notesMasterIdLst>
    <p:notesMasterId r:id="rId13"/>
  </p:notesMasterIdLst>
  <p:handoutMasterIdLst>
    <p:handoutMasterId r:id="rId14"/>
  </p:handoutMasterIdLst>
  <p:sldIdLst>
    <p:sldId id="318" r:id="rId2"/>
    <p:sldId id="329" r:id="rId3"/>
    <p:sldId id="339" r:id="rId4"/>
    <p:sldId id="340" r:id="rId5"/>
    <p:sldId id="341" r:id="rId6"/>
    <p:sldId id="342" r:id="rId7"/>
    <p:sldId id="343" r:id="rId8"/>
    <p:sldId id="344" r:id="rId9"/>
    <p:sldId id="345" r:id="rId10"/>
    <p:sldId id="346" r:id="rId11"/>
    <p:sldId id="347" r:id="rId12"/>
  </p:sldIdLst>
  <p:sldSz cx="12188825" cy="6858000"/>
  <p:notesSz cx="6858000" cy="9144000"/>
  <p:custDataLst>
    <p:tags r:id="rId15"/>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4030">
          <p15:clr>
            <a:srgbClr val="A4A3A4"/>
          </p15:clr>
        </p15:guide>
        <p15:guide id="3" orient="horz" pos="1152">
          <p15:clr>
            <a:srgbClr val="A4A3A4"/>
          </p15:clr>
        </p15:guide>
        <p15:guide id="4" orient="horz" pos="1018">
          <p15:clr>
            <a:srgbClr val="A4A3A4"/>
          </p15:clr>
        </p15:guide>
        <p15:guide id="5" orient="horz" pos="3886">
          <p15:clr>
            <a:srgbClr val="A4A3A4"/>
          </p15:clr>
        </p15:guide>
        <p15:guide id="6" orient="horz" pos="2928">
          <p15:clr>
            <a:srgbClr val="A4A3A4"/>
          </p15:clr>
        </p15:guide>
        <p15:guide id="7" orient="horz" pos="3072">
          <p15:clr>
            <a:srgbClr val="A4A3A4"/>
          </p15:clr>
        </p15:guide>
        <p15:guide id="8" orient="horz" pos="407">
          <p15:clr>
            <a:srgbClr val="A4A3A4"/>
          </p15:clr>
        </p15:guide>
        <p15:guide id="9" pos="3839">
          <p15:clr>
            <a:srgbClr val="A4A3A4"/>
          </p15:clr>
        </p15:guide>
        <p15:guide id="10" pos="959">
          <p15:clr>
            <a:srgbClr val="A4A3A4"/>
          </p15:clr>
        </p15:guide>
        <p15:guide id="11" pos="7151">
          <p15:clr>
            <a:srgbClr val="A4A3A4"/>
          </p15:clr>
        </p15:guide>
        <p15:guide id="12" pos="671">
          <p15:clr>
            <a:srgbClr val="A4A3A4"/>
          </p15:clr>
        </p15:guide>
        <p15:guide id="13" pos="4991">
          <p15:clr>
            <a:srgbClr val="A4A3A4"/>
          </p15:clr>
        </p15:guide>
        <p15:guide id="14" pos="7007">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28282"/>
    <a:srgbClr val="6E90FE"/>
    <a:srgbClr val="8086FC"/>
    <a:srgbClr val="6D6DFB"/>
    <a:srgbClr val="4E78F0"/>
    <a:srgbClr val="F0932C"/>
    <a:srgbClr val="92C610"/>
    <a:srgbClr val="9FD812"/>
    <a:srgbClr val="E05F2C"/>
    <a:srgbClr val="0ABEB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29" autoAdjust="0"/>
  </p:normalViewPr>
  <p:slideViewPr>
    <p:cSldViewPr showGuides="1">
      <p:cViewPr varScale="1">
        <p:scale>
          <a:sx n="86" d="100"/>
          <a:sy n="86" d="100"/>
        </p:scale>
        <p:origin x="51" y="201"/>
      </p:cViewPr>
      <p:guideLst>
        <p:guide orient="horz" pos="2160"/>
        <p:guide orient="horz" pos="4030"/>
        <p:guide orient="horz" pos="1152"/>
        <p:guide orient="horz" pos="1018"/>
        <p:guide orient="horz" pos="3886"/>
        <p:guide orient="horz" pos="2928"/>
        <p:guide orient="horz" pos="3072"/>
        <p:guide orient="horz" pos="407"/>
        <p:guide pos="3839"/>
        <p:guide pos="959"/>
        <p:guide pos="7151"/>
        <p:guide pos="671"/>
        <p:guide pos="4991"/>
        <p:guide pos="7007"/>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66" d="100"/>
          <a:sy n="66" d="100"/>
        </p:scale>
        <p:origin x="285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69AFDC-7658-4951-B0FF-52DFF2A93C0A}" type="datetimeFigureOut">
              <a:rPr lang="en-US" smtClean="0"/>
              <a:t>10/13/2022</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F8ED99B-9732-49FC-9C16-B56FEB1B1092}" type="slidenum">
              <a:rPr lang="en-US" smtClean="0"/>
              <a:t>‹#›</a:t>
            </a:fld>
            <a:endParaRPr lang="en-US"/>
          </a:p>
        </p:txBody>
      </p:sp>
    </p:spTree>
    <p:extLst>
      <p:ext uri="{BB962C8B-B14F-4D97-AF65-F5344CB8AC3E}">
        <p14:creationId xmlns:p14="http://schemas.microsoft.com/office/powerpoint/2010/main" val="13146626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smtClean="0"/>
              <a:t>10/13/2022</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lang="en-US" smtClean="0"/>
              <a:t>‹#›</a:t>
            </a:fld>
            <a:endParaRPr lang="en-US"/>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3603" y="1122363"/>
            <a:ext cx="9141619" cy="2387600"/>
          </a:xfrm>
        </p:spPr>
        <p:txBody>
          <a:bodyPr anchor="b"/>
          <a:lstStyle>
            <a:lvl1pPr algn="ctr">
              <a:defRPr sz="5998"/>
            </a:lvl1pPr>
          </a:lstStyle>
          <a:p>
            <a:r>
              <a:rPr lang="en-US"/>
              <a:t>Click to edit Master title style</a:t>
            </a:r>
            <a:endParaRPr lang="en-US" dirty="0"/>
          </a:p>
        </p:txBody>
      </p:sp>
      <p:sp>
        <p:nvSpPr>
          <p:cNvPr id="3" name="Subtitle 2"/>
          <p:cNvSpPr>
            <a:spLocks noGrp="1"/>
          </p:cNvSpPr>
          <p:nvPr>
            <p:ph type="subTitle" idx="1"/>
          </p:nvPr>
        </p:nvSpPr>
        <p:spPr>
          <a:xfrm>
            <a:off x="1523603" y="3602038"/>
            <a:ext cx="9141619" cy="1655762"/>
          </a:xfrm>
        </p:spPr>
        <p:txBody>
          <a:bodyPr/>
          <a:lstStyle>
            <a:lvl1pPr marL="0" indent="0" algn="ctr">
              <a:buNone/>
              <a:defRPr sz="23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10/13/2022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grpSp>
        <p:nvGrpSpPr>
          <p:cNvPr id="7" name="Group 6">
            <a:extLst>
              <a:ext uri="{FF2B5EF4-FFF2-40B4-BE49-F238E27FC236}">
                <a16:creationId xmlns:a16="http://schemas.microsoft.com/office/drawing/2014/main" id="{29BAA7BA-1B6F-A055-A090-7B62DF203C46}"/>
              </a:ext>
            </a:extLst>
          </p:cNvPr>
          <p:cNvGrpSpPr/>
          <p:nvPr userDrawn="1"/>
        </p:nvGrpSpPr>
        <p:grpSpPr>
          <a:xfrm>
            <a:off x="7923213" y="0"/>
            <a:ext cx="4265612" cy="6858000"/>
            <a:chOff x="7923213" y="0"/>
            <a:chExt cx="4265612" cy="6858000"/>
          </a:xfrm>
        </p:grpSpPr>
        <p:pic>
          <p:nvPicPr>
            <p:cNvPr id="8" name="Picture 7">
              <a:extLst>
                <a:ext uri="{FF2B5EF4-FFF2-40B4-BE49-F238E27FC236}">
                  <a16:creationId xmlns:a16="http://schemas.microsoft.com/office/drawing/2014/main" id="{03EE00FC-E73C-FFAE-83F5-F46EB34F1B7F}"/>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7923213" y="0"/>
              <a:ext cx="4265612" cy="6858000"/>
            </a:xfrm>
            <a:prstGeom prst="rect">
              <a:avLst/>
            </a:prstGeom>
          </p:spPr>
        </p:pic>
        <p:sp>
          <p:nvSpPr>
            <p:cNvPr id="9" name="Rectangle 8">
              <a:extLst>
                <a:ext uri="{FF2B5EF4-FFF2-40B4-BE49-F238E27FC236}">
                  <a16:creationId xmlns:a16="http://schemas.microsoft.com/office/drawing/2014/main" id="{02D8D0A5-131C-8887-0FA2-74AD481E5136}"/>
                </a:ext>
              </a:extLst>
            </p:cNvPr>
            <p:cNvSpPr/>
            <p:nvPr/>
          </p:nvSpPr>
          <p:spPr>
            <a:xfrm>
              <a:off x="7923213" y="0"/>
              <a:ext cx="1065213" cy="6858000"/>
            </a:xfrm>
            <a:prstGeom prst="rect">
              <a:avLst/>
            </a:prstGeom>
            <a:gradFill flip="none" rotWithShape="1">
              <a:gsLst>
                <a:gs pos="75000">
                  <a:schemeClr val="tx2">
                    <a:alpha val="0"/>
                  </a:schemeClr>
                </a:gs>
                <a:gs pos="100000">
                  <a:schemeClr val="tx2">
                    <a:alpha val="2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extLst>
      <p:ext uri="{BB962C8B-B14F-4D97-AF65-F5344CB8AC3E}">
        <p14:creationId xmlns:p14="http://schemas.microsoft.com/office/powerpoint/2010/main" val="3456160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41C87-7AD9-4845-A077-840E4A0F3F06}" type="datetimeFigureOut">
              <a:rPr lang="en-US" smtClean="0"/>
              <a:pPr/>
              <a:t>10/13/2022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pPr/>
              <a:t>‹#›</a:t>
            </a:fld>
            <a:endParaRPr lang="en-US"/>
          </a:p>
        </p:txBody>
      </p:sp>
    </p:spTree>
    <p:extLst>
      <p:ext uri="{BB962C8B-B14F-4D97-AF65-F5344CB8AC3E}">
        <p14:creationId xmlns:p14="http://schemas.microsoft.com/office/powerpoint/2010/main" val="386977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633" y="1709739"/>
            <a:ext cx="10512862" cy="2852737"/>
          </a:xfrm>
        </p:spPr>
        <p:txBody>
          <a:bodyPr anchor="b"/>
          <a:lstStyle>
            <a:lvl1pPr>
              <a:defRPr sz="5998"/>
            </a:lvl1pPr>
          </a:lstStyle>
          <a:p>
            <a:r>
              <a:rPr lang="en-US"/>
              <a:t>Click to edit Master title style</a:t>
            </a:r>
            <a:endParaRPr lang="en-US" dirty="0"/>
          </a:p>
        </p:txBody>
      </p:sp>
      <p:sp>
        <p:nvSpPr>
          <p:cNvPr id="3" name="Text Placeholder 2"/>
          <p:cNvSpPr>
            <a:spLocks noGrp="1"/>
          </p:cNvSpPr>
          <p:nvPr>
            <p:ph type="body" idx="1"/>
          </p:nvPr>
        </p:nvSpPr>
        <p:spPr>
          <a:xfrm>
            <a:off x="831633" y="4589464"/>
            <a:ext cx="10512862" cy="1500187"/>
          </a:xfrm>
        </p:spPr>
        <p:txBody>
          <a:bodyPr/>
          <a:lstStyle>
            <a:lvl1pPr marL="0" indent="0">
              <a:buNone/>
              <a:defRPr sz="2399">
                <a:solidFill>
                  <a:schemeClr val="tx1">
                    <a:tint val="75000"/>
                  </a:schemeClr>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F41C87-7AD9-4845-A077-840E4A0F3F06}" type="datetimeFigureOut">
              <a:rPr lang="en-US" smtClean="0"/>
              <a:t>10/13/2022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GB" smtClean="0"/>
              <a:t>‹#›</a:t>
            </a:fld>
            <a:endParaRPr lang="en-GB"/>
          </a:p>
        </p:txBody>
      </p:sp>
      <p:grpSp>
        <p:nvGrpSpPr>
          <p:cNvPr id="7" name="Group 6">
            <a:extLst>
              <a:ext uri="{FF2B5EF4-FFF2-40B4-BE49-F238E27FC236}">
                <a16:creationId xmlns:a16="http://schemas.microsoft.com/office/drawing/2014/main" id="{3CA0D021-5ACB-C335-4F55-65DB19733BD7}"/>
              </a:ext>
            </a:extLst>
          </p:cNvPr>
          <p:cNvGrpSpPr/>
          <p:nvPr userDrawn="1"/>
        </p:nvGrpSpPr>
        <p:grpSpPr>
          <a:xfrm>
            <a:off x="11123611" y="0"/>
            <a:ext cx="1065214" cy="6868886"/>
            <a:chOff x="11123611" y="0"/>
            <a:chExt cx="1065214" cy="6868886"/>
          </a:xfrm>
        </p:grpSpPr>
        <p:pic>
          <p:nvPicPr>
            <p:cNvPr id="8" name="Picture 7">
              <a:extLst>
                <a:ext uri="{FF2B5EF4-FFF2-40B4-BE49-F238E27FC236}">
                  <a16:creationId xmlns:a16="http://schemas.microsoft.com/office/drawing/2014/main" id="{AE35D49E-7AF8-5396-0DCD-90F57819A80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11123611" y="0"/>
              <a:ext cx="1065213" cy="6858000"/>
            </a:xfrm>
            <a:prstGeom prst="rect">
              <a:avLst/>
            </a:prstGeom>
          </p:spPr>
        </p:pic>
        <p:sp>
          <p:nvSpPr>
            <p:cNvPr id="9" name="Rectangle 8">
              <a:extLst>
                <a:ext uri="{FF2B5EF4-FFF2-40B4-BE49-F238E27FC236}">
                  <a16:creationId xmlns:a16="http://schemas.microsoft.com/office/drawing/2014/main" id="{2714D54A-EEFD-420C-89CC-14F6132DDA9E}"/>
                </a:ext>
              </a:extLst>
            </p:cNvPr>
            <p:cNvSpPr/>
            <p:nvPr/>
          </p:nvSpPr>
          <p:spPr>
            <a:xfrm>
              <a:off x="11123612" y="10886"/>
              <a:ext cx="1065213" cy="6858000"/>
            </a:xfrm>
            <a:prstGeom prst="rect">
              <a:avLst/>
            </a:prstGeom>
            <a:gradFill flip="none" rotWithShape="1">
              <a:gsLst>
                <a:gs pos="75000">
                  <a:schemeClr val="tx2">
                    <a:alpha val="0"/>
                  </a:schemeClr>
                </a:gs>
                <a:gs pos="100000">
                  <a:schemeClr val="tx2">
                    <a:alpha val="2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Tree>
    <p:extLst>
      <p:ext uri="{BB962C8B-B14F-4D97-AF65-F5344CB8AC3E}">
        <p14:creationId xmlns:p14="http://schemas.microsoft.com/office/powerpoint/2010/main" val="1441115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7982" y="1825625"/>
            <a:ext cx="518025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592" y="1825625"/>
            <a:ext cx="518025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F41C87-7AD9-4845-A077-840E4A0F3F06}" type="datetimeFigureOut">
              <a:rPr lang="en-US" smtClean="0"/>
              <a:pPr/>
              <a:t>10/13/2022</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pPr/>
              <a:t>‹#›</a:t>
            </a:fld>
            <a:endParaRPr lang="en-US"/>
          </a:p>
        </p:txBody>
      </p:sp>
    </p:spTree>
    <p:extLst>
      <p:ext uri="{BB962C8B-B14F-4D97-AF65-F5344CB8AC3E}">
        <p14:creationId xmlns:p14="http://schemas.microsoft.com/office/powerpoint/2010/main" val="2026299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569" y="365126"/>
            <a:ext cx="10512862"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570" y="1681163"/>
            <a:ext cx="5156444"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4" name="Content Placeholder 3"/>
          <p:cNvSpPr>
            <a:spLocks noGrp="1"/>
          </p:cNvSpPr>
          <p:nvPr>
            <p:ph sz="half" idx="2"/>
          </p:nvPr>
        </p:nvSpPr>
        <p:spPr>
          <a:xfrm>
            <a:off x="839570" y="2505075"/>
            <a:ext cx="5156444"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0593" y="1681163"/>
            <a:ext cx="5181838"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593" y="2505075"/>
            <a:ext cx="518183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F41C87-7AD9-4845-A077-840E4A0F3F06}" type="datetimeFigureOut">
              <a:rPr lang="en-US" smtClean="0"/>
              <a:pPr/>
              <a:t>10/13/2022</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2A013F82-EE5E-44EE-A61D-E31C6657F26F}" type="slidenum">
              <a:rPr lang="en-US" smtClean="0"/>
              <a:pPr/>
              <a:t>‹#›</a:t>
            </a:fld>
            <a:endParaRPr lang="en-US"/>
          </a:p>
        </p:txBody>
      </p:sp>
    </p:spTree>
    <p:extLst>
      <p:ext uri="{BB962C8B-B14F-4D97-AF65-F5344CB8AC3E}">
        <p14:creationId xmlns:p14="http://schemas.microsoft.com/office/powerpoint/2010/main" val="1459424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F41C87-7AD9-4845-A077-840E4A0F3F06}" type="datetimeFigureOut">
              <a:rPr lang="en-US" smtClean="0"/>
              <a:t>10/13/2022</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2986356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41C87-7AD9-4845-A077-840E4A0F3F06}" type="datetimeFigureOut">
              <a:rPr lang="en-US" smtClean="0"/>
              <a:t>10/13/2022</a:t>
            </a:fld>
            <a:endParaRPr lang="en-US"/>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2A013F82-EE5E-44EE-A61D-E31C6657F26F}" type="slidenum">
              <a:rPr lang="en-GB" smtClean="0"/>
              <a:t>‹#›</a:t>
            </a:fld>
            <a:endParaRPr lang="en-GB"/>
          </a:p>
        </p:txBody>
      </p:sp>
    </p:spTree>
    <p:extLst>
      <p:ext uri="{BB962C8B-B14F-4D97-AF65-F5344CB8AC3E}">
        <p14:creationId xmlns:p14="http://schemas.microsoft.com/office/powerpoint/2010/main" val="1505776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US" dirty="0"/>
          </a:p>
        </p:txBody>
      </p:sp>
      <p:sp>
        <p:nvSpPr>
          <p:cNvPr id="3" name="Content Placeholder 2"/>
          <p:cNvSpPr>
            <a:spLocks noGrp="1"/>
          </p:cNvSpPr>
          <p:nvPr>
            <p:ph idx="1"/>
          </p:nvPr>
        </p:nvSpPr>
        <p:spPr>
          <a:xfrm>
            <a:off x="5181838" y="987426"/>
            <a:ext cx="6170593" cy="4873625"/>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F41C87-7AD9-4845-A077-840E4A0F3F06}" type="datetimeFigureOut">
              <a:rPr lang="en-US" smtClean="0"/>
              <a:pPr/>
              <a:t>10/13/2022</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2A013F82-EE5E-44EE-A61D-E31C6657F26F}" type="slidenum">
              <a:rPr lang="en-US" smtClean="0"/>
              <a:pPr/>
              <a:t>‹#›</a:t>
            </a:fld>
            <a:endParaRPr lang="en-US"/>
          </a:p>
        </p:txBody>
      </p:sp>
    </p:spTree>
    <p:extLst>
      <p:ext uri="{BB962C8B-B14F-4D97-AF65-F5344CB8AC3E}">
        <p14:creationId xmlns:p14="http://schemas.microsoft.com/office/powerpoint/2010/main" val="3007769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1838" y="987426"/>
            <a:ext cx="6170593" cy="4873625"/>
          </a:xfrm>
        </p:spPr>
        <p:txBody>
          <a:bodyPr anchor="t"/>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endParaRPr lang="en-US" dirty="0"/>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10/13/2022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13420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41C87-7AD9-4845-A077-840E4A0F3F06}" type="datetimeFigureOut">
              <a:rPr lang="en-US" smtClean="0"/>
              <a:pPr/>
              <a:t>10/13/2022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pPr/>
              <a:t>‹#›</a:t>
            </a:fld>
            <a:endParaRPr lang="en-US"/>
          </a:p>
        </p:txBody>
      </p:sp>
    </p:spTree>
    <p:extLst>
      <p:ext uri="{BB962C8B-B14F-4D97-AF65-F5344CB8AC3E}">
        <p14:creationId xmlns:p14="http://schemas.microsoft.com/office/powerpoint/2010/main" val="2789230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2628" y="365125"/>
            <a:ext cx="262821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7982" y="365125"/>
            <a:ext cx="7732286"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F41C87-7AD9-4845-A077-840E4A0F3F06}" type="datetimeFigureOut">
              <a:rPr lang="en-US" smtClean="0"/>
              <a:pPr/>
              <a:t>10/13/2022</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2A013F82-EE5E-44EE-A61D-E31C6657F26F}" type="slidenum">
              <a:rPr lang="en-US" smtClean="0"/>
              <a:pPr/>
              <a:t>‹#›</a:t>
            </a:fld>
            <a:endParaRPr lang="en-US"/>
          </a:p>
        </p:txBody>
      </p:sp>
    </p:spTree>
    <p:extLst>
      <p:ext uri="{BB962C8B-B14F-4D97-AF65-F5344CB8AC3E}">
        <p14:creationId xmlns:p14="http://schemas.microsoft.com/office/powerpoint/2010/main" val="1308896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7982" y="365126"/>
            <a:ext cx="1051286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7982" y="1825625"/>
            <a:ext cx="10512862"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7982" y="6356351"/>
            <a:ext cx="2742486"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F41C87-7AD9-4845-A077-840E4A0F3F06}" type="datetimeFigureOut">
              <a:rPr lang="en-US" smtClean="0"/>
              <a:pPr/>
              <a:t>10/13/2022</a:t>
            </a:fld>
            <a:endParaRPr lang="en-US"/>
          </a:p>
        </p:txBody>
      </p:sp>
      <p:sp>
        <p:nvSpPr>
          <p:cNvPr id="5" name="Footer Placeholder 4"/>
          <p:cNvSpPr>
            <a:spLocks noGrp="1"/>
          </p:cNvSpPr>
          <p:nvPr>
            <p:ph type="ftr" sz="quarter" idx="3"/>
          </p:nvPr>
        </p:nvSpPr>
        <p:spPr>
          <a:xfrm>
            <a:off x="4037549" y="6356351"/>
            <a:ext cx="411372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8608357" y="6356351"/>
            <a:ext cx="2742486"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013F82-EE5E-44EE-A61D-E31C6657F26F}" type="slidenum">
              <a:rPr lang="en-US" smtClean="0"/>
              <a:pPr/>
              <a:t>‹#›</a:t>
            </a:fld>
            <a:endParaRPr lang="en-US"/>
          </a:p>
        </p:txBody>
      </p:sp>
    </p:spTree>
    <p:extLst>
      <p:ext uri="{BB962C8B-B14F-4D97-AF65-F5344CB8AC3E}">
        <p14:creationId xmlns:p14="http://schemas.microsoft.com/office/powerpoint/2010/main" val="2179278600"/>
      </p:ext>
    </p:extLst>
  </p:cSld>
  <p:clrMap bg1="dk1" tx1="lt1" bg2="dk2" tx2="lt2" accent1="accent1" accent2="accent2" accent3="accent3" accent4="accent4" accent5="accent5" accent6="accent6" hlink="hlink" folHlink="folHlink"/>
  <p:sldLayoutIdLst>
    <p:sldLayoutId id="2147483758" r:id="rId1"/>
    <p:sldLayoutId id="2147483759" r:id="rId2"/>
    <p:sldLayoutId id="2147483760" r:id="rId3"/>
    <p:sldLayoutId id="2147483761" r:id="rId4"/>
    <p:sldLayoutId id="2147483762" r:id="rId5"/>
    <p:sldLayoutId id="2147483763" r:id="rId6"/>
    <p:sldLayoutId id="2147483764" r:id="rId7"/>
    <p:sldLayoutId id="2147483765" r:id="rId8"/>
    <p:sldLayoutId id="2147483766" r:id="rId9"/>
    <p:sldLayoutId id="2147483767" r:id="rId10"/>
    <p:sldLayoutId id="214748376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allthetropes.org/wiki/Men_in_Black_(fil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actly.in/explainer-what-type-of-vehicle-crash-tests-are-mandatory-in-india/"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2">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324" y="1052736"/>
            <a:ext cx="4081916" cy="3003495"/>
          </a:xfrm>
        </p:spPr>
        <p:txBody>
          <a:bodyPr>
            <a:normAutofit/>
          </a:bodyPr>
          <a:lstStyle/>
          <a:p>
            <a:pPr algn="l"/>
            <a:r>
              <a:rPr lang="en-US" dirty="0"/>
              <a:t>Civil Litigation</a:t>
            </a:r>
            <a:br>
              <a:rPr lang="en-US" dirty="0"/>
            </a:br>
            <a:r>
              <a:rPr lang="en-US" sz="3200" dirty="0"/>
              <a:t>Week 3</a:t>
            </a:r>
          </a:p>
        </p:txBody>
      </p:sp>
      <p:sp>
        <p:nvSpPr>
          <p:cNvPr id="3" name="Subtitle 2"/>
          <p:cNvSpPr>
            <a:spLocks noGrp="1"/>
          </p:cNvSpPr>
          <p:nvPr>
            <p:ph type="subTitle" idx="1"/>
          </p:nvPr>
        </p:nvSpPr>
        <p:spPr>
          <a:xfrm>
            <a:off x="599452" y="4685288"/>
            <a:ext cx="4170908" cy="1035781"/>
          </a:xfrm>
        </p:spPr>
        <p:txBody>
          <a:bodyPr>
            <a:normAutofit/>
          </a:bodyPr>
          <a:lstStyle/>
          <a:p>
            <a:pPr algn="l"/>
            <a:r>
              <a:rPr lang="en-US" altLang="en-US" b="1" dirty="0">
                <a:cs typeface="Arial" panose="020B0604020202020204" pitchFamily="34" charset="0"/>
              </a:rPr>
              <a:t>The First Interview and Early Considerations</a:t>
            </a:r>
            <a:endParaRPr lang="en-US" dirty="0"/>
          </a:p>
        </p:txBody>
      </p:sp>
      <p:grpSp>
        <p:nvGrpSpPr>
          <p:cNvPr id="40" name="Group 24">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3979" y="1"/>
            <a:ext cx="2445747" cy="5777808"/>
            <a:chOff x="329184" y="1"/>
            <a:chExt cx="524256" cy="5777808"/>
          </a:xfrm>
        </p:grpSpPr>
        <p:cxnSp>
          <p:nvCxnSpPr>
            <p:cNvPr id="26" name="Straight Connector 25">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1" name="Rectangle 2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2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195" y="269324"/>
            <a:ext cx="6115186"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794A68A6-EF65-5114-CCEF-AD07C6CE6F1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58"/>
          <a:stretch/>
        </p:blipFill>
        <p:spPr>
          <a:xfrm>
            <a:off x="5639103" y="1800708"/>
            <a:ext cx="5607369" cy="3146007"/>
          </a:xfrm>
          <a:prstGeom prst="rect">
            <a:avLst/>
          </a:prstGeom>
        </p:spPr>
      </p:pic>
    </p:spTree>
    <p:extLst>
      <p:ext uri="{BB962C8B-B14F-4D97-AF65-F5344CB8AC3E}">
        <p14:creationId xmlns:p14="http://schemas.microsoft.com/office/powerpoint/2010/main" val="2320115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5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3" restart="whenNotActive" fill="hold" evtFilter="cancelBubble" nodeType="interactiveSeq">
                <p:stCondLst>
                  <p:cond evt="onClick" delay="0">
                    <p:tgtEl>
                      <p:spTgt spid="5"/>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5"/>
                                        </p:tgtEl>
                                      </p:cBhvr>
                                    </p:cmd>
                                  </p:childTnLst>
                                </p:cTn>
                              </p:par>
                            </p:childTnLst>
                          </p:cTn>
                        </p:par>
                      </p:childTnLst>
                    </p:cTn>
                  </p:par>
                </p:childTnLst>
              </p:cTn>
              <p:nextCondLst>
                <p:cond evt="onClick" delay="0">
                  <p:tgtEl>
                    <p:spTgt spid="5"/>
                  </p:tgtEl>
                </p:cond>
              </p:nextCondLst>
            </p:seq>
            <p:video>
              <p:cMediaNode mute="1">
                <p:cTn id="18" repeatCount="indefinite" fill="hold" display="0">
                  <p:stCondLst>
                    <p:cond delay="indefinite"/>
                  </p:stCondLst>
                </p:cTn>
                <p:tgtEl>
                  <p:spTgt spid="5"/>
                </p:tgtEl>
              </p:cMediaNode>
            </p:vide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4580332" cy="6858002"/>
            <a:chOff x="-2" y="-1"/>
            <a:chExt cx="4581527" cy="6858002"/>
          </a:xfrm>
          <a:effectLst>
            <a:outerShdw blurRad="381000" dist="50800" algn="ctr" rotWithShape="0">
              <a:srgbClr val="000000">
                <a:alpha val="10000"/>
              </a:srgbClr>
            </a:outerShdw>
          </a:effectLst>
        </p:grpSpPr>
        <p:grpSp>
          <p:nvGrpSpPr>
            <p:cNvPr id="22" name="Group 21">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30" name="Freeform: Shape 29">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3" name="Group 2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4" name="Group 2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8" name="Freeform: Shape 2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26" name="Freeform: Shape 2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13" name="Title 12"/>
          <p:cNvSpPr>
            <a:spLocks noGrp="1"/>
          </p:cNvSpPr>
          <p:nvPr>
            <p:ph type="title"/>
          </p:nvPr>
        </p:nvSpPr>
        <p:spPr>
          <a:xfrm>
            <a:off x="826872" y="1641752"/>
            <a:ext cx="2655195" cy="3213277"/>
          </a:xfrm>
        </p:spPr>
        <p:txBody>
          <a:bodyPr anchor="t">
            <a:normAutofit/>
          </a:bodyPr>
          <a:lstStyle/>
          <a:p>
            <a:r>
              <a:rPr lang="en-US" sz="3700"/>
              <a:t>What is the purpose of the first interview with the client? </a:t>
            </a:r>
          </a:p>
        </p:txBody>
      </p:sp>
      <p:sp>
        <p:nvSpPr>
          <p:cNvPr id="14" name="Content Placeholder 13"/>
          <p:cNvSpPr>
            <a:spLocks noGrp="1"/>
          </p:cNvSpPr>
          <p:nvPr>
            <p:ph idx="1"/>
          </p:nvPr>
        </p:nvSpPr>
        <p:spPr>
          <a:xfrm>
            <a:off x="5231038" y="1721579"/>
            <a:ext cx="6138850" cy="3952648"/>
          </a:xfrm>
        </p:spPr>
        <p:txBody>
          <a:bodyPr>
            <a:normAutofit/>
          </a:bodyPr>
          <a:lstStyle/>
          <a:p>
            <a:r>
              <a:rPr lang="en-GB" altLang="en-US" sz="2400" dirty="0">
                <a:solidFill>
                  <a:schemeClr val="tx1">
                    <a:alpha val="80000"/>
                  </a:schemeClr>
                </a:solidFill>
                <a:latin typeface="Calibri" panose="020F0502020204030204" pitchFamily="34" charset="0"/>
              </a:rPr>
              <a:t>To establish and advise:</a:t>
            </a:r>
          </a:p>
          <a:p>
            <a:pPr lvl="1"/>
            <a:r>
              <a:rPr lang="en-GB" altLang="en-US" sz="2400" dirty="0">
                <a:solidFill>
                  <a:schemeClr val="tx1">
                    <a:alpha val="80000"/>
                  </a:schemeClr>
                </a:solidFill>
                <a:latin typeface="Calibri" panose="020F0502020204030204" pitchFamily="34" charset="0"/>
              </a:rPr>
              <a:t>Is the claim viable?</a:t>
            </a:r>
          </a:p>
          <a:p>
            <a:pPr lvl="2"/>
            <a:endParaRPr lang="en-GB" altLang="en-US" sz="2400" dirty="0">
              <a:solidFill>
                <a:schemeClr val="tx1">
                  <a:alpha val="80000"/>
                </a:schemeClr>
              </a:solidFill>
              <a:latin typeface="Calibri" panose="020F0502020204030204" pitchFamily="34" charset="0"/>
            </a:endParaRPr>
          </a:p>
          <a:p>
            <a:pPr lvl="2"/>
            <a:r>
              <a:rPr lang="en-GB" altLang="en-US" sz="2400" dirty="0">
                <a:solidFill>
                  <a:schemeClr val="tx1">
                    <a:alpha val="80000"/>
                  </a:schemeClr>
                </a:solidFill>
                <a:latin typeface="Calibri" panose="020F0502020204030204" pitchFamily="34" charset="0"/>
              </a:rPr>
              <a:t>Does the client have a legal claim?</a:t>
            </a:r>
          </a:p>
          <a:p>
            <a:pPr lvl="2"/>
            <a:r>
              <a:rPr lang="en-GB" altLang="en-US" sz="2400" dirty="0">
                <a:solidFill>
                  <a:schemeClr val="tx1">
                    <a:alpha val="80000"/>
                  </a:schemeClr>
                </a:solidFill>
                <a:latin typeface="Calibri" panose="020F0502020204030204" pitchFamily="34" charset="0"/>
              </a:rPr>
              <a:t>What is the nature of that claim?</a:t>
            </a:r>
          </a:p>
          <a:p>
            <a:pPr lvl="2"/>
            <a:r>
              <a:rPr lang="en-GB" altLang="en-US" sz="2400" dirty="0">
                <a:solidFill>
                  <a:schemeClr val="tx1">
                    <a:alpha val="80000"/>
                  </a:schemeClr>
                </a:solidFill>
                <a:latin typeface="Calibri" panose="020F0502020204030204" pitchFamily="34" charset="0"/>
              </a:rPr>
              <a:t>What are the potential costs?</a:t>
            </a:r>
          </a:p>
          <a:p>
            <a:pPr lvl="2"/>
            <a:r>
              <a:rPr lang="en-GB" altLang="en-US" sz="2400" dirty="0">
                <a:solidFill>
                  <a:schemeClr val="tx1">
                    <a:alpha val="80000"/>
                  </a:schemeClr>
                </a:solidFill>
                <a:latin typeface="Calibri" panose="020F0502020204030204" pitchFamily="34" charset="0"/>
              </a:rPr>
              <a:t>What are the potential funding options?</a:t>
            </a:r>
          </a:p>
          <a:p>
            <a:pPr lvl="2"/>
            <a:endParaRPr lang="en-GB" altLang="en-US" sz="2400" dirty="0">
              <a:solidFill>
                <a:schemeClr val="tx1">
                  <a:alpha val="80000"/>
                </a:schemeClr>
              </a:solidFill>
              <a:latin typeface="Calibri" panose="020F0502020204030204" pitchFamily="34" charset="0"/>
            </a:endParaRPr>
          </a:p>
          <a:p>
            <a:pPr lvl="1"/>
            <a:r>
              <a:rPr lang="en-GB" altLang="en-US" sz="2400" dirty="0">
                <a:solidFill>
                  <a:schemeClr val="tx1">
                    <a:alpha val="80000"/>
                  </a:schemeClr>
                </a:solidFill>
                <a:latin typeface="Calibri" panose="020F0502020204030204" pitchFamily="34" charset="0"/>
              </a:rPr>
              <a:t>The most appropriate remedy</a:t>
            </a:r>
          </a:p>
          <a:p>
            <a:endParaRPr lang="en-US" sz="2400" dirty="0">
              <a:solidFill>
                <a:schemeClr val="tx1">
                  <a:alpha val="80000"/>
                </a:schemeClr>
              </a:solidFill>
            </a:endParaRPr>
          </a:p>
        </p:txBody>
      </p:sp>
    </p:spTree>
    <p:extLst>
      <p:ext uri="{BB962C8B-B14F-4D97-AF65-F5344CB8AC3E}">
        <p14:creationId xmlns:p14="http://schemas.microsoft.com/office/powerpoint/2010/main" val="27176047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04749-89CD-41D1-B0EF-B251FA5E440C}"/>
              </a:ext>
            </a:extLst>
          </p:cNvPr>
          <p:cNvSpPr>
            <a:spLocks noGrp="1"/>
          </p:cNvSpPr>
          <p:nvPr>
            <p:ph type="title"/>
          </p:nvPr>
        </p:nvSpPr>
        <p:spPr>
          <a:xfrm>
            <a:off x="1712468" y="1040400"/>
            <a:ext cx="7864012" cy="707886"/>
          </a:xfrm>
        </p:spPr>
        <p:txBody>
          <a:bodyPr anchor="b">
            <a:normAutofit/>
          </a:bodyPr>
          <a:lstStyle/>
          <a:p>
            <a:r>
              <a:rPr lang="en-GB" sz="4000"/>
              <a:t>Viability</a:t>
            </a:r>
          </a:p>
        </p:txBody>
      </p:sp>
      <p:sp>
        <p:nvSpPr>
          <p:cNvPr id="3" name="Content Placeholder 2">
            <a:extLst>
              <a:ext uri="{FF2B5EF4-FFF2-40B4-BE49-F238E27FC236}">
                <a16:creationId xmlns:a16="http://schemas.microsoft.com/office/drawing/2014/main" id="{99DA89DD-6BFB-4AC5-89B8-20E678C6540B}"/>
              </a:ext>
            </a:extLst>
          </p:cNvPr>
          <p:cNvSpPr>
            <a:spLocks noGrp="1"/>
          </p:cNvSpPr>
          <p:nvPr>
            <p:ph idx="1"/>
          </p:nvPr>
        </p:nvSpPr>
        <p:spPr>
          <a:xfrm>
            <a:off x="1712467" y="3070719"/>
            <a:ext cx="7864013" cy="2937969"/>
          </a:xfrm>
        </p:spPr>
        <p:txBody>
          <a:bodyPr>
            <a:normAutofit/>
          </a:bodyPr>
          <a:lstStyle/>
          <a:p>
            <a:r>
              <a:rPr lang="en-GB" altLang="en-US" sz="1700">
                <a:solidFill>
                  <a:schemeClr val="tx1">
                    <a:alpha val="80000"/>
                  </a:schemeClr>
                </a:solidFill>
                <a:latin typeface="Calibri" panose="020F0502020204030204" pitchFamily="34" charset="0"/>
              </a:rPr>
              <a:t>Has the legal burden of proof been satisfied?</a:t>
            </a:r>
          </a:p>
          <a:p>
            <a:r>
              <a:rPr lang="en-GB" altLang="en-US" sz="1700">
                <a:solidFill>
                  <a:schemeClr val="tx1">
                    <a:alpha val="80000"/>
                  </a:schemeClr>
                </a:solidFill>
                <a:latin typeface="Calibri" panose="020F0502020204030204" pitchFamily="34" charset="0"/>
              </a:rPr>
              <a:t>Does the proposed defendant have any potential defence(s) and/ or counterclaim(s)?</a:t>
            </a:r>
          </a:p>
          <a:p>
            <a:r>
              <a:rPr lang="en-GB" altLang="en-US" sz="1700">
                <a:solidFill>
                  <a:schemeClr val="tx1">
                    <a:alpha val="80000"/>
                  </a:schemeClr>
                </a:solidFill>
                <a:latin typeface="Calibri" panose="020F0502020204030204" pitchFamily="34" charset="0"/>
              </a:rPr>
              <a:t>Is there any contributory negligence?</a:t>
            </a:r>
          </a:p>
          <a:p>
            <a:r>
              <a:rPr lang="en-GB" altLang="en-US" sz="1700">
                <a:solidFill>
                  <a:schemeClr val="tx1">
                    <a:alpha val="80000"/>
                  </a:schemeClr>
                </a:solidFill>
                <a:latin typeface="Calibri" panose="020F0502020204030204" pitchFamily="34" charset="0"/>
              </a:rPr>
              <a:t>Are there any limitation problems?</a:t>
            </a:r>
          </a:p>
          <a:p>
            <a:r>
              <a:rPr lang="en-GB" altLang="en-US" sz="1700">
                <a:solidFill>
                  <a:schemeClr val="tx1">
                    <a:alpha val="80000"/>
                  </a:schemeClr>
                </a:solidFill>
                <a:latin typeface="Calibri" panose="020F0502020204030204" pitchFamily="34" charset="0"/>
              </a:rPr>
              <a:t>Is the defendant’s identity and whereabouts known?</a:t>
            </a:r>
          </a:p>
          <a:p>
            <a:r>
              <a:rPr lang="en-GB" altLang="en-US" sz="1700">
                <a:solidFill>
                  <a:schemeClr val="tx1">
                    <a:alpha val="80000"/>
                  </a:schemeClr>
                </a:solidFill>
                <a:latin typeface="Calibri" panose="020F0502020204030204" pitchFamily="34" charset="0"/>
              </a:rPr>
              <a:t>Is the defendant solvent?</a:t>
            </a:r>
          </a:p>
          <a:p>
            <a:r>
              <a:rPr lang="en-GB" altLang="en-US" sz="1700">
                <a:solidFill>
                  <a:schemeClr val="tx1">
                    <a:alpha val="80000"/>
                  </a:schemeClr>
                </a:solidFill>
                <a:latin typeface="Calibri" panose="020F0502020204030204" pitchFamily="34" charset="0"/>
              </a:rPr>
              <a:t>What is the value of claim?</a:t>
            </a:r>
          </a:p>
          <a:p>
            <a:endParaRPr lang="en-GB" sz="1700">
              <a:solidFill>
                <a:schemeClr val="tx1">
                  <a:alpha val="80000"/>
                </a:schemeClr>
              </a:solidFill>
            </a:endParaRPr>
          </a:p>
        </p:txBody>
      </p:sp>
    </p:spTree>
    <p:extLst>
      <p:ext uri="{BB962C8B-B14F-4D97-AF65-F5344CB8AC3E}">
        <p14:creationId xmlns:p14="http://schemas.microsoft.com/office/powerpoint/2010/main" val="24710797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4580332"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3955D7C0-D2EA-46CA-A20C-633862254937}"/>
              </a:ext>
            </a:extLst>
          </p:cNvPr>
          <p:cNvSpPr>
            <a:spLocks noGrp="1"/>
          </p:cNvSpPr>
          <p:nvPr>
            <p:ph type="title"/>
          </p:nvPr>
        </p:nvSpPr>
        <p:spPr>
          <a:xfrm>
            <a:off x="826872" y="1641752"/>
            <a:ext cx="2655195" cy="3213277"/>
          </a:xfrm>
        </p:spPr>
        <p:txBody>
          <a:bodyPr anchor="t">
            <a:normAutofit/>
          </a:bodyPr>
          <a:lstStyle/>
          <a:p>
            <a:r>
              <a:rPr lang="en-GB" sz="4000"/>
              <a:t>Remedies - what does the client want?</a:t>
            </a:r>
            <a:br>
              <a:rPr lang="en-GB" sz="4000"/>
            </a:br>
            <a:endParaRPr lang="en-GB" sz="4000"/>
          </a:p>
        </p:txBody>
      </p:sp>
      <p:sp>
        <p:nvSpPr>
          <p:cNvPr id="3" name="Content Placeholder 2">
            <a:extLst>
              <a:ext uri="{FF2B5EF4-FFF2-40B4-BE49-F238E27FC236}">
                <a16:creationId xmlns:a16="http://schemas.microsoft.com/office/drawing/2014/main" id="{8C8DA36B-341B-4BEB-9689-DB59D8976F97}"/>
              </a:ext>
            </a:extLst>
          </p:cNvPr>
          <p:cNvSpPr>
            <a:spLocks noGrp="1"/>
          </p:cNvSpPr>
          <p:nvPr>
            <p:ph idx="1"/>
          </p:nvPr>
        </p:nvSpPr>
        <p:spPr>
          <a:xfrm>
            <a:off x="4942284" y="908720"/>
            <a:ext cx="6427604" cy="4765507"/>
          </a:xfrm>
        </p:spPr>
        <p:txBody>
          <a:bodyPr>
            <a:normAutofit/>
          </a:bodyPr>
          <a:lstStyle/>
          <a:p>
            <a:endParaRPr lang="en-GB" altLang="en-US" sz="2000">
              <a:solidFill>
                <a:schemeClr val="tx1">
                  <a:alpha val="80000"/>
                </a:schemeClr>
              </a:solidFill>
              <a:latin typeface="Calibri" panose="020F0502020204030204" pitchFamily="34" charset="0"/>
            </a:endParaRPr>
          </a:p>
          <a:p>
            <a:pPr lvl="1"/>
            <a:r>
              <a:rPr lang="en-GB" altLang="en-US" sz="2000">
                <a:solidFill>
                  <a:schemeClr val="tx1">
                    <a:alpha val="80000"/>
                  </a:schemeClr>
                </a:solidFill>
                <a:latin typeface="Calibri" panose="020F0502020204030204" pitchFamily="34" charset="0"/>
              </a:rPr>
              <a:t>Damages?</a:t>
            </a:r>
          </a:p>
          <a:p>
            <a:pPr lvl="2"/>
            <a:r>
              <a:rPr lang="en-GB" altLang="en-US" sz="2000">
                <a:solidFill>
                  <a:schemeClr val="tx1">
                    <a:alpha val="80000"/>
                  </a:schemeClr>
                </a:solidFill>
                <a:latin typeface="Calibri" panose="020F0502020204030204" pitchFamily="34" charset="0"/>
              </a:rPr>
              <a:t>Specified or Unspecified amounts</a:t>
            </a:r>
          </a:p>
          <a:p>
            <a:pPr lvl="2"/>
            <a:r>
              <a:rPr lang="en-GB" altLang="en-US" sz="2000">
                <a:solidFill>
                  <a:schemeClr val="tx1">
                    <a:alpha val="80000"/>
                  </a:schemeClr>
                </a:solidFill>
                <a:latin typeface="Calibri" panose="020F0502020204030204" pitchFamily="34" charset="0"/>
              </a:rPr>
              <a:t>General and Special damages </a:t>
            </a:r>
          </a:p>
          <a:p>
            <a:pPr lvl="2"/>
            <a:r>
              <a:rPr lang="en-GB" altLang="en-US" sz="2000">
                <a:solidFill>
                  <a:schemeClr val="tx1">
                    <a:alpha val="80000"/>
                  </a:schemeClr>
                </a:solidFill>
                <a:latin typeface="Calibri" panose="020F0502020204030204" pitchFamily="34" charset="0"/>
              </a:rPr>
              <a:t>Interest</a:t>
            </a:r>
          </a:p>
          <a:p>
            <a:pPr marL="914126" lvl="2" indent="0">
              <a:buNone/>
            </a:pPr>
            <a:endParaRPr lang="en-GB" altLang="en-US" sz="2000">
              <a:solidFill>
                <a:schemeClr val="tx1">
                  <a:alpha val="80000"/>
                </a:schemeClr>
              </a:solidFill>
              <a:latin typeface="Calibri" panose="020F0502020204030204" pitchFamily="34" charset="0"/>
            </a:endParaRPr>
          </a:p>
          <a:p>
            <a:pPr lvl="1"/>
            <a:r>
              <a:rPr lang="en-GB" altLang="en-US" sz="2000">
                <a:solidFill>
                  <a:schemeClr val="tx1">
                    <a:alpha val="80000"/>
                  </a:schemeClr>
                </a:solidFill>
                <a:latin typeface="Calibri" panose="020F0502020204030204" pitchFamily="34" charset="0"/>
              </a:rPr>
              <a:t>Specific Performance</a:t>
            </a:r>
          </a:p>
          <a:p>
            <a:pPr lvl="1"/>
            <a:r>
              <a:rPr lang="en-GB" altLang="en-US" sz="2000">
                <a:solidFill>
                  <a:schemeClr val="tx1">
                    <a:alpha val="80000"/>
                  </a:schemeClr>
                </a:solidFill>
                <a:latin typeface="Calibri" panose="020F0502020204030204" pitchFamily="34" charset="0"/>
              </a:rPr>
              <a:t>Injunction</a:t>
            </a:r>
          </a:p>
          <a:p>
            <a:pPr lvl="1"/>
            <a:r>
              <a:rPr lang="en-GB" altLang="en-US" sz="2000">
                <a:solidFill>
                  <a:schemeClr val="tx1">
                    <a:alpha val="80000"/>
                  </a:schemeClr>
                </a:solidFill>
                <a:latin typeface="Calibri" panose="020F0502020204030204" pitchFamily="34" charset="0"/>
              </a:rPr>
              <a:t>Possession Order</a:t>
            </a:r>
          </a:p>
          <a:p>
            <a:pPr lvl="1"/>
            <a:endParaRPr lang="en-GB" altLang="en-US" sz="2000">
              <a:solidFill>
                <a:schemeClr val="tx1">
                  <a:alpha val="80000"/>
                </a:schemeClr>
              </a:solidFill>
              <a:latin typeface="Calibri" panose="020F0502020204030204" pitchFamily="34" charset="0"/>
            </a:endParaRPr>
          </a:p>
          <a:p>
            <a:r>
              <a:rPr lang="en-GB" altLang="en-US" sz="2000">
                <a:solidFill>
                  <a:schemeClr val="tx1">
                    <a:alpha val="80000"/>
                  </a:schemeClr>
                </a:solidFill>
                <a:latin typeface="Calibri" panose="020F0502020204030204" pitchFamily="34" charset="0"/>
              </a:rPr>
              <a:t>Is ADR a more appropriate forum than court?</a:t>
            </a:r>
          </a:p>
          <a:p>
            <a:endParaRPr lang="en-GB" sz="2000">
              <a:solidFill>
                <a:schemeClr val="tx1">
                  <a:alpha val="80000"/>
                </a:schemeClr>
              </a:solidFill>
            </a:endParaRPr>
          </a:p>
        </p:txBody>
      </p:sp>
    </p:spTree>
    <p:extLst>
      <p:ext uri="{BB962C8B-B14F-4D97-AF65-F5344CB8AC3E}">
        <p14:creationId xmlns:p14="http://schemas.microsoft.com/office/powerpoint/2010/main" val="2376195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4580332"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79467AE4-43AF-4BD8-A675-19F90DDDEA0E}"/>
              </a:ext>
            </a:extLst>
          </p:cNvPr>
          <p:cNvSpPr>
            <a:spLocks noGrp="1"/>
          </p:cNvSpPr>
          <p:nvPr>
            <p:ph type="title"/>
          </p:nvPr>
        </p:nvSpPr>
        <p:spPr>
          <a:xfrm>
            <a:off x="826872" y="1641752"/>
            <a:ext cx="2655195" cy="3213277"/>
          </a:xfrm>
        </p:spPr>
        <p:txBody>
          <a:bodyPr anchor="t">
            <a:normAutofit/>
          </a:bodyPr>
          <a:lstStyle/>
          <a:p>
            <a:r>
              <a:rPr lang="en-GB" sz="4000"/>
              <a:t>Limitation</a:t>
            </a:r>
          </a:p>
        </p:txBody>
      </p:sp>
      <p:sp>
        <p:nvSpPr>
          <p:cNvPr id="3" name="Content Placeholder 2">
            <a:extLst>
              <a:ext uri="{FF2B5EF4-FFF2-40B4-BE49-F238E27FC236}">
                <a16:creationId xmlns:a16="http://schemas.microsoft.com/office/drawing/2014/main" id="{6C9AEF39-18D3-4C0E-82B8-F8C3C84AC10E}"/>
              </a:ext>
            </a:extLst>
          </p:cNvPr>
          <p:cNvSpPr>
            <a:spLocks noGrp="1"/>
          </p:cNvSpPr>
          <p:nvPr>
            <p:ph idx="1"/>
          </p:nvPr>
        </p:nvSpPr>
        <p:spPr>
          <a:xfrm>
            <a:off x="5231038" y="1721579"/>
            <a:ext cx="6138850" cy="3952648"/>
          </a:xfrm>
        </p:spPr>
        <p:txBody>
          <a:bodyPr>
            <a:normAutofit/>
          </a:bodyPr>
          <a:lstStyle/>
          <a:p>
            <a:r>
              <a:rPr lang="en-GB" altLang="en-US" sz="2200" u="sng">
                <a:solidFill>
                  <a:schemeClr val="tx1">
                    <a:alpha val="80000"/>
                  </a:schemeClr>
                </a:solidFill>
                <a:latin typeface="Calibri" panose="020F0502020204030204" pitchFamily="34" charset="0"/>
              </a:rPr>
              <a:t>Ss 2 and 5 Limitation Act 1980 </a:t>
            </a:r>
          </a:p>
          <a:p>
            <a:pPr lvl="1"/>
            <a:r>
              <a:rPr lang="en-GB" altLang="en-US" sz="2200">
                <a:solidFill>
                  <a:schemeClr val="tx1">
                    <a:alpha val="80000"/>
                  </a:schemeClr>
                </a:solidFill>
                <a:latin typeface="Calibri" panose="020F0502020204030204" pitchFamily="34" charset="0"/>
              </a:rPr>
              <a:t>The claimant has 6 years from date of accrual of the cause of action to commence proceedings – ie from the date the contract was breached or the date the tort was committed.</a:t>
            </a:r>
          </a:p>
          <a:p>
            <a:r>
              <a:rPr lang="en-GB" altLang="en-US" sz="2200" u="sng">
                <a:solidFill>
                  <a:schemeClr val="tx1">
                    <a:alpha val="80000"/>
                  </a:schemeClr>
                </a:solidFill>
                <a:latin typeface="Calibri" panose="020F0502020204030204" pitchFamily="34" charset="0"/>
              </a:rPr>
              <a:t>Ss 11 and 14 Limitation Act 1980</a:t>
            </a:r>
          </a:p>
          <a:p>
            <a:pPr lvl="1"/>
            <a:r>
              <a:rPr lang="en-GB" altLang="en-US" sz="2200">
                <a:solidFill>
                  <a:schemeClr val="tx1">
                    <a:alpha val="80000"/>
                  </a:schemeClr>
                </a:solidFill>
                <a:latin typeface="Calibri" panose="020F0502020204030204" pitchFamily="34" charset="0"/>
              </a:rPr>
              <a:t>In  PI and CN cases the claimant has 3 years from the date of accrual of the cause of action or 3 years from date of knowledge, if later.</a:t>
            </a:r>
          </a:p>
          <a:p>
            <a:endParaRPr lang="en-GB" sz="2200">
              <a:solidFill>
                <a:schemeClr val="tx1">
                  <a:alpha val="80000"/>
                </a:schemeClr>
              </a:solidFill>
            </a:endParaRPr>
          </a:p>
        </p:txBody>
      </p:sp>
    </p:spTree>
    <p:extLst>
      <p:ext uri="{BB962C8B-B14F-4D97-AF65-F5344CB8AC3E}">
        <p14:creationId xmlns:p14="http://schemas.microsoft.com/office/powerpoint/2010/main" val="1607544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2561771"/>
            <a:chOff x="0" y="0"/>
            <a:chExt cx="12192000" cy="2561771"/>
          </a:xfrm>
        </p:grpSpPr>
        <p:sp>
          <p:nvSpPr>
            <p:cNvPr id="11" name="Freeform: Shape 10">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9196F32-B3DD-4801-A693-3C5589D35FBA}"/>
              </a:ext>
            </a:extLst>
          </p:cNvPr>
          <p:cNvSpPr>
            <a:spLocks noGrp="1"/>
          </p:cNvSpPr>
          <p:nvPr>
            <p:ph type="title"/>
          </p:nvPr>
        </p:nvSpPr>
        <p:spPr>
          <a:xfrm>
            <a:off x="1712468" y="1040400"/>
            <a:ext cx="7864012" cy="707886"/>
          </a:xfrm>
        </p:spPr>
        <p:txBody>
          <a:bodyPr anchor="b">
            <a:normAutofit/>
          </a:bodyPr>
          <a:lstStyle/>
          <a:p>
            <a:r>
              <a:rPr lang="en-GB" sz="4000"/>
              <a:t>Limitation Continued</a:t>
            </a:r>
          </a:p>
        </p:txBody>
      </p:sp>
      <p:grpSp>
        <p:nvGrpSpPr>
          <p:cNvPr id="14" name="Group 13">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12188825" cy="757168"/>
            <a:chOff x="0" y="2959818"/>
            <a:chExt cx="12192000" cy="757168"/>
          </a:xfrm>
        </p:grpSpPr>
        <p:sp>
          <p:nvSpPr>
            <p:cNvPr id="15" name="Freeform: Shape 14">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B7E2E62-A561-40D9-BEDA-DB9377FCFA8C}"/>
              </a:ext>
            </a:extLst>
          </p:cNvPr>
          <p:cNvSpPr>
            <a:spLocks noGrp="1"/>
          </p:cNvSpPr>
          <p:nvPr>
            <p:ph idx="1"/>
          </p:nvPr>
        </p:nvSpPr>
        <p:spPr>
          <a:xfrm>
            <a:off x="1712467" y="3070719"/>
            <a:ext cx="7864013" cy="2937969"/>
          </a:xfrm>
        </p:spPr>
        <p:txBody>
          <a:bodyPr>
            <a:normAutofit/>
          </a:bodyPr>
          <a:lstStyle/>
          <a:p>
            <a:r>
              <a:rPr lang="en-GB" altLang="en-US" sz="2400">
                <a:solidFill>
                  <a:schemeClr val="tx1">
                    <a:alpha val="80000"/>
                  </a:schemeClr>
                </a:solidFill>
                <a:latin typeface="Calibri" panose="020F0502020204030204" pitchFamily="34" charset="0"/>
              </a:rPr>
              <a:t>The position of persons under a disability is that the limitation period doesn’t start until the disability ends </a:t>
            </a:r>
            <a:r>
              <a:rPr lang="en-GB" altLang="en-US" sz="2400" u="sng">
                <a:solidFill>
                  <a:schemeClr val="tx1">
                    <a:alpha val="80000"/>
                  </a:schemeClr>
                </a:solidFill>
                <a:latin typeface="Calibri" panose="020F0502020204030204" pitchFamily="34" charset="0"/>
              </a:rPr>
              <a:t>(s28 LA)</a:t>
            </a:r>
            <a:r>
              <a:rPr lang="en-GB" altLang="en-US" sz="2400">
                <a:solidFill>
                  <a:schemeClr val="tx1">
                    <a:alpha val="80000"/>
                  </a:schemeClr>
                </a:solidFill>
                <a:latin typeface="Calibri" panose="020F0502020204030204" pitchFamily="34" charset="0"/>
              </a:rPr>
              <a:t>.</a:t>
            </a:r>
          </a:p>
          <a:p>
            <a:r>
              <a:rPr lang="en-GB" altLang="en-US" sz="2400">
                <a:solidFill>
                  <a:schemeClr val="tx1">
                    <a:alpha val="80000"/>
                  </a:schemeClr>
                </a:solidFill>
                <a:latin typeface="Calibri" panose="020F0502020204030204" pitchFamily="34" charset="0"/>
              </a:rPr>
              <a:t>The position of minors is that the limitation period doesn’t start until their 18</a:t>
            </a:r>
            <a:r>
              <a:rPr lang="en-GB" altLang="en-US" sz="2400" baseline="30000">
                <a:solidFill>
                  <a:schemeClr val="tx1">
                    <a:alpha val="80000"/>
                  </a:schemeClr>
                </a:solidFill>
                <a:latin typeface="Calibri" panose="020F0502020204030204" pitchFamily="34" charset="0"/>
              </a:rPr>
              <a:t>th</a:t>
            </a:r>
            <a:r>
              <a:rPr lang="en-GB" altLang="en-US" sz="2400">
                <a:solidFill>
                  <a:schemeClr val="tx1">
                    <a:alpha val="80000"/>
                  </a:schemeClr>
                </a:solidFill>
                <a:latin typeface="Calibri" panose="020F0502020204030204" pitchFamily="34" charset="0"/>
              </a:rPr>
              <a:t> birthday (</a:t>
            </a:r>
            <a:r>
              <a:rPr lang="en-GB" altLang="en-US" sz="2400" u="sng">
                <a:solidFill>
                  <a:schemeClr val="tx1">
                    <a:alpha val="80000"/>
                  </a:schemeClr>
                </a:solidFill>
                <a:latin typeface="Calibri" panose="020F0502020204030204" pitchFamily="34" charset="0"/>
              </a:rPr>
              <a:t>s28 LA</a:t>
            </a:r>
            <a:r>
              <a:rPr lang="en-GB" altLang="en-US" sz="2400">
                <a:solidFill>
                  <a:schemeClr val="tx1">
                    <a:alpha val="80000"/>
                  </a:schemeClr>
                </a:solidFill>
                <a:latin typeface="Calibri" panose="020F0502020204030204" pitchFamily="34" charset="0"/>
              </a:rPr>
              <a:t>). </a:t>
            </a:r>
          </a:p>
          <a:p>
            <a:r>
              <a:rPr lang="en-GB" altLang="en-US" sz="2400">
                <a:solidFill>
                  <a:schemeClr val="tx1">
                    <a:alpha val="80000"/>
                  </a:schemeClr>
                </a:solidFill>
                <a:latin typeface="Calibri" panose="020F0502020204030204" pitchFamily="34" charset="0"/>
              </a:rPr>
              <a:t>In PI and CN cases the court has the discretion to disregard the limitation period (</a:t>
            </a:r>
            <a:r>
              <a:rPr lang="en-GB" altLang="en-US" sz="2400" u="sng">
                <a:solidFill>
                  <a:schemeClr val="tx1">
                    <a:alpha val="80000"/>
                  </a:schemeClr>
                </a:solidFill>
                <a:latin typeface="Calibri" panose="020F0502020204030204" pitchFamily="34" charset="0"/>
              </a:rPr>
              <a:t>s33 LA</a:t>
            </a:r>
            <a:r>
              <a:rPr lang="en-GB" altLang="en-US" sz="2400">
                <a:solidFill>
                  <a:schemeClr val="tx1">
                    <a:alpha val="80000"/>
                  </a:schemeClr>
                </a:solidFill>
                <a:latin typeface="Calibri" panose="020F0502020204030204" pitchFamily="34" charset="0"/>
              </a:rPr>
              <a:t>). </a:t>
            </a:r>
          </a:p>
          <a:p>
            <a:endParaRPr lang="en-GB" sz="2400">
              <a:solidFill>
                <a:schemeClr val="tx1">
                  <a:alpha val="80000"/>
                </a:schemeClr>
              </a:solidFill>
            </a:endParaRPr>
          </a:p>
        </p:txBody>
      </p:sp>
    </p:spTree>
    <p:extLst>
      <p:ext uri="{BB962C8B-B14F-4D97-AF65-F5344CB8AC3E}">
        <p14:creationId xmlns:p14="http://schemas.microsoft.com/office/powerpoint/2010/main" val="406061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2561771"/>
            <a:chOff x="0" y="0"/>
            <a:chExt cx="12192000" cy="2561771"/>
          </a:xfrm>
        </p:grpSpPr>
        <p:sp>
          <p:nvSpPr>
            <p:cNvPr id="11" name="Freeform: Shape 10">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9D63CB8-7414-46BE-83DB-02A66A217FF0}"/>
              </a:ext>
            </a:extLst>
          </p:cNvPr>
          <p:cNvSpPr>
            <a:spLocks noGrp="1"/>
          </p:cNvSpPr>
          <p:nvPr>
            <p:ph type="title"/>
          </p:nvPr>
        </p:nvSpPr>
        <p:spPr>
          <a:xfrm>
            <a:off x="1712468" y="1040400"/>
            <a:ext cx="7864012" cy="707886"/>
          </a:xfrm>
        </p:spPr>
        <p:txBody>
          <a:bodyPr anchor="b">
            <a:normAutofit/>
          </a:bodyPr>
          <a:lstStyle/>
          <a:p>
            <a:r>
              <a:rPr lang="en-GB" sz="4000"/>
              <a:t>Dealing with limitation issues </a:t>
            </a:r>
          </a:p>
        </p:txBody>
      </p:sp>
      <p:grpSp>
        <p:nvGrpSpPr>
          <p:cNvPr id="14" name="Group 13">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12188825" cy="757168"/>
            <a:chOff x="0" y="2959818"/>
            <a:chExt cx="12192000" cy="757168"/>
          </a:xfrm>
        </p:grpSpPr>
        <p:sp>
          <p:nvSpPr>
            <p:cNvPr id="15" name="Freeform: Shape 14">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1AAFB5A6-4236-4ABD-9927-4A0A74880628}"/>
              </a:ext>
            </a:extLst>
          </p:cNvPr>
          <p:cNvSpPr>
            <a:spLocks noGrp="1"/>
          </p:cNvSpPr>
          <p:nvPr>
            <p:ph idx="1"/>
          </p:nvPr>
        </p:nvSpPr>
        <p:spPr>
          <a:xfrm>
            <a:off x="1712467" y="3070719"/>
            <a:ext cx="7864013" cy="2937969"/>
          </a:xfrm>
        </p:spPr>
        <p:txBody>
          <a:bodyPr>
            <a:normAutofit/>
          </a:bodyPr>
          <a:lstStyle/>
          <a:p>
            <a:r>
              <a:rPr lang="en-GB" altLang="en-US" sz="1900">
                <a:solidFill>
                  <a:schemeClr val="tx1">
                    <a:alpha val="80000"/>
                  </a:schemeClr>
                </a:solidFill>
                <a:latin typeface="Calibri" panose="020F0502020204030204" pitchFamily="34" charset="0"/>
              </a:rPr>
              <a:t>The claimant:</a:t>
            </a:r>
          </a:p>
          <a:p>
            <a:pPr lvl="1"/>
            <a:r>
              <a:rPr lang="en-GB" altLang="en-US" sz="1900">
                <a:solidFill>
                  <a:schemeClr val="tx1">
                    <a:alpha val="80000"/>
                  </a:schemeClr>
                </a:solidFill>
                <a:latin typeface="Calibri" panose="020F0502020204030204" pitchFamily="34" charset="0"/>
              </a:rPr>
              <a:t>Should make appropriate reference in the particulars of claim.</a:t>
            </a:r>
          </a:p>
          <a:p>
            <a:pPr lvl="1"/>
            <a:r>
              <a:rPr lang="en-GB" altLang="en-US" sz="1900">
                <a:solidFill>
                  <a:schemeClr val="tx1">
                    <a:alpha val="80000"/>
                  </a:schemeClr>
                </a:solidFill>
                <a:latin typeface="Calibri" panose="020F0502020204030204" pitchFamily="34" charset="0"/>
              </a:rPr>
              <a:t>In PI cases they could apply for the court to disregard the limitation period. </a:t>
            </a:r>
          </a:p>
          <a:p>
            <a:pPr lvl="1"/>
            <a:r>
              <a:rPr lang="en-GB" altLang="en-US" sz="1900">
                <a:solidFill>
                  <a:schemeClr val="tx1">
                    <a:alpha val="80000"/>
                  </a:schemeClr>
                </a:solidFill>
                <a:latin typeface="Calibri" panose="020F0502020204030204" pitchFamily="34" charset="0"/>
              </a:rPr>
              <a:t>They could request that the limitation point is dealt with at a preliminary hearing. </a:t>
            </a:r>
          </a:p>
          <a:p>
            <a:r>
              <a:rPr lang="en-GB" altLang="en-US" sz="1900">
                <a:solidFill>
                  <a:schemeClr val="tx1">
                    <a:alpha val="80000"/>
                  </a:schemeClr>
                </a:solidFill>
                <a:latin typeface="Calibri" panose="020F0502020204030204" pitchFamily="34" charset="0"/>
              </a:rPr>
              <a:t>The defendant:</a:t>
            </a:r>
          </a:p>
          <a:p>
            <a:pPr lvl="1"/>
            <a:r>
              <a:rPr lang="en-GB" altLang="en-US" sz="1900">
                <a:solidFill>
                  <a:schemeClr val="tx1">
                    <a:alpha val="80000"/>
                  </a:schemeClr>
                </a:solidFill>
                <a:latin typeface="Calibri" panose="020F0502020204030204" pitchFamily="34" charset="0"/>
              </a:rPr>
              <a:t>Must deal with point in their defence.</a:t>
            </a:r>
          </a:p>
          <a:p>
            <a:pPr lvl="1"/>
            <a:r>
              <a:rPr lang="en-GB" altLang="en-US" sz="1900">
                <a:solidFill>
                  <a:schemeClr val="tx1">
                    <a:alpha val="80000"/>
                  </a:schemeClr>
                </a:solidFill>
                <a:latin typeface="Calibri" panose="020F0502020204030204" pitchFamily="34" charset="0"/>
              </a:rPr>
              <a:t>They should make an early application to have case struck out</a:t>
            </a:r>
          </a:p>
          <a:p>
            <a:endParaRPr lang="en-GB" sz="1900">
              <a:solidFill>
                <a:schemeClr val="tx1">
                  <a:alpha val="80000"/>
                </a:schemeClr>
              </a:solidFill>
            </a:endParaRPr>
          </a:p>
        </p:txBody>
      </p:sp>
    </p:spTree>
    <p:extLst>
      <p:ext uri="{BB962C8B-B14F-4D97-AF65-F5344CB8AC3E}">
        <p14:creationId xmlns:p14="http://schemas.microsoft.com/office/powerpoint/2010/main" val="2763547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4580332"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61B9B14C-12C5-4016-A627-BC5EE82577CD}"/>
              </a:ext>
            </a:extLst>
          </p:cNvPr>
          <p:cNvSpPr>
            <a:spLocks noGrp="1"/>
          </p:cNvSpPr>
          <p:nvPr>
            <p:ph type="title"/>
          </p:nvPr>
        </p:nvSpPr>
        <p:spPr>
          <a:xfrm>
            <a:off x="826872" y="1641752"/>
            <a:ext cx="2655195" cy="3213277"/>
          </a:xfrm>
        </p:spPr>
        <p:txBody>
          <a:bodyPr anchor="t">
            <a:normAutofit/>
          </a:bodyPr>
          <a:lstStyle/>
          <a:p>
            <a:r>
              <a:rPr lang="en-GB" sz="4000"/>
              <a:t>Defendant’s Solvency</a:t>
            </a:r>
          </a:p>
        </p:txBody>
      </p:sp>
      <p:sp>
        <p:nvSpPr>
          <p:cNvPr id="3" name="Content Placeholder 2">
            <a:extLst>
              <a:ext uri="{FF2B5EF4-FFF2-40B4-BE49-F238E27FC236}">
                <a16:creationId xmlns:a16="http://schemas.microsoft.com/office/drawing/2014/main" id="{FB9DD994-E893-4D7F-8FE4-CA2DAE5A227B}"/>
              </a:ext>
            </a:extLst>
          </p:cNvPr>
          <p:cNvSpPr>
            <a:spLocks noGrp="1"/>
          </p:cNvSpPr>
          <p:nvPr>
            <p:ph idx="1"/>
          </p:nvPr>
        </p:nvSpPr>
        <p:spPr>
          <a:xfrm>
            <a:off x="5231038" y="1721579"/>
            <a:ext cx="6138850" cy="3952648"/>
          </a:xfrm>
        </p:spPr>
        <p:txBody>
          <a:bodyPr>
            <a:normAutofit/>
          </a:bodyPr>
          <a:lstStyle/>
          <a:p>
            <a:pPr>
              <a:defRPr/>
            </a:pPr>
            <a:r>
              <a:rPr lang="en-GB" altLang="en-US" sz="2200">
                <a:solidFill>
                  <a:schemeClr val="tx1">
                    <a:alpha val="80000"/>
                  </a:schemeClr>
                </a:solidFill>
              </a:rPr>
              <a:t>In Motor Claims:</a:t>
            </a:r>
          </a:p>
          <a:p>
            <a:pPr lvl="1">
              <a:defRPr/>
            </a:pPr>
            <a:r>
              <a:rPr lang="en-GB" altLang="en-US" sz="2200">
                <a:solidFill>
                  <a:schemeClr val="tx1">
                    <a:alpha val="80000"/>
                  </a:schemeClr>
                </a:solidFill>
              </a:rPr>
              <a:t>Does defendant have motor insurance? This is compulsory under </a:t>
            </a:r>
            <a:r>
              <a:rPr lang="en-GB" altLang="en-US" sz="2200" u="sng">
                <a:solidFill>
                  <a:schemeClr val="tx1">
                    <a:alpha val="80000"/>
                  </a:schemeClr>
                </a:solidFill>
              </a:rPr>
              <a:t>s143</a:t>
            </a:r>
            <a:r>
              <a:rPr lang="en-GB" altLang="en-US" sz="2200">
                <a:solidFill>
                  <a:schemeClr val="tx1">
                    <a:alpha val="80000"/>
                  </a:schemeClr>
                </a:solidFill>
              </a:rPr>
              <a:t> and </a:t>
            </a:r>
            <a:r>
              <a:rPr lang="en-GB" altLang="en-US" sz="2200" u="sng">
                <a:solidFill>
                  <a:schemeClr val="tx1">
                    <a:alpha val="80000"/>
                  </a:schemeClr>
                </a:solidFill>
              </a:rPr>
              <a:t>s145 </a:t>
            </a:r>
            <a:r>
              <a:rPr lang="en-GB" altLang="en-US" sz="2200">
                <a:solidFill>
                  <a:schemeClr val="tx1">
                    <a:alpha val="80000"/>
                  </a:schemeClr>
                </a:solidFill>
              </a:rPr>
              <a:t>of the </a:t>
            </a:r>
            <a:r>
              <a:rPr lang="en-GB" altLang="en-US" sz="2200" u="sng">
                <a:solidFill>
                  <a:schemeClr val="tx1">
                    <a:alpha val="80000"/>
                  </a:schemeClr>
                </a:solidFill>
              </a:rPr>
              <a:t>Road Traffic Act 1988. </a:t>
            </a:r>
          </a:p>
          <a:p>
            <a:pPr lvl="2">
              <a:defRPr/>
            </a:pPr>
            <a:r>
              <a:rPr lang="en-GB" altLang="en-US" sz="2200">
                <a:solidFill>
                  <a:schemeClr val="tx1">
                    <a:alpha val="80000"/>
                  </a:schemeClr>
                </a:solidFill>
              </a:rPr>
              <a:t>Under </a:t>
            </a:r>
            <a:r>
              <a:rPr lang="en-GB" altLang="en-US" sz="2200" u="sng">
                <a:solidFill>
                  <a:schemeClr val="tx1">
                    <a:alpha val="80000"/>
                  </a:schemeClr>
                </a:solidFill>
              </a:rPr>
              <a:t>s152 </a:t>
            </a:r>
            <a:r>
              <a:rPr lang="en-GB" altLang="en-US" sz="2200">
                <a:solidFill>
                  <a:schemeClr val="tx1">
                    <a:alpha val="80000"/>
                  </a:schemeClr>
                </a:solidFill>
              </a:rPr>
              <a:t>of the </a:t>
            </a:r>
            <a:r>
              <a:rPr lang="en-GB" altLang="en-US" sz="2200" u="sng">
                <a:solidFill>
                  <a:schemeClr val="tx1">
                    <a:alpha val="80000"/>
                  </a:schemeClr>
                </a:solidFill>
              </a:rPr>
              <a:t>Road Traffic Act 1988</a:t>
            </a:r>
            <a:r>
              <a:rPr lang="en-GB" altLang="en-US" sz="2200">
                <a:solidFill>
                  <a:schemeClr val="tx1">
                    <a:alpha val="80000"/>
                  </a:schemeClr>
                </a:solidFill>
              </a:rPr>
              <a:t> notice must be provided to the insurer before or within 7 days of commencing proceedings.</a:t>
            </a:r>
          </a:p>
          <a:p>
            <a:pPr lvl="1">
              <a:defRPr/>
            </a:pPr>
            <a:r>
              <a:rPr lang="en-GB" altLang="en-US" sz="2200">
                <a:solidFill>
                  <a:schemeClr val="tx1">
                    <a:alpha val="80000"/>
                  </a:schemeClr>
                </a:solidFill>
              </a:rPr>
              <a:t>If the defendant has no motor insurance or the defendant is unknown (untraceable), then the matter will be dealt with by the Motor Insurers Bureau (MIB). </a:t>
            </a:r>
          </a:p>
          <a:p>
            <a:endParaRPr lang="en-GB" sz="2200">
              <a:solidFill>
                <a:schemeClr val="tx1">
                  <a:alpha val="80000"/>
                </a:schemeClr>
              </a:solidFill>
            </a:endParaRPr>
          </a:p>
        </p:txBody>
      </p:sp>
    </p:spTree>
    <p:extLst>
      <p:ext uri="{BB962C8B-B14F-4D97-AF65-F5344CB8AC3E}">
        <p14:creationId xmlns:p14="http://schemas.microsoft.com/office/powerpoint/2010/main" val="3673845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B0874-88B8-43D3-B0B6-C32F790F7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FD067A-52BE-40EE-B7CA-391830B9A2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825" cy="2561771"/>
            <a:chOff x="0" y="0"/>
            <a:chExt cx="12192000" cy="2561771"/>
          </a:xfrm>
        </p:grpSpPr>
        <p:sp>
          <p:nvSpPr>
            <p:cNvPr id="11" name="Freeform: Shape 10">
              <a:extLst>
                <a:ext uri="{FF2B5EF4-FFF2-40B4-BE49-F238E27FC236}">
                  <a16:creationId xmlns:a16="http://schemas.microsoft.com/office/drawing/2014/main" id="{1CDA7855-806B-4A02-9C19-24872E4D8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3AFE70DE-5BEC-4E54-98D2-48C13E1491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2561771"/>
            </a:xfrm>
            <a:custGeom>
              <a:avLst/>
              <a:gdLst>
                <a:gd name="connsiteX0" fmla="*/ 0 w 12192000"/>
                <a:gd name="connsiteY0" fmla="*/ 0 h 2561771"/>
                <a:gd name="connsiteX1" fmla="*/ 12192000 w 12192000"/>
                <a:gd name="connsiteY1" fmla="*/ 0 h 2561771"/>
                <a:gd name="connsiteX2" fmla="*/ 12192000 w 12192000"/>
                <a:gd name="connsiteY2" fmla="*/ 2359863 h 2561771"/>
                <a:gd name="connsiteX3" fmla="*/ 6364514 w 12192000"/>
                <a:gd name="connsiteY3" fmla="*/ 2561771 h 2561771"/>
                <a:gd name="connsiteX4" fmla="*/ 1981200 w 12192000"/>
                <a:gd name="connsiteY4" fmla="*/ 2278742 h 2561771"/>
                <a:gd name="connsiteX5" fmla="*/ 0 w 12192000"/>
                <a:gd name="connsiteY5" fmla="*/ 2343277 h 2561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2561771">
                  <a:moveTo>
                    <a:pt x="0" y="0"/>
                  </a:moveTo>
                  <a:lnTo>
                    <a:pt x="12192000" y="0"/>
                  </a:lnTo>
                  <a:lnTo>
                    <a:pt x="12192000" y="2359863"/>
                  </a:lnTo>
                  <a:lnTo>
                    <a:pt x="6364514" y="2561771"/>
                  </a:lnTo>
                  <a:lnTo>
                    <a:pt x="1981200" y="2278742"/>
                  </a:lnTo>
                  <a:lnTo>
                    <a:pt x="0" y="234327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748505C-2A6C-4E0D-9F78-899DCAD89CB2}"/>
              </a:ext>
            </a:extLst>
          </p:cNvPr>
          <p:cNvSpPr>
            <a:spLocks noGrp="1"/>
          </p:cNvSpPr>
          <p:nvPr>
            <p:ph type="title"/>
          </p:nvPr>
        </p:nvSpPr>
        <p:spPr>
          <a:xfrm>
            <a:off x="1712468" y="1040400"/>
            <a:ext cx="7864012" cy="707886"/>
          </a:xfrm>
        </p:spPr>
        <p:txBody>
          <a:bodyPr anchor="b">
            <a:normAutofit/>
          </a:bodyPr>
          <a:lstStyle/>
          <a:p>
            <a:r>
              <a:rPr lang="en-GB" sz="4000" dirty="0"/>
              <a:t>What about other types of claims?</a:t>
            </a:r>
          </a:p>
        </p:txBody>
      </p:sp>
      <p:grpSp>
        <p:nvGrpSpPr>
          <p:cNvPr id="14" name="Group 13">
            <a:extLst>
              <a:ext uri="{FF2B5EF4-FFF2-40B4-BE49-F238E27FC236}">
                <a16:creationId xmlns:a16="http://schemas.microsoft.com/office/drawing/2014/main" id="{C15B8CC4-8CCE-428F-AE7E-28D178984C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0" y="2027156"/>
            <a:ext cx="12188825" cy="757168"/>
            <a:chOff x="0" y="2959818"/>
            <a:chExt cx="12192000" cy="757168"/>
          </a:xfrm>
        </p:grpSpPr>
        <p:sp>
          <p:nvSpPr>
            <p:cNvPr id="15" name="Freeform: Shape 14">
              <a:extLst>
                <a:ext uri="{FF2B5EF4-FFF2-40B4-BE49-F238E27FC236}">
                  <a16:creationId xmlns:a16="http://schemas.microsoft.com/office/drawing/2014/main" id="{A6359FA2-E374-4073-8269-E10D2AE74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A1F0E66-9B5E-4980-8AEC-B4D144B48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7DEDF315-C167-49BC-BCD8-6127EDD55E16}"/>
              </a:ext>
            </a:extLst>
          </p:cNvPr>
          <p:cNvSpPr>
            <a:spLocks noGrp="1"/>
          </p:cNvSpPr>
          <p:nvPr>
            <p:ph idx="1"/>
          </p:nvPr>
        </p:nvSpPr>
        <p:spPr>
          <a:xfrm>
            <a:off x="1712467" y="3070719"/>
            <a:ext cx="7864013" cy="2937969"/>
          </a:xfrm>
        </p:spPr>
        <p:txBody>
          <a:bodyPr>
            <a:normAutofit/>
          </a:bodyPr>
          <a:lstStyle/>
          <a:p>
            <a:pPr lvl="1"/>
            <a:r>
              <a:rPr lang="en-US" altLang="en-US" sz="2400" dirty="0">
                <a:solidFill>
                  <a:schemeClr val="tx1">
                    <a:alpha val="80000"/>
                  </a:schemeClr>
                </a:solidFill>
                <a:latin typeface="Calibri" panose="020F0502020204030204" pitchFamily="34" charset="0"/>
              </a:rPr>
              <a:t>Does the defendant have any insurance? </a:t>
            </a:r>
          </a:p>
          <a:p>
            <a:pPr lvl="1"/>
            <a:r>
              <a:rPr lang="en-US" altLang="en-US" sz="2400" dirty="0">
                <a:solidFill>
                  <a:schemeClr val="tx1">
                    <a:alpha val="80000"/>
                  </a:schemeClr>
                </a:solidFill>
                <a:latin typeface="Calibri" panose="020F0502020204030204" pitchFamily="34" charset="0"/>
              </a:rPr>
              <a:t>If the defendant is a company, check Companies House.</a:t>
            </a:r>
          </a:p>
          <a:p>
            <a:pPr lvl="1"/>
            <a:r>
              <a:rPr lang="en-US" altLang="en-US" sz="2400" dirty="0">
                <a:solidFill>
                  <a:schemeClr val="tx1">
                    <a:alpha val="80000"/>
                  </a:schemeClr>
                </a:solidFill>
                <a:latin typeface="Calibri" panose="020F0502020204030204" pitchFamily="34" charset="0"/>
              </a:rPr>
              <a:t>What assets does the defendant own?</a:t>
            </a:r>
          </a:p>
          <a:p>
            <a:pPr lvl="1"/>
            <a:r>
              <a:rPr lang="en-US" altLang="en-US" sz="2400" dirty="0">
                <a:solidFill>
                  <a:schemeClr val="tx1">
                    <a:alpha val="80000"/>
                  </a:schemeClr>
                </a:solidFill>
                <a:latin typeface="Calibri" panose="020F0502020204030204" pitchFamily="34" charset="0"/>
              </a:rPr>
              <a:t>Is the defendant employed? </a:t>
            </a:r>
          </a:p>
          <a:p>
            <a:pPr lvl="1"/>
            <a:endParaRPr lang="en-US" altLang="en-US" sz="2400" dirty="0">
              <a:solidFill>
                <a:schemeClr val="tx1">
                  <a:alpha val="80000"/>
                </a:schemeClr>
              </a:solidFill>
              <a:latin typeface="Calibri" panose="020F0502020204030204" pitchFamily="34" charset="0"/>
            </a:endParaRPr>
          </a:p>
          <a:p>
            <a:pPr marL="457063" lvl="1" indent="0">
              <a:buNone/>
            </a:pPr>
            <a:endParaRPr lang="en-US" altLang="en-US" sz="2400" dirty="0">
              <a:solidFill>
                <a:schemeClr val="tx1">
                  <a:alpha val="80000"/>
                </a:schemeClr>
              </a:solidFill>
              <a:latin typeface="Calibri" panose="020F0502020204030204" pitchFamily="34" charset="0"/>
            </a:endParaRPr>
          </a:p>
          <a:p>
            <a:pPr marL="457063" lvl="1" indent="0">
              <a:buNone/>
            </a:pPr>
            <a:r>
              <a:rPr lang="en-US" altLang="en-US" sz="3200" dirty="0">
                <a:solidFill>
                  <a:schemeClr val="tx1">
                    <a:alpha val="80000"/>
                  </a:schemeClr>
                </a:solidFill>
                <a:latin typeface="Calibri" panose="020F0502020204030204" pitchFamily="34" charset="0"/>
              </a:rPr>
              <a:t>ARE THEY WORTH SUING?</a:t>
            </a:r>
          </a:p>
          <a:p>
            <a:endParaRPr lang="en-GB" sz="2400" dirty="0">
              <a:solidFill>
                <a:schemeClr val="tx1">
                  <a:alpha val="80000"/>
                </a:schemeClr>
              </a:solidFill>
            </a:endParaRPr>
          </a:p>
        </p:txBody>
      </p:sp>
    </p:spTree>
    <p:extLst>
      <p:ext uri="{BB962C8B-B14F-4D97-AF65-F5344CB8AC3E}">
        <p14:creationId xmlns:p14="http://schemas.microsoft.com/office/powerpoint/2010/main" val="3470233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4580332" cy="6858002"/>
            <a:chOff x="-2" y="-1"/>
            <a:chExt cx="4581527" cy="6858002"/>
          </a:xfrm>
          <a:effectLst>
            <a:outerShdw blurRad="381000" dist="50800" algn="ctr" rotWithShape="0">
              <a:srgbClr val="000000">
                <a:alpha val="10000"/>
              </a:srgbClr>
            </a:outerShdw>
          </a:effectLst>
        </p:grpSpPr>
        <p:grpSp>
          <p:nvGrpSpPr>
            <p:cNvPr id="11" name="Group 10">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19" name="Freeform: Shape 18">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2" name="Group 11">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3" name="Group 12">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7" name="Freeform: Shape 16">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15" name="Freeform: Shape 14">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11DD497E-7885-4393-A523-CB60EAF7CDD8}"/>
              </a:ext>
            </a:extLst>
          </p:cNvPr>
          <p:cNvSpPr>
            <a:spLocks noGrp="1"/>
          </p:cNvSpPr>
          <p:nvPr>
            <p:ph type="title"/>
          </p:nvPr>
        </p:nvSpPr>
        <p:spPr>
          <a:xfrm>
            <a:off x="826872" y="1641752"/>
            <a:ext cx="2655195" cy="3213277"/>
          </a:xfrm>
        </p:spPr>
        <p:txBody>
          <a:bodyPr anchor="t">
            <a:normAutofit/>
          </a:bodyPr>
          <a:lstStyle/>
          <a:p>
            <a:r>
              <a:rPr lang="en-GB" sz="3700"/>
              <a:t>Motor Insurers Bureau (the MIB) and Uninsured Drivers</a:t>
            </a:r>
          </a:p>
        </p:txBody>
      </p:sp>
      <p:sp>
        <p:nvSpPr>
          <p:cNvPr id="3" name="Content Placeholder 2">
            <a:extLst>
              <a:ext uri="{FF2B5EF4-FFF2-40B4-BE49-F238E27FC236}">
                <a16:creationId xmlns:a16="http://schemas.microsoft.com/office/drawing/2014/main" id="{4F056737-1C9B-4B6D-883A-1C074310C604}"/>
              </a:ext>
            </a:extLst>
          </p:cNvPr>
          <p:cNvSpPr>
            <a:spLocks noGrp="1"/>
          </p:cNvSpPr>
          <p:nvPr>
            <p:ph idx="1"/>
          </p:nvPr>
        </p:nvSpPr>
        <p:spPr>
          <a:xfrm>
            <a:off x="5231038" y="1721579"/>
            <a:ext cx="6138850" cy="3952648"/>
          </a:xfrm>
        </p:spPr>
        <p:txBody>
          <a:bodyPr>
            <a:normAutofit/>
          </a:bodyPr>
          <a:lstStyle/>
          <a:p>
            <a:r>
              <a:rPr lang="en-US" altLang="en-US" sz="2400" dirty="0">
                <a:solidFill>
                  <a:schemeClr val="tx1">
                    <a:alpha val="80000"/>
                  </a:schemeClr>
                </a:solidFill>
                <a:latin typeface="Calibri" panose="020F0502020204030204" pitchFamily="34" charset="0"/>
              </a:rPr>
              <a:t>A claimant is entitled to be paid any unsatisfied judgement under the relevant Uninsured Drivers’ Agreement.</a:t>
            </a:r>
          </a:p>
          <a:p>
            <a:r>
              <a:rPr lang="en-US" altLang="en-US" sz="2400" dirty="0">
                <a:solidFill>
                  <a:schemeClr val="tx1">
                    <a:alpha val="80000"/>
                  </a:schemeClr>
                </a:solidFill>
                <a:latin typeface="Calibri" panose="020F0502020204030204" pitchFamily="34" charset="0"/>
              </a:rPr>
              <a:t>A claim against an uninsured driver is pursued in the normal way, except that:</a:t>
            </a:r>
          </a:p>
          <a:p>
            <a:pPr lvl="1"/>
            <a:r>
              <a:rPr lang="en-US" altLang="en-US" sz="2400" dirty="0">
                <a:solidFill>
                  <a:schemeClr val="tx1">
                    <a:alpha val="80000"/>
                  </a:schemeClr>
                </a:solidFill>
                <a:latin typeface="Calibri" panose="020F0502020204030204" pitchFamily="34" charset="0"/>
              </a:rPr>
              <a:t>An application to the  MIB must be submitted on the correct form (available on the MIB website).</a:t>
            </a:r>
          </a:p>
          <a:p>
            <a:pPr lvl="1"/>
            <a:r>
              <a:rPr lang="en-US" altLang="en-US" sz="2400" dirty="0">
                <a:solidFill>
                  <a:schemeClr val="tx1">
                    <a:alpha val="80000"/>
                  </a:schemeClr>
                </a:solidFill>
                <a:latin typeface="Calibri" panose="020F0502020204030204" pitchFamily="34" charset="0"/>
              </a:rPr>
              <a:t>The MIB should be joined to any proceedings from the outset. </a:t>
            </a:r>
          </a:p>
          <a:p>
            <a:endParaRPr lang="en-GB" sz="2400" dirty="0">
              <a:solidFill>
                <a:schemeClr val="tx1">
                  <a:alpha val="80000"/>
                </a:schemeClr>
              </a:solidFill>
            </a:endParaRPr>
          </a:p>
        </p:txBody>
      </p:sp>
      <p:pic>
        <p:nvPicPr>
          <p:cNvPr id="5" name="Picture 4" descr="Two men in suits&#10;&#10;Description automatically generated with low confidence">
            <a:extLst>
              <a:ext uri="{FF2B5EF4-FFF2-40B4-BE49-F238E27FC236}">
                <a16:creationId xmlns:a16="http://schemas.microsoft.com/office/drawing/2014/main" id="{90F008E7-BC4C-058B-F4B8-4CA3799876A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22004" y="4285007"/>
            <a:ext cx="1586200" cy="2381682"/>
          </a:xfrm>
          <a:prstGeom prst="rect">
            <a:avLst/>
          </a:prstGeom>
        </p:spPr>
      </p:pic>
    </p:spTree>
    <p:extLst>
      <p:ext uri="{BB962C8B-B14F-4D97-AF65-F5344CB8AC3E}">
        <p14:creationId xmlns:p14="http://schemas.microsoft.com/office/powerpoint/2010/main" val="1022679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EBA78-3083-43C4-98DC-E9E335248B63}"/>
              </a:ext>
            </a:extLst>
          </p:cNvPr>
          <p:cNvSpPr>
            <a:spLocks noGrp="1"/>
          </p:cNvSpPr>
          <p:nvPr>
            <p:ph type="title"/>
          </p:nvPr>
        </p:nvSpPr>
        <p:spPr/>
        <p:txBody>
          <a:bodyPr>
            <a:normAutofit/>
          </a:bodyPr>
          <a:lstStyle/>
          <a:p>
            <a:r>
              <a:rPr lang="en-GB" dirty="0"/>
              <a:t>Motor Insurers Bureau and Untraced Drivers</a:t>
            </a:r>
          </a:p>
        </p:txBody>
      </p:sp>
      <p:sp>
        <p:nvSpPr>
          <p:cNvPr id="3" name="Content Placeholder 2">
            <a:extLst>
              <a:ext uri="{FF2B5EF4-FFF2-40B4-BE49-F238E27FC236}">
                <a16:creationId xmlns:a16="http://schemas.microsoft.com/office/drawing/2014/main" id="{AD6D0DCD-2067-4626-B0F5-93994D6FEC55}"/>
              </a:ext>
            </a:extLst>
          </p:cNvPr>
          <p:cNvSpPr>
            <a:spLocks noGrp="1"/>
          </p:cNvSpPr>
          <p:nvPr>
            <p:ph idx="1"/>
          </p:nvPr>
        </p:nvSpPr>
        <p:spPr/>
        <p:txBody>
          <a:bodyPr/>
          <a:lstStyle/>
          <a:p>
            <a:r>
              <a:rPr lang="en-GB" altLang="en-US" dirty="0">
                <a:latin typeface="Calibri" panose="020F0502020204030204" pitchFamily="34" charset="0"/>
              </a:rPr>
              <a:t>Where the driver of a vehicle causes an accident, and that driver cannot be traced, the claimant should apply directly to the MIB under the relevant Untraced Drivers Agreement.</a:t>
            </a:r>
          </a:p>
          <a:p>
            <a:r>
              <a:rPr lang="en-GB" altLang="en-US" dirty="0">
                <a:latin typeface="Calibri" panose="020F0502020204030204" pitchFamily="34" charset="0"/>
              </a:rPr>
              <a:t>The application form is the same as that used when applying to the MIB, under the Uninsured Drivers Agreement.</a:t>
            </a:r>
          </a:p>
          <a:p>
            <a:r>
              <a:rPr lang="en-GB" altLang="en-US" dirty="0">
                <a:latin typeface="Calibri" panose="020F0502020204030204" pitchFamily="34" charset="0"/>
              </a:rPr>
              <a:t>Once an application is received by the MIB, either an offer of an award will be made or the application will be rejected. Where the application is rejected reasons will be given.  </a:t>
            </a:r>
          </a:p>
          <a:p>
            <a:endParaRPr lang="en-GB" dirty="0"/>
          </a:p>
        </p:txBody>
      </p:sp>
      <p:pic>
        <p:nvPicPr>
          <p:cNvPr id="5" name="Picture 4" descr="A person driving a small car&#10;&#10;Description automatically generated with medium confidence">
            <a:extLst>
              <a:ext uri="{FF2B5EF4-FFF2-40B4-BE49-F238E27FC236}">
                <a16:creationId xmlns:a16="http://schemas.microsoft.com/office/drawing/2014/main" id="{13A91E5C-2D24-E577-AD54-456872BDC1C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02724" y="5177249"/>
            <a:ext cx="2366764" cy="1311288"/>
          </a:xfrm>
          <a:prstGeom prst="rect">
            <a:avLst/>
          </a:prstGeom>
        </p:spPr>
      </p:pic>
    </p:spTree>
    <p:extLst>
      <p:ext uri="{BB962C8B-B14F-4D97-AF65-F5344CB8AC3E}">
        <p14:creationId xmlns:p14="http://schemas.microsoft.com/office/powerpoint/2010/main" val="216538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ESENTER_VERSION" val="6"/>
  <p:tag name="ARTICULATE_PROJECT_OPEN" val="0"/>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Currency Symbols">
      <a:dk1>
        <a:srgbClr val="303030"/>
      </a:dk1>
      <a:lt1>
        <a:sysClr val="window" lastClr="FFFFFF"/>
      </a:lt1>
      <a:dk2>
        <a:srgbClr val="000000"/>
      </a:dk2>
      <a:lt2>
        <a:srgbClr val="E8DEC9"/>
      </a:lt2>
      <a:accent1>
        <a:srgbClr val="F7C547"/>
      </a:accent1>
      <a:accent2>
        <a:srgbClr val="AB3C33"/>
      </a:accent2>
      <a:accent3>
        <a:srgbClr val="506084"/>
      </a:accent3>
      <a:accent4>
        <a:srgbClr val="599EA5"/>
      </a:accent4>
      <a:accent5>
        <a:srgbClr val="758F21"/>
      </a:accent5>
      <a:accent6>
        <a:srgbClr val="894A27"/>
      </a:accent6>
      <a:hlink>
        <a:srgbClr val="506084"/>
      </a:hlink>
      <a:folHlink>
        <a:srgbClr val="828282"/>
      </a:folHlink>
    </a:clrScheme>
    <a:fontScheme name="Currency Symbols">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urrency Symbols">
      <a:dk1>
        <a:srgbClr val="303030"/>
      </a:dk1>
      <a:lt1>
        <a:sysClr val="window" lastClr="FFFFFF"/>
      </a:lt1>
      <a:dk2>
        <a:srgbClr val="000000"/>
      </a:dk2>
      <a:lt2>
        <a:srgbClr val="E8DEC9"/>
      </a:lt2>
      <a:accent1>
        <a:srgbClr val="F7C547"/>
      </a:accent1>
      <a:accent2>
        <a:srgbClr val="AB3C33"/>
      </a:accent2>
      <a:accent3>
        <a:srgbClr val="506084"/>
      </a:accent3>
      <a:accent4>
        <a:srgbClr val="599EA5"/>
      </a:accent4>
      <a:accent5>
        <a:srgbClr val="758F21"/>
      </a:accent5>
      <a:accent6>
        <a:srgbClr val="894A27"/>
      </a:accent6>
      <a:hlink>
        <a:srgbClr val="506084"/>
      </a:hlink>
      <a:folHlink>
        <a:srgbClr val="828282"/>
      </a:folHlink>
    </a:clrScheme>
    <a:fontScheme name="Currency Symbols">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662</Words>
  <Application>Microsoft Office PowerPoint</Application>
  <PresentationFormat>Custom</PresentationFormat>
  <Paragraphs>71</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Cambria</vt:lpstr>
      <vt:lpstr>Office Theme</vt:lpstr>
      <vt:lpstr>Civil Litigation Week 3</vt:lpstr>
      <vt:lpstr>What is the purpose of the first interview with the client? </vt:lpstr>
      <vt:lpstr>Viability</vt:lpstr>
      <vt:lpstr>Remedies - what does the client want? </vt:lpstr>
      <vt:lpstr>Limitation</vt:lpstr>
      <vt:lpstr>Limitation Continued</vt:lpstr>
      <vt:lpstr>Dealing with limitation issues </vt:lpstr>
      <vt:lpstr>Defendant’s Solvency</vt:lpstr>
      <vt:lpstr>What about other types of claims?</vt:lpstr>
      <vt:lpstr>Motor Insurers Bureau (the MIB) and Uninsured Drivers</vt:lpstr>
      <vt:lpstr>Motor Insurers Bureau and Untraced Drivers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Civil Litigation</dc:title>
  <dc:creator>Sian Turvey</dc:creator>
  <cp:lastModifiedBy>James Drew</cp:lastModifiedBy>
  <cp:revision>3</cp:revision>
  <dcterms:created xsi:type="dcterms:W3CDTF">2022-01-30T23:07:26Z</dcterms:created>
  <dcterms:modified xsi:type="dcterms:W3CDTF">2022-10-13T11:08:19Z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