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2511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ABTA Crisis Management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Media Relations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5172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 – ABTA – Crisis </a:t>
            </a:r>
            <a:r>
              <a:rPr lang="en-GB" b="1" dirty="0" err="1"/>
              <a:t>Mgt</a:t>
            </a:r>
            <a:r>
              <a:rPr lang="en-GB" b="1" dirty="0"/>
              <a:t> &amp;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5948"/>
            <a:ext cx="10515600" cy="4971015"/>
          </a:xfrm>
        </p:spPr>
        <p:txBody>
          <a:bodyPr/>
          <a:lstStyle/>
          <a:p>
            <a:r>
              <a:rPr lang="en-GB" dirty="0"/>
              <a:t>Introduction to the Role of ABTA </a:t>
            </a:r>
          </a:p>
          <a:p>
            <a:r>
              <a:rPr lang="en-GB" dirty="0"/>
              <a:t>Crisis Prevention</a:t>
            </a:r>
          </a:p>
          <a:p>
            <a:r>
              <a:rPr lang="en-GB" dirty="0"/>
              <a:t>Crisis Training</a:t>
            </a:r>
          </a:p>
          <a:p>
            <a:r>
              <a:rPr lang="en-GB" dirty="0"/>
              <a:t>Emergency Planning </a:t>
            </a:r>
          </a:p>
          <a:p>
            <a:r>
              <a:rPr lang="en-GB" dirty="0"/>
              <a:t>Crisis Management </a:t>
            </a:r>
          </a:p>
          <a:p>
            <a:r>
              <a:rPr lang="en-GB" dirty="0"/>
              <a:t>Crisis Communication</a:t>
            </a:r>
          </a:p>
          <a:p>
            <a:r>
              <a:rPr lang="en-GB" dirty="0"/>
              <a:t>Crisis Critical Review</a:t>
            </a:r>
          </a:p>
          <a:p>
            <a:r>
              <a:rPr lang="en-GB" dirty="0"/>
              <a:t>Lobbying Government</a:t>
            </a:r>
          </a:p>
          <a:p>
            <a:r>
              <a:rPr lang="en-GB" dirty="0"/>
              <a:t>International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ED9D-FD37-2F4B-198B-A88C5A28A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8330" y="1"/>
            <a:ext cx="7815470" cy="1888434"/>
          </a:xfrm>
        </p:spPr>
        <p:txBody>
          <a:bodyPr/>
          <a:lstStyle/>
          <a:p>
            <a:r>
              <a:rPr lang="en-GB" b="1" dirty="0"/>
              <a:t>ABTA Travel Crises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CC6A-4D81-56E1-F73E-0F7A6E486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4" y="1490870"/>
            <a:ext cx="11208026" cy="4686094"/>
          </a:xfrm>
        </p:spPr>
        <p:txBody>
          <a:bodyPr>
            <a:normAutofit/>
          </a:bodyPr>
          <a:lstStyle/>
          <a:p>
            <a:r>
              <a:rPr lang="en-GB" sz="2000" dirty="0"/>
              <a:t>Natural disasters</a:t>
            </a:r>
          </a:p>
          <a:p>
            <a:r>
              <a:rPr lang="en-GB" sz="2000" dirty="0"/>
              <a:t>Economic issues</a:t>
            </a:r>
          </a:p>
          <a:p>
            <a:r>
              <a:rPr lang="en-GB" sz="2000" dirty="0"/>
              <a:t>Political unrest</a:t>
            </a:r>
          </a:p>
          <a:p>
            <a:r>
              <a:rPr lang="en-GB" sz="2000" dirty="0"/>
              <a:t>Terrorist attacks</a:t>
            </a:r>
          </a:p>
          <a:p>
            <a:r>
              <a:rPr lang="en-GB" sz="2000" dirty="0"/>
              <a:t>Health threats – Covid, Food Hygiene, Ebola, </a:t>
            </a:r>
            <a:r>
              <a:rPr lang="en-GB" sz="2000" dirty="0" err="1"/>
              <a:t>Zeka</a:t>
            </a:r>
            <a:r>
              <a:rPr lang="en-GB" sz="2000" dirty="0"/>
              <a:t> Virus, SARS &amp; Foot &amp; Mouth</a:t>
            </a:r>
          </a:p>
          <a:p>
            <a:r>
              <a:rPr lang="en-GB" sz="2000" dirty="0"/>
              <a:t>Travel company failures</a:t>
            </a:r>
          </a:p>
          <a:p>
            <a:r>
              <a:rPr lang="en-GB" sz="2000" dirty="0"/>
              <a:t>Strikes</a:t>
            </a:r>
          </a:p>
          <a:p>
            <a:r>
              <a:rPr lang="en-GB" sz="2000" dirty="0"/>
              <a:t>Consumer rights</a:t>
            </a:r>
          </a:p>
          <a:p>
            <a:r>
              <a:rPr lang="en-GB" sz="2000" dirty="0"/>
              <a:t>Climate change</a:t>
            </a:r>
          </a:p>
          <a:p>
            <a:r>
              <a:rPr lang="en-GB" sz="2000" dirty="0"/>
              <a:t>Events</a:t>
            </a:r>
          </a:p>
        </p:txBody>
      </p:sp>
    </p:spTree>
    <p:extLst>
      <p:ext uri="{BB962C8B-B14F-4D97-AF65-F5344CB8AC3E}">
        <p14:creationId xmlns:p14="http://schemas.microsoft.com/office/powerpoint/2010/main" val="143924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A3BD0-D9CF-75B8-8A3F-E5B85FEFA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for Crises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5EB3-895E-9018-92C7-1FB51DFD2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</a:t>
            </a:r>
          </a:p>
          <a:p>
            <a:r>
              <a:rPr lang="en-GB" dirty="0"/>
              <a:t>Anticipate</a:t>
            </a:r>
          </a:p>
          <a:p>
            <a:r>
              <a:rPr lang="en-GB" dirty="0"/>
              <a:t>Inform &amp; Support industry</a:t>
            </a:r>
          </a:p>
          <a:p>
            <a:r>
              <a:rPr lang="en-GB" dirty="0"/>
              <a:t>Inform &amp; support public</a:t>
            </a:r>
          </a:p>
          <a:p>
            <a:r>
              <a:rPr lang="en-GB" dirty="0"/>
              <a:t>Lobby</a:t>
            </a:r>
          </a:p>
          <a:p>
            <a:r>
              <a:rPr lang="en-GB" dirty="0"/>
              <a:t>Print, online &amp; broadcast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17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8AD60-1E8D-AA70-7758-E26D67F52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Communications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55135-E849-50F6-C333-34D1CFFC2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Timing</a:t>
            </a:r>
          </a:p>
          <a:p>
            <a:r>
              <a:rPr lang="en-GB" dirty="0"/>
              <a:t>Informed</a:t>
            </a:r>
          </a:p>
          <a:p>
            <a:r>
              <a:rPr lang="en-GB" dirty="0"/>
              <a:t>Control the facts</a:t>
            </a:r>
          </a:p>
          <a:p>
            <a:r>
              <a:rPr lang="en-GB" dirty="0"/>
              <a:t>Abta support &amp; advise</a:t>
            </a:r>
          </a:p>
          <a:p>
            <a:r>
              <a:rPr lang="en-GB" dirty="0"/>
              <a:t>Website for info</a:t>
            </a:r>
          </a:p>
          <a:p>
            <a:r>
              <a:rPr lang="en-GB" dirty="0"/>
              <a:t>Support lines</a:t>
            </a:r>
          </a:p>
          <a:p>
            <a:r>
              <a:rPr lang="en-GB" dirty="0"/>
              <a:t>Demonstrate human side</a:t>
            </a:r>
          </a:p>
        </p:txBody>
      </p:sp>
    </p:spTree>
    <p:extLst>
      <p:ext uri="{BB962C8B-B14F-4D97-AF65-F5344CB8AC3E}">
        <p14:creationId xmlns:p14="http://schemas.microsoft.com/office/powerpoint/2010/main" val="309446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6DB72-1049-2830-301F-B45EDE2E1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Emergency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0185-82EB-E5A2-FC77-DB68E3185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Timing</a:t>
            </a:r>
          </a:p>
          <a:p>
            <a:r>
              <a:rPr lang="en-GB" dirty="0"/>
              <a:t>Informed</a:t>
            </a:r>
          </a:p>
          <a:p>
            <a:r>
              <a:rPr lang="en-GB" dirty="0"/>
              <a:t>Control the facts</a:t>
            </a:r>
          </a:p>
          <a:p>
            <a:r>
              <a:rPr lang="en-GB" dirty="0"/>
              <a:t>Abta support &amp; advise</a:t>
            </a:r>
          </a:p>
          <a:p>
            <a:r>
              <a:rPr lang="en-GB" dirty="0"/>
              <a:t>Website for info</a:t>
            </a:r>
          </a:p>
          <a:p>
            <a:r>
              <a:rPr lang="en-GB" dirty="0"/>
              <a:t>Support lines</a:t>
            </a:r>
          </a:p>
          <a:p>
            <a:r>
              <a:rPr lang="en-GB" dirty="0"/>
              <a:t>Demonstrate human side</a:t>
            </a:r>
          </a:p>
        </p:txBody>
      </p:sp>
    </p:spTree>
    <p:extLst>
      <p:ext uri="{BB962C8B-B14F-4D97-AF65-F5344CB8AC3E}">
        <p14:creationId xmlns:p14="http://schemas.microsoft.com/office/powerpoint/2010/main" val="1628502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50A70-B5D7-E9EB-FC8A-0628A67EC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Media Do’s &amp; Don’t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53334-D6E0-0666-7970-634685756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Reliance on tourism &amp; risks to destinations</a:t>
            </a:r>
          </a:p>
          <a:p>
            <a:r>
              <a:rPr lang="en-GB" dirty="0"/>
              <a:t>Accuracy</a:t>
            </a:r>
          </a:p>
          <a:p>
            <a:r>
              <a:rPr lang="en-GB" dirty="0"/>
              <a:t>Delay feedback to check facts</a:t>
            </a:r>
          </a:p>
          <a:p>
            <a:r>
              <a:rPr lang="en-GB" dirty="0"/>
              <a:t>Expert witness role</a:t>
            </a:r>
          </a:p>
          <a:p>
            <a:r>
              <a:rPr lang="en-GB" dirty="0"/>
              <a:t>Expert input role</a:t>
            </a:r>
          </a:p>
          <a:p>
            <a:r>
              <a:rPr lang="en-GB" dirty="0"/>
              <a:t>Social media impacts &amp; Effects</a:t>
            </a:r>
          </a:p>
          <a:p>
            <a:r>
              <a:rPr lang="en-GB" dirty="0"/>
              <a:t>Lobbying – sustainable, ethical &amp; responsible tourism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6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F631F-FC49-351F-675D-7127DF994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Ash Cloud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BD8A2-71A2-8080-FF5D-0622AE631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3879"/>
            <a:ext cx="10515600" cy="42539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120k UK pax stranded….</a:t>
            </a:r>
          </a:p>
          <a:p>
            <a:r>
              <a:rPr lang="en-GB" dirty="0"/>
              <a:t>Eu regulations – Not airline responsibility…..</a:t>
            </a:r>
            <a:r>
              <a:rPr lang="en-GB" dirty="0" err="1"/>
              <a:t>eu</a:t>
            </a:r>
            <a:r>
              <a:rPr lang="en-GB" dirty="0"/>
              <a:t> ruling</a:t>
            </a:r>
          </a:p>
          <a:p>
            <a:r>
              <a:rPr lang="en-GB" dirty="0"/>
              <a:t>BA – provided hotels – positive  Impacts</a:t>
            </a:r>
          </a:p>
          <a:p>
            <a:r>
              <a:rPr lang="en-GB" dirty="0"/>
              <a:t>Tui used cruise ships to evacuate – positive impacts</a:t>
            </a:r>
          </a:p>
          <a:p>
            <a:r>
              <a:rPr lang="en-GB" dirty="0"/>
              <a:t>Tour operators – legal entitlement – positive impacts for package travel</a:t>
            </a:r>
          </a:p>
          <a:p>
            <a:r>
              <a:rPr lang="en-GB" dirty="0"/>
              <a:t>Ryan air – don’t care attitude! –  Negative impact</a:t>
            </a:r>
          </a:p>
          <a:p>
            <a:endParaRPr lang="en-GB" dirty="0"/>
          </a:p>
          <a:p>
            <a:r>
              <a:rPr lang="en-GB" dirty="0"/>
              <a:t>BA flew empty planes back from us to prove safety &amp; CAA lifted ban!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322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BA950-F629-8E8C-F6FB-5F1902D17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139"/>
            <a:ext cx="10515600" cy="1139687"/>
          </a:xfrm>
        </p:spPr>
        <p:txBody>
          <a:bodyPr/>
          <a:lstStyle/>
          <a:p>
            <a:r>
              <a:rPr lang="en-GB" b="1" dirty="0"/>
              <a:t>Thomas Cook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5810C-417B-82D4-15B2-2A993E422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6435"/>
            <a:ext cx="10515600" cy="50505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Support industry</a:t>
            </a:r>
          </a:p>
          <a:p>
            <a:r>
              <a:rPr lang="en-GB" dirty="0"/>
              <a:t>Thomas cook – turned down tv &amp; radio interviews to support</a:t>
            </a:r>
          </a:p>
          <a:p>
            <a:r>
              <a:rPr lang="en-GB" dirty="0"/>
              <a:t>Aim – avoid receivership</a:t>
            </a:r>
          </a:p>
          <a:p>
            <a:r>
              <a:rPr lang="en-GB" dirty="0"/>
              <a:t>Impact on atoll</a:t>
            </a:r>
          </a:p>
          <a:p>
            <a:r>
              <a:rPr lang="en-GB" dirty="0"/>
              <a:t>Reassurance – not stranded!</a:t>
            </a:r>
          </a:p>
          <a:p>
            <a:r>
              <a:rPr lang="en-GB" dirty="0"/>
              <a:t>19m package holidays (record)</a:t>
            </a:r>
          </a:p>
          <a:p>
            <a:r>
              <a:rPr lang="en-GB" dirty="0"/>
              <a:t>Mallorca lost £500m</a:t>
            </a:r>
          </a:p>
          <a:p>
            <a:r>
              <a:rPr lang="en-GB" dirty="0"/>
              <a:t>Issues – debts with resorts / airlines / tour operators as Thomas cook had not paid…..</a:t>
            </a:r>
          </a:p>
          <a:p>
            <a:r>
              <a:rPr lang="en-GB" dirty="0" err="1"/>
              <a:t>Travelife</a:t>
            </a:r>
            <a:r>
              <a:rPr lang="en-GB" dirty="0"/>
              <a:t> – lifeline - Food Vouchers to thomas cook staff</a:t>
            </a:r>
          </a:p>
          <a:p>
            <a:r>
              <a:rPr lang="en-GB" dirty="0"/>
              <a:t>Travel weekly role – jobs support</a:t>
            </a:r>
          </a:p>
          <a:p>
            <a:r>
              <a:rPr lang="en-GB" dirty="0"/>
              <a:t>Long term issues for tour operator credits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829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B2813-D980-D824-BF06-DF20D2E39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Tunisia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7E582-5992-72CF-E441-BCE11B060D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Terrorism attacks – increase since 2014 onwards - regular</a:t>
            </a:r>
          </a:p>
          <a:p>
            <a:r>
              <a:rPr lang="en-GB" dirty="0"/>
              <a:t>Pre attack </a:t>
            </a:r>
          </a:p>
          <a:p>
            <a:r>
              <a:rPr lang="en-GB" dirty="0"/>
              <a:t>FCO guidance – risk management &amp; decision making </a:t>
            </a:r>
          </a:p>
          <a:p>
            <a:r>
              <a:rPr lang="en-GB" dirty="0"/>
              <a:t>Evacuation</a:t>
            </a:r>
          </a:p>
          <a:p>
            <a:r>
              <a:rPr lang="en-GB" dirty="0"/>
              <a:t>Inform</a:t>
            </a:r>
          </a:p>
          <a:p>
            <a:r>
              <a:rPr lang="en-GB" dirty="0"/>
              <a:t>LT impact on Tunisia</a:t>
            </a:r>
          </a:p>
          <a:p>
            <a:r>
              <a:rPr lang="en-GB" dirty="0"/>
              <a:t>Support Tunisia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761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4D01C-76AD-6624-891F-32FC02634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News Story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AA86-DA33-87B3-01D3-C16B02F93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United airlines flights – overbooking – last pax physically removed </a:t>
            </a:r>
          </a:p>
          <a:p>
            <a:r>
              <a:rPr lang="en-GB" dirty="0"/>
              <a:t>Watched by 6m on social media</a:t>
            </a:r>
          </a:p>
          <a:p>
            <a:r>
              <a:rPr lang="en-GB" dirty="0" err="1"/>
              <a:t>Ceo</a:t>
            </a:r>
            <a:r>
              <a:rPr lang="en-GB" dirty="0"/>
              <a:t> reaction – 30% share price crash &amp; mass compensation</a:t>
            </a:r>
          </a:p>
          <a:p>
            <a:r>
              <a:rPr lang="en-GB" dirty="0"/>
              <a:t>Us law change under </a:t>
            </a:r>
            <a:r>
              <a:rPr lang="en-GB" dirty="0" err="1"/>
              <a:t>biden</a:t>
            </a:r>
            <a:endParaRPr lang="en-GB" dirty="0"/>
          </a:p>
          <a:p>
            <a:endParaRPr lang="en-GB" dirty="0"/>
          </a:p>
          <a:p>
            <a:r>
              <a:rPr lang="en-GB" dirty="0"/>
              <a:t>Business Uncertainty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Covid pandemic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292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 Today’s Session – ABTA – Crisis Mgt &amp; Media</vt:lpstr>
      <vt:lpstr>ABTA Travel Crises</vt:lpstr>
      <vt:lpstr>Planning for Crises</vt:lpstr>
      <vt:lpstr>Communications Considerations</vt:lpstr>
      <vt:lpstr>Emergency Situation</vt:lpstr>
      <vt:lpstr>Media Do’s &amp; Don’t</vt:lpstr>
      <vt:lpstr>Ash Cloud</vt:lpstr>
      <vt:lpstr>Thomas Cook</vt:lpstr>
      <vt:lpstr>Tunisia</vt:lpstr>
      <vt:lpstr>News Story Impacts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2024-03-12T08:42:11Z</dcterms:modified>
</cp:coreProperties>
</file>