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6" r:id="rId12"/>
  </p:sldIdLst>
  <p:sldSz cx="12192000" cy="6858000"/>
  <p:notesSz cx="6858000" cy="9144000"/>
  <p:embeddedFontLst>
    <p:embeddedFont>
      <p:font typeface="Century Gothic Paneuropean"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0654" autoAdjust="0"/>
  </p:normalViewPr>
  <p:slideViewPr>
    <p:cSldViewPr>
      <p:cViewPr varScale="1">
        <p:scale>
          <a:sx n="50" d="100"/>
          <a:sy n="50" d="100"/>
        </p:scale>
        <p:origin x="1286" y="2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5C4F2-DF15-4777-8690-3F06412E7C69}"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91488-2D68-4F0A-84C1-38A888F999E3}" type="slidenum">
              <a:rPr lang="en-GB" smtClean="0"/>
              <a:t>‹#›</a:t>
            </a:fld>
            <a:endParaRPr lang="en-GB"/>
          </a:p>
        </p:txBody>
      </p:sp>
    </p:spTree>
    <p:extLst>
      <p:ext uri="{BB962C8B-B14F-4D97-AF65-F5344CB8AC3E}">
        <p14:creationId xmlns:p14="http://schemas.microsoft.com/office/powerpoint/2010/main" val="2598319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drop in sales refers to a decrease in revenue or products sold compared to previous periods. In the case of Green Haven Florists, there has been a 30% decline in in-store sales over the past year. While online orders have slightly increased, they haven’t compensated for the lost foot traffic. This decline can be attributed to various factors such as rising operational costs, shifts in consumer </a:t>
            </a:r>
            <a:r>
              <a:rPr lang="en-US" b="0" dirty="0" err="1"/>
              <a:t>behaviour</a:t>
            </a:r>
            <a:r>
              <a:rPr lang="en-US" b="0" dirty="0"/>
              <a:t>, and increased competition from online retailers that offer more convenient and affordable options. Liam and Priya Patel, the owners of Green Haven, now face the challenge of identifying the root causes of these problems and adapting their business strategy to ensure they remain competitive and sustainable in a rapidly changing retail environment.</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3</a:t>
            </a:fld>
            <a:endParaRPr lang="en-GB"/>
          </a:p>
        </p:txBody>
      </p:sp>
    </p:spTree>
    <p:extLst>
      <p:ext uri="{BB962C8B-B14F-4D97-AF65-F5344CB8AC3E}">
        <p14:creationId xmlns:p14="http://schemas.microsoft.com/office/powerpoint/2010/main" val="2904372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Green Haven Florists was founded in 2016 by Liam and Priya Patel in Norwich, UK. The business quickly gained a reputation for its bespoke floral arrangements, eco-friendly packaging, and its deep community ties (Nguyen, 2025). Over the years, it has served a wide range of clients, from walk-in customers and corporate clients to those </a:t>
            </a:r>
            <a:r>
              <a:rPr lang="en-US" b="0" dirty="0" err="1"/>
              <a:t>organising</a:t>
            </a:r>
            <a:r>
              <a:rPr lang="en-US" b="0" dirty="0"/>
              <a:t> weddings. Green Haven is distinguished by its commitment to sustainability and the </a:t>
            </a:r>
            <a:r>
              <a:rPr lang="en-US" b="0" dirty="0" err="1"/>
              <a:t>personalised</a:t>
            </a:r>
            <a:r>
              <a:rPr lang="en-US" b="0" dirty="0"/>
              <a:t> service it offers to its customers. The shop has built a loyal customer base through a combination of high-quality service and an eco-conscious approach, which has made it particularly popular among environmentally conscious consumers.</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4</a:t>
            </a:fld>
            <a:endParaRPr lang="en-GB"/>
          </a:p>
        </p:txBody>
      </p:sp>
    </p:spTree>
    <p:extLst>
      <p:ext uri="{BB962C8B-B14F-4D97-AF65-F5344CB8AC3E}">
        <p14:creationId xmlns:p14="http://schemas.microsoft.com/office/powerpoint/2010/main" val="304459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understand the nature and scope of Green Haven Florists’ challenges, we can use the 5W2H model to explore key aspects of the situation. The owners, Liam and Priya Patel, are currently grappling with declining sales and rising competition. This issue is rooted in the shop's location in Norwich, UK, where foot traffic has decreased significantly over the past year. The shop has faced a 30% decline in in-store sales due to rising operational costs, increased competition from online flower retailers, and higher costs associated with maintaining sustainable practices. Customers are increasingly shifting towards cheaper online services that offer more convenience, such as same-day delivery and frequent discounts. Despite a slight increase in online orders, these haven’t been enough to offset the loss of physical store visits.</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5</a:t>
            </a:fld>
            <a:endParaRPr lang="en-GB"/>
          </a:p>
        </p:txBody>
      </p:sp>
    </p:spTree>
    <p:extLst>
      <p:ext uri="{BB962C8B-B14F-4D97-AF65-F5344CB8AC3E}">
        <p14:creationId xmlns:p14="http://schemas.microsoft.com/office/powerpoint/2010/main" val="3351425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PESTLE analysis provides insights into the external factors affecting Green Haven Florists. From a political perspective, there have been changes in local government policies that could potentially affect retail businesses, particularly in terms of sustainability regulations that may increase operational costs. Economically, Green Haven has been impacted by inflation, leading to rising supply costs for flowers and packaging materials. Additionally, the shop faces strong competition from large online flower retailers, which are able to offer lower prices and discounts. These external economic pressures contribute significantly to the business’s challenges.</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6</a:t>
            </a:fld>
            <a:endParaRPr lang="en-GB"/>
          </a:p>
        </p:txBody>
      </p:sp>
    </p:spTree>
    <p:extLst>
      <p:ext uri="{BB962C8B-B14F-4D97-AF65-F5344CB8AC3E}">
        <p14:creationId xmlns:p14="http://schemas.microsoft.com/office/powerpoint/2010/main" val="318607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the social sphere, consumer behavior has changed, with more customers opting for the convenience of online shopping and looking for discounts that online flower retailers can easily provide. However, there is still a growing demand for eco-friendly and sustainable products, which aligns with Green Haven’s ethos and gives them an opportunity to differentiate themselves. From a technological standpoint, the shop’s website is outdated, making it difficult for customers to navigate and complete purchases online. This has led to poor online sales conversion. Moreover, Green Haven has been slow to adopt digital marketing tools, missing out on opportunities to expand their reach and visibility online.</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7</a:t>
            </a:fld>
            <a:endParaRPr lang="en-GB"/>
          </a:p>
        </p:txBody>
      </p:sp>
    </p:spTree>
    <p:extLst>
      <p:ext uri="{BB962C8B-B14F-4D97-AF65-F5344CB8AC3E}">
        <p14:creationId xmlns:p14="http://schemas.microsoft.com/office/powerpoint/2010/main" val="1707885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better understand the root causes of Green Haven Florists’ declining performance, we can use the Fishbone Diagram to explore the contributing factors. The rising costs of imported flowers and sustainable materials have put pressure on the business. This has been exacerbated by decreased foot traffic due to the closure of nearby businesses and the growing shift toward online shopping. Additionally, the poor digital presence—with an outdated website and limited use of digital marketing—has contributed to the business’s struggles in attracting and retaining customers. These factors are interrelated, and addressing them will require a comprehensive strategy.</a:t>
            </a:r>
            <a:endParaRPr lang="en-GB" b="0" dirty="0"/>
          </a:p>
        </p:txBody>
      </p:sp>
      <p:sp>
        <p:nvSpPr>
          <p:cNvPr id="4" name="Slide Number Placeholder 3"/>
          <p:cNvSpPr>
            <a:spLocks noGrp="1"/>
          </p:cNvSpPr>
          <p:nvPr>
            <p:ph type="sldNum" sz="quarter" idx="5"/>
          </p:nvPr>
        </p:nvSpPr>
        <p:spPr/>
        <p:txBody>
          <a:bodyPr/>
          <a:lstStyle/>
          <a:p>
            <a:fld id="{2A591488-2D68-4F0A-84C1-38A888F999E3}" type="slidenum">
              <a:rPr lang="en-GB" smtClean="0"/>
              <a:t>8</a:t>
            </a:fld>
            <a:endParaRPr lang="en-GB"/>
          </a:p>
        </p:txBody>
      </p:sp>
    </p:spTree>
    <p:extLst>
      <p:ext uri="{BB962C8B-B14F-4D97-AF65-F5344CB8AC3E}">
        <p14:creationId xmlns:p14="http://schemas.microsoft.com/office/powerpoint/2010/main" val="2262038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In conclusion, Green Haven Florists needs to modernize its approach to stay competitive. This includes improving their digital presence by upgrading their website to enhance online sales conversion and adopting digital marketing strategies to reach a wider audience. Additionally, expanding delivery options, such as offering subscription services, could help retain loyal customers and attract new ones. While sustainability should continue to be a key selling point, it is crucial for Green Haven to balance these efforts with cost-efficiency in order to remain competitive. By focusing on these areas, the business can recover lost ground, regain its customer base, and improve sales.</a:t>
            </a:r>
          </a:p>
          <a:p>
            <a:endParaRPr lang="en-GB" dirty="0"/>
          </a:p>
        </p:txBody>
      </p:sp>
      <p:sp>
        <p:nvSpPr>
          <p:cNvPr id="4" name="Slide Number Placeholder 3"/>
          <p:cNvSpPr>
            <a:spLocks noGrp="1"/>
          </p:cNvSpPr>
          <p:nvPr>
            <p:ph type="sldNum" sz="quarter" idx="5"/>
          </p:nvPr>
        </p:nvSpPr>
        <p:spPr/>
        <p:txBody>
          <a:bodyPr/>
          <a:lstStyle/>
          <a:p>
            <a:fld id="{2A591488-2D68-4F0A-84C1-38A888F999E3}" type="slidenum">
              <a:rPr lang="en-GB" smtClean="0"/>
              <a:t>9</a:t>
            </a:fld>
            <a:endParaRPr lang="en-GB"/>
          </a:p>
        </p:txBody>
      </p:sp>
    </p:spTree>
    <p:extLst>
      <p:ext uri="{BB962C8B-B14F-4D97-AF65-F5344CB8AC3E}">
        <p14:creationId xmlns:p14="http://schemas.microsoft.com/office/powerpoint/2010/main" val="2888591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Reference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CHAITANYA RAJA HAJARATH, K. and REDDY VUMMADI, J. (2023). THE RISE OF INFLATION: STRATEGIC SUPPLY CHAIN COST OPTIMIZATION UNDER ECONOMIC UNCERTAINTY. </a:t>
            </a:r>
            <a:r>
              <a:rPr lang="en-GB" sz="1200" i="1" kern="1200" dirty="0">
                <a:solidFill>
                  <a:schemeClr val="tx1"/>
                </a:solidFill>
                <a:effectLst/>
                <a:latin typeface="+mn-lt"/>
                <a:ea typeface="+mn-ea"/>
                <a:cs typeface="+mn-cs"/>
              </a:rPr>
              <a:t>Turkish Journal of Computer and Mathematics Education (TURCOMAT)</a:t>
            </a:r>
            <a:r>
              <a:rPr lang="en-GB" sz="1200" kern="1200" dirty="0">
                <a:solidFill>
                  <a:schemeClr val="tx1"/>
                </a:solidFill>
                <a:effectLst/>
                <a:latin typeface="+mn-lt"/>
                <a:ea typeface="+mn-ea"/>
                <a:cs typeface="+mn-cs"/>
              </a:rPr>
              <a:t>, [online] 14(2), pp.1115–1123.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://doi.org/10.61841/turcomat.v14i2.15247.</a:t>
            </a:r>
          </a:p>
          <a:p>
            <a:pPr lvl="0"/>
            <a:r>
              <a:rPr lang="en-GB" sz="1200" kern="1200" dirty="0">
                <a:solidFill>
                  <a:schemeClr val="tx1"/>
                </a:solidFill>
                <a:effectLst/>
                <a:latin typeface="+mn-lt"/>
                <a:ea typeface="+mn-ea"/>
                <a:cs typeface="+mn-cs"/>
              </a:rPr>
              <a:t>Kenton, W. (2021). </a:t>
            </a:r>
            <a:r>
              <a:rPr lang="en-GB" sz="1200" i="1" kern="1200" dirty="0">
                <a:solidFill>
                  <a:schemeClr val="tx1"/>
                </a:solidFill>
                <a:effectLst/>
                <a:latin typeface="+mn-lt"/>
                <a:ea typeface="+mn-ea"/>
                <a:cs typeface="+mn-cs"/>
              </a:rPr>
              <a:t>Why Foot Traffic Matters</a:t>
            </a:r>
            <a:r>
              <a:rPr lang="en-GB" sz="1200" kern="1200" dirty="0">
                <a:solidFill>
                  <a:schemeClr val="tx1"/>
                </a:solidFill>
                <a:effectLst/>
                <a:latin typeface="+mn-lt"/>
                <a:ea typeface="+mn-ea"/>
                <a:cs typeface="+mn-cs"/>
              </a:rPr>
              <a:t>. [online] Investopedia. Available at: https://www.investopedia.com/terms/f/foot-traffic.asp.</a:t>
            </a:r>
          </a:p>
          <a:p>
            <a:pPr lvl="0"/>
            <a:r>
              <a:rPr lang="en-GB" sz="1200" kern="1200" dirty="0">
                <a:solidFill>
                  <a:schemeClr val="tx1"/>
                </a:solidFill>
                <a:effectLst/>
                <a:latin typeface="+mn-lt"/>
                <a:ea typeface="+mn-ea"/>
                <a:cs typeface="+mn-cs"/>
              </a:rPr>
              <a:t>Khanom, M.T. (2023). </a:t>
            </a:r>
            <a:r>
              <a:rPr lang="en-GB" sz="1200" i="1" kern="1200" dirty="0">
                <a:solidFill>
                  <a:schemeClr val="tx1"/>
                </a:solidFill>
                <a:effectLst/>
                <a:latin typeface="+mn-lt"/>
                <a:ea typeface="+mn-ea"/>
                <a:cs typeface="+mn-cs"/>
              </a:rPr>
              <a:t>Using Social Media Marketing in the Digital Era: A Necessity or a Choice</a:t>
            </a:r>
            <a:r>
              <a:rPr lang="en-GB" sz="1200" kern="1200" dirty="0">
                <a:solidFill>
                  <a:schemeClr val="tx1"/>
                </a:solidFill>
                <a:effectLst/>
                <a:latin typeface="+mn-lt"/>
                <a:ea typeface="+mn-ea"/>
                <a:cs typeface="+mn-cs"/>
              </a:rPr>
              <a:t>. [online] ResearchGate. Available at: https://www.researchgate.net/publication/370578753_Using_Social_Media_Marketing_in_the_Digital_Era_A_Necessity_or_a_Choice.</a:t>
            </a:r>
          </a:p>
          <a:p>
            <a:pPr lvl="0"/>
            <a:r>
              <a:rPr lang="en-GB" sz="1200" kern="1200" dirty="0">
                <a:solidFill>
                  <a:schemeClr val="tx1"/>
                </a:solidFill>
                <a:effectLst/>
                <a:latin typeface="+mn-lt"/>
                <a:ea typeface="+mn-ea"/>
                <a:cs typeface="+mn-cs"/>
              </a:rPr>
              <a:t>Nguyen, A. (2025). </a:t>
            </a:r>
            <a:r>
              <a:rPr lang="en-GB" sz="1200" i="1" kern="1200" dirty="0">
                <a:solidFill>
                  <a:schemeClr val="tx1"/>
                </a:solidFill>
                <a:effectLst/>
                <a:latin typeface="+mn-lt"/>
                <a:ea typeface="+mn-ea"/>
                <a:cs typeface="+mn-cs"/>
              </a:rPr>
              <a:t>Eco-Friendly Flower Wraps Every Florist Needs: Win Hearts, Save Money</a:t>
            </a:r>
            <a:r>
              <a:rPr lang="en-GB" sz="1200" kern="1200" dirty="0">
                <a:solidFill>
                  <a:schemeClr val="tx1"/>
                </a:solidFill>
                <a:effectLst/>
                <a:latin typeface="+mn-lt"/>
                <a:ea typeface="+mn-ea"/>
                <a:cs typeface="+mn-cs"/>
              </a:rPr>
              <a:t>. [online] </a:t>
            </a:r>
            <a:r>
              <a:rPr lang="en-GB" sz="1200" kern="1200" dirty="0" err="1">
                <a:solidFill>
                  <a:schemeClr val="tx1"/>
                </a:solidFill>
                <a:effectLst/>
                <a:latin typeface="+mn-lt"/>
                <a:ea typeface="+mn-ea"/>
                <a:cs typeface="+mn-cs"/>
              </a:rPr>
              <a:t>KimEcopak</a:t>
            </a:r>
            <a:r>
              <a:rPr lang="en-GB" sz="1200" kern="1200" dirty="0">
                <a:solidFill>
                  <a:schemeClr val="tx1"/>
                </a:solidFill>
                <a:effectLst/>
                <a:latin typeface="+mn-lt"/>
                <a:ea typeface="+mn-ea"/>
                <a:cs typeface="+mn-cs"/>
              </a:rPr>
              <a:t>. Available at: https://www.kimecopak.ca/blogs/news/eco-friendly-flower-wrap?srsltid=AfmBOoqf4D2gj6A5kt5zI_M3bIwbIjeSq9KoGhqYj_UsZyrvhJdCeaUw [Accessed 3 Nov. 2025].</a:t>
            </a:r>
          </a:p>
          <a:p>
            <a:pPr lvl="0"/>
            <a:r>
              <a:rPr lang="en-GB" sz="1200" kern="1200" dirty="0" err="1">
                <a:solidFill>
                  <a:schemeClr val="tx1"/>
                </a:solidFill>
                <a:effectLst/>
                <a:latin typeface="+mn-lt"/>
                <a:ea typeface="+mn-ea"/>
                <a:cs typeface="+mn-cs"/>
              </a:rPr>
              <a:t>Wildali</a:t>
            </a:r>
            <a:r>
              <a:rPr lang="en-GB" sz="1200" kern="1200" dirty="0">
                <a:solidFill>
                  <a:schemeClr val="tx1"/>
                </a:solidFill>
                <a:effectLst/>
                <a:latin typeface="+mn-lt"/>
                <a:ea typeface="+mn-ea"/>
                <a:cs typeface="+mn-cs"/>
              </a:rPr>
              <a:t>, M. (2025). Digital Marketing: Strategies, Challenges, and Opportunities in the Digital Technology. </a:t>
            </a:r>
            <a:r>
              <a:rPr lang="en-GB" sz="1200" i="1" kern="1200" dirty="0">
                <a:solidFill>
                  <a:schemeClr val="tx1"/>
                </a:solidFill>
                <a:effectLst/>
                <a:latin typeface="+mn-lt"/>
                <a:ea typeface="+mn-ea"/>
                <a:cs typeface="+mn-cs"/>
              </a:rPr>
              <a:t>ResearchGate</a:t>
            </a:r>
            <a:r>
              <a:rPr lang="en-GB" sz="1200" kern="1200" dirty="0">
                <a:solidFill>
                  <a:schemeClr val="tx1"/>
                </a:solidFill>
                <a:effectLst/>
                <a:latin typeface="+mn-lt"/>
                <a:ea typeface="+mn-ea"/>
                <a:cs typeface="+mn-cs"/>
              </a:rPr>
              <a:t>, [online] 15(1).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://doi.org/10.31559/GJEB2025.15.1.32.</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2A591488-2D68-4F0A-84C1-38A888F999E3}" type="slidenum">
              <a:rPr lang="en-GB" smtClean="0"/>
              <a:t>10</a:t>
            </a:fld>
            <a:endParaRPr lang="en-GB"/>
          </a:p>
        </p:txBody>
      </p:sp>
    </p:spTree>
    <p:extLst>
      <p:ext uri="{BB962C8B-B14F-4D97-AF65-F5344CB8AC3E}">
        <p14:creationId xmlns:p14="http://schemas.microsoft.com/office/powerpoint/2010/main" val="540512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997" y="-80344"/>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6">
            <a:extLst>
              <a:ext uri="{FF2B5EF4-FFF2-40B4-BE49-F238E27FC236}">
                <a16:creationId xmlns:a16="http://schemas.microsoft.com/office/drawing/2014/main" id="{D5036788-B2B5-6AFE-15CD-B40E5338CBEB}"/>
              </a:ext>
            </a:extLst>
          </p:cNvPr>
          <p:cNvSpPr txBox="1"/>
          <p:nvPr/>
        </p:nvSpPr>
        <p:spPr>
          <a:xfrm>
            <a:off x="1828800" y="750332"/>
            <a:ext cx="9144000" cy="1903726"/>
          </a:xfrm>
          <a:prstGeom prst="rect">
            <a:avLst/>
          </a:prstGeom>
          <a:noFill/>
        </p:spPr>
        <p:txBody>
          <a:bodyPr wrap="square" rtlCol="0">
            <a:spAutoFit/>
          </a:bodyPr>
          <a:lstStyle/>
          <a:p>
            <a:pPr marL="12700" marR="1845310">
              <a:lnSpc>
                <a:spcPct val="100200"/>
              </a:lnSpc>
              <a:spcBef>
                <a:spcPts val="120"/>
              </a:spcBef>
            </a:pPr>
            <a:r>
              <a:rPr lang="en-GB" dirty="0">
                <a:cs typeface="Calibri"/>
              </a:rPr>
              <a:t>MODULE</a:t>
            </a:r>
            <a:r>
              <a:rPr lang="en-GB" spc="-100" dirty="0">
                <a:cs typeface="Calibri"/>
              </a:rPr>
              <a:t> </a:t>
            </a:r>
            <a:r>
              <a:rPr lang="en-GB" spc="-20" dirty="0">
                <a:cs typeface="Calibri"/>
              </a:rPr>
              <a:t>NAME: Problem Solving and Decision Making </a:t>
            </a:r>
            <a:br>
              <a:rPr lang="en-GB" spc="-20" dirty="0">
                <a:cs typeface="Calibri"/>
              </a:rPr>
            </a:br>
            <a:r>
              <a:rPr lang="en-GB" dirty="0">
                <a:cs typeface="Calibri"/>
              </a:rPr>
              <a:t>MODULE</a:t>
            </a:r>
            <a:r>
              <a:rPr lang="en-GB" spc="-100" dirty="0">
                <a:cs typeface="Calibri"/>
              </a:rPr>
              <a:t> </a:t>
            </a:r>
            <a:r>
              <a:rPr lang="en-GB" spc="-20" dirty="0">
                <a:cs typeface="Calibri"/>
              </a:rPr>
              <a:t>CODE : LCLM4004 </a:t>
            </a:r>
            <a:br>
              <a:rPr lang="en-GB" spc="-20" dirty="0">
                <a:cs typeface="Calibri"/>
              </a:rPr>
            </a:br>
            <a:r>
              <a:rPr lang="en-GB" dirty="0">
                <a:cs typeface="Calibri"/>
              </a:rPr>
              <a:t>STUDENT</a:t>
            </a:r>
            <a:r>
              <a:rPr lang="en-GB" spc="-80" dirty="0">
                <a:cs typeface="Calibri"/>
              </a:rPr>
              <a:t> </a:t>
            </a:r>
            <a:r>
              <a:rPr lang="en-GB" spc="-20" dirty="0">
                <a:cs typeface="Calibri"/>
              </a:rPr>
              <a:t>NAME: Ibrahima</a:t>
            </a:r>
            <a:br>
              <a:rPr lang="en-GB" spc="-20" dirty="0">
                <a:cs typeface="Calibri"/>
              </a:rPr>
            </a:br>
            <a:r>
              <a:rPr lang="en-GB" dirty="0">
                <a:cs typeface="Calibri"/>
              </a:rPr>
              <a:t>STUDENT</a:t>
            </a:r>
            <a:r>
              <a:rPr lang="en-GB" spc="-110" dirty="0">
                <a:cs typeface="Calibri"/>
              </a:rPr>
              <a:t> </a:t>
            </a:r>
            <a:r>
              <a:rPr lang="en-GB" spc="-25" dirty="0">
                <a:cs typeface="Calibri"/>
              </a:rPr>
              <a:t>ID:  </a:t>
            </a:r>
            <a:br>
              <a:rPr lang="en-GB" spc="-25" dirty="0">
                <a:cs typeface="Calibri"/>
              </a:rPr>
            </a:br>
            <a:r>
              <a:rPr lang="en-GB" spc="-10" dirty="0">
                <a:cs typeface="Calibri"/>
              </a:rPr>
              <a:t>LECTURER:  Anita Nan </a:t>
            </a:r>
            <a:endParaRPr lang="en-GB" dirty="0">
              <a:cs typeface="Calibri"/>
            </a:endParaRPr>
          </a:p>
          <a:p>
            <a:pPr marL="12700">
              <a:lnSpc>
                <a:spcPts val="3829"/>
              </a:lnSpc>
            </a:pPr>
            <a:r>
              <a:rPr lang="en-GB" dirty="0">
                <a:cs typeface="Calibri"/>
              </a:rPr>
              <a:t>Assignment</a:t>
            </a:r>
            <a:r>
              <a:rPr lang="en-GB" spc="-65" dirty="0">
                <a:cs typeface="Calibri"/>
              </a:rPr>
              <a:t> </a:t>
            </a:r>
            <a:r>
              <a:rPr lang="en-GB" dirty="0">
                <a:cs typeface="Calibri"/>
              </a:rPr>
              <a:t>1: Individual Presentation Green Haven Florists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503" y="-63503"/>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3" name="TextBox 3"/>
          <p:cNvSpPr txBox="1"/>
          <p:nvPr/>
        </p:nvSpPr>
        <p:spPr>
          <a:xfrm>
            <a:off x="4554608" y="188861"/>
            <a:ext cx="3946274" cy="684324"/>
          </a:xfrm>
          <a:prstGeom prst="rect">
            <a:avLst/>
          </a:prstGeom>
        </p:spPr>
        <p:txBody>
          <a:bodyPr wrap="square" lIns="0" tIns="0" rIns="0" bIns="0" rtlCol="0" anchor="t">
            <a:spAutoFit/>
          </a:bodyPr>
          <a:lstStyle/>
          <a:p>
            <a:pPr algn="l">
              <a:lnSpc>
                <a:spcPts val="5571"/>
              </a:lnSpc>
            </a:pPr>
            <a:r>
              <a:rPr lang="en-US" sz="3979" spc="15" dirty="0">
                <a:solidFill>
                  <a:srgbClr val="262626"/>
                </a:solidFill>
                <a:latin typeface="Century Gothic Paneuropean"/>
                <a:ea typeface="Century Gothic Paneuropean"/>
                <a:cs typeface="Century Gothic Paneuropean"/>
                <a:sym typeface="Century Gothic Paneuropean"/>
              </a:rPr>
              <a:t>OVERVIEW</a:t>
            </a:r>
          </a:p>
        </p:txBody>
      </p:sp>
      <p:sp>
        <p:nvSpPr>
          <p:cNvPr id="5" name="TextBox 4">
            <a:extLst>
              <a:ext uri="{FF2B5EF4-FFF2-40B4-BE49-F238E27FC236}">
                <a16:creationId xmlns:a16="http://schemas.microsoft.com/office/drawing/2014/main" id="{35DE5702-7D99-52B4-2F4A-9ED7349C9EC9}"/>
              </a:ext>
            </a:extLst>
          </p:cNvPr>
          <p:cNvSpPr txBox="1"/>
          <p:nvPr/>
        </p:nvSpPr>
        <p:spPr>
          <a:xfrm>
            <a:off x="1828805" y="1524000"/>
            <a:ext cx="7543800" cy="2677656"/>
          </a:xfrm>
          <a:prstGeom prst="rect">
            <a:avLst/>
          </a:prstGeom>
          <a:noFill/>
        </p:spPr>
        <p:txBody>
          <a:bodyPr wrap="square" rtlCol="0">
            <a:spAutoFit/>
          </a:bodyPr>
          <a:lstStyle/>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Introduction</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Company Background</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Problem: Nature and Scope</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PESTLE Analysis: Green Haven Florists</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Cause and Effect Analysis: Fishbone Diagram</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Conclusion</a:t>
            </a:r>
            <a:endParaRPr lang="en-US" sz="2400" dirty="0">
              <a:latin typeface="Century Gothic Paneuropean" panose="020B0604020202020204" charset="0"/>
              <a:cs typeface="Century Gothic Paneuropean" panose="020B0604020202020204" charset="0"/>
            </a:endParaRPr>
          </a:p>
          <a:p>
            <a:pPr>
              <a:buFont typeface="Arial" panose="020B0604020202020204" pitchFamily="34" charset="0"/>
              <a:buChar char="•"/>
            </a:pPr>
            <a:r>
              <a:rPr lang="en-US" sz="2400" b="1" dirty="0">
                <a:latin typeface="Century Gothic Paneuropean" panose="020B0604020202020204" charset="0"/>
                <a:cs typeface="Century Gothic Paneuropean" panose="020B0604020202020204" charset="0"/>
              </a:rPr>
              <a:t>Questions</a:t>
            </a:r>
            <a:endParaRPr lang="en-US" sz="2400" dirty="0">
              <a:latin typeface="Century Gothic Paneuropean" panose="020B0604020202020204" charset="0"/>
              <a:cs typeface="Century Gothic Paneuropean" panose="020B060402020202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499" y="-63500"/>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latin typeface="Century Gothic Paneuropean" panose="020B0604020202020204" charset="0"/>
              <a:cs typeface="Century Gothic Paneuropean" panose="020B0604020202020204" charset="0"/>
            </a:endParaRPr>
          </a:p>
        </p:txBody>
      </p:sp>
      <p:sp>
        <p:nvSpPr>
          <p:cNvPr id="3" name="TextBox 3"/>
          <p:cNvSpPr txBox="1"/>
          <p:nvPr/>
        </p:nvSpPr>
        <p:spPr>
          <a:xfrm>
            <a:off x="4495800" y="228600"/>
            <a:ext cx="4098922" cy="684324"/>
          </a:xfrm>
          <a:prstGeom prst="rect">
            <a:avLst/>
          </a:prstGeom>
        </p:spPr>
        <p:txBody>
          <a:bodyPr wrap="square" lIns="0" tIns="0" rIns="0" bIns="0" rtlCol="0" anchor="t">
            <a:spAutoFit/>
          </a:bodyPr>
          <a:lstStyle/>
          <a:p>
            <a:pPr algn="l">
              <a:lnSpc>
                <a:spcPts val="5571"/>
              </a:lnSpc>
            </a:pPr>
            <a:r>
              <a:rPr lang="en-US" sz="3979" dirty="0">
                <a:solidFill>
                  <a:srgbClr val="262626"/>
                </a:solidFill>
                <a:latin typeface="Century Gothic Paneuropean"/>
                <a:ea typeface="Century Gothic Paneuropean"/>
                <a:cs typeface="Century Gothic Paneuropean"/>
                <a:sym typeface="Century Gothic Paneuropean"/>
              </a:rPr>
              <a:t>Introduction</a:t>
            </a:r>
          </a:p>
        </p:txBody>
      </p:sp>
      <p:sp>
        <p:nvSpPr>
          <p:cNvPr id="5" name="TextBox 4">
            <a:extLst>
              <a:ext uri="{FF2B5EF4-FFF2-40B4-BE49-F238E27FC236}">
                <a16:creationId xmlns:a16="http://schemas.microsoft.com/office/drawing/2014/main" id="{A8BDF217-F067-F243-56D9-8CC380520F86}"/>
              </a:ext>
            </a:extLst>
          </p:cNvPr>
          <p:cNvSpPr txBox="1"/>
          <p:nvPr/>
        </p:nvSpPr>
        <p:spPr>
          <a:xfrm>
            <a:off x="1406976" y="1371600"/>
            <a:ext cx="6898824" cy="4618444"/>
          </a:xfrm>
          <a:prstGeom prst="rect">
            <a:avLst/>
          </a:prstGeom>
          <a:noFill/>
        </p:spPr>
        <p:txBody>
          <a:bodyPr wrap="square" rtlCol="0">
            <a:spAutoFit/>
          </a:bodyPr>
          <a:lstStyle/>
          <a:p>
            <a:pPr algn="just">
              <a:lnSpc>
                <a:spcPct val="150000"/>
              </a:lnSpc>
            </a:pPr>
            <a:r>
              <a:rPr lang="en-US" b="1" dirty="0">
                <a:latin typeface="Century Gothic Paneuropean" panose="020B0604020202020204" charset="0"/>
                <a:cs typeface="Century Gothic Paneuropean" panose="020B0604020202020204" charset="0"/>
              </a:rPr>
              <a:t>Drop in Sales</a:t>
            </a:r>
            <a:r>
              <a:rPr lang="en-US" dirty="0">
                <a:latin typeface="Century Gothic Paneuropean" panose="020B0604020202020204" charset="0"/>
                <a:cs typeface="Century Gothic Paneuropean" panose="020B0604020202020204" charset="0"/>
              </a:rPr>
              <a:t> refers to a decrease in revenue or products sold compared to previous periods. For </a:t>
            </a:r>
            <a:r>
              <a:rPr lang="en-US" b="1" dirty="0">
                <a:latin typeface="Century Gothic Paneuropean" panose="020B0604020202020204" charset="0"/>
                <a:cs typeface="Century Gothic Paneuropean" panose="020B0604020202020204" charset="0"/>
              </a:rPr>
              <a:t>Green Haven Florists</a:t>
            </a:r>
            <a:r>
              <a:rPr lang="en-US" dirty="0">
                <a:latin typeface="Century Gothic Paneuropean" panose="020B0604020202020204" charset="0"/>
                <a:cs typeface="Century Gothic Paneuropean" panose="020B0604020202020204" charset="0"/>
              </a:rPr>
              <a:t>, a </a:t>
            </a:r>
            <a:r>
              <a:rPr lang="en-US" b="1" dirty="0">
                <a:latin typeface="Century Gothic Paneuropean" panose="020B0604020202020204" charset="0"/>
                <a:cs typeface="Century Gothic Paneuropean" panose="020B0604020202020204" charset="0"/>
              </a:rPr>
              <a:t>30% decline</a:t>
            </a:r>
            <a:r>
              <a:rPr lang="en-US" dirty="0">
                <a:latin typeface="Century Gothic Paneuropean" panose="020B0604020202020204" charset="0"/>
                <a:cs typeface="Century Gothic Paneuropean" panose="020B0604020202020204" charset="0"/>
              </a:rPr>
              <a:t> in in-store sales over the last year has been observed. While online orders have slightly increased, they haven't compensated for the loss of foot traffic(Kenton, 2021). Factors such as rising costs, changing consumer </a:t>
            </a:r>
            <a:r>
              <a:rPr lang="en-US" dirty="0" err="1">
                <a:latin typeface="Century Gothic Paneuropean" panose="020B0604020202020204" charset="0"/>
                <a:cs typeface="Century Gothic Paneuropean" panose="020B0604020202020204" charset="0"/>
              </a:rPr>
              <a:t>behaviour</a:t>
            </a:r>
            <a:r>
              <a:rPr lang="en-US" dirty="0">
                <a:latin typeface="Century Gothic Paneuropean" panose="020B0604020202020204" charset="0"/>
                <a:cs typeface="Century Gothic Paneuropean" panose="020B0604020202020204" charset="0"/>
              </a:rPr>
              <a:t>, and strong competition from online retailers have contributed to this downturn. Liam and Priya Patel now face the challenge of identifying the root causes and adapting their business to thrive in a competitive and evolving retail environment.</a:t>
            </a:r>
          </a:p>
        </p:txBody>
      </p:sp>
      <p:pic>
        <p:nvPicPr>
          <p:cNvPr id="8" name="Picture 7">
            <a:extLst>
              <a:ext uri="{FF2B5EF4-FFF2-40B4-BE49-F238E27FC236}">
                <a16:creationId xmlns:a16="http://schemas.microsoft.com/office/drawing/2014/main" id="{E4582C56-3892-7E90-EF80-F4119D3C8C91}"/>
              </a:ext>
            </a:extLst>
          </p:cNvPr>
          <p:cNvPicPr>
            <a:picLocks noChangeAspect="1"/>
          </p:cNvPicPr>
          <p:nvPr/>
        </p:nvPicPr>
        <p:blipFill>
          <a:blip r:embed="rId5"/>
          <a:stretch>
            <a:fillRect/>
          </a:stretch>
        </p:blipFill>
        <p:spPr>
          <a:xfrm>
            <a:off x="8461902" y="912924"/>
            <a:ext cx="3643714" cy="528604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1173" y="-126997"/>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2682878" y="336042"/>
            <a:ext cx="5777465" cy="684324"/>
          </a:xfrm>
          <a:prstGeom prst="rect">
            <a:avLst/>
          </a:prstGeom>
        </p:spPr>
        <p:txBody>
          <a:bodyPr lIns="0" tIns="0" rIns="0" bIns="0" rtlCol="0" anchor="t">
            <a:spAutoFit/>
          </a:bodyPr>
          <a:lstStyle/>
          <a:p>
            <a:pPr algn="l">
              <a:lnSpc>
                <a:spcPts val="5571"/>
              </a:lnSpc>
            </a:pPr>
            <a:r>
              <a:rPr lang="en-US" sz="3979" spc="11">
                <a:solidFill>
                  <a:srgbClr val="262626"/>
                </a:solidFill>
                <a:latin typeface="Century Gothic Paneuropean"/>
                <a:ea typeface="Century Gothic Paneuropean"/>
                <a:cs typeface="Century Gothic Paneuropean"/>
                <a:sym typeface="Century Gothic Paneuropean"/>
              </a:rPr>
              <a:t>Company background</a:t>
            </a:r>
          </a:p>
        </p:txBody>
      </p:sp>
      <p:sp>
        <p:nvSpPr>
          <p:cNvPr id="5" name="TextBox 5"/>
          <p:cNvSpPr txBox="1"/>
          <p:nvPr/>
        </p:nvSpPr>
        <p:spPr>
          <a:xfrm>
            <a:off x="3936616" y="2332358"/>
            <a:ext cx="73543" cy="405041"/>
          </a:xfrm>
          <a:prstGeom prst="rect">
            <a:avLst/>
          </a:prstGeom>
        </p:spPr>
        <p:txBody>
          <a:bodyPr lIns="0" tIns="0" rIns="0" bIns="0" rtlCol="0" anchor="t">
            <a:spAutoFit/>
          </a:bodyPr>
          <a:lstStyle/>
          <a:p>
            <a:pPr algn="l">
              <a:lnSpc>
                <a:spcPts val="3416"/>
              </a:lnSpc>
            </a:pPr>
            <a:r>
              <a:rPr lang="en-US" sz="2027">
                <a:solidFill>
                  <a:srgbClr val="595959"/>
                </a:solidFill>
                <a:latin typeface="Century Gothic Paneuropean"/>
                <a:ea typeface="Century Gothic Paneuropean"/>
                <a:cs typeface="Century Gothic Paneuropean"/>
                <a:sym typeface="Century Gothic Paneuropean"/>
              </a:rPr>
              <a:t> </a:t>
            </a:r>
          </a:p>
        </p:txBody>
      </p:sp>
      <p:sp>
        <p:nvSpPr>
          <p:cNvPr id="6" name="TextBox 6"/>
          <p:cNvSpPr txBox="1"/>
          <p:nvPr/>
        </p:nvSpPr>
        <p:spPr>
          <a:xfrm>
            <a:off x="1447800" y="1752600"/>
            <a:ext cx="6324600" cy="4102085"/>
          </a:xfrm>
          <a:prstGeom prst="rect">
            <a:avLst/>
          </a:prstGeom>
        </p:spPr>
        <p:txBody>
          <a:bodyPr wrap="square" lIns="0" tIns="0" rIns="0" bIns="0" rtlCol="0" anchor="t">
            <a:spAutoFit/>
          </a:bodyPr>
          <a:lstStyle/>
          <a:p>
            <a:r>
              <a:rPr lang="en-US" sz="2400" b="1" dirty="0"/>
              <a:t>Green Haven Florists</a:t>
            </a:r>
            <a:endParaRPr lang="en-US" sz="2400" dirty="0"/>
          </a:p>
          <a:p>
            <a:pPr marL="800100" lvl="1" indent="-342900">
              <a:buFont typeface="Arial" panose="020B0604020202020204" pitchFamily="34" charset="0"/>
              <a:buChar char="•"/>
            </a:pPr>
            <a:r>
              <a:rPr lang="en-US" sz="2400" dirty="0"/>
              <a:t>Founded in 2016 by </a:t>
            </a:r>
            <a:r>
              <a:rPr lang="en-US" sz="2400" b="1" dirty="0"/>
              <a:t>Liam and Priya Patel</a:t>
            </a:r>
            <a:endParaRPr lang="en-US" sz="2400" dirty="0"/>
          </a:p>
          <a:p>
            <a:pPr marL="800100" lvl="1" indent="-342900">
              <a:buFont typeface="Arial" panose="020B0604020202020204" pitchFamily="34" charset="0"/>
              <a:buChar char="•"/>
            </a:pPr>
            <a:r>
              <a:rPr lang="en-US" sz="2400" dirty="0"/>
              <a:t>Located in </a:t>
            </a:r>
            <a:r>
              <a:rPr lang="en-US" sz="2400" b="1" dirty="0"/>
              <a:t>Norwich, UK</a:t>
            </a:r>
            <a:endParaRPr lang="en-US" sz="2400" dirty="0"/>
          </a:p>
          <a:p>
            <a:pPr marL="800100" lvl="1" indent="-342900">
              <a:buFont typeface="Arial" panose="020B0604020202020204" pitchFamily="34" charset="0"/>
              <a:buChar char="•"/>
            </a:pPr>
            <a:r>
              <a:rPr lang="en-US" sz="2400" dirty="0"/>
              <a:t>Known for </a:t>
            </a:r>
            <a:r>
              <a:rPr lang="en-US" sz="2400" b="1" dirty="0"/>
              <a:t>bespoke floral arrangements</a:t>
            </a:r>
            <a:r>
              <a:rPr lang="en-US" sz="2400" dirty="0"/>
              <a:t>, </a:t>
            </a:r>
            <a:r>
              <a:rPr lang="en-US" sz="2400" b="1" dirty="0"/>
              <a:t>eco-friendly packaging</a:t>
            </a:r>
            <a:r>
              <a:rPr lang="en-US" sz="2400" dirty="0"/>
              <a:t>, and </a:t>
            </a:r>
            <a:r>
              <a:rPr lang="en-US" sz="2400" b="1" dirty="0"/>
              <a:t>strong community ties</a:t>
            </a:r>
            <a:endParaRPr lang="en-US" sz="2400" dirty="0"/>
          </a:p>
          <a:p>
            <a:pPr marL="800100" lvl="1" indent="-342900">
              <a:buFont typeface="Arial" panose="020B0604020202020204" pitchFamily="34" charset="0"/>
              <a:buChar char="•"/>
            </a:pPr>
            <a:r>
              <a:rPr lang="en-US" sz="2400" dirty="0"/>
              <a:t>Serves a wide range of clients: walk-in customers, corporate clients, and weddings</a:t>
            </a:r>
          </a:p>
          <a:p>
            <a:pPr marL="800100" lvl="1" indent="-342900">
              <a:buFont typeface="Arial" panose="020B0604020202020204" pitchFamily="34" charset="0"/>
              <a:buChar char="•"/>
            </a:pPr>
            <a:r>
              <a:rPr lang="en-US" sz="2400" dirty="0"/>
              <a:t>Focus on </a:t>
            </a:r>
            <a:r>
              <a:rPr lang="en-US" sz="2400" b="1" dirty="0"/>
              <a:t>sustainability</a:t>
            </a:r>
            <a:r>
              <a:rPr lang="en-US" sz="2400" dirty="0"/>
              <a:t> and </a:t>
            </a:r>
            <a:r>
              <a:rPr lang="en-US" sz="2400" b="1" dirty="0" err="1"/>
              <a:t>personalised</a:t>
            </a:r>
            <a:r>
              <a:rPr lang="en-US" sz="2400" b="1" dirty="0"/>
              <a:t> service</a:t>
            </a:r>
            <a:endParaRPr lang="en-US" sz="2400" dirty="0"/>
          </a:p>
          <a:p>
            <a:pPr algn="just">
              <a:lnSpc>
                <a:spcPts val="3410"/>
              </a:lnSpc>
            </a:pPr>
            <a:endParaRPr lang="en-US" sz="2800" dirty="0">
              <a:solidFill>
                <a:srgbClr val="4A66AC"/>
              </a:solidFill>
              <a:latin typeface="Arial"/>
              <a:ea typeface="Arial"/>
              <a:cs typeface="Arial"/>
              <a:sym typeface="Arial"/>
            </a:endParaRPr>
          </a:p>
        </p:txBody>
      </p:sp>
      <p:pic>
        <p:nvPicPr>
          <p:cNvPr id="9" name="Picture 8">
            <a:extLst>
              <a:ext uri="{FF2B5EF4-FFF2-40B4-BE49-F238E27FC236}">
                <a16:creationId xmlns:a16="http://schemas.microsoft.com/office/drawing/2014/main" id="{7E220DF8-BA8C-06B0-6DCB-C4275EC2A167}"/>
              </a:ext>
            </a:extLst>
          </p:cNvPr>
          <p:cNvPicPr>
            <a:picLocks noChangeAspect="1"/>
          </p:cNvPicPr>
          <p:nvPr/>
        </p:nvPicPr>
        <p:blipFill>
          <a:blip r:embed="rId5"/>
          <a:stretch>
            <a:fillRect/>
          </a:stretch>
        </p:blipFill>
        <p:spPr>
          <a:xfrm>
            <a:off x="7772400" y="1783080"/>
            <a:ext cx="4039316" cy="37988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4328" y="-63499"/>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2682878" y="362455"/>
            <a:ext cx="6824586" cy="684324"/>
          </a:xfrm>
          <a:prstGeom prst="rect">
            <a:avLst/>
          </a:prstGeom>
        </p:spPr>
        <p:txBody>
          <a:bodyPr lIns="0" tIns="0" rIns="0" bIns="0" rtlCol="0" anchor="t">
            <a:spAutoFit/>
          </a:bodyPr>
          <a:lstStyle/>
          <a:p>
            <a:pPr algn="l">
              <a:lnSpc>
                <a:spcPts val="5571"/>
              </a:lnSpc>
            </a:pPr>
            <a:r>
              <a:rPr lang="en-US" sz="3979" spc="7">
                <a:solidFill>
                  <a:srgbClr val="262626"/>
                </a:solidFill>
                <a:latin typeface="Century Gothic Paneuropean"/>
                <a:ea typeface="Century Gothic Paneuropean"/>
                <a:cs typeface="Century Gothic Paneuropean"/>
                <a:sym typeface="Century Gothic Paneuropean"/>
              </a:rPr>
              <a:t>Problem: nature and scope</a:t>
            </a:r>
          </a:p>
        </p:txBody>
      </p:sp>
      <p:sp>
        <p:nvSpPr>
          <p:cNvPr id="4" name="TextBox 4"/>
          <p:cNvSpPr txBox="1"/>
          <p:nvPr/>
        </p:nvSpPr>
        <p:spPr>
          <a:xfrm>
            <a:off x="1093335" y="1472733"/>
            <a:ext cx="6807931" cy="5926174"/>
          </a:xfrm>
          <a:prstGeom prst="rect">
            <a:avLst/>
          </a:prstGeom>
        </p:spPr>
        <p:txBody>
          <a:bodyPr wrap="square" lIns="0" tIns="0" rIns="0" bIns="0" rtlCol="0" anchor="t">
            <a:spAutoFit/>
          </a:bodyPr>
          <a:lstStyle/>
          <a:p>
            <a:r>
              <a:rPr lang="en-US" sz="2400" b="1" dirty="0"/>
              <a:t>Using the 5W2H model</a:t>
            </a:r>
            <a:r>
              <a:rPr lang="en-US" sz="2400" dirty="0"/>
              <a:t>:</a:t>
            </a:r>
          </a:p>
          <a:p>
            <a:pPr marL="800100" lvl="1" indent="-342900">
              <a:buFont typeface="Arial" panose="020B0604020202020204" pitchFamily="34" charset="0"/>
              <a:buChar char="•"/>
            </a:pPr>
            <a:r>
              <a:rPr lang="en-US" sz="2400" b="1" dirty="0"/>
              <a:t>Who</a:t>
            </a:r>
            <a:r>
              <a:rPr lang="en-US" sz="2400" dirty="0"/>
              <a:t>: </a:t>
            </a:r>
            <a:r>
              <a:rPr lang="en-US" sz="2400" b="1" dirty="0"/>
              <a:t>Liam and Priya Patel</a:t>
            </a:r>
            <a:r>
              <a:rPr lang="en-US" sz="2400" dirty="0"/>
              <a:t>, the owners</a:t>
            </a:r>
          </a:p>
          <a:p>
            <a:pPr marL="800100" lvl="1" indent="-342900">
              <a:buFont typeface="Arial" panose="020B0604020202020204" pitchFamily="34" charset="0"/>
              <a:buChar char="•"/>
            </a:pPr>
            <a:r>
              <a:rPr lang="en-US" sz="2400" b="1" dirty="0"/>
              <a:t>What</a:t>
            </a:r>
            <a:r>
              <a:rPr lang="en-US" sz="2400" dirty="0"/>
              <a:t>: Declining sales and increased competition</a:t>
            </a:r>
          </a:p>
          <a:p>
            <a:pPr marL="800100" lvl="1" indent="-342900">
              <a:buFont typeface="Arial" panose="020B0604020202020204" pitchFamily="34" charset="0"/>
              <a:buChar char="•"/>
            </a:pPr>
            <a:r>
              <a:rPr lang="en-US" sz="2400" b="1" dirty="0"/>
              <a:t>Where</a:t>
            </a:r>
            <a:r>
              <a:rPr lang="en-US" sz="2400" dirty="0"/>
              <a:t>: </a:t>
            </a:r>
            <a:r>
              <a:rPr lang="en-US" sz="2400" b="1" dirty="0"/>
              <a:t>Norwich, UK</a:t>
            </a:r>
            <a:r>
              <a:rPr lang="en-US" sz="2400" dirty="0"/>
              <a:t>, specifically the shop’s location</a:t>
            </a:r>
          </a:p>
          <a:p>
            <a:pPr marL="800100" lvl="1" indent="-342900">
              <a:buFont typeface="Arial" panose="020B0604020202020204" pitchFamily="34" charset="0"/>
              <a:buChar char="•"/>
            </a:pPr>
            <a:r>
              <a:rPr lang="en-US" sz="2400" b="1" dirty="0"/>
              <a:t>When</a:t>
            </a:r>
            <a:r>
              <a:rPr lang="en-US" sz="2400" dirty="0"/>
              <a:t>: Last </a:t>
            </a:r>
            <a:r>
              <a:rPr lang="en-US" sz="2400" b="1" dirty="0"/>
              <a:t>12 months</a:t>
            </a:r>
            <a:r>
              <a:rPr lang="en-US" sz="2400" dirty="0"/>
              <a:t>, significant drop in revenue</a:t>
            </a:r>
          </a:p>
          <a:p>
            <a:pPr marL="800100" lvl="1" indent="-342900">
              <a:buFont typeface="Arial" panose="020B0604020202020204" pitchFamily="34" charset="0"/>
              <a:buChar char="•"/>
            </a:pPr>
            <a:r>
              <a:rPr lang="en-US" sz="2400" b="1" dirty="0"/>
              <a:t>Why</a:t>
            </a:r>
            <a:r>
              <a:rPr lang="en-US" sz="2400" dirty="0"/>
              <a:t>: Increased operational costs, competition from </a:t>
            </a:r>
            <a:r>
              <a:rPr lang="en-US" sz="2400" b="1" dirty="0"/>
              <a:t>online flower retailers</a:t>
            </a:r>
            <a:r>
              <a:rPr lang="en-US" sz="2400" dirty="0"/>
              <a:t>, and rising costs of </a:t>
            </a:r>
            <a:r>
              <a:rPr lang="en-US" sz="2400" b="1" dirty="0"/>
              <a:t>sustainable materials</a:t>
            </a:r>
            <a:endParaRPr lang="en-US" sz="2400" dirty="0"/>
          </a:p>
          <a:p>
            <a:pPr marL="800100" lvl="1" indent="-342900">
              <a:buFont typeface="Arial" panose="020B0604020202020204" pitchFamily="34" charset="0"/>
              <a:buChar char="•"/>
            </a:pPr>
            <a:r>
              <a:rPr lang="en-US" sz="2400" b="1" dirty="0"/>
              <a:t>How</a:t>
            </a:r>
            <a:r>
              <a:rPr lang="en-US" sz="2400" dirty="0"/>
              <a:t>: Customers shifting to cheaper and more convenient online flower services</a:t>
            </a:r>
          </a:p>
          <a:p>
            <a:pPr marL="800100" lvl="1" indent="-342900">
              <a:buFont typeface="Arial" panose="020B0604020202020204" pitchFamily="34" charset="0"/>
              <a:buChar char="•"/>
            </a:pPr>
            <a:r>
              <a:rPr lang="en-US" sz="2400" b="1" dirty="0"/>
              <a:t>How much</a:t>
            </a:r>
            <a:r>
              <a:rPr lang="en-US" sz="2400" dirty="0"/>
              <a:t>: </a:t>
            </a:r>
            <a:r>
              <a:rPr lang="en-US" sz="2400" b="1" dirty="0"/>
              <a:t>30% decline</a:t>
            </a:r>
            <a:r>
              <a:rPr lang="en-US" sz="2400" dirty="0"/>
              <a:t> in in-store sales</a:t>
            </a:r>
          </a:p>
          <a:p>
            <a:pPr algn="l">
              <a:lnSpc>
                <a:spcPts val="6949"/>
              </a:lnSpc>
            </a:pPr>
            <a:endParaRPr lang="en-US" sz="2779" spc="13" dirty="0">
              <a:solidFill>
                <a:srgbClr val="000000"/>
              </a:solidFill>
              <a:latin typeface="Century Gothic Paneuropean"/>
              <a:ea typeface="Century Gothic Paneuropean"/>
              <a:cs typeface="Century Gothic Paneuropean"/>
              <a:sym typeface="Century Gothic Paneuropean"/>
            </a:endParaRPr>
          </a:p>
        </p:txBody>
      </p:sp>
      <p:pic>
        <p:nvPicPr>
          <p:cNvPr id="6" name="Picture 5">
            <a:extLst>
              <a:ext uri="{FF2B5EF4-FFF2-40B4-BE49-F238E27FC236}">
                <a16:creationId xmlns:a16="http://schemas.microsoft.com/office/drawing/2014/main" id="{FC8357F4-70E1-23EA-4136-7B422ACF157B}"/>
              </a:ext>
            </a:extLst>
          </p:cNvPr>
          <p:cNvPicPr>
            <a:picLocks noChangeAspect="1"/>
          </p:cNvPicPr>
          <p:nvPr/>
        </p:nvPicPr>
        <p:blipFill>
          <a:blip r:embed="rId5"/>
          <a:stretch>
            <a:fillRect/>
          </a:stretch>
        </p:blipFill>
        <p:spPr>
          <a:xfrm>
            <a:off x="7848600" y="1752600"/>
            <a:ext cx="4228065" cy="430759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499" y="-63500"/>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682115" y="131559"/>
            <a:ext cx="8516531" cy="617496"/>
          </a:xfrm>
          <a:prstGeom prst="rect">
            <a:avLst/>
          </a:prstGeom>
        </p:spPr>
        <p:txBody>
          <a:bodyPr lIns="0" tIns="0" rIns="0" bIns="0" rtlCol="0" anchor="t">
            <a:spAutoFit/>
          </a:bodyPr>
          <a:lstStyle/>
          <a:p>
            <a:pPr algn="l">
              <a:lnSpc>
                <a:spcPts val="5046"/>
              </a:lnSpc>
            </a:pPr>
            <a:r>
              <a:rPr lang="en-US" sz="3604" dirty="0">
                <a:solidFill>
                  <a:srgbClr val="262626"/>
                </a:solidFill>
                <a:latin typeface="Century Gothic Paneuropean"/>
                <a:ea typeface="Century Gothic Paneuropean"/>
                <a:cs typeface="Century Gothic Paneuropean"/>
                <a:sym typeface="Century Gothic Paneuropean"/>
              </a:rPr>
              <a:t>PESTLE ANALYSIS: Green Haven Florists</a:t>
            </a:r>
          </a:p>
        </p:txBody>
      </p:sp>
      <p:sp>
        <p:nvSpPr>
          <p:cNvPr id="7" name="TextBox 6">
            <a:extLst>
              <a:ext uri="{FF2B5EF4-FFF2-40B4-BE49-F238E27FC236}">
                <a16:creationId xmlns:a16="http://schemas.microsoft.com/office/drawing/2014/main" id="{4CF6D04C-4B93-C86F-5EA8-0D53E8517233}"/>
              </a:ext>
            </a:extLst>
          </p:cNvPr>
          <p:cNvSpPr txBox="1"/>
          <p:nvPr/>
        </p:nvSpPr>
        <p:spPr>
          <a:xfrm>
            <a:off x="1391129" y="1676400"/>
            <a:ext cx="6076471" cy="4198009"/>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US" sz="2000" b="1" dirty="0">
                <a:latin typeface="Century Gothic Paneuropean" panose="020B0604020202020204" charset="0"/>
                <a:cs typeface="Century Gothic Paneuropean" panose="020B0604020202020204" charset="0"/>
              </a:rPr>
              <a:t>Political: </a:t>
            </a:r>
            <a:r>
              <a:rPr lang="en-US" sz="2000" dirty="0">
                <a:latin typeface="Century Gothic Paneuropean" panose="020B0604020202020204" charset="0"/>
                <a:cs typeface="Century Gothic Paneuropean" panose="020B0604020202020204" charset="0"/>
              </a:rPr>
              <a:t>Changes in local government policies affecting retail businesses. Potential regulation on sustainability practices that could raise costs further</a:t>
            </a:r>
          </a:p>
          <a:p>
            <a:pPr marL="285750" indent="-285750">
              <a:lnSpc>
                <a:spcPct val="150000"/>
              </a:lnSpc>
              <a:buFont typeface="Wingdings" panose="05000000000000000000" pitchFamily="2" charset="2"/>
              <a:buChar char="q"/>
            </a:pPr>
            <a:r>
              <a:rPr lang="en-US" sz="2000" b="1" dirty="0">
                <a:latin typeface="Century Gothic Paneuropean" panose="020B0604020202020204" charset="0"/>
                <a:cs typeface="Century Gothic Paneuropean" panose="020B0604020202020204" charset="0"/>
              </a:rPr>
              <a:t>Economic: </a:t>
            </a:r>
            <a:r>
              <a:rPr lang="en-US" sz="2000" dirty="0">
                <a:latin typeface="Century Gothic Paneuropean" panose="020B0604020202020204" charset="0"/>
                <a:cs typeface="Century Gothic Paneuropean" panose="020B0604020202020204" charset="0"/>
              </a:rPr>
              <a:t>Increased inflation, rising supply costs for flowers and materials. Competition from large online retailers offering lower prices (CHAITANYA RAJA HAJARATH and REDDY VUMMADI, 2023).</a:t>
            </a:r>
            <a:endParaRPr lang="en-GB" sz="2000" dirty="0">
              <a:latin typeface="Century Gothic Paneuropean" panose="020B0604020202020204" charset="0"/>
              <a:cs typeface="Century Gothic Paneuropean" panose="020B0604020202020204" charset="0"/>
            </a:endParaRPr>
          </a:p>
        </p:txBody>
      </p:sp>
      <p:pic>
        <p:nvPicPr>
          <p:cNvPr id="9" name="Picture 8">
            <a:extLst>
              <a:ext uri="{FF2B5EF4-FFF2-40B4-BE49-F238E27FC236}">
                <a16:creationId xmlns:a16="http://schemas.microsoft.com/office/drawing/2014/main" id="{9CEEF309-45AC-B2F5-062F-361988EA82F0}"/>
              </a:ext>
            </a:extLst>
          </p:cNvPr>
          <p:cNvPicPr>
            <a:picLocks noChangeAspect="1"/>
          </p:cNvPicPr>
          <p:nvPr/>
        </p:nvPicPr>
        <p:blipFill>
          <a:blip r:embed="rId5"/>
          <a:stretch>
            <a:fillRect/>
          </a:stretch>
        </p:blipFill>
        <p:spPr>
          <a:xfrm>
            <a:off x="7619604" y="1676400"/>
            <a:ext cx="4463569" cy="356308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499" y="-63499"/>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752600" y="364619"/>
            <a:ext cx="8515131" cy="617496"/>
          </a:xfrm>
          <a:prstGeom prst="rect">
            <a:avLst/>
          </a:prstGeom>
        </p:spPr>
        <p:txBody>
          <a:bodyPr lIns="0" tIns="0" rIns="0" bIns="0" rtlCol="0" anchor="t">
            <a:spAutoFit/>
          </a:bodyPr>
          <a:lstStyle/>
          <a:p>
            <a:pPr algn="l">
              <a:lnSpc>
                <a:spcPts val="5046"/>
              </a:lnSpc>
            </a:pPr>
            <a:r>
              <a:rPr lang="en-US" sz="3604" dirty="0">
                <a:solidFill>
                  <a:srgbClr val="262626"/>
                </a:solidFill>
                <a:latin typeface="Century Gothic Paneuropean"/>
                <a:ea typeface="Century Gothic Paneuropean"/>
                <a:cs typeface="Century Gothic Paneuropean"/>
                <a:sym typeface="Century Gothic Paneuropean"/>
              </a:rPr>
              <a:t>PESTLE ANALYSIS: Green Haven Florists</a:t>
            </a:r>
          </a:p>
        </p:txBody>
      </p:sp>
      <p:sp>
        <p:nvSpPr>
          <p:cNvPr id="10" name="TextBox 9">
            <a:extLst>
              <a:ext uri="{FF2B5EF4-FFF2-40B4-BE49-F238E27FC236}">
                <a16:creationId xmlns:a16="http://schemas.microsoft.com/office/drawing/2014/main" id="{824E2502-2B6A-26DA-9576-1978E2934A8A}"/>
              </a:ext>
            </a:extLst>
          </p:cNvPr>
          <p:cNvSpPr txBox="1"/>
          <p:nvPr/>
        </p:nvSpPr>
        <p:spPr>
          <a:xfrm>
            <a:off x="1065244" y="1349461"/>
            <a:ext cx="6019800" cy="5047536"/>
          </a:xfrm>
          <a:prstGeom prst="rect">
            <a:avLst/>
          </a:prstGeom>
          <a:noFill/>
        </p:spPr>
        <p:txBody>
          <a:bodyPr wrap="square" rtlCol="0">
            <a:spAutoFit/>
          </a:bodyPr>
          <a:lstStyle/>
          <a:p>
            <a:pPr marL="285750" indent="-285750" algn="just">
              <a:buFont typeface="Wingdings" panose="05000000000000000000" pitchFamily="2" charset="2"/>
              <a:buChar char="q"/>
            </a:pPr>
            <a:r>
              <a:rPr lang="en-US" sz="2300" b="1" dirty="0"/>
              <a:t>Social: </a:t>
            </a:r>
            <a:r>
              <a:rPr lang="en-US" sz="2300" dirty="0"/>
              <a:t>Shift in consumer </a:t>
            </a:r>
            <a:r>
              <a:rPr lang="en-US" sz="2300" dirty="0" err="1"/>
              <a:t>behaviour</a:t>
            </a:r>
            <a:r>
              <a:rPr lang="en-US" sz="2300" dirty="0"/>
              <a:t>, preferring convenience and discounts over local shopping.</a:t>
            </a:r>
          </a:p>
          <a:p>
            <a:pPr algn="just"/>
            <a:r>
              <a:rPr lang="en-US" sz="2300" dirty="0"/>
              <a:t>     Growing demand for eco-friendly and sustainable products among certain consumers.</a:t>
            </a:r>
          </a:p>
          <a:p>
            <a:pPr marL="285750" indent="-285750" algn="just">
              <a:buFont typeface="Wingdings" panose="05000000000000000000" pitchFamily="2" charset="2"/>
              <a:buChar char="q"/>
            </a:pPr>
            <a:r>
              <a:rPr lang="en-US" sz="2300" b="1" dirty="0"/>
              <a:t>Technological: </a:t>
            </a:r>
            <a:r>
              <a:rPr lang="en-US" sz="2300" dirty="0"/>
              <a:t>Outdated website leading to poor online sales conversion.</a:t>
            </a:r>
          </a:p>
          <a:p>
            <a:pPr algn="just"/>
            <a:r>
              <a:rPr lang="en-US" sz="2300" dirty="0"/>
              <a:t>      Limited use of digital marketing tools (</a:t>
            </a:r>
            <a:r>
              <a:rPr lang="en-US" sz="2300" dirty="0" err="1"/>
              <a:t>Wildali</a:t>
            </a:r>
            <a:r>
              <a:rPr lang="en-US" sz="2300" dirty="0"/>
              <a:t>, 2025).</a:t>
            </a:r>
          </a:p>
          <a:p>
            <a:pPr marL="285750" indent="-285750" algn="just">
              <a:buFont typeface="Wingdings" panose="05000000000000000000" pitchFamily="2" charset="2"/>
              <a:buChar char="q"/>
            </a:pPr>
            <a:r>
              <a:rPr lang="en-US" sz="2300" b="1" dirty="0"/>
              <a:t>Environmental: </a:t>
            </a:r>
            <a:r>
              <a:rPr lang="en-US" sz="2300" dirty="0"/>
              <a:t>The shop’s commitment to sustainability and use of eco-friendly packaging.</a:t>
            </a:r>
          </a:p>
          <a:p>
            <a:pPr algn="just"/>
            <a:r>
              <a:rPr lang="en-US" sz="2300" dirty="0"/>
              <a:t>      Supply chain disruptions are impacting the availability of locally sourced flowers.</a:t>
            </a:r>
          </a:p>
        </p:txBody>
      </p:sp>
      <p:pic>
        <p:nvPicPr>
          <p:cNvPr id="14" name="Picture 13">
            <a:extLst>
              <a:ext uri="{FF2B5EF4-FFF2-40B4-BE49-F238E27FC236}">
                <a16:creationId xmlns:a16="http://schemas.microsoft.com/office/drawing/2014/main" id="{FB1656DE-348C-2280-974E-5C24A57C440C}"/>
              </a:ext>
            </a:extLst>
          </p:cNvPr>
          <p:cNvPicPr>
            <a:picLocks noChangeAspect="1"/>
          </p:cNvPicPr>
          <p:nvPr/>
        </p:nvPicPr>
        <p:blipFill>
          <a:blip r:embed="rId5"/>
          <a:stretch>
            <a:fillRect/>
          </a:stretch>
        </p:blipFill>
        <p:spPr>
          <a:xfrm>
            <a:off x="7198814" y="1905000"/>
            <a:ext cx="4944469" cy="393645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503" y="-63503"/>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509398" y="175108"/>
            <a:ext cx="9059504" cy="560203"/>
          </a:xfrm>
          <a:prstGeom prst="rect">
            <a:avLst/>
          </a:prstGeom>
        </p:spPr>
        <p:txBody>
          <a:bodyPr lIns="0" tIns="0" rIns="0" bIns="0" rtlCol="0" anchor="t">
            <a:spAutoFit/>
          </a:bodyPr>
          <a:lstStyle/>
          <a:p>
            <a:pPr algn="l">
              <a:lnSpc>
                <a:spcPts val="4521"/>
              </a:lnSpc>
            </a:pPr>
            <a:r>
              <a:rPr lang="en-US" sz="3229" dirty="0">
                <a:solidFill>
                  <a:srgbClr val="262626"/>
                </a:solidFill>
                <a:latin typeface="Century Gothic Paneuropean"/>
                <a:ea typeface="Century Gothic Paneuropean"/>
                <a:cs typeface="Century Gothic Paneuropean"/>
                <a:sym typeface="Century Gothic Paneuropean"/>
              </a:rPr>
              <a:t>Cause and effect analysis: Fishbone diagram</a:t>
            </a:r>
          </a:p>
        </p:txBody>
      </p:sp>
      <p:sp>
        <p:nvSpPr>
          <p:cNvPr id="4" name="TextBox 3">
            <a:extLst>
              <a:ext uri="{FF2B5EF4-FFF2-40B4-BE49-F238E27FC236}">
                <a16:creationId xmlns:a16="http://schemas.microsoft.com/office/drawing/2014/main" id="{3B7FA726-CA2C-5247-9A3A-010D21C1E042}"/>
              </a:ext>
            </a:extLst>
          </p:cNvPr>
          <p:cNvSpPr txBox="1"/>
          <p:nvPr/>
        </p:nvSpPr>
        <p:spPr>
          <a:xfrm>
            <a:off x="1371600" y="806068"/>
            <a:ext cx="5638800" cy="6044668"/>
          </a:xfrm>
          <a:prstGeom prst="rect">
            <a:avLst/>
          </a:prstGeom>
          <a:noFill/>
        </p:spPr>
        <p:txBody>
          <a:bodyPr wrap="square" rtlCol="0">
            <a:spAutoFit/>
          </a:bodyPr>
          <a:lstStyle/>
          <a:p>
            <a:pPr>
              <a:lnSpc>
                <a:spcPct val="150000"/>
              </a:lnSpc>
            </a:pPr>
            <a:r>
              <a:rPr lang="en-US" sz="2000" b="1" dirty="0">
                <a:latin typeface="Century Gothic Paneuropean" panose="020B0604020202020204" charset="0"/>
                <a:cs typeface="Century Gothic Paneuropean" panose="020B0604020202020204" charset="0"/>
              </a:rPr>
              <a:t>Root Causes</a:t>
            </a:r>
            <a:r>
              <a:rPr lang="en-US" sz="2000" dirty="0">
                <a:latin typeface="Century Gothic Paneuropean" panose="020B0604020202020204" charset="0"/>
                <a:cs typeface="Century Gothic Paneuropean" panose="020B0604020202020204" charset="0"/>
              </a:rPr>
              <a:t>:</a:t>
            </a:r>
          </a:p>
          <a:p>
            <a:pPr>
              <a:lnSpc>
                <a:spcPct val="150000"/>
              </a:lnSpc>
            </a:pPr>
            <a:r>
              <a:rPr lang="en-US" sz="2000" b="1" dirty="0">
                <a:latin typeface="Century Gothic Paneuropean" panose="020B0604020202020204" charset="0"/>
                <a:cs typeface="Century Gothic Paneuropean" panose="020B0604020202020204" charset="0"/>
              </a:rPr>
              <a:t>Rising Costs</a:t>
            </a:r>
            <a:r>
              <a:rPr lang="en-US" sz="2000" dirty="0">
                <a:latin typeface="Century Gothic Paneuropean" panose="020B0604020202020204" charset="0"/>
                <a:cs typeface="Century Gothic Paneuropean" panose="020B0604020202020204" charset="0"/>
              </a:rPr>
              <a:t>:</a:t>
            </a:r>
          </a:p>
          <a:p>
            <a:pPr lvl="1">
              <a:lnSpc>
                <a:spcPct val="150000"/>
              </a:lnSpc>
            </a:pPr>
            <a:r>
              <a:rPr lang="en-US" sz="2000" dirty="0">
                <a:latin typeface="Century Gothic Paneuropean" panose="020B0604020202020204" charset="0"/>
                <a:cs typeface="Century Gothic Paneuropean" panose="020B0604020202020204" charset="0"/>
              </a:rPr>
              <a:t>Imported flowers are becoming more expensive.</a:t>
            </a:r>
          </a:p>
          <a:p>
            <a:pPr lvl="1">
              <a:lnSpc>
                <a:spcPct val="150000"/>
              </a:lnSpc>
            </a:pPr>
            <a:r>
              <a:rPr lang="en-US" sz="2000" dirty="0">
                <a:latin typeface="Century Gothic Paneuropean" panose="020B0604020202020204" charset="0"/>
                <a:cs typeface="Century Gothic Paneuropean" panose="020B0604020202020204" charset="0"/>
              </a:rPr>
              <a:t>Increased costs for sustainable materials.</a:t>
            </a:r>
          </a:p>
          <a:p>
            <a:pPr>
              <a:lnSpc>
                <a:spcPct val="150000"/>
              </a:lnSpc>
            </a:pPr>
            <a:r>
              <a:rPr lang="en-US" sz="2000" b="1" dirty="0">
                <a:latin typeface="Century Gothic Paneuropean" panose="020B0604020202020204" charset="0"/>
                <a:cs typeface="Century Gothic Paneuropean" panose="020B0604020202020204" charset="0"/>
              </a:rPr>
              <a:t>Decreased Foot Traffic</a:t>
            </a:r>
            <a:r>
              <a:rPr lang="en-US" sz="2000" dirty="0">
                <a:latin typeface="Century Gothic Paneuropean" panose="020B0604020202020204" charset="0"/>
                <a:cs typeface="Century Gothic Paneuropean" panose="020B0604020202020204" charset="0"/>
              </a:rPr>
              <a:t>:</a:t>
            </a:r>
          </a:p>
          <a:p>
            <a:pPr lvl="1">
              <a:lnSpc>
                <a:spcPct val="150000"/>
              </a:lnSpc>
            </a:pPr>
            <a:r>
              <a:rPr lang="en-US" sz="2000" dirty="0">
                <a:latin typeface="Century Gothic Paneuropean" panose="020B0604020202020204" charset="0"/>
                <a:cs typeface="Century Gothic Paneuropean" panose="020B0604020202020204" charset="0"/>
              </a:rPr>
              <a:t>Closure of nearby businesses.</a:t>
            </a:r>
          </a:p>
          <a:p>
            <a:pPr lvl="1">
              <a:lnSpc>
                <a:spcPct val="150000"/>
              </a:lnSpc>
            </a:pPr>
            <a:r>
              <a:rPr lang="en-US" sz="2000" dirty="0">
                <a:latin typeface="Century Gothic Paneuropean" panose="020B0604020202020204" charset="0"/>
                <a:cs typeface="Century Gothic Paneuropean" panose="020B0604020202020204" charset="0"/>
              </a:rPr>
              <a:t>General shift to online shopping.</a:t>
            </a:r>
          </a:p>
          <a:p>
            <a:pPr>
              <a:lnSpc>
                <a:spcPct val="150000"/>
              </a:lnSpc>
            </a:pPr>
            <a:r>
              <a:rPr lang="en-US" sz="2000" b="1" dirty="0">
                <a:latin typeface="Century Gothic Paneuropean" panose="020B0604020202020204" charset="0"/>
                <a:cs typeface="Century Gothic Paneuropean" panose="020B0604020202020204" charset="0"/>
              </a:rPr>
              <a:t>Poor Digital Presence</a:t>
            </a:r>
            <a:r>
              <a:rPr lang="en-US" sz="2000" dirty="0">
                <a:latin typeface="Century Gothic Paneuropean" panose="020B0604020202020204" charset="0"/>
                <a:cs typeface="Century Gothic Paneuropean" panose="020B0604020202020204" charset="0"/>
              </a:rPr>
              <a:t>:</a:t>
            </a:r>
          </a:p>
          <a:p>
            <a:pPr lvl="1">
              <a:lnSpc>
                <a:spcPct val="150000"/>
              </a:lnSpc>
            </a:pPr>
            <a:r>
              <a:rPr lang="en-US" sz="2000" dirty="0">
                <a:latin typeface="Century Gothic Paneuropean" panose="020B0604020202020204" charset="0"/>
                <a:cs typeface="Century Gothic Paneuropean" panose="020B0604020202020204" charset="0"/>
              </a:rPr>
              <a:t>Outdated website.</a:t>
            </a:r>
          </a:p>
          <a:p>
            <a:pPr lvl="1">
              <a:lnSpc>
                <a:spcPct val="150000"/>
              </a:lnSpc>
            </a:pPr>
            <a:r>
              <a:rPr lang="en-US" sz="2000" dirty="0">
                <a:latin typeface="Century Gothic Paneuropean" panose="020B0604020202020204" charset="0"/>
                <a:cs typeface="Century Gothic Paneuropean" panose="020B0604020202020204" charset="0"/>
              </a:rPr>
              <a:t>Limited use of social media and digital marketing (Khanom, 2023).</a:t>
            </a:r>
          </a:p>
        </p:txBody>
      </p:sp>
      <p:pic>
        <p:nvPicPr>
          <p:cNvPr id="6" name="Picture 5">
            <a:extLst>
              <a:ext uri="{FF2B5EF4-FFF2-40B4-BE49-F238E27FC236}">
                <a16:creationId xmlns:a16="http://schemas.microsoft.com/office/drawing/2014/main" id="{612F22E9-D939-7902-EDAB-68AF402C5654}"/>
              </a:ext>
            </a:extLst>
          </p:cNvPr>
          <p:cNvPicPr>
            <a:picLocks noChangeAspect="1"/>
          </p:cNvPicPr>
          <p:nvPr/>
        </p:nvPicPr>
        <p:blipFill>
          <a:blip r:embed="rId5"/>
          <a:stretch>
            <a:fillRect/>
          </a:stretch>
        </p:blipFill>
        <p:spPr>
          <a:xfrm>
            <a:off x="7076627" y="2544097"/>
            <a:ext cx="5112640" cy="309470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503" y="-63503"/>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2682878" y="530990"/>
            <a:ext cx="2803150" cy="684324"/>
          </a:xfrm>
          <a:prstGeom prst="rect">
            <a:avLst/>
          </a:prstGeom>
        </p:spPr>
        <p:txBody>
          <a:bodyPr lIns="0" tIns="0" rIns="0" bIns="0" rtlCol="0" anchor="t">
            <a:spAutoFit/>
          </a:bodyPr>
          <a:lstStyle/>
          <a:p>
            <a:pPr algn="l">
              <a:lnSpc>
                <a:spcPts val="5571"/>
              </a:lnSpc>
            </a:pPr>
            <a:r>
              <a:rPr lang="en-US" sz="3979" spc="7">
                <a:solidFill>
                  <a:srgbClr val="262626"/>
                </a:solidFill>
                <a:latin typeface="Century Gothic Paneuropean"/>
                <a:ea typeface="Century Gothic Paneuropean"/>
                <a:cs typeface="Century Gothic Paneuropean"/>
                <a:sym typeface="Century Gothic Paneuropean"/>
              </a:rPr>
              <a:t>Conclusion</a:t>
            </a:r>
          </a:p>
        </p:txBody>
      </p:sp>
      <p:sp>
        <p:nvSpPr>
          <p:cNvPr id="4" name="TextBox 3">
            <a:extLst>
              <a:ext uri="{FF2B5EF4-FFF2-40B4-BE49-F238E27FC236}">
                <a16:creationId xmlns:a16="http://schemas.microsoft.com/office/drawing/2014/main" id="{C8ECE85A-6E55-FFA0-0233-A6B717DFCBFA}"/>
              </a:ext>
            </a:extLst>
          </p:cNvPr>
          <p:cNvSpPr txBox="1"/>
          <p:nvPr/>
        </p:nvSpPr>
        <p:spPr>
          <a:xfrm>
            <a:off x="1637928" y="1595791"/>
            <a:ext cx="7696200" cy="3785652"/>
          </a:xfrm>
          <a:prstGeom prst="rect">
            <a:avLst/>
          </a:prstGeom>
          <a:noFill/>
        </p:spPr>
        <p:txBody>
          <a:bodyPr wrap="square" rtlCol="0">
            <a:spAutoFit/>
          </a:bodyPr>
          <a:lstStyle/>
          <a:p>
            <a:pPr marL="285750" indent="-285750">
              <a:buFont typeface="Wingdings" panose="05000000000000000000" pitchFamily="2" charset="2"/>
              <a:buChar char="§"/>
            </a:pPr>
            <a:r>
              <a:rPr lang="en-US" sz="2400" dirty="0"/>
              <a:t>Green Haven Florists needs to modernize by focusing on improving its </a:t>
            </a:r>
            <a:r>
              <a:rPr lang="en-US" sz="2400" b="1" dirty="0"/>
              <a:t>digital presence</a:t>
            </a:r>
            <a:r>
              <a:rPr lang="en-US" sz="2400" dirty="0"/>
              <a:t>, </a:t>
            </a:r>
            <a:r>
              <a:rPr lang="en-US" sz="2400" b="1" dirty="0"/>
              <a:t>expanding delivery options</a:t>
            </a:r>
            <a:r>
              <a:rPr lang="en-US" sz="2400" dirty="0"/>
              <a:t>, and </a:t>
            </a:r>
            <a:r>
              <a:rPr lang="en-US" sz="2400" b="1" dirty="0"/>
              <a:t>introducing subscription services</a:t>
            </a:r>
            <a:r>
              <a:rPr lang="en-US" sz="2400" dirty="0"/>
              <a:t> to retain customers.</a:t>
            </a:r>
          </a:p>
          <a:p>
            <a:pPr marL="285750" indent="-285750">
              <a:buFont typeface="Wingdings" panose="05000000000000000000" pitchFamily="2" charset="2"/>
              <a:buChar char="§"/>
            </a:pPr>
            <a:r>
              <a:rPr lang="en-US" sz="2400" b="1" dirty="0"/>
              <a:t>Sustainability</a:t>
            </a:r>
            <a:r>
              <a:rPr lang="en-US" sz="2400" dirty="0"/>
              <a:t> should continue to be a key selling point, but efforts must be balanced with </a:t>
            </a:r>
            <a:r>
              <a:rPr lang="en-US" sz="2400" b="1" dirty="0"/>
              <a:t>cost-efficiency</a:t>
            </a:r>
            <a:r>
              <a:rPr lang="en-US" sz="2400" dirty="0"/>
              <a:t> to stay competitive.</a:t>
            </a:r>
          </a:p>
          <a:p>
            <a:pPr marL="285750" indent="-285750">
              <a:buFont typeface="Wingdings" panose="05000000000000000000" pitchFamily="2" charset="2"/>
              <a:buChar char="§"/>
            </a:pPr>
            <a:r>
              <a:rPr lang="en-US" sz="2400" dirty="0"/>
              <a:t>Implementing </a:t>
            </a:r>
            <a:r>
              <a:rPr lang="en-US" sz="2400" b="1" dirty="0"/>
              <a:t>stronger digital marketing</a:t>
            </a:r>
            <a:r>
              <a:rPr lang="en-US" sz="2400" dirty="0"/>
              <a:t> and </a:t>
            </a:r>
            <a:r>
              <a:rPr lang="en-US" sz="2400" b="1" dirty="0"/>
              <a:t>flexible delivery</a:t>
            </a:r>
            <a:r>
              <a:rPr lang="en-US" sz="2400" dirty="0"/>
              <a:t> could help regain lost customer base and increase sales.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7F1E30-1288-0D23-6636-B83FF5E508C6}"/>
              </a:ext>
            </a:extLst>
          </p:cNvPr>
          <p:cNvPicPr>
            <a:picLocks noChangeAspect="1"/>
          </p:cNvPicPr>
          <p:nvPr/>
        </p:nvPicPr>
        <p:blipFill>
          <a:blip r:embed="rId3"/>
          <a:stretch>
            <a:fillRect/>
          </a:stretch>
        </p:blipFill>
        <p:spPr>
          <a:xfrm>
            <a:off x="-87846" y="-76200"/>
            <a:ext cx="12367692" cy="7010400"/>
          </a:xfrm>
          <a:prstGeom prst="rect">
            <a:avLst/>
          </a:prstGeom>
        </p:spPr>
      </p:pic>
      <p:sp>
        <p:nvSpPr>
          <p:cNvPr id="4" name="TextBox 3">
            <a:extLst>
              <a:ext uri="{FF2B5EF4-FFF2-40B4-BE49-F238E27FC236}">
                <a16:creationId xmlns:a16="http://schemas.microsoft.com/office/drawing/2014/main" id="{8CA794AA-BC11-B203-70A8-4CA3A1DB41DA}"/>
              </a:ext>
            </a:extLst>
          </p:cNvPr>
          <p:cNvSpPr txBox="1"/>
          <p:nvPr/>
        </p:nvSpPr>
        <p:spPr>
          <a:xfrm>
            <a:off x="4191000" y="152400"/>
            <a:ext cx="6256174" cy="704680"/>
          </a:xfrm>
          <a:prstGeom prst="rect">
            <a:avLst/>
          </a:prstGeom>
          <a:noFill/>
        </p:spPr>
        <p:txBody>
          <a:bodyPr wrap="square">
            <a:spAutoFit/>
          </a:bodyPr>
          <a:lstStyle/>
          <a:p>
            <a:r>
              <a:rPr kumimoji="0" lang="en-US" sz="3979" b="0" i="0" u="none" strike="noStrike" kern="1200" cap="none" spc="7" normalizeH="0" baseline="0" noProof="0" dirty="0">
                <a:ln>
                  <a:noFill/>
                </a:ln>
                <a:solidFill>
                  <a:srgbClr val="262626"/>
                </a:solidFill>
                <a:effectLst/>
                <a:uLnTx/>
                <a:uFillTx/>
                <a:latin typeface="Century Gothic Paneuropean"/>
                <a:ea typeface="Century Gothic Paneuropean"/>
                <a:cs typeface="Century Gothic Paneuropean"/>
                <a:sym typeface="Century Gothic Paneuropean"/>
              </a:rPr>
              <a:t>References</a:t>
            </a:r>
            <a:endParaRPr lang="en-GB" dirty="0"/>
          </a:p>
        </p:txBody>
      </p:sp>
      <p:sp>
        <p:nvSpPr>
          <p:cNvPr id="5" name="TextBox 4">
            <a:extLst>
              <a:ext uri="{FF2B5EF4-FFF2-40B4-BE49-F238E27FC236}">
                <a16:creationId xmlns:a16="http://schemas.microsoft.com/office/drawing/2014/main" id="{BDEAF090-696C-938D-62DE-5C11B96B53CA}"/>
              </a:ext>
            </a:extLst>
          </p:cNvPr>
          <p:cNvSpPr txBox="1"/>
          <p:nvPr/>
        </p:nvSpPr>
        <p:spPr>
          <a:xfrm>
            <a:off x="1447800" y="1143000"/>
            <a:ext cx="9296400" cy="4217758"/>
          </a:xfrm>
          <a:prstGeom prst="rect">
            <a:avLst/>
          </a:prstGeom>
          <a:noFill/>
        </p:spPr>
        <p:txBody>
          <a:bodyPr wrap="square" rtlCol="0">
            <a:spAutoFit/>
          </a:bodyPr>
          <a:lstStyle/>
          <a:p>
            <a:pPr marL="342900" marR="0" lvl="0" indent="-342900" algn="just">
              <a:lnSpc>
                <a:spcPct val="150000"/>
              </a:lnSpc>
              <a:buFont typeface="+mj-lt"/>
              <a:buAutoNum type="arabicPeriod"/>
            </a:pP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CHAITANYA RAJA HAJARATH, K. and REDDY VUMMADI, J. (2023). THE RISE OF INFLATION: STRATEGIC SUPPLY CHAIN COST OPTIMIZATION UNDER ECONOMIC UNCERTAINTY. </a:t>
            </a:r>
            <a:r>
              <a:rPr lang="en-GB" sz="1200" i="1" dirty="0">
                <a:effectLst/>
                <a:latin typeface="Century Gothic Paneuropean" panose="020B0604020202020204" charset="0"/>
                <a:ea typeface="Times New Roman" panose="02020603050405020304" pitchFamily="18" charset="0"/>
                <a:cs typeface="Century Gothic Paneuropean" panose="020B0604020202020204" charset="0"/>
              </a:rPr>
              <a:t>Turkish Journal of Computer and Mathematics Education (TURCOMAT)</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[online] 14(2), pp.1115–1123. </a:t>
            </a:r>
            <a:r>
              <a:rPr lang="en-GB" sz="1200" dirty="0" err="1">
                <a:effectLst/>
                <a:latin typeface="Century Gothic Paneuropean" panose="020B0604020202020204" charset="0"/>
                <a:ea typeface="Times New Roman" panose="02020603050405020304" pitchFamily="18" charset="0"/>
                <a:cs typeface="Century Gothic Paneuropean" panose="020B0604020202020204" charset="0"/>
              </a:rPr>
              <a:t>doi:https</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://doi.org/10.61841/turcomat.v14i2.15247.</a:t>
            </a:r>
          </a:p>
          <a:p>
            <a:pPr marL="342900" marR="0" lvl="0" indent="-342900" algn="just">
              <a:lnSpc>
                <a:spcPct val="150000"/>
              </a:lnSpc>
              <a:buFont typeface="+mj-lt"/>
              <a:buAutoNum type="arabicPeriod"/>
            </a:pP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Kenton, W. (2021). </a:t>
            </a:r>
            <a:r>
              <a:rPr lang="en-GB" sz="1200" i="1" dirty="0">
                <a:effectLst/>
                <a:latin typeface="Century Gothic Paneuropean" panose="020B0604020202020204" charset="0"/>
                <a:ea typeface="Times New Roman" panose="02020603050405020304" pitchFamily="18" charset="0"/>
                <a:cs typeface="Century Gothic Paneuropean" panose="020B0604020202020204" charset="0"/>
              </a:rPr>
              <a:t>Why Foot Traffic Matters</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[online] Investopedia. Available at: https://www.investopedia.com/terms/f/foot-traffic.asp.</a:t>
            </a:r>
          </a:p>
          <a:p>
            <a:pPr marL="342900" marR="0" lvl="0" indent="-342900" algn="just">
              <a:lnSpc>
                <a:spcPct val="150000"/>
              </a:lnSpc>
              <a:buFont typeface="+mj-lt"/>
              <a:buAutoNum type="arabicPeriod"/>
            </a:pP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Khanom, M.T. (2023). </a:t>
            </a:r>
            <a:r>
              <a:rPr lang="en-GB" sz="1200" i="1" dirty="0">
                <a:effectLst/>
                <a:latin typeface="Century Gothic Paneuropean" panose="020B0604020202020204" charset="0"/>
                <a:ea typeface="Times New Roman" panose="02020603050405020304" pitchFamily="18" charset="0"/>
                <a:cs typeface="Century Gothic Paneuropean" panose="020B0604020202020204" charset="0"/>
              </a:rPr>
              <a:t>Using Social Media Marketing in the Digital Era: A Necessity or a Choice</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[online] ResearchGate. Available at: https://www.researchgate.net/publication/370578753_Using_Social_Media_Marketing_in_the_Digital_Era_A_Necessity_or_a_Choice.</a:t>
            </a:r>
          </a:p>
          <a:p>
            <a:pPr marL="342900" marR="0" lvl="0" indent="-342900" algn="just">
              <a:lnSpc>
                <a:spcPct val="150000"/>
              </a:lnSpc>
              <a:buFont typeface="+mj-lt"/>
              <a:buAutoNum type="arabicPeriod"/>
            </a:pP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Nguyen, A. (2025). </a:t>
            </a:r>
            <a:r>
              <a:rPr lang="en-GB" sz="1200" i="1" dirty="0">
                <a:effectLst/>
                <a:latin typeface="Century Gothic Paneuropean" panose="020B0604020202020204" charset="0"/>
                <a:ea typeface="Times New Roman" panose="02020603050405020304" pitchFamily="18" charset="0"/>
                <a:cs typeface="Century Gothic Paneuropean" panose="020B0604020202020204" charset="0"/>
              </a:rPr>
              <a:t>Eco-Friendly Flower Wraps Every Florist Needs: Win Hearts, Save Money</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[online] </a:t>
            </a:r>
            <a:r>
              <a:rPr lang="en-GB" sz="1200" dirty="0" err="1">
                <a:effectLst/>
                <a:latin typeface="Century Gothic Paneuropean" panose="020B0604020202020204" charset="0"/>
                <a:ea typeface="Times New Roman" panose="02020603050405020304" pitchFamily="18" charset="0"/>
                <a:cs typeface="Century Gothic Paneuropean" panose="020B0604020202020204" charset="0"/>
              </a:rPr>
              <a:t>KimEcopak</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Available at: https://www.kimecopak.ca/blogs/news/eco-friendly-flower-wrap?srsltid=AfmBOoqf4D2gj6A5kt5zI_M3bIwbIjeSq9KoGhqYj_UsZyrvhJdCeaUw [Accessed 3 Nov. 2025].</a:t>
            </a:r>
          </a:p>
          <a:p>
            <a:pPr marL="342900" marR="0" lvl="0" indent="-342900" algn="just">
              <a:lnSpc>
                <a:spcPct val="150000"/>
              </a:lnSpc>
              <a:buFont typeface="+mj-lt"/>
              <a:buAutoNum type="arabicPeriod"/>
            </a:pPr>
            <a:r>
              <a:rPr lang="en-GB" sz="1200" dirty="0" err="1">
                <a:effectLst/>
                <a:latin typeface="Century Gothic Paneuropean" panose="020B0604020202020204" charset="0"/>
                <a:ea typeface="Times New Roman" panose="02020603050405020304" pitchFamily="18" charset="0"/>
                <a:cs typeface="Century Gothic Paneuropean" panose="020B0604020202020204" charset="0"/>
              </a:rPr>
              <a:t>Wildali</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M. (2025). Digital Marketing: Strategies, Challenges, and Opportunities in the Digital Technology. </a:t>
            </a:r>
            <a:r>
              <a:rPr lang="en-GB" sz="1200" i="1" dirty="0">
                <a:effectLst/>
                <a:latin typeface="Century Gothic Paneuropean" panose="020B0604020202020204" charset="0"/>
                <a:ea typeface="Times New Roman" panose="02020603050405020304" pitchFamily="18" charset="0"/>
                <a:cs typeface="Century Gothic Paneuropean" panose="020B0604020202020204" charset="0"/>
              </a:rPr>
              <a:t>ResearchGate</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[online] 15(1). </a:t>
            </a:r>
            <a:r>
              <a:rPr lang="en-GB" sz="1200" dirty="0" err="1">
                <a:effectLst/>
                <a:latin typeface="Century Gothic Paneuropean" panose="020B0604020202020204" charset="0"/>
                <a:ea typeface="Times New Roman" panose="02020603050405020304" pitchFamily="18" charset="0"/>
                <a:cs typeface="Century Gothic Paneuropean" panose="020B0604020202020204" charset="0"/>
              </a:rPr>
              <a:t>doi:https</a:t>
            </a: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://doi.org/10.31559/GJEB2025.15.1.32.</a:t>
            </a:r>
          </a:p>
          <a:p>
            <a:pPr marL="0" marR="0" algn="just">
              <a:lnSpc>
                <a:spcPct val="150000"/>
              </a:lnSpc>
              <a:buNone/>
            </a:pPr>
            <a:r>
              <a:rPr lang="en-GB" sz="1200" dirty="0">
                <a:effectLst/>
                <a:latin typeface="Century Gothic Paneuropean" panose="020B0604020202020204" charset="0"/>
                <a:ea typeface="Times New Roman" panose="02020603050405020304" pitchFamily="18" charset="0"/>
                <a:cs typeface="Century Gothic Paneuropean" panose="020B0604020202020204" charset="0"/>
              </a:rPr>
              <a:t> </a:t>
            </a:r>
          </a:p>
        </p:txBody>
      </p:sp>
    </p:spTree>
    <p:extLst>
      <p:ext uri="{BB962C8B-B14F-4D97-AF65-F5344CB8AC3E}">
        <p14:creationId xmlns:p14="http://schemas.microsoft.com/office/powerpoint/2010/main" val="579731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503" y="-63503"/>
            <a:ext cx="12318997" cy="6984997"/>
          </a:xfrm>
          <a:custGeom>
            <a:avLst/>
            <a:gdLst/>
            <a:ahLst/>
            <a:cxnLst/>
            <a:rect l="l" t="t" r="r" b="b"/>
            <a:pathLst>
              <a:path w="12318997" h="6984997">
                <a:moveTo>
                  <a:pt x="0" y="0"/>
                </a:moveTo>
                <a:lnTo>
                  <a:pt x="12318997" y="0"/>
                </a:lnTo>
                <a:lnTo>
                  <a:pt x="12318997" y="6984997"/>
                </a:lnTo>
                <a:lnTo>
                  <a:pt x="0" y="69849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933450" y="1247775"/>
            <a:ext cx="4210050" cy="4324350"/>
          </a:xfrm>
          <a:custGeom>
            <a:avLst/>
            <a:gdLst/>
            <a:ahLst/>
            <a:cxnLst/>
            <a:rect l="l" t="t" r="r" b="b"/>
            <a:pathLst>
              <a:path w="4210050" h="4324350">
                <a:moveTo>
                  <a:pt x="0" y="0"/>
                </a:moveTo>
                <a:lnTo>
                  <a:pt x="4210050" y="0"/>
                </a:lnTo>
                <a:lnTo>
                  <a:pt x="4210050" y="4324350"/>
                </a:lnTo>
                <a:lnTo>
                  <a:pt x="0" y="4324350"/>
                </a:lnTo>
                <a:lnTo>
                  <a:pt x="0" y="0"/>
                </a:lnTo>
                <a:close/>
              </a:path>
            </a:pathLst>
          </a:custGeom>
          <a:blipFill>
            <a:blip r:embed="rId4"/>
            <a:stretch>
              <a:fillRect/>
            </a:stretch>
          </a:blipFill>
        </p:spPr>
        <p:txBody>
          <a:bodyPr/>
          <a:lstStyle/>
          <a:p>
            <a:endParaRPr lang="en-GB"/>
          </a:p>
        </p:txBody>
      </p:sp>
      <p:sp>
        <p:nvSpPr>
          <p:cNvPr id="4" name="Freeform 4"/>
          <p:cNvSpPr/>
          <p:nvPr/>
        </p:nvSpPr>
        <p:spPr>
          <a:xfrm>
            <a:off x="6022972" y="-63503"/>
            <a:ext cx="1867729" cy="6984997"/>
          </a:xfrm>
          <a:custGeom>
            <a:avLst/>
            <a:gdLst/>
            <a:ahLst/>
            <a:cxnLst/>
            <a:rect l="l" t="t" r="r" b="b"/>
            <a:pathLst>
              <a:path w="1867729" h="6984997">
                <a:moveTo>
                  <a:pt x="0" y="0"/>
                </a:moveTo>
                <a:lnTo>
                  <a:pt x="1867728" y="0"/>
                </a:lnTo>
                <a:lnTo>
                  <a:pt x="1867728" y="6984997"/>
                </a:lnTo>
                <a:lnTo>
                  <a:pt x="0" y="698499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8277863" y="2370687"/>
            <a:ext cx="3321015" cy="931012"/>
          </a:xfrm>
          <a:prstGeom prst="rect">
            <a:avLst/>
          </a:prstGeom>
        </p:spPr>
        <p:txBody>
          <a:bodyPr lIns="0" tIns="0" rIns="0" bIns="0" rtlCol="0" anchor="t">
            <a:spAutoFit/>
          </a:bodyPr>
          <a:lstStyle/>
          <a:p>
            <a:pPr algn="l">
              <a:lnSpc>
                <a:spcPts val="7570"/>
              </a:lnSpc>
            </a:pPr>
            <a:r>
              <a:rPr lang="en-US" sz="5407">
                <a:solidFill>
                  <a:srgbClr val="262626"/>
                </a:solidFill>
                <a:latin typeface="Century Gothic Paneuropean"/>
                <a:ea typeface="Century Gothic Paneuropean"/>
                <a:cs typeface="Century Gothic Paneuropean"/>
                <a:sym typeface="Century Gothic Paneuropean"/>
              </a:rPr>
              <a:t>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TotalTime>
  <Words>1945</Words>
  <Application>Microsoft Office PowerPoint</Application>
  <PresentationFormat>Widescreen</PresentationFormat>
  <Paragraphs>84</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Century Gothic Paneuropean</vt:lpstr>
      <vt:lpstr>Calibri</vt:lpstr>
      <vt:lpstr>Wingdings</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Anita Chiafi</dc:creator>
  <cp:lastModifiedBy>Anita Chiafi</cp:lastModifiedBy>
  <cp:revision>1</cp:revision>
  <dcterms:created xsi:type="dcterms:W3CDTF">2006-08-16T00:00:00Z</dcterms:created>
  <dcterms:modified xsi:type="dcterms:W3CDTF">2025-11-16T15:57:01Z</dcterms:modified>
  <dc:identifier>DAG3oeoefgM</dc:identifier>
</cp:coreProperties>
</file>