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459" r:id="rId5"/>
    <p:sldId id="464" r:id="rId6"/>
    <p:sldId id="465" r:id="rId7"/>
    <p:sldId id="466" r:id="rId8"/>
    <p:sldId id="474" r:id="rId9"/>
    <p:sldId id="475" r:id="rId10"/>
    <p:sldId id="476" r:id="rId11"/>
    <p:sldId id="467" r:id="rId12"/>
    <p:sldId id="468" r:id="rId13"/>
    <p:sldId id="469" r:id="rId14"/>
    <p:sldId id="470" r:id="rId15"/>
    <p:sldId id="483" r:id="rId16"/>
    <p:sldId id="484" r:id="rId17"/>
    <p:sldId id="485" r:id="rId18"/>
    <p:sldId id="486" r:id="rId19"/>
    <p:sldId id="482" r:id="rId20"/>
    <p:sldId id="473" r:id="rId21"/>
    <p:sldId id="477" r:id="rId2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949568-F612-4B0D-98B8-346C656960DD}" v="1" dt="2023-10-03T08:39:30.2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91" d="100"/>
          <a:sy n="91" d="100"/>
        </p:scale>
        <p:origin x="218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AC949568-F612-4B0D-98B8-346C656960DD}"/>
    <pc:docChg chg="modNotesMaster modHandout">
      <pc:chgData name="Bettina Schmidt" userId="32f9f094-ca9c-4781-adf1-b860fa553cc7" providerId="ADAL" clId="{AC949568-F612-4B0D-98B8-346C656960DD}" dt="2023-10-03T08:39:30.289" v="0"/>
      <pc:docMkLst>
        <pc:docMk/>
      </pc:docMkLst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b.schmidt@uwtsd.ac.uk" TargetMode="External"/><Relationship Id="rId2" Type="http://schemas.openxmlformats.org/officeDocument/2006/relationships/hyperlink" Target="mailto:r.coard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j.keady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Induction to Dissertation module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D4177-7E19-4277-B119-5595D3BB2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512A-3400-4E51-9C84-A998AEE82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‘Common Module’ Level 6 = Dissertation</a:t>
            </a:r>
          </a:p>
          <a:p>
            <a:r>
              <a:rPr lang="en-GB" dirty="0"/>
              <a:t>40 credits </a:t>
            </a:r>
          </a:p>
          <a:p>
            <a:r>
              <a:rPr lang="en-GB" dirty="0"/>
              <a:t>Looked after by supervisor (now called output tutor) and coordinator (now called cluster tutor, i.e. Ros, Bettina and Jessica for DL students)</a:t>
            </a:r>
          </a:p>
        </p:txBody>
      </p:sp>
    </p:spTree>
    <p:extLst>
      <p:ext uri="{BB962C8B-B14F-4D97-AF65-F5344CB8AC3E}">
        <p14:creationId xmlns:p14="http://schemas.microsoft.com/office/powerpoint/2010/main" val="245309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F861D-03CA-4CE3-8A5E-8181BD88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 sites on Moodle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60" t="24633" r="4492" b="11015"/>
          <a:stretch/>
        </p:blipFill>
        <p:spPr>
          <a:xfrm>
            <a:off x="60951" y="1700808"/>
            <a:ext cx="9022097" cy="3548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48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28" t="9923" r="21041" b="12853"/>
          <a:stretch/>
        </p:blipFill>
        <p:spPr>
          <a:xfrm>
            <a:off x="251520" y="332655"/>
            <a:ext cx="8568952" cy="506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96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32C0-48D2-41CB-ADE3-59D104ED3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79572-AFD9-4464-9355-C4817FA0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Main assessment – Dissertation (90% of module mark)</a:t>
            </a:r>
          </a:p>
          <a:p>
            <a:pPr lvl="1"/>
            <a:r>
              <a:rPr lang="en-GB" dirty="0"/>
              <a:t>Students in creative writing: creative portfolio </a:t>
            </a:r>
          </a:p>
          <a:p>
            <a:r>
              <a:rPr lang="en-GB" dirty="0"/>
              <a:t>10,000 words long</a:t>
            </a:r>
          </a:p>
          <a:p>
            <a:r>
              <a:rPr lang="en-GB" b="1" dirty="0"/>
              <a:t>Due: 13</a:t>
            </a:r>
            <a:r>
              <a:rPr lang="en-GB" b="1" baseline="30000" dirty="0"/>
              <a:t> </a:t>
            </a:r>
            <a:r>
              <a:rPr lang="en-GB" b="1" dirty="0"/>
              <a:t>May 2024 for campus based students</a:t>
            </a:r>
          </a:p>
          <a:p>
            <a:r>
              <a:rPr lang="en-GB" b="1" dirty="0"/>
              <a:t>6 May 2024 for DL students </a:t>
            </a:r>
          </a:p>
        </p:txBody>
      </p:sp>
    </p:spTree>
    <p:extLst>
      <p:ext uri="{BB962C8B-B14F-4D97-AF65-F5344CB8AC3E}">
        <p14:creationId xmlns:p14="http://schemas.microsoft.com/office/powerpoint/2010/main" val="347094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352D-CBF1-4AE7-97AE-12EF8D914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90360-35C7-41F8-A0AF-3A424990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Reflective Report </a:t>
            </a:r>
          </a:p>
          <a:p>
            <a:pPr lvl="1"/>
            <a:r>
              <a:rPr lang="en-GB" dirty="0"/>
              <a:t>(max. 1000 words, 5% of module mark)</a:t>
            </a:r>
          </a:p>
          <a:p>
            <a:r>
              <a:rPr lang="en-GB" b="1" dirty="0"/>
              <a:t>Due on 19 November </a:t>
            </a:r>
            <a:endParaRPr lang="en-GB" dirty="0"/>
          </a:p>
          <a:p>
            <a:pPr lvl="1"/>
            <a:r>
              <a:rPr lang="en-GB" dirty="0"/>
              <a:t>which outlines</a:t>
            </a:r>
          </a:p>
          <a:p>
            <a:pPr lvl="2"/>
            <a:r>
              <a:rPr lang="en-GB" dirty="0"/>
              <a:t>Research questions</a:t>
            </a:r>
          </a:p>
          <a:p>
            <a:pPr lvl="2"/>
            <a:r>
              <a:rPr lang="en-GB" dirty="0"/>
              <a:t>Methodology</a:t>
            </a:r>
          </a:p>
          <a:p>
            <a:pPr lvl="2"/>
            <a:r>
              <a:rPr lang="en-GB" dirty="0"/>
              <a:t>Key readings </a:t>
            </a:r>
          </a:p>
          <a:p>
            <a:pPr lvl="2"/>
            <a:r>
              <a:rPr lang="en-GB" dirty="0"/>
              <a:t>Plan (timetable)</a:t>
            </a:r>
          </a:p>
          <a:p>
            <a:pPr lvl="2"/>
            <a:r>
              <a:rPr lang="en-GB" dirty="0"/>
              <a:t>Progress so far </a:t>
            </a:r>
          </a:p>
          <a:p>
            <a:r>
              <a:rPr lang="en-GB" dirty="0"/>
              <a:t>(marked by supervisors)</a:t>
            </a:r>
          </a:p>
        </p:txBody>
      </p:sp>
    </p:spTree>
    <p:extLst>
      <p:ext uri="{BB962C8B-B14F-4D97-AF65-F5344CB8AC3E}">
        <p14:creationId xmlns:p14="http://schemas.microsoft.com/office/powerpoint/2010/main" val="191671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12CD4-D43B-4BBE-9C8C-32DFBCE1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DD30A-0284-47A1-9CC4-4F6453EFC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Three Minutes Presentation (‘Share and Present’ task)</a:t>
            </a:r>
          </a:p>
          <a:p>
            <a:r>
              <a:rPr lang="en-GB" dirty="0"/>
              <a:t>3 minutes with highlights of your dissertation</a:t>
            </a:r>
          </a:p>
          <a:p>
            <a:r>
              <a:rPr lang="en-GB" dirty="0"/>
              <a:t>5% of module mark </a:t>
            </a:r>
          </a:p>
          <a:p>
            <a:r>
              <a:rPr lang="en-GB" dirty="0"/>
              <a:t>Organised in separate panels at the Undergraduate Conference on </a:t>
            </a:r>
            <a:r>
              <a:rPr lang="en-GB" b="1" dirty="0"/>
              <a:t>13 March</a:t>
            </a:r>
            <a:r>
              <a:rPr lang="en-GB" dirty="0"/>
              <a:t> </a:t>
            </a:r>
            <a:r>
              <a:rPr lang="en-GB" b="1" dirty="0"/>
              <a:t>2024</a:t>
            </a:r>
            <a:r>
              <a:rPr lang="en-GB" dirty="0"/>
              <a:t> (marked by cluster tutors)</a:t>
            </a:r>
          </a:p>
          <a:p>
            <a:r>
              <a:rPr lang="en-GB" dirty="0"/>
              <a:t>Slides need to be uploaded the day before (</a:t>
            </a:r>
            <a:r>
              <a:rPr lang="en-GB" b="1" dirty="0"/>
              <a:t>12 March 2024</a:t>
            </a:r>
            <a:r>
              <a:rPr lang="en-GB" dirty="0"/>
              <a:t>)</a:t>
            </a:r>
          </a:p>
          <a:p>
            <a:r>
              <a:rPr lang="en-GB" dirty="0"/>
              <a:t>Arrangement for DL students to be confirmed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77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C4373-0439-46DF-84AD-CA7668DB8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01F8-8CB2-4708-B342-2D41206C4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session each block  </a:t>
            </a:r>
          </a:p>
          <a:p>
            <a:r>
              <a:rPr lang="en-GB" dirty="0"/>
              <a:t>Both clusters together plus DL students </a:t>
            </a:r>
          </a:p>
          <a:p>
            <a:r>
              <a:rPr lang="en-GB" dirty="0"/>
              <a:t>Work on dissertation should be done throughout the year  </a:t>
            </a:r>
          </a:p>
        </p:txBody>
      </p:sp>
    </p:spTree>
    <p:extLst>
      <p:ext uri="{BB962C8B-B14F-4D97-AF65-F5344CB8AC3E}">
        <p14:creationId xmlns:p14="http://schemas.microsoft.com/office/powerpoint/2010/main" val="550171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58CA-FD8C-479D-B626-B5D686F18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1 (3 Oct)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D395-C33B-48D1-B34A-114AD23BC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Induction </a:t>
            </a:r>
          </a:p>
          <a:p>
            <a:pPr lvl="1"/>
            <a:r>
              <a:rPr lang="en-GB" dirty="0"/>
              <a:t>Overview of module and assessments </a:t>
            </a:r>
          </a:p>
          <a:p>
            <a:pPr lvl="1"/>
            <a:r>
              <a:rPr lang="en-GB" dirty="0"/>
              <a:t>Confirming supervisors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Meeting with supervisor (i.e. the ‘Initial Review’)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011209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0B899-E168-56F0-ACF9-2B991864A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2 (31 Oct)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F79D-04E4-464E-9671-5CFF54EA7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write a reflective report?  (Ass 1)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prepare time-schedule for your dissertation, from now to the submission date </a:t>
            </a:r>
          </a:p>
        </p:txBody>
      </p:sp>
    </p:spTree>
    <p:extLst>
      <p:ext uri="{BB962C8B-B14F-4D97-AF65-F5344CB8AC3E}">
        <p14:creationId xmlns:p14="http://schemas.microsoft.com/office/powerpoint/2010/main" val="408801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EC91E-602A-8A73-555A-A9626A6CA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3 (5 Dec)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and Critical Engagement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bring a book relevant for your dissertation and prepare to comment on it for 2 minutes only </a:t>
            </a:r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FC803-09BD-FC5B-B339-B2D0A745E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4 (23 Jan)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6901F-B6CA-2CCA-6AD5-6F86FB9E4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get started writing the dissertation?</a:t>
            </a:r>
          </a:p>
          <a:p>
            <a:r>
              <a:rPr lang="en-GB" dirty="0"/>
              <a:t>Comparison of different structures for the dissertation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6552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3468-7715-5642-8C83-88E7E17A7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5 (27 Feb)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1FF1A-4EF4-B8EF-2A43-A4A38444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meant by theory?</a:t>
            </a:r>
          </a:p>
          <a:p>
            <a:endParaRPr lang="en-GB" dirty="0"/>
          </a:p>
          <a:p>
            <a:r>
              <a:rPr lang="en-GB" dirty="0"/>
              <a:t>How to prepare a 3 minutes presentation (scheduled for 13 March)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253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323A4-5CED-5156-ABBA-28E960DAD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6 (13 March)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DA319-C876-0909-CE3C-EB38A38D1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Presentation Day (organised in panels of 4-6 students)</a:t>
            </a:r>
          </a:p>
        </p:txBody>
      </p:sp>
    </p:spTree>
    <p:extLst>
      <p:ext uri="{BB962C8B-B14F-4D97-AF65-F5344CB8AC3E}">
        <p14:creationId xmlns:p14="http://schemas.microsoft.com/office/powerpoint/2010/main" val="1610778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0921B-B784-FA02-E325-AF22C2653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7 (16 April)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8E725-7883-1E12-9667-E2EA6B88D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submission of dissertation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628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16D8B-9A8E-44BC-A189-FCD888D50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sessions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F5511-3969-4053-88B0-A97D68F67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UWTSD Career Service offers extra session about job application and CV writing </a:t>
            </a:r>
          </a:p>
          <a:p>
            <a:r>
              <a:rPr lang="en-GB" dirty="0"/>
              <a:t>The library offers sessions about reference styles and finding e-resources </a:t>
            </a:r>
          </a:p>
          <a:p>
            <a:r>
              <a:rPr lang="en-GB" dirty="0"/>
              <a:t>We will also ask Dr Angus Slater for a session about MA programmes and PGT applications (in block 6)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08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A2993-FA1C-4C1B-BA16-ADA6AF55F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6AE2-FC25-4C2F-9E66-B7D237FCA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Meet your supervisor and discuss your progress during the summer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1778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D1B31-830A-4BFE-ABB6-5F51DEB9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06397-ADC8-4674-8DAD-9D9D8123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Cluster A</a:t>
            </a:r>
          </a:p>
          <a:p>
            <a:pPr lvl="1"/>
            <a:r>
              <a:rPr lang="pt-BR" dirty="0">
                <a:hlinkClick r:id="rId2"/>
              </a:rPr>
              <a:t>r.coard@uwtsd.ac.uk</a:t>
            </a:r>
            <a:endParaRPr lang="pt-BR" dirty="0"/>
          </a:p>
          <a:p>
            <a:r>
              <a:rPr lang="en-GB" dirty="0"/>
              <a:t>Cluster B</a:t>
            </a:r>
          </a:p>
          <a:p>
            <a:pPr lvl="1"/>
            <a:r>
              <a:rPr lang="en-GB" dirty="0">
                <a:hlinkClick r:id="rId3"/>
              </a:rPr>
              <a:t>b.schmidt@uwtsd.ac.uk</a:t>
            </a:r>
            <a:endParaRPr lang="en-GB" dirty="0"/>
          </a:p>
          <a:p>
            <a:r>
              <a:rPr lang="en-GB" dirty="0"/>
              <a:t>DL programmes</a:t>
            </a:r>
          </a:p>
          <a:p>
            <a:pPr lvl="1"/>
            <a:r>
              <a:rPr lang="en-GB" dirty="0">
                <a:hlinkClick r:id="rId4"/>
              </a:rPr>
              <a:t>j.keady@uwtsd.ac.uk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2552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465</Words>
  <Application>Microsoft Office PowerPoint</Application>
  <PresentationFormat>On-screen Show (4:3)</PresentationFormat>
  <Paragraphs>74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Myriad Pro</vt:lpstr>
      <vt:lpstr>Arial</vt:lpstr>
      <vt:lpstr>Calibri</vt:lpstr>
      <vt:lpstr>20140311PresentationUWTSDTemplate</vt:lpstr>
      <vt:lpstr>Induction to Dissertation module </vt:lpstr>
      <vt:lpstr>PowerPoint Presentation</vt:lpstr>
      <vt:lpstr>Generic sites on Moodle </vt:lpstr>
      <vt:lpstr>PowerPoint Presentation</vt:lpstr>
      <vt:lpstr>Assessments </vt:lpstr>
      <vt:lpstr>First small assessment</vt:lpstr>
      <vt:lpstr>Second small assessment</vt:lpstr>
      <vt:lpstr>Teaching plan</vt:lpstr>
      <vt:lpstr>Session 1 (3 Oct)</vt:lpstr>
      <vt:lpstr>Session 2 (31 Oct)</vt:lpstr>
      <vt:lpstr>Session 3 (5 Dec)</vt:lpstr>
      <vt:lpstr>Session 4 (23 Jan)</vt:lpstr>
      <vt:lpstr>Session 5 (27 Feb)</vt:lpstr>
      <vt:lpstr>Session 6 (13 March)</vt:lpstr>
      <vt:lpstr>Session 7 (16 April)</vt:lpstr>
      <vt:lpstr>Additional sessions  </vt:lpstr>
      <vt:lpstr>Task this week</vt:lpstr>
      <vt:lpstr>Contact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Yoruba Mythology Human and Divine (W3)</dc:title>
  <dc:creator>Bettina Schmidt</dc:creator>
  <cp:lastModifiedBy>Bettina Schmidt</cp:lastModifiedBy>
  <cp:revision>43</cp:revision>
  <cp:lastPrinted>2023-10-03T08:39:31Z</cp:lastPrinted>
  <dcterms:created xsi:type="dcterms:W3CDTF">2020-09-10T14:22:57Z</dcterms:created>
  <dcterms:modified xsi:type="dcterms:W3CDTF">2023-10-03T08:39:39Z</dcterms:modified>
</cp:coreProperties>
</file>