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DB35B29-F1D5-4D67-8889-FCE03C3EDE9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4A220DD-ED0B-4B18-A0A7-2285DE259066}">
      <dgm:prSet/>
      <dgm:spPr/>
      <dgm:t>
        <a:bodyPr/>
        <a:lstStyle/>
        <a:p>
          <a:r>
            <a:rPr lang="en-US"/>
            <a:t>As industry expanded, many people moved from rural areas to Swansea in search of employment.</a:t>
          </a:r>
        </a:p>
      </dgm:t>
    </dgm:pt>
    <dgm:pt modelId="{31482BB4-0B22-4198-8574-5DF22E5A0C5A}" type="parTrans" cxnId="{F9D5A184-BA72-4536-B9DF-80E0D5900D1D}">
      <dgm:prSet/>
      <dgm:spPr/>
      <dgm:t>
        <a:bodyPr/>
        <a:lstStyle/>
        <a:p>
          <a:endParaRPr lang="en-US"/>
        </a:p>
      </dgm:t>
    </dgm:pt>
    <dgm:pt modelId="{3743A69F-DBB1-4EB0-9D8A-3157FA115C37}" type="sibTrans" cxnId="{F9D5A184-BA72-4536-B9DF-80E0D5900D1D}">
      <dgm:prSet/>
      <dgm:spPr/>
      <dgm:t>
        <a:bodyPr/>
        <a:lstStyle/>
        <a:p>
          <a:endParaRPr lang="en-US"/>
        </a:p>
      </dgm:t>
    </dgm:pt>
    <dgm:pt modelId="{A0166432-4CFB-4CD9-B7CA-DA9DD5A3760D}">
      <dgm:prSet/>
      <dgm:spPr/>
      <dgm:t>
        <a:bodyPr/>
        <a:lstStyle/>
        <a:p>
          <a:r>
            <a:rPr lang="en-US"/>
            <a:t>Thousands of workers were employed in copperworks, factories, transport systems and docks.</a:t>
          </a:r>
        </a:p>
      </dgm:t>
    </dgm:pt>
    <dgm:pt modelId="{A15BE5D8-B2DC-453B-A2AD-8CB3A7AB677E}" type="parTrans" cxnId="{0504ED17-6568-45F3-8D95-17CB70159E4E}">
      <dgm:prSet/>
      <dgm:spPr/>
      <dgm:t>
        <a:bodyPr/>
        <a:lstStyle/>
        <a:p>
          <a:endParaRPr lang="en-US"/>
        </a:p>
      </dgm:t>
    </dgm:pt>
    <dgm:pt modelId="{DF8092A6-6E3C-4279-A52F-9FA43953CD0A}" type="sibTrans" cxnId="{0504ED17-6568-45F3-8D95-17CB70159E4E}">
      <dgm:prSet/>
      <dgm:spPr/>
      <dgm:t>
        <a:bodyPr/>
        <a:lstStyle/>
        <a:p>
          <a:endParaRPr lang="en-US"/>
        </a:p>
      </dgm:t>
    </dgm:pt>
    <dgm:pt modelId="{5AAA5885-308B-4A5C-8BA5-E2DDBDB0A26B}">
      <dgm:prSet/>
      <dgm:spPr/>
      <dgm:t>
        <a:bodyPr/>
        <a:lstStyle/>
        <a:p>
          <a:r>
            <a:rPr lang="en-US"/>
            <a:t>Planned worker settlements such as Trevivian and Grenfelltown were built close to industrial sites.</a:t>
          </a:r>
        </a:p>
      </dgm:t>
    </dgm:pt>
    <dgm:pt modelId="{F5943CC4-36A3-48E3-B83B-2287D648801A}" type="parTrans" cxnId="{0A8CB065-96A5-4E99-8C1F-20101F8CA565}">
      <dgm:prSet/>
      <dgm:spPr/>
      <dgm:t>
        <a:bodyPr/>
        <a:lstStyle/>
        <a:p>
          <a:endParaRPr lang="en-US"/>
        </a:p>
      </dgm:t>
    </dgm:pt>
    <dgm:pt modelId="{F96EB1A5-D6B4-4C91-A203-8ADA8C78E1A2}" type="sibTrans" cxnId="{0A8CB065-96A5-4E99-8C1F-20101F8CA565}">
      <dgm:prSet/>
      <dgm:spPr/>
      <dgm:t>
        <a:bodyPr/>
        <a:lstStyle/>
        <a:p>
          <a:endParaRPr lang="en-US"/>
        </a:p>
      </dgm:t>
    </dgm:pt>
    <dgm:pt modelId="{2A5F1027-DE39-4C1F-829C-5D53B5DB7A04}">
      <dgm:prSet/>
      <dgm:spPr/>
      <dgm:t>
        <a:bodyPr/>
        <a:lstStyle/>
        <a:p>
          <a:r>
            <a:rPr lang="en-US"/>
            <a:t>These communities included schools, churches and local businesses to support workers and families.</a:t>
          </a:r>
        </a:p>
      </dgm:t>
    </dgm:pt>
    <dgm:pt modelId="{5A33D3D7-2773-4CD4-9A1A-CF8F430DA668}" type="parTrans" cxnId="{416674B3-CBEA-41EB-911B-B0385E00DD18}">
      <dgm:prSet/>
      <dgm:spPr/>
      <dgm:t>
        <a:bodyPr/>
        <a:lstStyle/>
        <a:p>
          <a:endParaRPr lang="en-US"/>
        </a:p>
      </dgm:t>
    </dgm:pt>
    <dgm:pt modelId="{A616CFED-6E4E-4BD8-9035-F7AD365D76F9}" type="sibTrans" cxnId="{416674B3-CBEA-41EB-911B-B0385E00DD18}">
      <dgm:prSet/>
      <dgm:spPr/>
      <dgm:t>
        <a:bodyPr/>
        <a:lstStyle/>
        <a:p>
          <a:endParaRPr lang="en-US"/>
        </a:p>
      </dgm:t>
    </dgm:pt>
    <dgm:pt modelId="{B7DA74EF-926E-4649-8EE6-0683765F8FAC}">
      <dgm:prSet/>
      <dgm:spPr/>
      <dgm:t>
        <a:bodyPr/>
        <a:lstStyle/>
        <a:p>
          <a:r>
            <a:rPr lang="en-US"/>
            <a:t>Industrial growth transformed Swansea into a busy urban and industrial centre.</a:t>
          </a:r>
        </a:p>
      </dgm:t>
    </dgm:pt>
    <dgm:pt modelId="{FB361B07-9EEB-482F-9BAB-FE924B2297BE}" type="parTrans" cxnId="{DD5E5F1D-62A8-433A-B5A7-3033658CFD21}">
      <dgm:prSet/>
      <dgm:spPr/>
      <dgm:t>
        <a:bodyPr/>
        <a:lstStyle/>
        <a:p>
          <a:endParaRPr lang="en-US"/>
        </a:p>
      </dgm:t>
    </dgm:pt>
    <dgm:pt modelId="{7F4DE876-3E7C-47FB-98AF-189C130CC72F}" type="sibTrans" cxnId="{DD5E5F1D-62A8-433A-B5A7-3033658CFD21}">
      <dgm:prSet/>
      <dgm:spPr/>
      <dgm:t>
        <a:bodyPr/>
        <a:lstStyle/>
        <a:p>
          <a:endParaRPr lang="en-US"/>
        </a:p>
      </dgm:t>
    </dgm:pt>
    <dgm:pt modelId="{260B4A3E-D019-4C23-8BB1-9B99F30BDA8D}" type="pres">
      <dgm:prSet presAssocID="{3DB35B29-F1D5-4D67-8889-FCE03C3EDE90}" presName="root" presStyleCnt="0">
        <dgm:presLayoutVars>
          <dgm:dir/>
          <dgm:resizeHandles val="exact"/>
        </dgm:presLayoutVars>
      </dgm:prSet>
      <dgm:spPr/>
    </dgm:pt>
    <dgm:pt modelId="{C53D4240-7747-425D-95F3-A6A305A58EDC}" type="pres">
      <dgm:prSet presAssocID="{74A220DD-ED0B-4B18-A0A7-2285DE259066}" presName="compNode" presStyleCnt="0"/>
      <dgm:spPr/>
    </dgm:pt>
    <dgm:pt modelId="{A2573E08-B457-4417-99AF-11A93AF8E05A}" type="pres">
      <dgm:prSet presAssocID="{74A220DD-ED0B-4B18-A0A7-2285DE259066}" presName="bgRect" presStyleLbl="bgShp" presStyleIdx="0" presStyleCnt="5"/>
      <dgm:spPr/>
    </dgm:pt>
    <dgm:pt modelId="{681781C9-6922-4B3A-B2BE-95757B5385C7}" type="pres">
      <dgm:prSet presAssocID="{74A220DD-ED0B-4B18-A0A7-2285DE25906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rm scene"/>
        </a:ext>
      </dgm:extLst>
    </dgm:pt>
    <dgm:pt modelId="{CDC0900C-FAF4-4EAD-8EFF-14AEA0414629}" type="pres">
      <dgm:prSet presAssocID="{74A220DD-ED0B-4B18-A0A7-2285DE259066}" presName="spaceRect" presStyleCnt="0"/>
      <dgm:spPr/>
    </dgm:pt>
    <dgm:pt modelId="{8C869117-CEF3-42D5-8C38-A8EF734F3DE5}" type="pres">
      <dgm:prSet presAssocID="{74A220DD-ED0B-4B18-A0A7-2285DE259066}" presName="parTx" presStyleLbl="revTx" presStyleIdx="0" presStyleCnt="5">
        <dgm:presLayoutVars>
          <dgm:chMax val="0"/>
          <dgm:chPref val="0"/>
        </dgm:presLayoutVars>
      </dgm:prSet>
      <dgm:spPr/>
    </dgm:pt>
    <dgm:pt modelId="{89321E90-C1A5-4369-8A23-DA99F288B0DA}" type="pres">
      <dgm:prSet presAssocID="{3743A69F-DBB1-4EB0-9D8A-3157FA115C37}" presName="sibTrans" presStyleCnt="0"/>
      <dgm:spPr/>
    </dgm:pt>
    <dgm:pt modelId="{879B9BA0-F35D-42E5-95B3-4DE2973C7C9D}" type="pres">
      <dgm:prSet presAssocID="{A0166432-4CFB-4CD9-B7CA-DA9DD5A3760D}" presName="compNode" presStyleCnt="0"/>
      <dgm:spPr/>
    </dgm:pt>
    <dgm:pt modelId="{3E31AF40-9301-4D4A-9071-FB63D9543C71}" type="pres">
      <dgm:prSet presAssocID="{A0166432-4CFB-4CD9-B7CA-DA9DD5A3760D}" presName="bgRect" presStyleLbl="bgShp" presStyleIdx="1" presStyleCnt="5"/>
      <dgm:spPr/>
    </dgm:pt>
    <dgm:pt modelId="{3A61A9CF-6678-4BFA-9B87-D7D9DD937E0E}" type="pres">
      <dgm:prSet presAssocID="{A0166432-4CFB-4CD9-B7CA-DA9DD5A3760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mill"/>
        </a:ext>
      </dgm:extLst>
    </dgm:pt>
    <dgm:pt modelId="{D3A0B883-2DD1-49B0-B883-3098C87D74A4}" type="pres">
      <dgm:prSet presAssocID="{A0166432-4CFB-4CD9-B7CA-DA9DD5A3760D}" presName="spaceRect" presStyleCnt="0"/>
      <dgm:spPr/>
    </dgm:pt>
    <dgm:pt modelId="{072A5FF8-9DA2-40C9-81F8-3CF1232467C0}" type="pres">
      <dgm:prSet presAssocID="{A0166432-4CFB-4CD9-B7CA-DA9DD5A3760D}" presName="parTx" presStyleLbl="revTx" presStyleIdx="1" presStyleCnt="5">
        <dgm:presLayoutVars>
          <dgm:chMax val="0"/>
          <dgm:chPref val="0"/>
        </dgm:presLayoutVars>
      </dgm:prSet>
      <dgm:spPr/>
    </dgm:pt>
    <dgm:pt modelId="{5C3E3E80-DC22-411F-87DD-CFD3183DE23C}" type="pres">
      <dgm:prSet presAssocID="{DF8092A6-6E3C-4279-A52F-9FA43953CD0A}" presName="sibTrans" presStyleCnt="0"/>
      <dgm:spPr/>
    </dgm:pt>
    <dgm:pt modelId="{DA37B15D-C73D-4553-84BC-D0F71883D724}" type="pres">
      <dgm:prSet presAssocID="{5AAA5885-308B-4A5C-8BA5-E2DDBDB0A26B}" presName="compNode" presStyleCnt="0"/>
      <dgm:spPr/>
    </dgm:pt>
    <dgm:pt modelId="{3DBBD6F9-7216-4A5A-9C5D-F1FB470B40EA}" type="pres">
      <dgm:prSet presAssocID="{5AAA5885-308B-4A5C-8BA5-E2DDBDB0A26B}" presName="bgRect" presStyleLbl="bgShp" presStyleIdx="2" presStyleCnt="5"/>
      <dgm:spPr/>
    </dgm:pt>
    <dgm:pt modelId="{B9A6EC4E-B98C-4A1E-ADF6-6A81E40B1C3F}" type="pres">
      <dgm:prSet presAssocID="{5AAA5885-308B-4A5C-8BA5-E2DDBDB0A26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dozer"/>
        </a:ext>
      </dgm:extLst>
    </dgm:pt>
    <dgm:pt modelId="{19D52818-3667-4F3C-877F-EF731ADEF7E2}" type="pres">
      <dgm:prSet presAssocID="{5AAA5885-308B-4A5C-8BA5-E2DDBDB0A26B}" presName="spaceRect" presStyleCnt="0"/>
      <dgm:spPr/>
    </dgm:pt>
    <dgm:pt modelId="{57B756AC-3203-4ED3-A8FC-72FE3F7A330C}" type="pres">
      <dgm:prSet presAssocID="{5AAA5885-308B-4A5C-8BA5-E2DDBDB0A26B}" presName="parTx" presStyleLbl="revTx" presStyleIdx="2" presStyleCnt="5">
        <dgm:presLayoutVars>
          <dgm:chMax val="0"/>
          <dgm:chPref val="0"/>
        </dgm:presLayoutVars>
      </dgm:prSet>
      <dgm:spPr/>
    </dgm:pt>
    <dgm:pt modelId="{EFC2BE0B-8991-4236-9783-9A64A88BDAD9}" type="pres">
      <dgm:prSet presAssocID="{F96EB1A5-D6B4-4C91-A203-8ADA8C78E1A2}" presName="sibTrans" presStyleCnt="0"/>
      <dgm:spPr/>
    </dgm:pt>
    <dgm:pt modelId="{439B012D-920F-4C0D-90E4-A2156D57AAA0}" type="pres">
      <dgm:prSet presAssocID="{2A5F1027-DE39-4C1F-829C-5D53B5DB7A04}" presName="compNode" presStyleCnt="0"/>
      <dgm:spPr/>
    </dgm:pt>
    <dgm:pt modelId="{D9CDCAB3-A38A-4889-B1B9-D7AF4637CFC8}" type="pres">
      <dgm:prSet presAssocID="{2A5F1027-DE39-4C1F-829C-5D53B5DB7A04}" presName="bgRect" presStyleLbl="bgShp" presStyleIdx="3" presStyleCnt="5"/>
      <dgm:spPr/>
    </dgm:pt>
    <dgm:pt modelId="{98376DFB-A986-4095-86A4-1C298BE4CF1E}" type="pres">
      <dgm:prSet presAssocID="{2A5F1027-DE39-4C1F-829C-5D53B5DB7A0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hoolhouse"/>
        </a:ext>
      </dgm:extLst>
    </dgm:pt>
    <dgm:pt modelId="{2EF9AFB5-28FC-4BF5-8235-6F3E3D77AB8B}" type="pres">
      <dgm:prSet presAssocID="{2A5F1027-DE39-4C1F-829C-5D53B5DB7A04}" presName="spaceRect" presStyleCnt="0"/>
      <dgm:spPr/>
    </dgm:pt>
    <dgm:pt modelId="{BCBEEE6A-AC89-426A-9843-D2B38BD9492E}" type="pres">
      <dgm:prSet presAssocID="{2A5F1027-DE39-4C1F-829C-5D53B5DB7A04}" presName="parTx" presStyleLbl="revTx" presStyleIdx="3" presStyleCnt="5">
        <dgm:presLayoutVars>
          <dgm:chMax val="0"/>
          <dgm:chPref val="0"/>
        </dgm:presLayoutVars>
      </dgm:prSet>
      <dgm:spPr/>
    </dgm:pt>
    <dgm:pt modelId="{9023186E-2EB4-436F-91AD-AC4C198A0F30}" type="pres">
      <dgm:prSet presAssocID="{A616CFED-6E4E-4BD8-9035-F7AD365D76F9}" presName="sibTrans" presStyleCnt="0"/>
      <dgm:spPr/>
    </dgm:pt>
    <dgm:pt modelId="{4329C0DA-2676-4983-9006-05CBCFEA6FB9}" type="pres">
      <dgm:prSet presAssocID="{B7DA74EF-926E-4649-8EE6-0683765F8FAC}" presName="compNode" presStyleCnt="0"/>
      <dgm:spPr/>
    </dgm:pt>
    <dgm:pt modelId="{5872DB93-446E-460E-A897-A8C1CF8F0AF6}" type="pres">
      <dgm:prSet presAssocID="{B7DA74EF-926E-4649-8EE6-0683765F8FAC}" presName="bgRect" presStyleLbl="bgShp" presStyleIdx="4" presStyleCnt="5"/>
      <dgm:spPr/>
    </dgm:pt>
    <dgm:pt modelId="{B5E10C98-D0CE-4C00-8051-DD47F4229037}" type="pres">
      <dgm:prSet presAssocID="{B7DA74EF-926E-4649-8EE6-0683765F8FA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ity"/>
        </a:ext>
      </dgm:extLst>
    </dgm:pt>
    <dgm:pt modelId="{EDEC62EF-377E-4C02-908E-C7C2315F92D0}" type="pres">
      <dgm:prSet presAssocID="{B7DA74EF-926E-4649-8EE6-0683765F8FAC}" presName="spaceRect" presStyleCnt="0"/>
      <dgm:spPr/>
    </dgm:pt>
    <dgm:pt modelId="{03B1D482-4532-41A1-8F3C-93256D688617}" type="pres">
      <dgm:prSet presAssocID="{B7DA74EF-926E-4649-8EE6-0683765F8FAC}" presName="parTx" presStyleLbl="revTx" presStyleIdx="4" presStyleCnt="5">
        <dgm:presLayoutVars>
          <dgm:chMax val="0"/>
          <dgm:chPref val="0"/>
        </dgm:presLayoutVars>
      </dgm:prSet>
      <dgm:spPr/>
    </dgm:pt>
  </dgm:ptLst>
  <dgm:cxnLst>
    <dgm:cxn modelId="{EDB7BF12-33B6-404D-AB1C-BC9691DD46EB}" type="presOf" srcId="{B7DA74EF-926E-4649-8EE6-0683765F8FAC}" destId="{03B1D482-4532-41A1-8F3C-93256D688617}" srcOrd="0" destOrd="0" presId="urn:microsoft.com/office/officeart/2018/2/layout/IconVerticalSolidList"/>
    <dgm:cxn modelId="{0504ED17-6568-45F3-8D95-17CB70159E4E}" srcId="{3DB35B29-F1D5-4D67-8889-FCE03C3EDE90}" destId="{A0166432-4CFB-4CD9-B7CA-DA9DD5A3760D}" srcOrd="1" destOrd="0" parTransId="{A15BE5D8-B2DC-453B-A2AD-8CB3A7AB677E}" sibTransId="{DF8092A6-6E3C-4279-A52F-9FA43953CD0A}"/>
    <dgm:cxn modelId="{DD5E5F1D-62A8-433A-B5A7-3033658CFD21}" srcId="{3DB35B29-F1D5-4D67-8889-FCE03C3EDE90}" destId="{B7DA74EF-926E-4649-8EE6-0683765F8FAC}" srcOrd="4" destOrd="0" parTransId="{FB361B07-9EEB-482F-9BAB-FE924B2297BE}" sibTransId="{7F4DE876-3E7C-47FB-98AF-189C130CC72F}"/>
    <dgm:cxn modelId="{0A8CB065-96A5-4E99-8C1F-20101F8CA565}" srcId="{3DB35B29-F1D5-4D67-8889-FCE03C3EDE90}" destId="{5AAA5885-308B-4A5C-8BA5-E2DDBDB0A26B}" srcOrd="2" destOrd="0" parTransId="{F5943CC4-36A3-48E3-B83B-2287D648801A}" sibTransId="{F96EB1A5-D6B4-4C91-A203-8ADA8C78E1A2}"/>
    <dgm:cxn modelId="{78A7034D-2650-485C-B2BE-5510F40A3489}" type="presOf" srcId="{2A5F1027-DE39-4C1F-829C-5D53B5DB7A04}" destId="{BCBEEE6A-AC89-426A-9843-D2B38BD9492E}" srcOrd="0" destOrd="0" presId="urn:microsoft.com/office/officeart/2018/2/layout/IconVerticalSolidList"/>
    <dgm:cxn modelId="{F9D5A184-BA72-4536-B9DF-80E0D5900D1D}" srcId="{3DB35B29-F1D5-4D67-8889-FCE03C3EDE90}" destId="{74A220DD-ED0B-4B18-A0A7-2285DE259066}" srcOrd="0" destOrd="0" parTransId="{31482BB4-0B22-4198-8574-5DF22E5A0C5A}" sibTransId="{3743A69F-DBB1-4EB0-9D8A-3157FA115C37}"/>
    <dgm:cxn modelId="{CA7DE289-6132-4C32-A1EF-948E4266B861}" type="presOf" srcId="{5AAA5885-308B-4A5C-8BA5-E2DDBDB0A26B}" destId="{57B756AC-3203-4ED3-A8FC-72FE3F7A330C}" srcOrd="0" destOrd="0" presId="urn:microsoft.com/office/officeart/2018/2/layout/IconVerticalSolidList"/>
    <dgm:cxn modelId="{17BD4B95-B519-4ECD-895B-C8EC017F03C7}" type="presOf" srcId="{74A220DD-ED0B-4B18-A0A7-2285DE259066}" destId="{8C869117-CEF3-42D5-8C38-A8EF734F3DE5}" srcOrd="0" destOrd="0" presId="urn:microsoft.com/office/officeart/2018/2/layout/IconVerticalSolidList"/>
    <dgm:cxn modelId="{416674B3-CBEA-41EB-911B-B0385E00DD18}" srcId="{3DB35B29-F1D5-4D67-8889-FCE03C3EDE90}" destId="{2A5F1027-DE39-4C1F-829C-5D53B5DB7A04}" srcOrd="3" destOrd="0" parTransId="{5A33D3D7-2773-4CD4-9A1A-CF8F430DA668}" sibTransId="{A616CFED-6E4E-4BD8-9035-F7AD365D76F9}"/>
    <dgm:cxn modelId="{9EA2A3EC-60D7-4226-ADB3-19FB76AA19AD}" type="presOf" srcId="{3DB35B29-F1D5-4D67-8889-FCE03C3EDE90}" destId="{260B4A3E-D019-4C23-8BB1-9B99F30BDA8D}" srcOrd="0" destOrd="0" presId="urn:microsoft.com/office/officeart/2018/2/layout/IconVerticalSolidList"/>
    <dgm:cxn modelId="{3727D3FC-52F4-4ACC-8F18-D3A6B2008976}" type="presOf" srcId="{A0166432-4CFB-4CD9-B7CA-DA9DD5A3760D}" destId="{072A5FF8-9DA2-40C9-81F8-3CF1232467C0}" srcOrd="0" destOrd="0" presId="urn:microsoft.com/office/officeart/2018/2/layout/IconVerticalSolidList"/>
    <dgm:cxn modelId="{639B6191-2995-4E7D-B6AF-60836FFAE139}" type="presParOf" srcId="{260B4A3E-D019-4C23-8BB1-9B99F30BDA8D}" destId="{C53D4240-7747-425D-95F3-A6A305A58EDC}" srcOrd="0" destOrd="0" presId="urn:microsoft.com/office/officeart/2018/2/layout/IconVerticalSolidList"/>
    <dgm:cxn modelId="{A5A5B7CA-90EE-472B-8885-4757E0A6E106}" type="presParOf" srcId="{C53D4240-7747-425D-95F3-A6A305A58EDC}" destId="{A2573E08-B457-4417-99AF-11A93AF8E05A}" srcOrd="0" destOrd="0" presId="urn:microsoft.com/office/officeart/2018/2/layout/IconVerticalSolidList"/>
    <dgm:cxn modelId="{E5D9933E-DD9C-4989-B6AA-80ABC91B1D04}" type="presParOf" srcId="{C53D4240-7747-425D-95F3-A6A305A58EDC}" destId="{681781C9-6922-4B3A-B2BE-95757B5385C7}" srcOrd="1" destOrd="0" presId="urn:microsoft.com/office/officeart/2018/2/layout/IconVerticalSolidList"/>
    <dgm:cxn modelId="{BBEE978E-CD42-45A3-852B-004B7F9BCB37}" type="presParOf" srcId="{C53D4240-7747-425D-95F3-A6A305A58EDC}" destId="{CDC0900C-FAF4-4EAD-8EFF-14AEA0414629}" srcOrd="2" destOrd="0" presId="urn:microsoft.com/office/officeart/2018/2/layout/IconVerticalSolidList"/>
    <dgm:cxn modelId="{EC11357B-A436-4AB3-AB29-2B9A71D1C19B}" type="presParOf" srcId="{C53D4240-7747-425D-95F3-A6A305A58EDC}" destId="{8C869117-CEF3-42D5-8C38-A8EF734F3DE5}" srcOrd="3" destOrd="0" presId="urn:microsoft.com/office/officeart/2018/2/layout/IconVerticalSolidList"/>
    <dgm:cxn modelId="{B5ED6EE1-2012-4FBA-BC01-F81D5948C0BA}" type="presParOf" srcId="{260B4A3E-D019-4C23-8BB1-9B99F30BDA8D}" destId="{89321E90-C1A5-4369-8A23-DA99F288B0DA}" srcOrd="1" destOrd="0" presId="urn:microsoft.com/office/officeart/2018/2/layout/IconVerticalSolidList"/>
    <dgm:cxn modelId="{8C0CBBA8-1E9B-4917-AE4D-3FD8B862BDBF}" type="presParOf" srcId="{260B4A3E-D019-4C23-8BB1-9B99F30BDA8D}" destId="{879B9BA0-F35D-42E5-95B3-4DE2973C7C9D}" srcOrd="2" destOrd="0" presId="urn:microsoft.com/office/officeart/2018/2/layout/IconVerticalSolidList"/>
    <dgm:cxn modelId="{C22A6853-D638-41EE-AC4E-8837058BFD4C}" type="presParOf" srcId="{879B9BA0-F35D-42E5-95B3-4DE2973C7C9D}" destId="{3E31AF40-9301-4D4A-9071-FB63D9543C71}" srcOrd="0" destOrd="0" presId="urn:microsoft.com/office/officeart/2018/2/layout/IconVerticalSolidList"/>
    <dgm:cxn modelId="{88E0759C-2830-4833-B5A0-62C22F2E5790}" type="presParOf" srcId="{879B9BA0-F35D-42E5-95B3-4DE2973C7C9D}" destId="{3A61A9CF-6678-4BFA-9B87-D7D9DD937E0E}" srcOrd="1" destOrd="0" presId="urn:microsoft.com/office/officeart/2018/2/layout/IconVerticalSolidList"/>
    <dgm:cxn modelId="{005A51F8-DB66-45FC-B271-0CFEB3B7ADEF}" type="presParOf" srcId="{879B9BA0-F35D-42E5-95B3-4DE2973C7C9D}" destId="{D3A0B883-2DD1-49B0-B883-3098C87D74A4}" srcOrd="2" destOrd="0" presId="urn:microsoft.com/office/officeart/2018/2/layout/IconVerticalSolidList"/>
    <dgm:cxn modelId="{6DCF6753-8198-4AC8-9890-701517E310EE}" type="presParOf" srcId="{879B9BA0-F35D-42E5-95B3-4DE2973C7C9D}" destId="{072A5FF8-9DA2-40C9-81F8-3CF1232467C0}" srcOrd="3" destOrd="0" presId="urn:microsoft.com/office/officeart/2018/2/layout/IconVerticalSolidList"/>
    <dgm:cxn modelId="{5A5B4598-147A-4A14-BE01-6367768B010D}" type="presParOf" srcId="{260B4A3E-D019-4C23-8BB1-9B99F30BDA8D}" destId="{5C3E3E80-DC22-411F-87DD-CFD3183DE23C}" srcOrd="3" destOrd="0" presId="urn:microsoft.com/office/officeart/2018/2/layout/IconVerticalSolidList"/>
    <dgm:cxn modelId="{7A2F33C4-1F38-4C76-B7DA-2AB5AA7F3076}" type="presParOf" srcId="{260B4A3E-D019-4C23-8BB1-9B99F30BDA8D}" destId="{DA37B15D-C73D-4553-84BC-D0F71883D724}" srcOrd="4" destOrd="0" presId="urn:microsoft.com/office/officeart/2018/2/layout/IconVerticalSolidList"/>
    <dgm:cxn modelId="{62795BF7-2EE4-44E4-8D4A-18826CAD1F68}" type="presParOf" srcId="{DA37B15D-C73D-4553-84BC-D0F71883D724}" destId="{3DBBD6F9-7216-4A5A-9C5D-F1FB470B40EA}" srcOrd="0" destOrd="0" presId="urn:microsoft.com/office/officeart/2018/2/layout/IconVerticalSolidList"/>
    <dgm:cxn modelId="{E7706B24-5386-42F2-A708-410D94F4C1B6}" type="presParOf" srcId="{DA37B15D-C73D-4553-84BC-D0F71883D724}" destId="{B9A6EC4E-B98C-4A1E-ADF6-6A81E40B1C3F}" srcOrd="1" destOrd="0" presId="urn:microsoft.com/office/officeart/2018/2/layout/IconVerticalSolidList"/>
    <dgm:cxn modelId="{AB5692D8-3E7E-4B0B-B5F0-A268B9998736}" type="presParOf" srcId="{DA37B15D-C73D-4553-84BC-D0F71883D724}" destId="{19D52818-3667-4F3C-877F-EF731ADEF7E2}" srcOrd="2" destOrd="0" presId="urn:microsoft.com/office/officeart/2018/2/layout/IconVerticalSolidList"/>
    <dgm:cxn modelId="{18700E0A-6A9B-4F81-937E-2B7698DB9F67}" type="presParOf" srcId="{DA37B15D-C73D-4553-84BC-D0F71883D724}" destId="{57B756AC-3203-4ED3-A8FC-72FE3F7A330C}" srcOrd="3" destOrd="0" presId="urn:microsoft.com/office/officeart/2018/2/layout/IconVerticalSolidList"/>
    <dgm:cxn modelId="{FAE6CC22-9D7F-4FB9-A701-0C06B791E222}" type="presParOf" srcId="{260B4A3E-D019-4C23-8BB1-9B99F30BDA8D}" destId="{EFC2BE0B-8991-4236-9783-9A64A88BDAD9}" srcOrd="5" destOrd="0" presId="urn:microsoft.com/office/officeart/2018/2/layout/IconVerticalSolidList"/>
    <dgm:cxn modelId="{925C73B7-AC79-49BE-9BC0-89BB0E07AF93}" type="presParOf" srcId="{260B4A3E-D019-4C23-8BB1-9B99F30BDA8D}" destId="{439B012D-920F-4C0D-90E4-A2156D57AAA0}" srcOrd="6" destOrd="0" presId="urn:microsoft.com/office/officeart/2018/2/layout/IconVerticalSolidList"/>
    <dgm:cxn modelId="{3FD4A9F3-E9F5-4EE2-A146-692E0575AD5A}" type="presParOf" srcId="{439B012D-920F-4C0D-90E4-A2156D57AAA0}" destId="{D9CDCAB3-A38A-4889-B1B9-D7AF4637CFC8}" srcOrd="0" destOrd="0" presId="urn:microsoft.com/office/officeart/2018/2/layout/IconVerticalSolidList"/>
    <dgm:cxn modelId="{39DBCB31-07BF-4009-953C-D3C43C9EF3F6}" type="presParOf" srcId="{439B012D-920F-4C0D-90E4-A2156D57AAA0}" destId="{98376DFB-A986-4095-86A4-1C298BE4CF1E}" srcOrd="1" destOrd="0" presId="urn:microsoft.com/office/officeart/2018/2/layout/IconVerticalSolidList"/>
    <dgm:cxn modelId="{0996D801-3F02-4E61-9F71-4520933E9BDA}" type="presParOf" srcId="{439B012D-920F-4C0D-90E4-A2156D57AAA0}" destId="{2EF9AFB5-28FC-4BF5-8235-6F3E3D77AB8B}" srcOrd="2" destOrd="0" presId="urn:microsoft.com/office/officeart/2018/2/layout/IconVerticalSolidList"/>
    <dgm:cxn modelId="{783322C8-DFC4-407F-B1C1-47027BE9AC11}" type="presParOf" srcId="{439B012D-920F-4C0D-90E4-A2156D57AAA0}" destId="{BCBEEE6A-AC89-426A-9843-D2B38BD9492E}" srcOrd="3" destOrd="0" presId="urn:microsoft.com/office/officeart/2018/2/layout/IconVerticalSolidList"/>
    <dgm:cxn modelId="{FBC9C5F8-467C-4969-8191-874F50BFB064}" type="presParOf" srcId="{260B4A3E-D019-4C23-8BB1-9B99F30BDA8D}" destId="{9023186E-2EB4-436F-91AD-AC4C198A0F30}" srcOrd="7" destOrd="0" presId="urn:microsoft.com/office/officeart/2018/2/layout/IconVerticalSolidList"/>
    <dgm:cxn modelId="{EEBD0CD3-2670-4E09-9C40-7092268AE28E}" type="presParOf" srcId="{260B4A3E-D019-4C23-8BB1-9B99F30BDA8D}" destId="{4329C0DA-2676-4983-9006-05CBCFEA6FB9}" srcOrd="8" destOrd="0" presId="urn:microsoft.com/office/officeart/2018/2/layout/IconVerticalSolidList"/>
    <dgm:cxn modelId="{572E35CB-2F02-46FD-BAE7-093B8046B122}" type="presParOf" srcId="{4329C0DA-2676-4983-9006-05CBCFEA6FB9}" destId="{5872DB93-446E-460E-A897-A8C1CF8F0AF6}" srcOrd="0" destOrd="0" presId="urn:microsoft.com/office/officeart/2018/2/layout/IconVerticalSolidList"/>
    <dgm:cxn modelId="{5CA527A0-9C00-42C3-A756-7B1B62E9D9C2}" type="presParOf" srcId="{4329C0DA-2676-4983-9006-05CBCFEA6FB9}" destId="{B5E10C98-D0CE-4C00-8051-DD47F4229037}" srcOrd="1" destOrd="0" presId="urn:microsoft.com/office/officeart/2018/2/layout/IconVerticalSolidList"/>
    <dgm:cxn modelId="{F4E1B462-B451-4198-9199-4C7B80103C27}" type="presParOf" srcId="{4329C0DA-2676-4983-9006-05CBCFEA6FB9}" destId="{EDEC62EF-377E-4C02-908E-C7C2315F92D0}" srcOrd="2" destOrd="0" presId="urn:microsoft.com/office/officeart/2018/2/layout/IconVerticalSolidList"/>
    <dgm:cxn modelId="{C5B653C3-2F27-4E64-AC37-6684371FFC18}" type="presParOf" srcId="{4329C0DA-2676-4983-9006-05CBCFEA6FB9}" destId="{03B1D482-4532-41A1-8F3C-93256D68861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573E08-B457-4417-99AF-11A93AF8E05A}">
      <dsp:nvSpPr>
        <dsp:cNvPr id="0" name=""/>
        <dsp:cNvSpPr/>
      </dsp:nvSpPr>
      <dsp:spPr>
        <a:xfrm>
          <a:off x="0" y="4170"/>
          <a:ext cx="6651253" cy="8884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1781C9-6922-4B3A-B2BE-95757B5385C7}">
      <dsp:nvSpPr>
        <dsp:cNvPr id="0" name=""/>
        <dsp:cNvSpPr/>
      </dsp:nvSpPr>
      <dsp:spPr>
        <a:xfrm>
          <a:off x="268742" y="204061"/>
          <a:ext cx="488622" cy="488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869117-CEF3-42D5-8C38-A8EF734F3DE5}">
      <dsp:nvSpPr>
        <dsp:cNvPr id="0" name=""/>
        <dsp:cNvSpPr/>
      </dsp:nvSpPr>
      <dsp:spPr>
        <a:xfrm>
          <a:off x="1026106" y="4170"/>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00100">
            <a:lnSpc>
              <a:spcPct val="90000"/>
            </a:lnSpc>
            <a:spcBef>
              <a:spcPct val="0"/>
            </a:spcBef>
            <a:spcAft>
              <a:spcPct val="35000"/>
            </a:spcAft>
            <a:buNone/>
          </a:pPr>
          <a:r>
            <a:rPr lang="en-US" sz="1800" kern="1200"/>
            <a:t>As industry expanded, many people moved from rural areas to Swansea in search of employment.</a:t>
          </a:r>
        </a:p>
      </dsp:txBody>
      <dsp:txXfrm>
        <a:off x="1026106" y="4170"/>
        <a:ext cx="5625146" cy="888403"/>
      </dsp:txXfrm>
    </dsp:sp>
    <dsp:sp modelId="{3E31AF40-9301-4D4A-9071-FB63D9543C71}">
      <dsp:nvSpPr>
        <dsp:cNvPr id="0" name=""/>
        <dsp:cNvSpPr/>
      </dsp:nvSpPr>
      <dsp:spPr>
        <a:xfrm>
          <a:off x="0" y="1114675"/>
          <a:ext cx="6651253" cy="88840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61A9CF-6678-4BFA-9B87-D7D9DD937E0E}">
      <dsp:nvSpPr>
        <dsp:cNvPr id="0" name=""/>
        <dsp:cNvSpPr/>
      </dsp:nvSpPr>
      <dsp:spPr>
        <a:xfrm>
          <a:off x="268742" y="1314566"/>
          <a:ext cx="488622" cy="488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2A5FF8-9DA2-40C9-81F8-3CF1232467C0}">
      <dsp:nvSpPr>
        <dsp:cNvPr id="0" name=""/>
        <dsp:cNvSpPr/>
      </dsp:nvSpPr>
      <dsp:spPr>
        <a:xfrm>
          <a:off x="1026106" y="1114675"/>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00100">
            <a:lnSpc>
              <a:spcPct val="90000"/>
            </a:lnSpc>
            <a:spcBef>
              <a:spcPct val="0"/>
            </a:spcBef>
            <a:spcAft>
              <a:spcPct val="35000"/>
            </a:spcAft>
            <a:buNone/>
          </a:pPr>
          <a:r>
            <a:rPr lang="en-US" sz="1800" kern="1200"/>
            <a:t>Thousands of workers were employed in copperworks, factories, transport systems and docks.</a:t>
          </a:r>
        </a:p>
      </dsp:txBody>
      <dsp:txXfrm>
        <a:off x="1026106" y="1114675"/>
        <a:ext cx="5625146" cy="888403"/>
      </dsp:txXfrm>
    </dsp:sp>
    <dsp:sp modelId="{3DBBD6F9-7216-4A5A-9C5D-F1FB470B40EA}">
      <dsp:nvSpPr>
        <dsp:cNvPr id="0" name=""/>
        <dsp:cNvSpPr/>
      </dsp:nvSpPr>
      <dsp:spPr>
        <a:xfrm>
          <a:off x="0" y="2225180"/>
          <a:ext cx="6651253" cy="88840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6EC4E-B98C-4A1E-ADF6-6A81E40B1C3F}">
      <dsp:nvSpPr>
        <dsp:cNvPr id="0" name=""/>
        <dsp:cNvSpPr/>
      </dsp:nvSpPr>
      <dsp:spPr>
        <a:xfrm>
          <a:off x="268742" y="2425070"/>
          <a:ext cx="488622" cy="4886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B756AC-3203-4ED3-A8FC-72FE3F7A330C}">
      <dsp:nvSpPr>
        <dsp:cNvPr id="0" name=""/>
        <dsp:cNvSpPr/>
      </dsp:nvSpPr>
      <dsp:spPr>
        <a:xfrm>
          <a:off x="1026106" y="2225180"/>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00100">
            <a:lnSpc>
              <a:spcPct val="90000"/>
            </a:lnSpc>
            <a:spcBef>
              <a:spcPct val="0"/>
            </a:spcBef>
            <a:spcAft>
              <a:spcPct val="35000"/>
            </a:spcAft>
            <a:buNone/>
          </a:pPr>
          <a:r>
            <a:rPr lang="en-US" sz="1800" kern="1200"/>
            <a:t>Planned worker settlements such as Trevivian and Grenfelltown were built close to industrial sites.</a:t>
          </a:r>
        </a:p>
      </dsp:txBody>
      <dsp:txXfrm>
        <a:off x="1026106" y="2225180"/>
        <a:ext cx="5625146" cy="888403"/>
      </dsp:txXfrm>
    </dsp:sp>
    <dsp:sp modelId="{D9CDCAB3-A38A-4889-B1B9-D7AF4637CFC8}">
      <dsp:nvSpPr>
        <dsp:cNvPr id="0" name=""/>
        <dsp:cNvSpPr/>
      </dsp:nvSpPr>
      <dsp:spPr>
        <a:xfrm>
          <a:off x="0" y="3335684"/>
          <a:ext cx="6651253" cy="88840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376DFB-A986-4095-86A4-1C298BE4CF1E}">
      <dsp:nvSpPr>
        <dsp:cNvPr id="0" name=""/>
        <dsp:cNvSpPr/>
      </dsp:nvSpPr>
      <dsp:spPr>
        <a:xfrm>
          <a:off x="268742" y="3535575"/>
          <a:ext cx="488622" cy="4886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BEEE6A-AC89-426A-9843-D2B38BD9492E}">
      <dsp:nvSpPr>
        <dsp:cNvPr id="0" name=""/>
        <dsp:cNvSpPr/>
      </dsp:nvSpPr>
      <dsp:spPr>
        <a:xfrm>
          <a:off x="1026106" y="3335684"/>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00100">
            <a:lnSpc>
              <a:spcPct val="90000"/>
            </a:lnSpc>
            <a:spcBef>
              <a:spcPct val="0"/>
            </a:spcBef>
            <a:spcAft>
              <a:spcPct val="35000"/>
            </a:spcAft>
            <a:buNone/>
          </a:pPr>
          <a:r>
            <a:rPr lang="en-US" sz="1800" kern="1200"/>
            <a:t>These communities included schools, churches and local businesses to support workers and families.</a:t>
          </a:r>
        </a:p>
      </dsp:txBody>
      <dsp:txXfrm>
        <a:off x="1026106" y="3335684"/>
        <a:ext cx="5625146" cy="888403"/>
      </dsp:txXfrm>
    </dsp:sp>
    <dsp:sp modelId="{5872DB93-446E-460E-A897-A8C1CF8F0AF6}">
      <dsp:nvSpPr>
        <dsp:cNvPr id="0" name=""/>
        <dsp:cNvSpPr/>
      </dsp:nvSpPr>
      <dsp:spPr>
        <a:xfrm>
          <a:off x="0" y="4446189"/>
          <a:ext cx="6651253" cy="88840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10C98-D0CE-4C00-8051-DD47F4229037}">
      <dsp:nvSpPr>
        <dsp:cNvPr id="0" name=""/>
        <dsp:cNvSpPr/>
      </dsp:nvSpPr>
      <dsp:spPr>
        <a:xfrm>
          <a:off x="268742" y="4646080"/>
          <a:ext cx="488622" cy="4886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B1D482-4532-41A1-8F3C-93256D688617}">
      <dsp:nvSpPr>
        <dsp:cNvPr id="0" name=""/>
        <dsp:cNvSpPr/>
      </dsp:nvSpPr>
      <dsp:spPr>
        <a:xfrm>
          <a:off x="1026106" y="4446189"/>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00100">
            <a:lnSpc>
              <a:spcPct val="90000"/>
            </a:lnSpc>
            <a:spcBef>
              <a:spcPct val="0"/>
            </a:spcBef>
            <a:spcAft>
              <a:spcPct val="35000"/>
            </a:spcAft>
            <a:buNone/>
          </a:pPr>
          <a:r>
            <a:rPr lang="en-US" sz="1800" kern="1200"/>
            <a:t>Industrial growth transformed Swansea into a busy urban and industrial centre.</a:t>
          </a:r>
        </a:p>
      </dsp:txBody>
      <dsp:txXfrm>
        <a:off x="1026106" y="4446189"/>
        <a:ext cx="5625146" cy="8884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4B4A5-EEDA-2E26-B31F-1CF72E875A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80F0CB-8376-A2A1-1A4B-1C94A52B55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8591F7-F280-F6C8-2422-FEE9BE88A31F}"/>
              </a:ext>
            </a:extLst>
          </p:cNvPr>
          <p:cNvSpPr>
            <a:spLocks noGrp="1"/>
          </p:cNvSpPr>
          <p:nvPr>
            <p:ph type="dt" sz="half" idx="10"/>
          </p:nvPr>
        </p:nvSpPr>
        <p:spPr/>
        <p:txBody>
          <a:bodyPr/>
          <a:lstStyle/>
          <a:p>
            <a:fld id="{1945C0CF-7CAA-49E4-8346-674294B69128}" type="datetimeFigureOut">
              <a:rPr lang="en-GB" smtClean="0"/>
              <a:t>06/03/2026</a:t>
            </a:fld>
            <a:endParaRPr lang="en-GB"/>
          </a:p>
        </p:txBody>
      </p:sp>
      <p:sp>
        <p:nvSpPr>
          <p:cNvPr id="5" name="Footer Placeholder 4">
            <a:extLst>
              <a:ext uri="{FF2B5EF4-FFF2-40B4-BE49-F238E27FC236}">
                <a16:creationId xmlns:a16="http://schemas.microsoft.com/office/drawing/2014/main" id="{76495236-4166-513E-E0DD-4D83E9CFFD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D0044C-2781-2411-6D17-86DE9498F9A0}"/>
              </a:ext>
            </a:extLst>
          </p:cNvPr>
          <p:cNvSpPr>
            <a:spLocks noGrp="1"/>
          </p:cNvSpPr>
          <p:nvPr>
            <p:ph type="sldNum" sz="quarter" idx="12"/>
          </p:nvPr>
        </p:nvSpPr>
        <p:spPr/>
        <p:txBody>
          <a:bodyPr/>
          <a:lstStyle/>
          <a:p>
            <a:fld id="{896F46B0-F664-4587-B0DC-D30CED364924}" type="slidenum">
              <a:rPr lang="en-GB" smtClean="0"/>
              <a:t>‹#›</a:t>
            </a:fld>
            <a:endParaRPr lang="en-GB"/>
          </a:p>
        </p:txBody>
      </p:sp>
    </p:spTree>
    <p:extLst>
      <p:ext uri="{BB962C8B-B14F-4D97-AF65-F5344CB8AC3E}">
        <p14:creationId xmlns:p14="http://schemas.microsoft.com/office/powerpoint/2010/main" val="4057549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A3702-5F30-509E-B385-7405A37016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B47983-B0F0-E73A-20FB-452794437C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32855-488C-F2ED-11B0-2BBC0EB5B17C}"/>
              </a:ext>
            </a:extLst>
          </p:cNvPr>
          <p:cNvSpPr>
            <a:spLocks noGrp="1"/>
          </p:cNvSpPr>
          <p:nvPr>
            <p:ph type="dt" sz="half" idx="10"/>
          </p:nvPr>
        </p:nvSpPr>
        <p:spPr/>
        <p:txBody>
          <a:bodyPr/>
          <a:lstStyle/>
          <a:p>
            <a:fld id="{1945C0CF-7CAA-49E4-8346-674294B69128}" type="datetimeFigureOut">
              <a:rPr lang="en-GB" smtClean="0"/>
              <a:t>06/03/2026</a:t>
            </a:fld>
            <a:endParaRPr lang="en-GB"/>
          </a:p>
        </p:txBody>
      </p:sp>
      <p:sp>
        <p:nvSpPr>
          <p:cNvPr id="5" name="Footer Placeholder 4">
            <a:extLst>
              <a:ext uri="{FF2B5EF4-FFF2-40B4-BE49-F238E27FC236}">
                <a16:creationId xmlns:a16="http://schemas.microsoft.com/office/drawing/2014/main" id="{08035287-A7A6-31F8-C026-AA06825869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354ED-F1B2-FA24-A18D-C0F8D1FB64AC}"/>
              </a:ext>
            </a:extLst>
          </p:cNvPr>
          <p:cNvSpPr>
            <a:spLocks noGrp="1"/>
          </p:cNvSpPr>
          <p:nvPr>
            <p:ph type="sldNum" sz="quarter" idx="12"/>
          </p:nvPr>
        </p:nvSpPr>
        <p:spPr/>
        <p:txBody>
          <a:bodyPr/>
          <a:lstStyle/>
          <a:p>
            <a:fld id="{896F46B0-F664-4587-B0DC-D30CED364924}" type="slidenum">
              <a:rPr lang="en-GB" smtClean="0"/>
              <a:t>‹#›</a:t>
            </a:fld>
            <a:endParaRPr lang="en-GB"/>
          </a:p>
        </p:txBody>
      </p:sp>
    </p:spTree>
    <p:extLst>
      <p:ext uri="{BB962C8B-B14F-4D97-AF65-F5344CB8AC3E}">
        <p14:creationId xmlns:p14="http://schemas.microsoft.com/office/powerpoint/2010/main" val="1121296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3D7BC-A8DF-2BC1-90AB-D482729CF6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304B10-ABBD-68E3-B08E-553B826297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19F09D-4059-544A-86F6-9F41679ABAF0}"/>
              </a:ext>
            </a:extLst>
          </p:cNvPr>
          <p:cNvSpPr>
            <a:spLocks noGrp="1"/>
          </p:cNvSpPr>
          <p:nvPr>
            <p:ph type="dt" sz="half" idx="10"/>
          </p:nvPr>
        </p:nvSpPr>
        <p:spPr/>
        <p:txBody>
          <a:bodyPr/>
          <a:lstStyle/>
          <a:p>
            <a:fld id="{1945C0CF-7CAA-49E4-8346-674294B69128}" type="datetimeFigureOut">
              <a:rPr lang="en-GB" smtClean="0"/>
              <a:t>06/03/2026</a:t>
            </a:fld>
            <a:endParaRPr lang="en-GB"/>
          </a:p>
        </p:txBody>
      </p:sp>
      <p:sp>
        <p:nvSpPr>
          <p:cNvPr id="5" name="Footer Placeholder 4">
            <a:extLst>
              <a:ext uri="{FF2B5EF4-FFF2-40B4-BE49-F238E27FC236}">
                <a16:creationId xmlns:a16="http://schemas.microsoft.com/office/drawing/2014/main" id="{F3BCD612-9A70-7B17-5865-8C24A8AB3C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146A48-E081-3EAC-5ECA-3B210E8E4059}"/>
              </a:ext>
            </a:extLst>
          </p:cNvPr>
          <p:cNvSpPr>
            <a:spLocks noGrp="1"/>
          </p:cNvSpPr>
          <p:nvPr>
            <p:ph type="sldNum" sz="quarter" idx="12"/>
          </p:nvPr>
        </p:nvSpPr>
        <p:spPr/>
        <p:txBody>
          <a:bodyPr/>
          <a:lstStyle/>
          <a:p>
            <a:fld id="{896F46B0-F664-4587-B0DC-D30CED364924}" type="slidenum">
              <a:rPr lang="en-GB" smtClean="0"/>
              <a:t>‹#›</a:t>
            </a:fld>
            <a:endParaRPr lang="en-GB"/>
          </a:p>
        </p:txBody>
      </p:sp>
    </p:spTree>
    <p:extLst>
      <p:ext uri="{BB962C8B-B14F-4D97-AF65-F5344CB8AC3E}">
        <p14:creationId xmlns:p14="http://schemas.microsoft.com/office/powerpoint/2010/main" val="3404092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8CB31-0BC6-CBB8-9CEB-9EF5EBF442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45DC35-33CF-C1DD-B0D5-C021B4DFAB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5D25D9-7DC5-B5F0-5F09-768D20148A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DD07F9-D255-9E1C-119F-312C762E7201}"/>
              </a:ext>
            </a:extLst>
          </p:cNvPr>
          <p:cNvSpPr>
            <a:spLocks noGrp="1"/>
          </p:cNvSpPr>
          <p:nvPr>
            <p:ph type="dt" sz="half" idx="10"/>
          </p:nvPr>
        </p:nvSpPr>
        <p:spPr/>
        <p:txBody>
          <a:bodyPr/>
          <a:lstStyle/>
          <a:p>
            <a:fld id="{1945C0CF-7CAA-49E4-8346-674294B69128}" type="datetimeFigureOut">
              <a:rPr lang="en-GB" smtClean="0"/>
              <a:t>06/03/2026</a:t>
            </a:fld>
            <a:endParaRPr lang="en-GB"/>
          </a:p>
        </p:txBody>
      </p:sp>
      <p:sp>
        <p:nvSpPr>
          <p:cNvPr id="6" name="Footer Placeholder 5">
            <a:extLst>
              <a:ext uri="{FF2B5EF4-FFF2-40B4-BE49-F238E27FC236}">
                <a16:creationId xmlns:a16="http://schemas.microsoft.com/office/drawing/2014/main" id="{6DE64537-EB1E-0668-3415-EC1B932914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F5DE56-7A04-89C0-95BA-54B98D48E3C0}"/>
              </a:ext>
            </a:extLst>
          </p:cNvPr>
          <p:cNvSpPr>
            <a:spLocks noGrp="1"/>
          </p:cNvSpPr>
          <p:nvPr>
            <p:ph type="sldNum" sz="quarter" idx="12"/>
          </p:nvPr>
        </p:nvSpPr>
        <p:spPr/>
        <p:txBody>
          <a:bodyPr/>
          <a:lstStyle/>
          <a:p>
            <a:fld id="{896F46B0-F664-4587-B0DC-D30CED364924}" type="slidenum">
              <a:rPr lang="en-GB" smtClean="0"/>
              <a:t>‹#›</a:t>
            </a:fld>
            <a:endParaRPr lang="en-GB"/>
          </a:p>
        </p:txBody>
      </p:sp>
    </p:spTree>
    <p:extLst>
      <p:ext uri="{BB962C8B-B14F-4D97-AF65-F5344CB8AC3E}">
        <p14:creationId xmlns:p14="http://schemas.microsoft.com/office/powerpoint/2010/main" val="2634742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5FF49-16BA-D425-1A08-62F80D5248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5A355C-F108-DBB2-C5A7-288A3E4577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A2C5B2-91E6-4BD5-E506-57C50CAC148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679792-F4F4-F7FA-9C57-6E1C6C680B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5B317B-C7A7-4211-B97F-5F3E56B03F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82AC2C-B939-5B64-ACA8-E9E3A2FB2225}"/>
              </a:ext>
            </a:extLst>
          </p:cNvPr>
          <p:cNvSpPr>
            <a:spLocks noGrp="1"/>
          </p:cNvSpPr>
          <p:nvPr>
            <p:ph type="dt" sz="half" idx="10"/>
          </p:nvPr>
        </p:nvSpPr>
        <p:spPr/>
        <p:txBody>
          <a:bodyPr/>
          <a:lstStyle/>
          <a:p>
            <a:fld id="{1945C0CF-7CAA-49E4-8346-674294B69128}" type="datetimeFigureOut">
              <a:rPr lang="en-GB" smtClean="0"/>
              <a:t>06/03/2026</a:t>
            </a:fld>
            <a:endParaRPr lang="en-GB"/>
          </a:p>
        </p:txBody>
      </p:sp>
      <p:sp>
        <p:nvSpPr>
          <p:cNvPr id="8" name="Footer Placeholder 7">
            <a:extLst>
              <a:ext uri="{FF2B5EF4-FFF2-40B4-BE49-F238E27FC236}">
                <a16:creationId xmlns:a16="http://schemas.microsoft.com/office/drawing/2014/main" id="{9D936BEF-2A2E-96CB-1D5A-1F90B25945E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9BC289-3C1F-55BF-2367-736460368F81}"/>
              </a:ext>
            </a:extLst>
          </p:cNvPr>
          <p:cNvSpPr>
            <a:spLocks noGrp="1"/>
          </p:cNvSpPr>
          <p:nvPr>
            <p:ph type="sldNum" sz="quarter" idx="12"/>
          </p:nvPr>
        </p:nvSpPr>
        <p:spPr/>
        <p:txBody>
          <a:bodyPr/>
          <a:lstStyle/>
          <a:p>
            <a:fld id="{896F46B0-F664-4587-B0DC-D30CED364924}" type="slidenum">
              <a:rPr lang="en-GB" smtClean="0"/>
              <a:t>‹#›</a:t>
            </a:fld>
            <a:endParaRPr lang="en-GB"/>
          </a:p>
        </p:txBody>
      </p:sp>
    </p:spTree>
    <p:extLst>
      <p:ext uri="{BB962C8B-B14F-4D97-AF65-F5344CB8AC3E}">
        <p14:creationId xmlns:p14="http://schemas.microsoft.com/office/powerpoint/2010/main" val="2431277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937FE-7A60-B92C-685D-365DD01423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D72553-9365-0F3C-20C6-B2CCBDB9B747}"/>
              </a:ext>
            </a:extLst>
          </p:cNvPr>
          <p:cNvSpPr>
            <a:spLocks noGrp="1"/>
          </p:cNvSpPr>
          <p:nvPr>
            <p:ph type="dt" sz="half" idx="10"/>
          </p:nvPr>
        </p:nvSpPr>
        <p:spPr/>
        <p:txBody>
          <a:bodyPr/>
          <a:lstStyle/>
          <a:p>
            <a:fld id="{1945C0CF-7CAA-49E4-8346-674294B69128}" type="datetimeFigureOut">
              <a:rPr lang="en-GB" smtClean="0"/>
              <a:t>06/03/2026</a:t>
            </a:fld>
            <a:endParaRPr lang="en-GB"/>
          </a:p>
        </p:txBody>
      </p:sp>
      <p:sp>
        <p:nvSpPr>
          <p:cNvPr id="4" name="Footer Placeholder 3">
            <a:extLst>
              <a:ext uri="{FF2B5EF4-FFF2-40B4-BE49-F238E27FC236}">
                <a16:creationId xmlns:a16="http://schemas.microsoft.com/office/drawing/2014/main" id="{2C04F980-FC07-9369-BBC7-379DF60CAE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EF34AB-CDB7-D6B4-F57F-E0E1843B9BFC}"/>
              </a:ext>
            </a:extLst>
          </p:cNvPr>
          <p:cNvSpPr>
            <a:spLocks noGrp="1"/>
          </p:cNvSpPr>
          <p:nvPr>
            <p:ph type="sldNum" sz="quarter" idx="12"/>
          </p:nvPr>
        </p:nvSpPr>
        <p:spPr/>
        <p:txBody>
          <a:bodyPr/>
          <a:lstStyle/>
          <a:p>
            <a:fld id="{896F46B0-F664-4587-B0DC-D30CED364924}" type="slidenum">
              <a:rPr lang="en-GB" smtClean="0"/>
              <a:t>‹#›</a:t>
            </a:fld>
            <a:endParaRPr lang="en-GB"/>
          </a:p>
        </p:txBody>
      </p:sp>
    </p:spTree>
    <p:extLst>
      <p:ext uri="{BB962C8B-B14F-4D97-AF65-F5344CB8AC3E}">
        <p14:creationId xmlns:p14="http://schemas.microsoft.com/office/powerpoint/2010/main" val="3392047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033B4-BC29-C757-C4BA-6B793DFF64FC}"/>
              </a:ext>
            </a:extLst>
          </p:cNvPr>
          <p:cNvSpPr>
            <a:spLocks noGrp="1"/>
          </p:cNvSpPr>
          <p:nvPr>
            <p:ph type="dt" sz="half" idx="10"/>
          </p:nvPr>
        </p:nvSpPr>
        <p:spPr/>
        <p:txBody>
          <a:bodyPr/>
          <a:lstStyle/>
          <a:p>
            <a:fld id="{1945C0CF-7CAA-49E4-8346-674294B69128}" type="datetimeFigureOut">
              <a:rPr lang="en-GB" smtClean="0"/>
              <a:t>06/03/2026</a:t>
            </a:fld>
            <a:endParaRPr lang="en-GB"/>
          </a:p>
        </p:txBody>
      </p:sp>
      <p:sp>
        <p:nvSpPr>
          <p:cNvPr id="3" name="Footer Placeholder 2">
            <a:extLst>
              <a:ext uri="{FF2B5EF4-FFF2-40B4-BE49-F238E27FC236}">
                <a16:creationId xmlns:a16="http://schemas.microsoft.com/office/drawing/2014/main" id="{ABED144B-2C38-120E-D5C9-D7C4740A78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BE0973-C3FD-8550-E006-FF4A6F8CED13}"/>
              </a:ext>
            </a:extLst>
          </p:cNvPr>
          <p:cNvSpPr>
            <a:spLocks noGrp="1"/>
          </p:cNvSpPr>
          <p:nvPr>
            <p:ph type="sldNum" sz="quarter" idx="12"/>
          </p:nvPr>
        </p:nvSpPr>
        <p:spPr/>
        <p:txBody>
          <a:bodyPr/>
          <a:lstStyle/>
          <a:p>
            <a:fld id="{896F46B0-F664-4587-B0DC-D30CED364924}" type="slidenum">
              <a:rPr lang="en-GB" smtClean="0"/>
              <a:t>‹#›</a:t>
            </a:fld>
            <a:endParaRPr lang="en-GB"/>
          </a:p>
        </p:txBody>
      </p:sp>
    </p:spTree>
    <p:extLst>
      <p:ext uri="{BB962C8B-B14F-4D97-AF65-F5344CB8AC3E}">
        <p14:creationId xmlns:p14="http://schemas.microsoft.com/office/powerpoint/2010/main" val="2431879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26382-FDC0-0860-2BBF-1BC3FF62C5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111C39-FEF3-21CF-ECC7-330F07A451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D26F0A-011F-BDC1-527A-8D2B4600F1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261EAF-EE22-7A73-0DE7-89D3C00C0FF3}"/>
              </a:ext>
            </a:extLst>
          </p:cNvPr>
          <p:cNvSpPr>
            <a:spLocks noGrp="1"/>
          </p:cNvSpPr>
          <p:nvPr>
            <p:ph type="dt" sz="half" idx="10"/>
          </p:nvPr>
        </p:nvSpPr>
        <p:spPr/>
        <p:txBody>
          <a:bodyPr/>
          <a:lstStyle/>
          <a:p>
            <a:fld id="{1945C0CF-7CAA-49E4-8346-674294B69128}" type="datetimeFigureOut">
              <a:rPr lang="en-GB" smtClean="0"/>
              <a:t>06/03/2026</a:t>
            </a:fld>
            <a:endParaRPr lang="en-GB"/>
          </a:p>
        </p:txBody>
      </p:sp>
      <p:sp>
        <p:nvSpPr>
          <p:cNvPr id="6" name="Footer Placeholder 5">
            <a:extLst>
              <a:ext uri="{FF2B5EF4-FFF2-40B4-BE49-F238E27FC236}">
                <a16:creationId xmlns:a16="http://schemas.microsoft.com/office/drawing/2014/main" id="{DE973DB3-FD36-BDFF-E96B-549C288CCF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6DE44B-C31B-A65E-52C9-B3F756F41F29}"/>
              </a:ext>
            </a:extLst>
          </p:cNvPr>
          <p:cNvSpPr>
            <a:spLocks noGrp="1"/>
          </p:cNvSpPr>
          <p:nvPr>
            <p:ph type="sldNum" sz="quarter" idx="12"/>
          </p:nvPr>
        </p:nvSpPr>
        <p:spPr/>
        <p:txBody>
          <a:bodyPr/>
          <a:lstStyle/>
          <a:p>
            <a:fld id="{896F46B0-F664-4587-B0DC-D30CED364924}" type="slidenum">
              <a:rPr lang="en-GB" smtClean="0"/>
              <a:t>‹#›</a:t>
            </a:fld>
            <a:endParaRPr lang="en-GB"/>
          </a:p>
        </p:txBody>
      </p:sp>
    </p:spTree>
    <p:extLst>
      <p:ext uri="{BB962C8B-B14F-4D97-AF65-F5344CB8AC3E}">
        <p14:creationId xmlns:p14="http://schemas.microsoft.com/office/powerpoint/2010/main" val="953342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43325-372F-42CB-90DD-3C925BD326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4E4CDF-489B-AD89-09E5-E8C80F04C1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523FD7-36EE-7A4B-90AF-93EE5B7E64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561761-5672-A6E4-9B0E-CD1B9DE59D42}"/>
              </a:ext>
            </a:extLst>
          </p:cNvPr>
          <p:cNvSpPr>
            <a:spLocks noGrp="1"/>
          </p:cNvSpPr>
          <p:nvPr>
            <p:ph type="dt" sz="half" idx="10"/>
          </p:nvPr>
        </p:nvSpPr>
        <p:spPr/>
        <p:txBody>
          <a:bodyPr/>
          <a:lstStyle/>
          <a:p>
            <a:fld id="{1945C0CF-7CAA-49E4-8346-674294B69128}" type="datetimeFigureOut">
              <a:rPr lang="en-GB" smtClean="0"/>
              <a:t>06/03/2026</a:t>
            </a:fld>
            <a:endParaRPr lang="en-GB"/>
          </a:p>
        </p:txBody>
      </p:sp>
      <p:sp>
        <p:nvSpPr>
          <p:cNvPr id="6" name="Footer Placeholder 5">
            <a:extLst>
              <a:ext uri="{FF2B5EF4-FFF2-40B4-BE49-F238E27FC236}">
                <a16:creationId xmlns:a16="http://schemas.microsoft.com/office/drawing/2014/main" id="{615AF6DB-068E-ABEC-D118-E723B1700B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27803B-913F-0162-E377-5B8DD5731570}"/>
              </a:ext>
            </a:extLst>
          </p:cNvPr>
          <p:cNvSpPr>
            <a:spLocks noGrp="1"/>
          </p:cNvSpPr>
          <p:nvPr>
            <p:ph type="sldNum" sz="quarter" idx="12"/>
          </p:nvPr>
        </p:nvSpPr>
        <p:spPr/>
        <p:txBody>
          <a:bodyPr/>
          <a:lstStyle/>
          <a:p>
            <a:fld id="{896F46B0-F664-4587-B0DC-D30CED364924}" type="slidenum">
              <a:rPr lang="en-GB" smtClean="0"/>
              <a:t>‹#›</a:t>
            </a:fld>
            <a:endParaRPr lang="en-GB"/>
          </a:p>
        </p:txBody>
      </p:sp>
    </p:spTree>
    <p:extLst>
      <p:ext uri="{BB962C8B-B14F-4D97-AF65-F5344CB8AC3E}">
        <p14:creationId xmlns:p14="http://schemas.microsoft.com/office/powerpoint/2010/main" val="2380799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FDF7B-861E-2558-CBFD-15DC69966C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1FAB28-149B-9EDF-EAFE-7CC9204AC5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763BAD-61AC-ECD9-9395-751FAD236ABB}"/>
              </a:ext>
            </a:extLst>
          </p:cNvPr>
          <p:cNvSpPr>
            <a:spLocks noGrp="1"/>
          </p:cNvSpPr>
          <p:nvPr>
            <p:ph type="dt" sz="half" idx="10"/>
          </p:nvPr>
        </p:nvSpPr>
        <p:spPr/>
        <p:txBody>
          <a:bodyPr/>
          <a:lstStyle/>
          <a:p>
            <a:fld id="{1945C0CF-7CAA-49E4-8346-674294B69128}" type="datetimeFigureOut">
              <a:rPr lang="en-GB" smtClean="0"/>
              <a:t>06/03/2026</a:t>
            </a:fld>
            <a:endParaRPr lang="en-GB"/>
          </a:p>
        </p:txBody>
      </p:sp>
      <p:sp>
        <p:nvSpPr>
          <p:cNvPr id="5" name="Footer Placeholder 4">
            <a:extLst>
              <a:ext uri="{FF2B5EF4-FFF2-40B4-BE49-F238E27FC236}">
                <a16:creationId xmlns:a16="http://schemas.microsoft.com/office/drawing/2014/main" id="{DAC86F95-F40F-52BE-EFAD-FBD185EE3A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CD29AF-4EE7-6675-80D6-5BBF01C35EDD}"/>
              </a:ext>
            </a:extLst>
          </p:cNvPr>
          <p:cNvSpPr>
            <a:spLocks noGrp="1"/>
          </p:cNvSpPr>
          <p:nvPr>
            <p:ph type="sldNum" sz="quarter" idx="12"/>
          </p:nvPr>
        </p:nvSpPr>
        <p:spPr/>
        <p:txBody>
          <a:bodyPr/>
          <a:lstStyle/>
          <a:p>
            <a:fld id="{896F46B0-F664-4587-B0DC-D30CED364924}" type="slidenum">
              <a:rPr lang="en-GB" smtClean="0"/>
              <a:t>‹#›</a:t>
            </a:fld>
            <a:endParaRPr lang="en-GB"/>
          </a:p>
        </p:txBody>
      </p:sp>
    </p:spTree>
    <p:extLst>
      <p:ext uri="{BB962C8B-B14F-4D97-AF65-F5344CB8AC3E}">
        <p14:creationId xmlns:p14="http://schemas.microsoft.com/office/powerpoint/2010/main" val="2338381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4B9FD0-2FEB-C375-0D8B-3329C6A4D5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C06539-1A5D-9B1E-61BD-F207BE0560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34F4F6-75A7-BA1B-B3ED-F9F0CFEFB539}"/>
              </a:ext>
            </a:extLst>
          </p:cNvPr>
          <p:cNvSpPr>
            <a:spLocks noGrp="1"/>
          </p:cNvSpPr>
          <p:nvPr>
            <p:ph type="dt" sz="half" idx="10"/>
          </p:nvPr>
        </p:nvSpPr>
        <p:spPr/>
        <p:txBody>
          <a:bodyPr/>
          <a:lstStyle/>
          <a:p>
            <a:fld id="{1945C0CF-7CAA-49E4-8346-674294B69128}" type="datetimeFigureOut">
              <a:rPr lang="en-GB" smtClean="0"/>
              <a:t>06/03/2026</a:t>
            </a:fld>
            <a:endParaRPr lang="en-GB"/>
          </a:p>
        </p:txBody>
      </p:sp>
      <p:sp>
        <p:nvSpPr>
          <p:cNvPr id="5" name="Footer Placeholder 4">
            <a:extLst>
              <a:ext uri="{FF2B5EF4-FFF2-40B4-BE49-F238E27FC236}">
                <a16:creationId xmlns:a16="http://schemas.microsoft.com/office/drawing/2014/main" id="{4857A230-A600-2B57-C6DF-484E1C8F4E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79A558-BBAB-3BAA-5A58-5D17CAD125A3}"/>
              </a:ext>
            </a:extLst>
          </p:cNvPr>
          <p:cNvSpPr>
            <a:spLocks noGrp="1"/>
          </p:cNvSpPr>
          <p:nvPr>
            <p:ph type="sldNum" sz="quarter" idx="12"/>
          </p:nvPr>
        </p:nvSpPr>
        <p:spPr/>
        <p:txBody>
          <a:bodyPr/>
          <a:lstStyle/>
          <a:p>
            <a:fld id="{896F46B0-F664-4587-B0DC-D30CED364924}" type="slidenum">
              <a:rPr lang="en-GB" smtClean="0"/>
              <a:t>‹#›</a:t>
            </a:fld>
            <a:endParaRPr lang="en-GB"/>
          </a:p>
        </p:txBody>
      </p:sp>
    </p:spTree>
    <p:extLst>
      <p:ext uri="{BB962C8B-B14F-4D97-AF65-F5344CB8AC3E}">
        <p14:creationId xmlns:p14="http://schemas.microsoft.com/office/powerpoint/2010/main" val="2477798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9D4F11-F8DC-B431-C457-62691E1A0B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4D3348-59EA-D07F-CEA9-EBC74AD8E9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AC5F6-0A8B-F5A2-92D7-04BD1E2ED2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45C0CF-7CAA-49E4-8346-674294B69128}" type="datetimeFigureOut">
              <a:rPr lang="en-GB" smtClean="0"/>
              <a:t>06/03/2026</a:t>
            </a:fld>
            <a:endParaRPr lang="en-GB"/>
          </a:p>
        </p:txBody>
      </p:sp>
      <p:sp>
        <p:nvSpPr>
          <p:cNvPr id="5" name="Footer Placeholder 4">
            <a:extLst>
              <a:ext uri="{FF2B5EF4-FFF2-40B4-BE49-F238E27FC236}">
                <a16:creationId xmlns:a16="http://schemas.microsoft.com/office/drawing/2014/main" id="{5787E244-B847-BC78-52A3-C6CA59B15B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AD29914-6817-8792-EFAD-0EC5F12D40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96F46B0-F664-4587-B0DC-D30CED364924}" type="slidenum">
              <a:rPr lang="en-GB" smtClean="0"/>
              <a:t>‹#›</a:t>
            </a:fld>
            <a:endParaRPr lang="en-GB"/>
          </a:p>
        </p:txBody>
      </p:sp>
    </p:spTree>
    <p:extLst>
      <p:ext uri="{BB962C8B-B14F-4D97-AF65-F5344CB8AC3E}">
        <p14:creationId xmlns:p14="http://schemas.microsoft.com/office/powerpoint/2010/main" val="6979526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7CC25DF-282C-4394-BE8B-65AF27CBE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C3D580D-8C54-2C38-3F8E-F88DF4E09F41}"/>
              </a:ext>
            </a:extLst>
          </p:cNvPr>
          <p:cNvPicPr>
            <a:picLocks noChangeAspect="1"/>
          </p:cNvPicPr>
          <p:nvPr/>
        </p:nvPicPr>
        <p:blipFill>
          <a:blip r:embed="rId2"/>
          <a:srcRect t="11696" r="1" b="1"/>
          <a:stretch>
            <a:fillRect/>
          </a:stretch>
        </p:blipFill>
        <p:spPr>
          <a:xfrm>
            <a:off x="6097675" y="321733"/>
            <a:ext cx="5764260" cy="3812656"/>
          </a:xfrm>
          <a:custGeom>
            <a:avLst/>
            <a:gdLst/>
            <a:ahLst/>
            <a:cxnLst/>
            <a:rect l="l" t="t" r="r" b="b"/>
            <a:pathLst>
              <a:path w="5764260" h="3812656">
                <a:moveTo>
                  <a:pt x="0" y="0"/>
                </a:moveTo>
                <a:lnTo>
                  <a:pt x="5764260" y="0"/>
                </a:lnTo>
                <a:lnTo>
                  <a:pt x="5764260" y="2866740"/>
                </a:lnTo>
                <a:lnTo>
                  <a:pt x="4791318" y="3812656"/>
                </a:lnTo>
                <a:lnTo>
                  <a:pt x="0" y="3812656"/>
                </a:lnTo>
                <a:close/>
              </a:path>
            </a:pathLst>
          </a:custGeom>
        </p:spPr>
      </p:pic>
      <p:pic>
        <p:nvPicPr>
          <p:cNvPr id="5" name="Picture 4">
            <a:extLst>
              <a:ext uri="{FF2B5EF4-FFF2-40B4-BE49-F238E27FC236}">
                <a16:creationId xmlns:a16="http://schemas.microsoft.com/office/drawing/2014/main" id="{21E6A840-6ADB-630B-45AD-A74829473163}"/>
              </a:ext>
            </a:extLst>
          </p:cNvPr>
          <p:cNvPicPr>
            <a:picLocks noChangeAspect="1"/>
          </p:cNvPicPr>
          <p:nvPr/>
        </p:nvPicPr>
        <p:blipFill>
          <a:blip r:embed="rId3"/>
          <a:srcRect l="27378" r="11800"/>
          <a:stretch>
            <a:fillRect/>
          </a:stretch>
        </p:blipFill>
        <p:spPr>
          <a:xfrm>
            <a:off x="6097675" y="4212707"/>
            <a:ext cx="4710762" cy="2323560"/>
          </a:xfrm>
          <a:custGeom>
            <a:avLst/>
            <a:gdLst/>
            <a:ahLst/>
            <a:cxnLst/>
            <a:rect l="l" t="t" r="r" b="b"/>
            <a:pathLst>
              <a:path w="4710762" h="2323560">
                <a:moveTo>
                  <a:pt x="0" y="0"/>
                </a:moveTo>
                <a:lnTo>
                  <a:pt x="4710762" y="0"/>
                </a:lnTo>
                <a:lnTo>
                  <a:pt x="2320815" y="2323560"/>
                </a:lnTo>
                <a:lnTo>
                  <a:pt x="0" y="2323560"/>
                </a:lnTo>
                <a:close/>
              </a:path>
            </a:pathLst>
          </a:custGeom>
        </p:spPr>
      </p:pic>
      <p:sp>
        <p:nvSpPr>
          <p:cNvPr id="30" name="Right Triangle 29">
            <a:extLst>
              <a:ext uri="{FF2B5EF4-FFF2-40B4-BE49-F238E27FC236}">
                <a16:creationId xmlns:a16="http://schemas.microsoft.com/office/drawing/2014/main" id="{40B9085C-79A1-4FE2-B2FB-C046881B2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2BEF7-BF38-95B1-9615-7CD8AAC59EBB}"/>
              </a:ext>
            </a:extLst>
          </p:cNvPr>
          <p:cNvSpPr>
            <a:spLocks noGrp="1"/>
          </p:cNvSpPr>
          <p:nvPr>
            <p:ph type="ctrTitle"/>
          </p:nvPr>
        </p:nvSpPr>
        <p:spPr>
          <a:xfrm>
            <a:off x="946282" y="2097647"/>
            <a:ext cx="4497337" cy="3588509"/>
          </a:xfrm>
        </p:spPr>
        <p:txBody>
          <a:bodyPr anchor="b">
            <a:noAutofit/>
          </a:bodyPr>
          <a:lstStyle/>
          <a:p>
            <a:pPr algn="l"/>
            <a:r>
              <a:rPr lang="en-GB" sz="1400" b="1" dirty="0">
                <a:latin typeface="Arial" panose="020B0604020202020204" pitchFamily="34" charset="0"/>
                <a:cs typeface="Arial" panose="020B0604020202020204" pitchFamily="34" charset="0"/>
              </a:rPr>
              <a:t>Location and Natural Resources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The Lower Swansea Valley was located right next to the South Wales coalfield to have easy access to a large supply of coal that was used in the process of smelting copper.</a:t>
            </a: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The River Tawe and the dock system of Swansea have allowed raw materials required for the manufacture of smelted copper and the finished product to be moved into and out of the area in an efficient manner.</a:t>
            </a: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The supply of copper ore from Cornwall and Anglesey was later supplemented by the importation of copper ore from other countries.</a:t>
            </a: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The transport systems throughout the valley provide a complex network made up of canals, railways and shipping routes.</a:t>
            </a: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All these geographical features contributed to Swansea being a major global center for copper smelting.</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6574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53860BD-2B77-4099-8348-E7AB857CDF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DFF3E-DB8D-F629-7E5A-AF7E26B1AD29}"/>
              </a:ext>
            </a:extLst>
          </p:cNvPr>
          <p:cNvSpPr>
            <a:spLocks noGrp="1"/>
          </p:cNvSpPr>
          <p:nvPr>
            <p:ph type="title"/>
          </p:nvPr>
        </p:nvSpPr>
        <p:spPr>
          <a:xfrm>
            <a:off x="532015" y="3930305"/>
            <a:ext cx="3861960" cy="2437244"/>
          </a:xfrm>
        </p:spPr>
        <p:txBody>
          <a:bodyPr anchor="ctr">
            <a:normAutofit/>
          </a:bodyPr>
          <a:lstStyle/>
          <a:p>
            <a:r>
              <a:rPr lang="en-GB" sz="2800" dirty="0">
                <a:solidFill>
                  <a:schemeClr val="tx2">
                    <a:lumMod val="75000"/>
                    <a:lumOff val="25000"/>
                  </a:schemeClr>
                </a:solidFill>
                <a:latin typeface="Arial Black" panose="020B0A04020102020204" pitchFamily="34" charset="0"/>
              </a:rPr>
              <a:t>Key People and Technology</a:t>
            </a:r>
          </a:p>
        </p:txBody>
      </p:sp>
      <p:sp>
        <p:nvSpPr>
          <p:cNvPr id="21" name="Rectangle 2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355784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BD53E78-5B06-5EB0-BFB4-AFAC0686D212}"/>
              </a:ext>
            </a:extLst>
          </p:cNvPr>
          <p:cNvPicPr>
            <a:picLocks noChangeAspect="1"/>
          </p:cNvPicPr>
          <p:nvPr/>
        </p:nvPicPr>
        <p:blipFill>
          <a:blip r:embed="rId2"/>
          <a:srcRect l="5198" r="9130" b="2"/>
          <a:stretch>
            <a:fillRect/>
          </a:stretch>
        </p:blipFill>
        <p:spPr>
          <a:xfrm>
            <a:off x="778779" y="380770"/>
            <a:ext cx="2507107" cy="2811320"/>
          </a:xfrm>
          <a:prstGeom prst="rect">
            <a:avLst/>
          </a:prstGeom>
        </p:spPr>
      </p:pic>
      <p:pic>
        <p:nvPicPr>
          <p:cNvPr id="5" name="Picture 4">
            <a:extLst>
              <a:ext uri="{FF2B5EF4-FFF2-40B4-BE49-F238E27FC236}">
                <a16:creationId xmlns:a16="http://schemas.microsoft.com/office/drawing/2014/main" id="{52670564-C367-4CFE-E900-FF0CCFFA1048}"/>
              </a:ext>
            </a:extLst>
          </p:cNvPr>
          <p:cNvPicPr>
            <a:picLocks noChangeAspect="1"/>
          </p:cNvPicPr>
          <p:nvPr/>
        </p:nvPicPr>
        <p:blipFill>
          <a:blip r:embed="rId3"/>
          <a:srcRect l="22706" r="4920" b="-3"/>
          <a:stretch>
            <a:fillRect/>
          </a:stretch>
        </p:blipFill>
        <p:spPr>
          <a:xfrm>
            <a:off x="3544829" y="380769"/>
            <a:ext cx="2507982" cy="2811320"/>
          </a:xfrm>
          <a:prstGeom prst="rect">
            <a:avLst/>
          </a:prstGeom>
        </p:spPr>
      </p:pic>
      <p:pic>
        <p:nvPicPr>
          <p:cNvPr id="6" name="Picture 5">
            <a:extLst>
              <a:ext uri="{FF2B5EF4-FFF2-40B4-BE49-F238E27FC236}">
                <a16:creationId xmlns:a16="http://schemas.microsoft.com/office/drawing/2014/main" id="{2D63B0EE-046F-F7EA-E2A5-9A38848DDAEF}"/>
              </a:ext>
            </a:extLst>
          </p:cNvPr>
          <p:cNvPicPr>
            <a:picLocks noChangeAspect="1"/>
          </p:cNvPicPr>
          <p:nvPr/>
        </p:nvPicPr>
        <p:blipFill>
          <a:blip r:embed="rId4"/>
          <a:srcRect l="5937" r="4855" b="2"/>
          <a:stretch>
            <a:fillRect/>
          </a:stretch>
        </p:blipFill>
        <p:spPr>
          <a:xfrm>
            <a:off x="6259368" y="380769"/>
            <a:ext cx="2507982" cy="2811320"/>
          </a:xfrm>
          <a:prstGeom prst="rect">
            <a:avLst/>
          </a:prstGeom>
        </p:spPr>
      </p:pic>
      <p:pic>
        <p:nvPicPr>
          <p:cNvPr id="4" name="Picture 3">
            <a:extLst>
              <a:ext uri="{FF2B5EF4-FFF2-40B4-BE49-F238E27FC236}">
                <a16:creationId xmlns:a16="http://schemas.microsoft.com/office/drawing/2014/main" id="{E149DD9E-33FE-F659-CA4E-E101A4880F79}"/>
              </a:ext>
            </a:extLst>
          </p:cNvPr>
          <p:cNvPicPr>
            <a:picLocks noChangeAspect="1"/>
          </p:cNvPicPr>
          <p:nvPr/>
        </p:nvPicPr>
        <p:blipFill>
          <a:blip r:embed="rId5"/>
          <a:srcRect l="16141" r="15630" b="-3"/>
          <a:stretch>
            <a:fillRect/>
          </a:stretch>
        </p:blipFill>
        <p:spPr>
          <a:xfrm>
            <a:off x="8973905" y="380770"/>
            <a:ext cx="2515016" cy="2811320"/>
          </a:xfrm>
          <a:prstGeom prst="rect">
            <a:avLst/>
          </a:prstGeom>
        </p:spPr>
      </p:pic>
      <p:sp>
        <p:nvSpPr>
          <p:cNvPr id="25" name="Rectangle 2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635346" y="5126067"/>
            <a:ext cx="219456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E46827-C459-F915-B414-7EAE1FA85503}"/>
              </a:ext>
            </a:extLst>
          </p:cNvPr>
          <p:cNvSpPr>
            <a:spLocks noGrp="1"/>
          </p:cNvSpPr>
          <p:nvPr>
            <p:ph idx="1"/>
          </p:nvPr>
        </p:nvSpPr>
        <p:spPr>
          <a:xfrm>
            <a:off x="5162719" y="3930305"/>
            <a:ext cx="6586915" cy="2437244"/>
          </a:xfrm>
        </p:spPr>
        <p:txBody>
          <a:bodyPr anchor="ctr">
            <a:noAutofit/>
          </a:bodyPr>
          <a:lstStyle/>
          <a:p>
            <a:pPr>
              <a:buFont typeface="Wingdings" panose="05000000000000000000" pitchFamily="2" charset="2"/>
              <a:buChar char="v"/>
            </a:pPr>
            <a:r>
              <a:rPr lang="en-US" sz="1400" dirty="0">
                <a:latin typeface="Arial" panose="020B0604020202020204" pitchFamily="34" charset="0"/>
                <a:cs typeface="Arial" panose="020B0604020202020204" pitchFamily="34" charset="0"/>
              </a:rPr>
              <a:t>Industrialists including John Vivian and the Vivian family helped establish the copper industry.</a:t>
            </a:r>
          </a:p>
          <a:p>
            <a:pPr>
              <a:buFont typeface="Wingdings" panose="05000000000000000000" pitchFamily="2" charset="2"/>
              <a:buChar char="v"/>
            </a:pPr>
            <a:r>
              <a:rPr lang="en-US" sz="1400" dirty="0">
                <a:latin typeface="Arial" panose="020B0604020202020204" pitchFamily="34" charset="0"/>
                <a:cs typeface="Arial" panose="020B0604020202020204" pitchFamily="34" charset="0"/>
              </a:rPr>
              <a:t>Hafod copperworks grew into one of the largest and most vital copperworks in the region.</a:t>
            </a:r>
          </a:p>
          <a:p>
            <a:pPr>
              <a:buFont typeface="Wingdings" panose="05000000000000000000" pitchFamily="2" charset="2"/>
              <a:buChar char="v"/>
            </a:pPr>
            <a:r>
              <a:rPr lang="en-US" sz="1400" dirty="0">
                <a:latin typeface="Arial" panose="020B0604020202020204" pitchFamily="34" charset="0"/>
                <a:cs typeface="Arial" panose="020B0604020202020204" pitchFamily="34" charset="0"/>
              </a:rPr>
              <a:t>New technology like superior furnaces and steam equipment improved efficiency of production.</a:t>
            </a:r>
          </a:p>
          <a:p>
            <a:pPr>
              <a:buFont typeface="Wingdings" panose="05000000000000000000" pitchFamily="2" charset="2"/>
              <a:buChar char="v"/>
            </a:pPr>
            <a:r>
              <a:rPr lang="en-US" sz="1400" dirty="0">
                <a:latin typeface="Arial" panose="020B0604020202020204" pitchFamily="34" charset="0"/>
                <a:cs typeface="Arial" panose="020B0604020202020204" pitchFamily="34" charset="0"/>
              </a:rPr>
              <a:t>Copper ore production was done in multiple stages in factories designed to handle the heating and refining processes.</a:t>
            </a:r>
          </a:p>
          <a:p>
            <a:pPr>
              <a:buFont typeface="Wingdings" panose="05000000000000000000" pitchFamily="2" charset="2"/>
              <a:buChar char="v"/>
            </a:pPr>
            <a:r>
              <a:rPr lang="en-US" sz="1400" dirty="0">
                <a:latin typeface="Arial" panose="020B0604020202020204" pitchFamily="34" charset="0"/>
                <a:cs typeface="Arial" panose="020B0604020202020204" pitchFamily="34" charset="0"/>
              </a:rPr>
              <a:t>Investment and technological advances allowed for rapid expansion of the Swansea copper industry throughout the late 1800's.</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2674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FCC38D59-645F-6AA8-9FA8-709164519358}"/>
              </a:ext>
            </a:extLst>
          </p:cNvPr>
          <p:cNvSpPr>
            <a:spLocks noGrp="1"/>
          </p:cNvSpPr>
          <p:nvPr>
            <p:ph type="title"/>
          </p:nvPr>
        </p:nvSpPr>
        <p:spPr>
          <a:xfrm>
            <a:off x="1000941" y="685801"/>
            <a:ext cx="3494859" cy="5491162"/>
          </a:xfrm>
        </p:spPr>
        <p:txBody>
          <a:bodyPr>
            <a:normAutofit/>
          </a:bodyPr>
          <a:lstStyle/>
          <a:p>
            <a:r>
              <a:rPr lang="en-GB" sz="2800" dirty="0">
                <a:solidFill>
                  <a:schemeClr val="tx2">
                    <a:lumMod val="75000"/>
                    <a:lumOff val="25000"/>
                  </a:schemeClr>
                </a:solidFill>
                <a:latin typeface="Arial Black" panose="020B0A04020102020204" pitchFamily="34" charset="0"/>
              </a:rPr>
              <a:t>Workforce and Community Development</a:t>
            </a:r>
          </a:p>
        </p:txBody>
      </p:sp>
      <p:graphicFrame>
        <p:nvGraphicFramePr>
          <p:cNvPr id="15" name="Content Placeholder 3">
            <a:extLst>
              <a:ext uri="{FF2B5EF4-FFF2-40B4-BE49-F238E27FC236}">
                <a16:creationId xmlns:a16="http://schemas.microsoft.com/office/drawing/2014/main" id="{4036C7A2-958E-2229-909C-CB6E10473832}"/>
              </a:ext>
            </a:extLst>
          </p:cNvPr>
          <p:cNvGraphicFramePr>
            <a:graphicFrameLocks noGrp="1"/>
          </p:cNvGraphicFramePr>
          <p:nvPr>
            <p:ph idx="1"/>
            <p:extLst>
              <p:ext uri="{D42A27DB-BD31-4B8C-83A1-F6EECF244321}">
                <p14:modId xmlns:p14="http://schemas.microsoft.com/office/powerpoint/2010/main" val="1597654753"/>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8149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73250-50AC-157D-C9C6-13B7C276EB37}"/>
              </a:ext>
            </a:extLst>
          </p:cNvPr>
          <p:cNvSpPr>
            <a:spLocks noGrp="1"/>
          </p:cNvSpPr>
          <p:nvPr>
            <p:ph type="title"/>
          </p:nvPr>
        </p:nvSpPr>
        <p:spPr>
          <a:xfrm>
            <a:off x="1285240" y="1050595"/>
            <a:ext cx="8074815" cy="1618489"/>
          </a:xfrm>
        </p:spPr>
        <p:txBody>
          <a:bodyPr anchor="ctr">
            <a:normAutofit/>
          </a:bodyPr>
          <a:lstStyle/>
          <a:p>
            <a:r>
              <a:rPr lang="en-US" sz="7200" dirty="0">
                <a:solidFill>
                  <a:schemeClr val="tx2">
                    <a:lumMod val="75000"/>
                    <a:lumOff val="25000"/>
                  </a:schemeClr>
                </a:solidFill>
                <a:latin typeface="Arial Black" panose="020B0A04020102020204" pitchFamily="34" charset="0"/>
              </a:rPr>
              <a:t>References </a:t>
            </a:r>
            <a:endParaRPr lang="en-GB" sz="7200" dirty="0">
              <a:solidFill>
                <a:schemeClr val="tx2">
                  <a:lumMod val="75000"/>
                  <a:lumOff val="25000"/>
                </a:schemeClr>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658EC7C4-D942-58E0-4E3E-8651C057F358}"/>
              </a:ext>
            </a:extLst>
          </p:cNvPr>
          <p:cNvSpPr>
            <a:spLocks noGrp="1"/>
          </p:cNvSpPr>
          <p:nvPr>
            <p:ph idx="1"/>
          </p:nvPr>
        </p:nvSpPr>
        <p:spPr>
          <a:xfrm>
            <a:off x="1173164" y="2343986"/>
            <a:ext cx="8412270" cy="3804566"/>
          </a:xfrm>
        </p:spPr>
        <p:txBody>
          <a:bodyPr anchor="t">
            <a:normAutofit/>
          </a:bodyPr>
          <a:lstStyle/>
          <a:p>
            <a:r>
              <a:rPr lang="en-US" sz="1200" dirty="0">
                <a:latin typeface="Arial" panose="020B0604020202020204" pitchFamily="34" charset="0"/>
                <a:cs typeface="Arial" panose="020B0604020202020204" pitchFamily="34" charset="0"/>
              </a:rPr>
              <a:t>Ashton, T. S. (1948). </a:t>
            </a:r>
            <a:r>
              <a:rPr lang="en-US" sz="1200" i="1" dirty="0">
                <a:latin typeface="Arial" panose="020B0604020202020204" pitchFamily="34" charset="0"/>
                <a:cs typeface="Arial" panose="020B0604020202020204" pitchFamily="34" charset="0"/>
              </a:rPr>
              <a:t>The Industrial Revolution: 1760–1830</a:t>
            </a:r>
            <a:r>
              <a:rPr lang="en-US" sz="1200" dirty="0">
                <a:latin typeface="Arial" panose="020B0604020202020204" pitchFamily="34" charset="0"/>
                <a:cs typeface="Arial" panose="020B0604020202020204" pitchFamily="34" charset="0"/>
              </a:rPr>
              <a:t>. Oxford University Press.</a:t>
            </a:r>
          </a:p>
          <a:p>
            <a:r>
              <a:rPr lang="en-US" sz="1200" dirty="0">
                <a:latin typeface="Arial" panose="020B0604020202020204" pitchFamily="34" charset="0"/>
                <a:cs typeface="Arial" panose="020B0604020202020204" pitchFamily="34" charset="0"/>
              </a:rPr>
              <a:t>Akgul, G. (2026). The Shadow of the Industrial Revolution in the Mirror of English Fiction: The Tired Soul of the Working Class. In </a:t>
            </a:r>
            <a:r>
              <a:rPr lang="en-US" sz="1200" i="1" dirty="0">
                <a:latin typeface="Arial" panose="020B0604020202020204" pitchFamily="34" charset="0"/>
                <a:cs typeface="Arial" panose="020B0604020202020204" pitchFamily="34" charset="0"/>
              </a:rPr>
              <a:t>Public Sector Burnout and Wellness: Research and Experiences (pp. 291-320)</a:t>
            </a:r>
            <a:r>
              <a:rPr lang="en-US" sz="1200" dirty="0">
                <a:latin typeface="Arial" panose="020B0604020202020204" pitchFamily="34" charset="0"/>
                <a:cs typeface="Arial" panose="020B0604020202020204" pitchFamily="34" charset="0"/>
              </a:rPr>
              <a:t>. IGI Global Scientific Publishing.</a:t>
            </a:r>
          </a:p>
          <a:p>
            <a:r>
              <a:rPr lang="en-US" sz="1200" dirty="0">
                <a:latin typeface="Arial" panose="020B0604020202020204" pitchFamily="34" charset="0"/>
                <a:cs typeface="Arial" panose="020B0604020202020204" pitchFamily="34" charset="0"/>
              </a:rPr>
              <a:t>Az-zahra, S. A., Amanda, Z., Adisa, M., </a:t>
            </a:r>
            <a:r>
              <a:rPr lang="en-US" sz="1200" dirty="0" err="1">
                <a:latin typeface="Arial" panose="020B0604020202020204" pitchFamily="34" charset="0"/>
                <a:cs typeface="Arial" panose="020B0604020202020204" pitchFamily="34" charset="0"/>
              </a:rPr>
              <a:t>Indana</a:t>
            </a:r>
            <a:r>
              <a:rPr lang="en-US" sz="1200" dirty="0">
                <a:latin typeface="Arial" panose="020B0604020202020204" pitchFamily="34" charset="0"/>
                <a:cs typeface="Arial" panose="020B0604020202020204" pitchFamily="34" charset="0"/>
              </a:rPr>
              <a:t>, R., &amp; Azis, A. (2026). Industrial Revolution: Economic, Social, and Cultural Transformation in Europe. </a:t>
            </a:r>
            <a:r>
              <a:rPr lang="en-US" sz="1200" i="1" dirty="0">
                <a:latin typeface="Arial" panose="020B0604020202020204" pitchFamily="34" charset="0"/>
                <a:cs typeface="Arial" panose="020B0604020202020204" pitchFamily="34" charset="0"/>
              </a:rPr>
              <a:t>Journal of Natural Sciences and Technology, 1(</a:t>
            </a:r>
            <a:r>
              <a:rPr lang="en-US" sz="1200" dirty="0">
                <a:latin typeface="Arial" panose="020B0604020202020204" pitchFamily="34" charset="0"/>
                <a:cs typeface="Arial" panose="020B0604020202020204" pitchFamily="34" charset="0"/>
              </a:rPr>
              <a:t>1), 1-4.</a:t>
            </a:r>
          </a:p>
          <a:p>
            <a:r>
              <a:rPr lang="en-US" sz="1200" dirty="0">
                <a:latin typeface="Arial" panose="020B0604020202020204" pitchFamily="34" charset="0"/>
                <a:cs typeface="Arial" panose="020B0604020202020204" pitchFamily="34" charset="0"/>
              </a:rPr>
              <a:t>Brown, J. C. (1990). The condition of England and the standard of living: Cotton textiles in the Northwest, 1806–1850</a:t>
            </a:r>
            <a:r>
              <a:rPr lang="en-US" sz="1200" i="1" dirty="0">
                <a:latin typeface="Arial" panose="020B0604020202020204" pitchFamily="34" charset="0"/>
                <a:cs typeface="Arial" panose="020B0604020202020204" pitchFamily="34" charset="0"/>
              </a:rPr>
              <a:t>. Journal of Economic History, 50</a:t>
            </a:r>
            <a:r>
              <a:rPr lang="en-US" sz="1200" dirty="0">
                <a:latin typeface="Arial" panose="020B0604020202020204" pitchFamily="34" charset="0"/>
                <a:cs typeface="Arial" panose="020B0604020202020204" pitchFamily="34" charset="0"/>
              </a:rPr>
              <a:t>(3), 591–615.</a:t>
            </a:r>
          </a:p>
          <a:p>
            <a:r>
              <a:rPr lang="en-US" sz="1200" dirty="0">
                <a:latin typeface="Arial" panose="020B0604020202020204" pitchFamily="34" charset="0"/>
                <a:cs typeface="Arial" panose="020B0604020202020204" pitchFamily="34" charset="0"/>
              </a:rPr>
              <a:t>Coleman, D. C. (1992). </a:t>
            </a:r>
            <a:r>
              <a:rPr lang="en-US" sz="1200" i="1" dirty="0">
                <a:latin typeface="Arial" panose="020B0604020202020204" pitchFamily="34" charset="0"/>
                <a:cs typeface="Arial" panose="020B0604020202020204" pitchFamily="34" charset="0"/>
              </a:rPr>
              <a:t>Myth, history and the Industrial Revolution.</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Hambledon</a:t>
            </a:r>
            <a:r>
              <a:rPr lang="en-US" sz="1200" dirty="0">
                <a:latin typeface="Arial" panose="020B0604020202020204" pitchFamily="34" charset="0"/>
                <a:cs typeface="Arial" panose="020B0604020202020204" pitchFamily="34" charset="0"/>
              </a:rPr>
              <a:t> Press.</a:t>
            </a:r>
          </a:p>
          <a:p>
            <a:r>
              <a:rPr lang="en-US" sz="1200" dirty="0">
                <a:latin typeface="Arial" panose="020B0604020202020204" pitchFamily="34" charset="0"/>
                <a:cs typeface="Arial" panose="020B0604020202020204" pitchFamily="34" charset="0"/>
              </a:rPr>
              <a:t>Crafts, N. F. R. (1985). </a:t>
            </a:r>
            <a:r>
              <a:rPr lang="en-US" sz="1200" i="1" dirty="0">
                <a:latin typeface="Arial" panose="020B0604020202020204" pitchFamily="34" charset="0"/>
                <a:cs typeface="Arial" panose="020B0604020202020204" pitchFamily="34" charset="0"/>
              </a:rPr>
              <a:t>British economic growth during the Industrial Revolution</a:t>
            </a:r>
            <a:r>
              <a:rPr lang="en-US" sz="1200" dirty="0">
                <a:latin typeface="Arial" panose="020B0604020202020204" pitchFamily="34" charset="0"/>
                <a:cs typeface="Arial" panose="020B0604020202020204" pitchFamily="34" charset="0"/>
              </a:rPr>
              <a:t>. Clarendon Press.</a:t>
            </a:r>
          </a:p>
          <a:p>
            <a:r>
              <a:rPr lang="en-US" sz="1200" dirty="0">
                <a:latin typeface="Arial" panose="020B0604020202020204" pitchFamily="34" charset="0"/>
                <a:cs typeface="Arial" panose="020B0604020202020204" pitchFamily="34" charset="0"/>
              </a:rPr>
              <a:t>Dale, H. (1992). </a:t>
            </a:r>
            <a:r>
              <a:rPr lang="en-US" sz="1200" i="1" dirty="0">
                <a:latin typeface="Arial" panose="020B0604020202020204" pitchFamily="34" charset="0"/>
                <a:cs typeface="Arial" panose="020B0604020202020204" pitchFamily="34" charset="0"/>
              </a:rPr>
              <a:t>The Industrial Revolution</a:t>
            </a:r>
            <a:r>
              <a:rPr lang="en-US" sz="1200" dirty="0">
                <a:latin typeface="Arial" panose="020B0604020202020204" pitchFamily="34" charset="0"/>
                <a:cs typeface="Arial" panose="020B0604020202020204" pitchFamily="34" charset="0"/>
              </a:rPr>
              <a:t>. British Library.</a:t>
            </a:r>
          </a:p>
          <a:p>
            <a:r>
              <a:rPr lang="en-US" sz="1200" dirty="0">
                <a:latin typeface="Arial" panose="020B0604020202020204" pitchFamily="34" charset="0"/>
                <a:cs typeface="Arial" panose="020B0604020202020204" pitchFamily="34" charset="0"/>
              </a:rPr>
              <a:t>Evans, C. (2014). A world of copper: Introducing Swansea, </a:t>
            </a:r>
            <a:r>
              <a:rPr lang="en-US" sz="1200" dirty="0" err="1">
                <a:latin typeface="Arial" panose="020B0604020202020204" pitchFamily="34" charset="0"/>
                <a:cs typeface="Arial" panose="020B0604020202020204" pitchFamily="34" charset="0"/>
              </a:rPr>
              <a:t>globalisation</a:t>
            </a:r>
            <a:r>
              <a:rPr lang="en-US" sz="1200" dirty="0">
                <a:latin typeface="Arial" panose="020B0604020202020204" pitchFamily="34" charset="0"/>
                <a:cs typeface="Arial" panose="020B0604020202020204" pitchFamily="34" charset="0"/>
              </a:rPr>
              <a:t> and the Industrial Revolution. </a:t>
            </a:r>
            <a:r>
              <a:rPr lang="en-US" sz="1200" i="1" dirty="0">
                <a:latin typeface="Arial" panose="020B0604020202020204" pitchFamily="34" charset="0"/>
                <a:cs typeface="Arial" panose="020B0604020202020204" pitchFamily="34" charset="0"/>
              </a:rPr>
              <a:t>Welsh History Review, 27</a:t>
            </a:r>
            <a:r>
              <a:rPr lang="en-US" sz="1200" dirty="0">
                <a:latin typeface="Arial" panose="020B0604020202020204" pitchFamily="34" charset="0"/>
                <a:cs typeface="Arial" panose="020B0604020202020204" pitchFamily="34" charset="0"/>
              </a:rPr>
              <a:t>(1), 85–91.</a:t>
            </a:r>
          </a:p>
          <a:p>
            <a:r>
              <a:rPr lang="en-US" sz="1200" dirty="0" err="1">
                <a:latin typeface="Arial" panose="020B0604020202020204" pitchFamily="34" charset="0"/>
                <a:cs typeface="Arial" panose="020B0604020202020204" pitchFamily="34" charset="0"/>
              </a:rPr>
              <a:t>Nardinelli</a:t>
            </a:r>
            <a:r>
              <a:rPr lang="en-US" sz="1200" dirty="0">
                <a:latin typeface="Arial" panose="020B0604020202020204" pitchFamily="34" charset="0"/>
                <a:cs typeface="Arial" panose="020B0604020202020204" pitchFamily="34" charset="0"/>
              </a:rPr>
              <a:t>, C. (2008). Industrial revolution and the standard of living. The concise encyclopedia of economics.</a:t>
            </a:r>
          </a:p>
          <a:p>
            <a:endParaRPr lang="en-GB" sz="800" dirty="0"/>
          </a:p>
        </p:txBody>
      </p:sp>
    </p:spTree>
    <p:extLst>
      <p:ext uri="{BB962C8B-B14F-4D97-AF65-F5344CB8AC3E}">
        <p14:creationId xmlns:p14="http://schemas.microsoft.com/office/powerpoint/2010/main" val="35964627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TotalTime>
  <Words>565</Words>
  <PresentationFormat>Widescreen</PresentationFormat>
  <Paragraphs>23</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Aptos</vt:lpstr>
      <vt:lpstr>Aptos Display</vt:lpstr>
      <vt:lpstr>Arial</vt:lpstr>
      <vt:lpstr>Arial Black</vt:lpstr>
      <vt:lpstr>Wingdings</vt:lpstr>
      <vt:lpstr>Office Theme</vt:lpstr>
      <vt:lpstr>Location and Natural Resources  The Lower Swansea Valley was located right next to the South Wales coalfield to have easy access to a large supply of coal that was used in the process of smelting copper.  The River Tawe and the dock system of Swansea have allowed raw materials required for the manufacture of smelted copper and the finished product to be moved into and out of the area in an efficient manner.  The supply of copper ore from Cornwall and Anglesey was later supplemented by the importation of copper ore from other countries.  The transport systems throughout the valley provide a complex network made up of canals, railways and shipping routes.  All these geographical features contributed to Swansea being a major global center for copper smelting.</vt:lpstr>
      <vt:lpstr>Key People and Technology</vt:lpstr>
      <vt:lpstr>Workforce and Community Development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2025-01-23T19:47:33Z</dcterms:created>
  <dcterms:modified xsi:type="dcterms:W3CDTF">2026-03-06T15:42:31Z</dcterms:modified>
</cp:coreProperties>
</file>