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8" r:id="rId3"/>
    <p:sldId id="259" r:id="rId4"/>
    <p:sldId id="260"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FFC85F-BB76-4BA3-A670-40366740CD7C}" v="107" dt="2024-04-15T13:32:34.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8126" autoAdjust="0"/>
  </p:normalViewPr>
  <p:slideViewPr>
    <p:cSldViewPr snapToGrid="0">
      <p:cViewPr>
        <p:scale>
          <a:sx n="51" d="100"/>
          <a:sy n="51" d="100"/>
        </p:scale>
        <p:origin x="1494"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 Oddy (Ceredigion Pupil Referral Service)" userId="2bc428af-136c-4d1c-9fb2-165f14410f32" providerId="ADAL" clId="{F8FFC85F-BB76-4BA3-A670-40366740CD7C}"/>
    <pc:docChg chg="undo redo custSel addSld modSld">
      <pc:chgData name="E Oddy (Ceredigion Pupil Referral Service)" userId="2bc428af-136c-4d1c-9fb2-165f14410f32" providerId="ADAL" clId="{F8FFC85F-BB76-4BA3-A670-40366740CD7C}" dt="2024-04-15T13:32:50.732" v="3788" actId="1076"/>
      <pc:docMkLst>
        <pc:docMk/>
      </pc:docMkLst>
      <pc:sldChg chg="modSp mod modAnim modNotesTx">
        <pc:chgData name="E Oddy (Ceredigion Pupil Referral Service)" userId="2bc428af-136c-4d1c-9fb2-165f14410f32" providerId="ADAL" clId="{F8FFC85F-BB76-4BA3-A670-40366740CD7C}" dt="2024-04-15T13:31:02.833" v="3642" actId="20577"/>
        <pc:sldMkLst>
          <pc:docMk/>
          <pc:sldMk cId="3958468301" sldId="256"/>
        </pc:sldMkLst>
        <pc:spChg chg="mod">
          <ac:chgData name="E Oddy (Ceredigion Pupil Referral Service)" userId="2bc428af-136c-4d1c-9fb2-165f14410f32" providerId="ADAL" clId="{F8FFC85F-BB76-4BA3-A670-40366740CD7C}" dt="2024-04-15T10:43:51.190" v="147" actId="1076"/>
          <ac:spMkLst>
            <pc:docMk/>
            <pc:sldMk cId="3958468301" sldId="256"/>
            <ac:spMk id="5" creationId="{2C209258-71E3-0E1C-B239-66C960F0D953}"/>
          </ac:spMkLst>
        </pc:spChg>
        <pc:picChg chg="mod">
          <ac:chgData name="E Oddy (Ceredigion Pupil Referral Service)" userId="2bc428af-136c-4d1c-9fb2-165f14410f32" providerId="ADAL" clId="{F8FFC85F-BB76-4BA3-A670-40366740CD7C}" dt="2024-04-15T10:43:46.542" v="146" actId="1076"/>
          <ac:picMkLst>
            <pc:docMk/>
            <pc:sldMk cId="3958468301" sldId="256"/>
            <ac:picMk id="6" creationId="{7B47B57D-3044-2CF4-1B2A-4448E8DB7D73}"/>
          </ac:picMkLst>
        </pc:picChg>
      </pc:sldChg>
      <pc:sldChg chg="modSp mod">
        <pc:chgData name="E Oddy (Ceredigion Pupil Referral Service)" userId="2bc428af-136c-4d1c-9fb2-165f14410f32" providerId="ADAL" clId="{F8FFC85F-BB76-4BA3-A670-40366740CD7C}" dt="2024-04-15T13:32:50.732" v="3788" actId="1076"/>
        <pc:sldMkLst>
          <pc:docMk/>
          <pc:sldMk cId="1445187216" sldId="257"/>
        </pc:sldMkLst>
        <pc:spChg chg="mod">
          <ac:chgData name="E Oddy (Ceredigion Pupil Referral Service)" userId="2bc428af-136c-4d1c-9fb2-165f14410f32" providerId="ADAL" clId="{F8FFC85F-BB76-4BA3-A670-40366740CD7C}" dt="2024-04-15T13:32:50.732" v="3788" actId="1076"/>
          <ac:spMkLst>
            <pc:docMk/>
            <pc:sldMk cId="1445187216" sldId="257"/>
            <ac:spMk id="2" creationId="{B08E7180-E8A3-7EC8-B3F4-A2D569CA325F}"/>
          </ac:spMkLst>
        </pc:spChg>
      </pc:sldChg>
      <pc:sldChg chg="addSp delSp modSp mod modAnim modNotesTx">
        <pc:chgData name="E Oddy (Ceredigion Pupil Referral Service)" userId="2bc428af-136c-4d1c-9fb2-165f14410f32" providerId="ADAL" clId="{F8FFC85F-BB76-4BA3-A670-40366740CD7C}" dt="2024-04-15T12:50:51.730" v="2409" actId="20577"/>
        <pc:sldMkLst>
          <pc:docMk/>
          <pc:sldMk cId="3132778519" sldId="258"/>
        </pc:sldMkLst>
        <pc:spChg chg="ord">
          <ac:chgData name="E Oddy (Ceredigion Pupil Referral Service)" userId="2bc428af-136c-4d1c-9fb2-165f14410f32" providerId="ADAL" clId="{F8FFC85F-BB76-4BA3-A670-40366740CD7C}" dt="2024-04-15T10:34:24.797" v="23" actId="26606"/>
          <ac:spMkLst>
            <pc:docMk/>
            <pc:sldMk cId="3132778519" sldId="258"/>
            <ac:spMk id="2" creationId="{BD80F574-8510-1ECD-610F-EFA972AA13A7}"/>
          </ac:spMkLst>
        </pc:spChg>
        <pc:spChg chg="mod">
          <ac:chgData name="E Oddy (Ceredigion Pupil Referral Service)" userId="2bc428af-136c-4d1c-9fb2-165f14410f32" providerId="ADAL" clId="{F8FFC85F-BB76-4BA3-A670-40366740CD7C}" dt="2024-04-15T10:34:49.981" v="31" actId="113"/>
          <ac:spMkLst>
            <pc:docMk/>
            <pc:sldMk cId="3132778519" sldId="258"/>
            <ac:spMk id="3" creationId="{5F7B03AE-E9E2-30B5-9958-F768EB5DE51B}"/>
          </ac:spMkLst>
        </pc:spChg>
        <pc:spChg chg="add del">
          <ac:chgData name="E Oddy (Ceredigion Pupil Referral Service)" userId="2bc428af-136c-4d1c-9fb2-165f14410f32" providerId="ADAL" clId="{F8FFC85F-BB76-4BA3-A670-40366740CD7C}" dt="2024-04-15T10:34:24.797" v="23" actId="26606"/>
          <ac:spMkLst>
            <pc:docMk/>
            <pc:sldMk cId="3132778519" sldId="258"/>
            <ac:spMk id="7" creationId="{907EF6B7-1338-4443-8C46-6A318D952DFD}"/>
          </ac:spMkLst>
        </pc:spChg>
        <pc:spChg chg="add del">
          <ac:chgData name="E Oddy (Ceredigion Pupil Referral Service)" userId="2bc428af-136c-4d1c-9fb2-165f14410f32" providerId="ADAL" clId="{F8FFC85F-BB76-4BA3-A670-40366740CD7C}" dt="2024-04-15T10:34:24.797" v="23" actId="26606"/>
          <ac:spMkLst>
            <pc:docMk/>
            <pc:sldMk cId="3132778519" sldId="258"/>
            <ac:spMk id="9" creationId="{DAAE4CDD-124C-4DCF-9584-B6033B545DD5}"/>
          </ac:spMkLst>
        </pc:spChg>
        <pc:spChg chg="add del">
          <ac:chgData name="E Oddy (Ceredigion Pupil Referral Service)" userId="2bc428af-136c-4d1c-9fb2-165f14410f32" providerId="ADAL" clId="{F8FFC85F-BB76-4BA3-A670-40366740CD7C}" dt="2024-04-15T10:34:24.797" v="23" actId="26606"/>
          <ac:spMkLst>
            <pc:docMk/>
            <pc:sldMk cId="3132778519" sldId="258"/>
            <ac:spMk id="11" creationId="{081E4A58-353D-44AE-B2FC-2A74E2E400F7}"/>
          </ac:spMkLst>
        </pc:spChg>
        <pc:spChg chg="add">
          <ac:chgData name="E Oddy (Ceredigion Pupil Referral Service)" userId="2bc428af-136c-4d1c-9fb2-165f14410f32" providerId="ADAL" clId="{F8FFC85F-BB76-4BA3-A670-40366740CD7C}" dt="2024-04-15T10:34:24.797" v="23" actId="26606"/>
          <ac:spMkLst>
            <pc:docMk/>
            <pc:sldMk cId="3132778519" sldId="258"/>
            <ac:spMk id="16" creationId="{5F875D2C-C1A6-49C7-9357-2BB8FBC29839}"/>
          </ac:spMkLst>
        </pc:spChg>
        <pc:spChg chg="add del">
          <ac:chgData name="E Oddy (Ceredigion Pupil Referral Service)" userId="2bc428af-136c-4d1c-9fb2-165f14410f32" providerId="ADAL" clId="{F8FFC85F-BB76-4BA3-A670-40366740CD7C}" dt="2024-04-15T10:34:10.208" v="18" actId="26606"/>
          <ac:spMkLst>
            <pc:docMk/>
            <pc:sldMk cId="3132778519" sldId="258"/>
            <ac:spMk id="19" creationId="{5F875D2C-C1A6-49C7-9357-2BB8FBC29839}"/>
          </ac:spMkLst>
        </pc:spChg>
        <pc:spChg chg="add del">
          <ac:chgData name="E Oddy (Ceredigion Pupil Referral Service)" userId="2bc428af-136c-4d1c-9fb2-165f14410f32" providerId="ADAL" clId="{F8FFC85F-BB76-4BA3-A670-40366740CD7C}" dt="2024-04-15T10:34:20.437" v="22" actId="26606"/>
          <ac:spMkLst>
            <pc:docMk/>
            <pc:sldMk cId="3132778519" sldId="258"/>
            <ac:spMk id="25" creationId="{C9002B31-A065-494A-B889-DFEFD7D890D3}"/>
          </ac:spMkLst>
        </pc:spChg>
        <pc:grpChg chg="add">
          <ac:chgData name="E Oddy (Ceredigion Pupil Referral Service)" userId="2bc428af-136c-4d1c-9fb2-165f14410f32" providerId="ADAL" clId="{F8FFC85F-BB76-4BA3-A670-40366740CD7C}" dt="2024-04-15T10:34:24.797" v="23" actId="26606"/>
          <ac:grpSpMkLst>
            <pc:docMk/>
            <pc:sldMk cId="3132778519" sldId="258"/>
            <ac:grpSpMk id="17" creationId="{CB018903-3549-4A3B-A9DF-B26757CAA9C6}"/>
          </ac:grpSpMkLst>
        </pc:grpChg>
        <pc:grpChg chg="add del">
          <ac:chgData name="E Oddy (Ceredigion Pupil Referral Service)" userId="2bc428af-136c-4d1c-9fb2-165f14410f32" providerId="ADAL" clId="{F8FFC85F-BB76-4BA3-A670-40366740CD7C}" dt="2024-04-15T10:34:10.208" v="18" actId="26606"/>
          <ac:grpSpMkLst>
            <pc:docMk/>
            <pc:sldMk cId="3132778519" sldId="258"/>
            <ac:grpSpMk id="21" creationId="{CB018903-3549-4A3B-A9DF-B26757CAA9C6}"/>
          </ac:grpSpMkLst>
        </pc:grpChg>
        <pc:grpChg chg="add del">
          <ac:chgData name="E Oddy (Ceredigion Pupil Referral Service)" userId="2bc428af-136c-4d1c-9fb2-165f14410f32" providerId="ADAL" clId="{F8FFC85F-BB76-4BA3-A670-40366740CD7C}" dt="2024-04-15T10:34:20.437" v="22" actId="26606"/>
          <ac:grpSpMkLst>
            <pc:docMk/>
            <pc:sldMk cId="3132778519" sldId="258"/>
            <ac:grpSpMk id="26" creationId="{CB018903-3549-4A3B-A9DF-B26757CAA9C6}"/>
          </ac:grpSpMkLst>
        </pc:grpChg>
        <pc:picChg chg="mod ord">
          <ac:chgData name="E Oddy (Ceredigion Pupil Referral Service)" userId="2bc428af-136c-4d1c-9fb2-165f14410f32" providerId="ADAL" clId="{F8FFC85F-BB76-4BA3-A670-40366740CD7C}" dt="2024-04-15T10:34:38.020" v="28" actId="1076"/>
          <ac:picMkLst>
            <pc:docMk/>
            <pc:sldMk cId="3132778519" sldId="258"/>
            <ac:picMk id="5" creationId="{47C0E192-C50B-654D-2258-6654FE39A5EE}"/>
          </ac:picMkLst>
        </pc:picChg>
        <pc:picChg chg="mod ord">
          <ac:chgData name="E Oddy (Ceredigion Pupil Referral Service)" userId="2bc428af-136c-4d1c-9fb2-165f14410f32" providerId="ADAL" clId="{F8FFC85F-BB76-4BA3-A670-40366740CD7C}" dt="2024-04-15T10:34:24.797" v="23" actId="26606"/>
          <ac:picMkLst>
            <pc:docMk/>
            <pc:sldMk cId="3132778519" sldId="258"/>
            <ac:picMk id="8" creationId="{657287CE-208D-47BE-FFA4-F08D5C07EAAE}"/>
          </ac:picMkLst>
        </pc:picChg>
        <pc:picChg chg="add mod">
          <ac:chgData name="E Oddy (Ceredigion Pupil Referral Service)" userId="2bc428af-136c-4d1c-9fb2-165f14410f32" providerId="ADAL" clId="{F8FFC85F-BB76-4BA3-A670-40366740CD7C}" dt="2024-04-15T10:34:24.797" v="23" actId="26606"/>
          <ac:picMkLst>
            <pc:docMk/>
            <pc:sldMk cId="3132778519" sldId="258"/>
            <ac:picMk id="12" creationId="{AEB23211-671D-E57F-5BF1-10CB1327C1B4}"/>
          </ac:picMkLst>
        </pc:picChg>
        <pc:picChg chg="add mod ord">
          <ac:chgData name="E Oddy (Ceredigion Pupil Referral Service)" userId="2bc428af-136c-4d1c-9fb2-165f14410f32" providerId="ADAL" clId="{F8FFC85F-BB76-4BA3-A670-40366740CD7C}" dt="2024-04-15T10:34:24.797" v="23" actId="26606"/>
          <ac:picMkLst>
            <pc:docMk/>
            <pc:sldMk cId="3132778519" sldId="258"/>
            <ac:picMk id="14" creationId="{A0014027-8D7D-5A2B-4CF2-3EA685E4D834}"/>
          </ac:picMkLst>
        </pc:picChg>
      </pc:sldChg>
      <pc:sldChg chg="addSp delSp modSp new mod setBg modAnim modNotesTx">
        <pc:chgData name="E Oddy (Ceredigion Pupil Referral Service)" userId="2bc428af-136c-4d1c-9fb2-165f14410f32" providerId="ADAL" clId="{F8FFC85F-BB76-4BA3-A670-40366740CD7C}" dt="2024-04-15T13:00:06.924" v="2899" actId="20577"/>
        <pc:sldMkLst>
          <pc:docMk/>
          <pc:sldMk cId="4215950061" sldId="259"/>
        </pc:sldMkLst>
        <pc:spChg chg="add mod">
          <ac:chgData name="E Oddy (Ceredigion Pupil Referral Service)" userId="2bc428af-136c-4d1c-9fb2-165f14410f32" providerId="ADAL" clId="{F8FFC85F-BB76-4BA3-A670-40366740CD7C}" dt="2024-04-15T11:12:22.051" v="348" actId="26606"/>
          <ac:spMkLst>
            <pc:docMk/>
            <pc:sldMk cId="4215950061" sldId="259"/>
            <ac:spMk id="2" creationId="{8C311C4D-9A10-6787-235E-2D19E355C8FE}"/>
          </ac:spMkLst>
        </pc:spChg>
        <pc:spChg chg="add mod">
          <ac:chgData name="E Oddy (Ceredigion Pupil Referral Service)" userId="2bc428af-136c-4d1c-9fb2-165f14410f32" providerId="ADAL" clId="{F8FFC85F-BB76-4BA3-A670-40366740CD7C}" dt="2024-04-15T11:12:22.051" v="348" actId="26606"/>
          <ac:spMkLst>
            <pc:docMk/>
            <pc:sldMk cId="4215950061" sldId="259"/>
            <ac:spMk id="3" creationId="{0F73C2D8-4A09-EA61-C324-A8648DB167D5}"/>
          </ac:spMkLst>
        </pc:spChg>
        <pc:spChg chg="add mod">
          <ac:chgData name="E Oddy (Ceredigion Pupil Referral Service)" userId="2bc428af-136c-4d1c-9fb2-165f14410f32" providerId="ADAL" clId="{F8FFC85F-BB76-4BA3-A670-40366740CD7C}" dt="2024-04-15T11:12:22.051" v="348" actId="26606"/>
          <ac:spMkLst>
            <pc:docMk/>
            <pc:sldMk cId="4215950061" sldId="259"/>
            <ac:spMk id="4" creationId="{4DC457EB-CDD2-3322-0859-BD47E36CFA95}"/>
          </ac:spMkLst>
        </pc:spChg>
        <pc:spChg chg="add mod">
          <ac:chgData name="E Oddy (Ceredigion Pupil Referral Service)" userId="2bc428af-136c-4d1c-9fb2-165f14410f32" providerId="ADAL" clId="{F8FFC85F-BB76-4BA3-A670-40366740CD7C}" dt="2024-04-15T11:12:22.051" v="348" actId="26606"/>
          <ac:spMkLst>
            <pc:docMk/>
            <pc:sldMk cId="4215950061" sldId="259"/>
            <ac:spMk id="5" creationId="{BB2DDC6E-EB5D-A78F-F12E-A56E9E23C592}"/>
          </ac:spMkLst>
        </pc:spChg>
        <pc:spChg chg="add mod">
          <ac:chgData name="E Oddy (Ceredigion Pupil Referral Service)" userId="2bc428af-136c-4d1c-9fb2-165f14410f32" providerId="ADAL" clId="{F8FFC85F-BB76-4BA3-A670-40366740CD7C}" dt="2024-04-15T11:12:22.051" v="348" actId="26606"/>
          <ac:spMkLst>
            <pc:docMk/>
            <pc:sldMk cId="4215950061" sldId="259"/>
            <ac:spMk id="6" creationId="{4B673643-51D1-5BE9-80F5-C5AE700A4FCB}"/>
          </ac:spMkLst>
        </pc:spChg>
        <pc:spChg chg="add mod">
          <ac:chgData name="E Oddy (Ceredigion Pupil Referral Service)" userId="2bc428af-136c-4d1c-9fb2-165f14410f32" providerId="ADAL" clId="{F8FFC85F-BB76-4BA3-A670-40366740CD7C}" dt="2024-04-15T11:12:22.051" v="348" actId="26606"/>
          <ac:spMkLst>
            <pc:docMk/>
            <pc:sldMk cId="4215950061" sldId="259"/>
            <ac:spMk id="7" creationId="{EECAEE9A-A5BF-5A2E-0ECC-C82489289BE0}"/>
          </ac:spMkLst>
        </pc:spChg>
        <pc:spChg chg="add mod">
          <ac:chgData name="E Oddy (Ceredigion Pupil Referral Service)" userId="2bc428af-136c-4d1c-9fb2-165f14410f32" providerId="ADAL" clId="{F8FFC85F-BB76-4BA3-A670-40366740CD7C}" dt="2024-04-15T11:12:22.051" v="348" actId="26606"/>
          <ac:spMkLst>
            <pc:docMk/>
            <pc:sldMk cId="4215950061" sldId="259"/>
            <ac:spMk id="8" creationId="{A9A8BAF2-7BC0-E378-1C25-6AA43887A69E}"/>
          </ac:spMkLst>
        </pc:spChg>
        <pc:spChg chg="add mod">
          <ac:chgData name="E Oddy (Ceredigion Pupil Referral Service)" userId="2bc428af-136c-4d1c-9fb2-165f14410f32" providerId="ADAL" clId="{F8FFC85F-BB76-4BA3-A670-40366740CD7C}" dt="2024-04-15T11:12:22.051" v="348" actId="26606"/>
          <ac:spMkLst>
            <pc:docMk/>
            <pc:sldMk cId="4215950061" sldId="259"/>
            <ac:spMk id="9" creationId="{902C3C3D-C596-1FBE-B01D-7DFEAFBA61C3}"/>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0" creationId="{FDF91D62-6827-D5F0-B0B4-DC35A1A4BFEC}"/>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1" creationId="{F38B7688-344C-35BA-EBB3-DEDA9E0886A9}"/>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2" creationId="{9090E2C7-5619-7D95-D2E2-067D67EE0EED}"/>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3" creationId="{DCB78254-8BD2-65DC-F80A-A855BA6841AA}"/>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4" creationId="{0EBBC0F8-18EA-A85E-7D35-96EBED84DAB9}"/>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5" creationId="{DC31215A-1A9E-A0EB-6660-1B1590FE456E}"/>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6" creationId="{B90F4DBB-4301-D280-EABE-6CBC2A0E1830}"/>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7" creationId="{D08753A3-5D23-D50A-E62B-28A5007AFDF2}"/>
          </ac:spMkLst>
        </pc:spChg>
        <pc:spChg chg="add mod">
          <ac:chgData name="E Oddy (Ceredigion Pupil Referral Service)" userId="2bc428af-136c-4d1c-9fb2-165f14410f32" providerId="ADAL" clId="{F8FFC85F-BB76-4BA3-A670-40366740CD7C}" dt="2024-04-15T11:12:22.051" v="348" actId="26606"/>
          <ac:spMkLst>
            <pc:docMk/>
            <pc:sldMk cId="4215950061" sldId="259"/>
            <ac:spMk id="18" creationId="{2A8A3E08-3B26-5F2F-EF70-1D6B98C26D55}"/>
          </ac:spMkLst>
        </pc:spChg>
        <pc:spChg chg="add del">
          <ac:chgData name="E Oddy (Ceredigion Pupil Referral Service)" userId="2bc428af-136c-4d1c-9fb2-165f14410f32" providerId="ADAL" clId="{F8FFC85F-BB76-4BA3-A670-40366740CD7C}" dt="2024-04-15T11:06:04.993" v="247" actId="11529"/>
          <ac:spMkLst>
            <pc:docMk/>
            <pc:sldMk cId="4215950061" sldId="259"/>
            <ac:spMk id="19" creationId="{5B88F0FE-8AC8-F9AB-B3EF-E53E14914C57}"/>
          </ac:spMkLst>
        </pc:spChg>
        <pc:spChg chg="add mod">
          <ac:chgData name="E Oddy (Ceredigion Pupil Referral Service)" userId="2bc428af-136c-4d1c-9fb2-165f14410f32" providerId="ADAL" clId="{F8FFC85F-BB76-4BA3-A670-40366740CD7C}" dt="2024-04-15T11:12:33.634" v="350" actId="13822"/>
          <ac:spMkLst>
            <pc:docMk/>
            <pc:sldMk cId="4215950061" sldId="259"/>
            <ac:spMk id="20" creationId="{F0D62B1C-D700-7383-A82E-F50DFB516AFB}"/>
          </ac:spMkLst>
        </pc:spChg>
        <pc:spChg chg="add del">
          <ac:chgData name="E Oddy (Ceredigion Pupil Referral Service)" userId="2bc428af-136c-4d1c-9fb2-165f14410f32" providerId="ADAL" clId="{F8FFC85F-BB76-4BA3-A670-40366740CD7C}" dt="2024-04-15T11:06:32.527" v="251" actId="11529"/>
          <ac:spMkLst>
            <pc:docMk/>
            <pc:sldMk cId="4215950061" sldId="259"/>
            <ac:spMk id="21" creationId="{33700351-D0FE-333A-E9E8-00AB882E5489}"/>
          </ac:spMkLst>
        </pc:spChg>
        <pc:spChg chg="add mod">
          <ac:chgData name="E Oddy (Ceredigion Pupil Referral Service)" userId="2bc428af-136c-4d1c-9fb2-165f14410f32" providerId="ADAL" clId="{F8FFC85F-BB76-4BA3-A670-40366740CD7C}" dt="2024-04-15T11:12:35.440" v="351" actId="13822"/>
          <ac:spMkLst>
            <pc:docMk/>
            <pc:sldMk cId="4215950061" sldId="259"/>
            <ac:spMk id="22" creationId="{7F9BA567-5C4E-B21E-9D4C-A5B84F08F139}"/>
          </ac:spMkLst>
        </pc:spChg>
        <pc:spChg chg="add mod">
          <ac:chgData name="E Oddy (Ceredigion Pupil Referral Service)" userId="2bc428af-136c-4d1c-9fb2-165f14410f32" providerId="ADAL" clId="{F8FFC85F-BB76-4BA3-A670-40366740CD7C}" dt="2024-04-15T11:12:37.358" v="352" actId="13822"/>
          <ac:spMkLst>
            <pc:docMk/>
            <pc:sldMk cId="4215950061" sldId="259"/>
            <ac:spMk id="23" creationId="{07B6372A-8CAD-9C35-8FFB-C788FD9B6998}"/>
          </ac:spMkLst>
        </pc:spChg>
        <pc:spChg chg="add mod">
          <ac:chgData name="E Oddy (Ceredigion Pupil Referral Service)" userId="2bc428af-136c-4d1c-9fb2-165f14410f32" providerId="ADAL" clId="{F8FFC85F-BB76-4BA3-A670-40366740CD7C}" dt="2024-04-15T11:12:39.544" v="353" actId="13822"/>
          <ac:spMkLst>
            <pc:docMk/>
            <pc:sldMk cId="4215950061" sldId="259"/>
            <ac:spMk id="24" creationId="{97FD6E71-F5A1-C082-2A64-6C34FCD1E7D2}"/>
          </ac:spMkLst>
        </pc:spChg>
        <pc:spChg chg="add mod">
          <ac:chgData name="E Oddy (Ceredigion Pupil Referral Service)" userId="2bc428af-136c-4d1c-9fb2-165f14410f32" providerId="ADAL" clId="{F8FFC85F-BB76-4BA3-A670-40366740CD7C}" dt="2024-04-15T11:12:42.015" v="354" actId="13822"/>
          <ac:spMkLst>
            <pc:docMk/>
            <pc:sldMk cId="4215950061" sldId="259"/>
            <ac:spMk id="25" creationId="{444B5D8B-82BA-510A-0064-F2353B1CA15F}"/>
          </ac:spMkLst>
        </pc:spChg>
        <pc:spChg chg="add mod">
          <ac:chgData name="E Oddy (Ceredigion Pupil Referral Service)" userId="2bc428af-136c-4d1c-9fb2-165f14410f32" providerId="ADAL" clId="{F8FFC85F-BB76-4BA3-A670-40366740CD7C}" dt="2024-04-15T11:12:43.713" v="355" actId="13822"/>
          <ac:spMkLst>
            <pc:docMk/>
            <pc:sldMk cId="4215950061" sldId="259"/>
            <ac:spMk id="26" creationId="{3C2F009A-36F0-EC39-6702-36151A9BBD15}"/>
          </ac:spMkLst>
        </pc:spChg>
        <pc:spChg chg="add mod">
          <ac:chgData name="E Oddy (Ceredigion Pupil Referral Service)" userId="2bc428af-136c-4d1c-9fb2-165f14410f32" providerId="ADAL" clId="{F8FFC85F-BB76-4BA3-A670-40366740CD7C}" dt="2024-04-15T11:12:30.656" v="349" actId="13822"/>
          <ac:spMkLst>
            <pc:docMk/>
            <pc:sldMk cId="4215950061" sldId="259"/>
            <ac:spMk id="27" creationId="{E29F71AF-2AA7-A9AC-C9C4-17DD50702E9B}"/>
          </ac:spMkLst>
        </pc:spChg>
        <pc:spChg chg="add del">
          <ac:chgData name="E Oddy (Ceredigion Pupil Referral Service)" userId="2bc428af-136c-4d1c-9fb2-165f14410f32" providerId="ADAL" clId="{F8FFC85F-BB76-4BA3-A670-40366740CD7C}" dt="2024-04-15T11:12:00.453" v="343" actId="26606"/>
          <ac:spMkLst>
            <pc:docMk/>
            <pc:sldMk cId="4215950061" sldId="259"/>
            <ac:spMk id="32" creationId="{01D0AF59-99C3-4251-AB9A-C966C6AD4400}"/>
          </ac:spMkLst>
        </pc:spChg>
        <pc:spChg chg="add del">
          <ac:chgData name="E Oddy (Ceredigion Pupil Referral Service)" userId="2bc428af-136c-4d1c-9fb2-165f14410f32" providerId="ADAL" clId="{F8FFC85F-BB76-4BA3-A670-40366740CD7C}" dt="2024-04-15T11:12:00.453" v="343" actId="26606"/>
          <ac:spMkLst>
            <pc:docMk/>
            <pc:sldMk cId="4215950061" sldId="259"/>
            <ac:spMk id="34" creationId="{1855405F-37A2-4869-9154-F8BE3BECE6C3}"/>
          </ac:spMkLst>
        </pc:spChg>
        <pc:spChg chg="add del">
          <ac:chgData name="E Oddy (Ceredigion Pupil Referral Service)" userId="2bc428af-136c-4d1c-9fb2-165f14410f32" providerId="ADAL" clId="{F8FFC85F-BB76-4BA3-A670-40366740CD7C}" dt="2024-04-15T11:12:01.959" v="345" actId="26606"/>
          <ac:spMkLst>
            <pc:docMk/>
            <pc:sldMk cId="4215950061" sldId="259"/>
            <ac:spMk id="37" creationId="{86FF76B9-219D-4469-AF87-0236D29032F1}"/>
          </ac:spMkLst>
        </pc:spChg>
        <pc:spChg chg="add del">
          <ac:chgData name="E Oddy (Ceredigion Pupil Referral Service)" userId="2bc428af-136c-4d1c-9fb2-165f14410f32" providerId="ADAL" clId="{F8FFC85F-BB76-4BA3-A670-40366740CD7C}" dt="2024-04-15T11:12:01.959" v="345" actId="26606"/>
          <ac:spMkLst>
            <pc:docMk/>
            <pc:sldMk cId="4215950061" sldId="259"/>
            <ac:spMk id="38" creationId="{2E80C965-DB6D-4F81-9E9E-B027384D0BD6}"/>
          </ac:spMkLst>
        </pc:spChg>
        <pc:spChg chg="add del">
          <ac:chgData name="E Oddy (Ceredigion Pupil Referral Service)" userId="2bc428af-136c-4d1c-9fb2-165f14410f32" providerId="ADAL" clId="{F8FFC85F-BB76-4BA3-A670-40366740CD7C}" dt="2024-04-15T11:12:01.959" v="345" actId="26606"/>
          <ac:spMkLst>
            <pc:docMk/>
            <pc:sldMk cId="4215950061" sldId="259"/>
            <ac:spMk id="40" creationId="{633C5E46-DAC5-4661-9C87-22B08E2A512F}"/>
          </ac:spMkLst>
        </pc:spChg>
        <pc:spChg chg="add del">
          <ac:chgData name="E Oddy (Ceredigion Pupil Referral Service)" userId="2bc428af-136c-4d1c-9fb2-165f14410f32" providerId="ADAL" clId="{F8FFC85F-BB76-4BA3-A670-40366740CD7C}" dt="2024-04-15T11:12:22.035" v="347" actId="26606"/>
          <ac:spMkLst>
            <pc:docMk/>
            <pc:sldMk cId="4215950061" sldId="259"/>
            <ac:spMk id="42" creationId="{01D0AF59-99C3-4251-AB9A-C966C6AD4400}"/>
          </ac:spMkLst>
        </pc:spChg>
        <pc:spChg chg="add del">
          <ac:chgData name="E Oddy (Ceredigion Pupil Referral Service)" userId="2bc428af-136c-4d1c-9fb2-165f14410f32" providerId="ADAL" clId="{F8FFC85F-BB76-4BA3-A670-40366740CD7C}" dt="2024-04-15T11:12:22.035" v="347" actId="26606"/>
          <ac:spMkLst>
            <pc:docMk/>
            <pc:sldMk cId="4215950061" sldId="259"/>
            <ac:spMk id="43" creationId="{1855405F-37A2-4869-9154-F8BE3BECE6C3}"/>
          </ac:spMkLst>
        </pc:spChg>
        <pc:spChg chg="add">
          <ac:chgData name="E Oddy (Ceredigion Pupil Referral Service)" userId="2bc428af-136c-4d1c-9fb2-165f14410f32" providerId="ADAL" clId="{F8FFC85F-BB76-4BA3-A670-40366740CD7C}" dt="2024-04-15T11:12:22.051" v="348" actId="26606"/>
          <ac:spMkLst>
            <pc:docMk/>
            <pc:sldMk cId="4215950061" sldId="259"/>
            <ac:spMk id="45" creationId="{2D2B266D-3625-4584-A5C3-7D3F672CFF30}"/>
          </ac:spMkLst>
        </pc:spChg>
        <pc:spChg chg="add">
          <ac:chgData name="E Oddy (Ceredigion Pupil Referral Service)" userId="2bc428af-136c-4d1c-9fb2-165f14410f32" providerId="ADAL" clId="{F8FFC85F-BB76-4BA3-A670-40366740CD7C}" dt="2024-04-15T11:12:22.051" v="348" actId="26606"/>
          <ac:spMkLst>
            <pc:docMk/>
            <pc:sldMk cId="4215950061" sldId="259"/>
            <ac:spMk id="46" creationId="{A5D2A5D1-BA0D-47D3-B051-DA7743C46E28}"/>
          </ac:spMkLst>
        </pc:spChg>
        <pc:grpChg chg="add del">
          <ac:chgData name="E Oddy (Ceredigion Pupil Referral Service)" userId="2bc428af-136c-4d1c-9fb2-165f14410f32" providerId="ADAL" clId="{F8FFC85F-BB76-4BA3-A670-40366740CD7C}" dt="2024-04-15T11:12:01.959" v="345" actId="26606"/>
          <ac:grpSpMkLst>
            <pc:docMk/>
            <pc:sldMk cId="4215950061" sldId="259"/>
            <ac:grpSpMk id="39" creationId="{DB88BD78-87E1-424D-B479-C37D8E41B12E}"/>
          </ac:grpSpMkLst>
        </pc:grpChg>
      </pc:sldChg>
      <pc:sldChg chg="addSp modSp new mod setBg modNotesTx">
        <pc:chgData name="E Oddy (Ceredigion Pupil Referral Service)" userId="2bc428af-136c-4d1c-9fb2-165f14410f32" providerId="ADAL" clId="{F8FFC85F-BB76-4BA3-A670-40366740CD7C}" dt="2024-04-15T13:22:43.954" v="3254"/>
        <pc:sldMkLst>
          <pc:docMk/>
          <pc:sldMk cId="3942444457" sldId="260"/>
        </pc:sldMkLst>
        <pc:spChg chg="add mod">
          <ac:chgData name="E Oddy (Ceredigion Pupil Referral Service)" userId="2bc428af-136c-4d1c-9fb2-165f14410f32" providerId="ADAL" clId="{F8FFC85F-BB76-4BA3-A670-40366740CD7C}" dt="2024-04-15T11:25:33.142" v="465" actId="20577"/>
          <ac:spMkLst>
            <pc:docMk/>
            <pc:sldMk cId="3942444457" sldId="260"/>
            <ac:spMk id="3" creationId="{9AB22784-98DF-51D1-7B25-D5C96F651C58}"/>
          </ac:spMkLst>
        </pc:spChg>
        <pc:spChg chg="add">
          <ac:chgData name="E Oddy (Ceredigion Pupil Referral Service)" userId="2bc428af-136c-4d1c-9fb2-165f14410f32" providerId="ADAL" clId="{F8FFC85F-BB76-4BA3-A670-40366740CD7C}" dt="2024-04-15T11:24:00.779" v="395" actId="26606"/>
          <ac:spMkLst>
            <pc:docMk/>
            <pc:sldMk cId="3942444457" sldId="260"/>
            <ac:spMk id="7" creationId="{42A4FC2C-047E-45A5-965D-8E1E3BF09BC6}"/>
          </ac:spMkLst>
        </pc:spChg>
        <pc:picChg chg="add mod">
          <ac:chgData name="E Oddy (Ceredigion Pupil Referral Service)" userId="2bc428af-136c-4d1c-9fb2-165f14410f32" providerId="ADAL" clId="{F8FFC85F-BB76-4BA3-A670-40366740CD7C}" dt="2024-04-15T13:22:43.954" v="3254"/>
          <ac:picMkLst>
            <pc:docMk/>
            <pc:sldMk cId="3942444457" sldId="260"/>
            <ac:picMk id="2" creationId="{B9D0A8EA-A0CF-8FFC-B77D-525FC50979E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DFA950-4C8E-4CC4-911E-E3891B878501}"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427B39-1438-4B14-9754-A010EF57CCD5}" type="slidenum">
              <a:rPr lang="en-GB" smtClean="0"/>
              <a:t>‹#›</a:t>
            </a:fld>
            <a:endParaRPr lang="en-GB"/>
          </a:p>
        </p:txBody>
      </p:sp>
    </p:spTree>
    <p:extLst>
      <p:ext uri="{BB962C8B-B14F-4D97-AF65-F5344CB8AC3E}">
        <p14:creationId xmlns:p14="http://schemas.microsoft.com/office/powerpoint/2010/main" val="1319571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Welcome, everyone, to our training session, I'm Ellie, and this section will cover Multi-Agency Teams in Safeguarding. We will be exploring the importance of collaboration among professionals from various sectors in protecting children and young people. </a:t>
            </a:r>
          </a:p>
          <a:p>
            <a:pPr algn="l"/>
            <a:endParaRPr lang="en-GB" b="0" i="0" dirty="0">
              <a:solidFill>
                <a:srgbClr val="0D0D0D"/>
              </a:solidFill>
              <a:effectLst/>
              <a:latin typeface="Söhne"/>
            </a:endParaRPr>
          </a:p>
          <a:p>
            <a:pPr algn="l"/>
            <a:r>
              <a:rPr lang="en-GB" b="0" i="0" dirty="0">
                <a:solidFill>
                  <a:srgbClr val="0D0D0D"/>
                </a:solidFill>
                <a:effectLst/>
                <a:latin typeface="Söhne"/>
              </a:rPr>
              <a:t>In Wales, Multi-Agency Teams are supported by various legislation and policy frameworks aimed at promoting collaboration and safeguarding the well-being of children and young people. Some key legislative and policy measures include:</a:t>
            </a:r>
          </a:p>
          <a:p>
            <a:pPr algn="l">
              <a:buFont typeface="+mj-lt"/>
              <a:buAutoNum type="arabicPeriod"/>
            </a:pPr>
            <a:r>
              <a:rPr lang="en-GB" b="0" i="0" dirty="0">
                <a:solidFill>
                  <a:srgbClr val="0D0D0D"/>
                </a:solidFill>
                <a:effectLst/>
                <a:latin typeface="Söhne"/>
              </a:rPr>
              <a:t>Social Services and Well-being (Wales) Act 2014: This legislation emphasises the importance of collaboration and partnership working in delivering social services, including safeguarding. It requires local authorities and other relevant agencies to work together to assess and meet the needs of children and families, including through the establishment of Multi-Agency Safeguarding Hubs (MASH) where appropriate </a:t>
            </a:r>
            <a:r>
              <a:rPr lang="en-GB" b="0" i="1" dirty="0">
                <a:solidFill>
                  <a:srgbClr val="0D0D0D"/>
                </a:solidFill>
                <a:effectLst/>
                <a:latin typeface="Söhne"/>
              </a:rPr>
              <a:t>( Welsh Government, 2019a). </a:t>
            </a:r>
            <a:endParaRPr lang="en-GB" b="0" i="0" dirty="0">
              <a:solidFill>
                <a:srgbClr val="0D0D0D"/>
              </a:solidFill>
              <a:effectLst/>
              <a:latin typeface="Söhne"/>
            </a:endParaRPr>
          </a:p>
          <a:p>
            <a:pPr algn="l">
              <a:buFont typeface="+mj-lt"/>
              <a:buAutoNum type="arabicPeriod"/>
            </a:pPr>
            <a:r>
              <a:rPr lang="en-GB" b="0" i="0" dirty="0">
                <a:solidFill>
                  <a:srgbClr val="0D0D0D"/>
                </a:solidFill>
                <a:effectLst/>
                <a:latin typeface="Söhne"/>
              </a:rPr>
              <a:t>Children Act 2004: While this is a UK-wide legislation, it sets out the duties and responsibilities of local authorities and partners in promoting the well-being of children and young people. It encourages multi-agency working and information sharing to safeguard and promote the welfare of children, as well as the establishment of Local Safeguarding Children Boards (LSCBs) to coordinate safeguarding activities at the local level </a:t>
            </a:r>
            <a:r>
              <a:rPr lang="en-GB" b="0" i="1" dirty="0">
                <a:solidFill>
                  <a:srgbClr val="0D0D0D"/>
                </a:solidFill>
                <a:effectLst/>
                <a:latin typeface="Söhne"/>
              </a:rPr>
              <a:t>(UK Government, 2004). </a:t>
            </a:r>
            <a:endParaRPr lang="en-GB" b="0" i="0" dirty="0">
              <a:solidFill>
                <a:srgbClr val="0D0D0D"/>
              </a:solidFill>
              <a:effectLst/>
              <a:latin typeface="Söhne"/>
            </a:endParaRPr>
          </a:p>
          <a:p>
            <a:pPr algn="l">
              <a:buFont typeface="+mj-lt"/>
              <a:buAutoNum type="arabicPeriod"/>
            </a:pPr>
            <a:r>
              <a:rPr lang="en-GB" b="0" i="0" dirty="0">
                <a:solidFill>
                  <a:srgbClr val="0D0D0D"/>
                </a:solidFill>
                <a:effectLst/>
                <a:latin typeface="Söhne"/>
              </a:rPr>
              <a:t>Working Together to Safeguard Children (2023): This statutory guidance sets out the framework for multi-agency working in safeguarding children and young people, the principles outlined in the guidance provide a basis for multi-agency collaboration in safeguarding </a:t>
            </a:r>
            <a:r>
              <a:rPr lang="en-GB" b="0" i="1" dirty="0">
                <a:solidFill>
                  <a:srgbClr val="0D0D0D"/>
                </a:solidFill>
                <a:effectLst/>
                <a:latin typeface="Söhne"/>
              </a:rPr>
              <a:t>(HM Government, 2023).</a:t>
            </a:r>
            <a:endParaRPr lang="en-GB" b="0" i="0" dirty="0">
              <a:solidFill>
                <a:srgbClr val="0D0D0D"/>
              </a:solidFill>
              <a:effectLst/>
              <a:latin typeface="Söhne"/>
            </a:endParaRPr>
          </a:p>
          <a:p>
            <a:pPr algn="l">
              <a:buFont typeface="+mj-lt"/>
              <a:buAutoNum type="arabicPeriod"/>
            </a:pPr>
            <a:r>
              <a:rPr lang="en-GB" b="0" i="0" dirty="0">
                <a:solidFill>
                  <a:srgbClr val="0D0D0D"/>
                </a:solidFill>
                <a:effectLst/>
                <a:latin typeface="Söhne"/>
              </a:rPr>
              <a:t>National Safeguarding Procedures for Wales: These procedures provide a consistent framework for safeguarding children and adults at risk across Wales. They emphasise the importance of multi-agency working, information sharing, and coordinated responses to safeguarding concerns </a:t>
            </a:r>
            <a:r>
              <a:rPr lang="en-GB" b="0" i="1" dirty="0">
                <a:solidFill>
                  <a:srgbClr val="0D0D0D"/>
                </a:solidFill>
                <a:effectLst/>
                <a:latin typeface="Söhne"/>
              </a:rPr>
              <a:t>(Wales Safeguarding Procedures, 2024). </a:t>
            </a:r>
            <a:endParaRPr lang="en-GB" b="0" i="0" dirty="0">
              <a:solidFill>
                <a:srgbClr val="0D0D0D"/>
              </a:solidFill>
              <a:effectLst/>
              <a:latin typeface="Söhne"/>
            </a:endParaRPr>
          </a:p>
          <a:p>
            <a:pPr algn="l">
              <a:buFont typeface="+mj-lt"/>
              <a:buAutoNum type="arabicPeriod"/>
            </a:pPr>
            <a:r>
              <a:rPr lang="en-GB" b="0" i="0" dirty="0">
                <a:solidFill>
                  <a:srgbClr val="0D0D0D"/>
                </a:solidFill>
                <a:effectLst/>
                <a:latin typeface="Söhne"/>
              </a:rPr>
              <a:t>Welsh Government Policies: The Welsh Government has developed various policies and strategies aimed at promoting the well-being of children and young people, such as "Prosperity for All: The National Strategy" and Future Generations Wales. These policies prioritise collaboration and partnership working to address the diverse needs of children and families in Wales </a:t>
            </a:r>
            <a:r>
              <a:rPr lang="en-GB" b="0" i="1" dirty="0">
                <a:solidFill>
                  <a:srgbClr val="0D0D0D"/>
                </a:solidFill>
                <a:effectLst/>
                <a:latin typeface="Söhne"/>
              </a:rPr>
              <a:t>(Welsh Government, 2017). </a:t>
            </a:r>
            <a:endParaRPr lang="en-GB" b="0" i="0" dirty="0">
              <a:solidFill>
                <a:srgbClr val="0D0D0D"/>
              </a:solidFill>
              <a:effectLst/>
              <a:latin typeface="Söhne"/>
            </a:endParaRPr>
          </a:p>
          <a:p>
            <a:endParaRPr lang="en-GB" dirty="0"/>
          </a:p>
          <a:p>
            <a:r>
              <a:rPr lang="en-GB" dirty="0"/>
              <a:t>If a child makes a disclosure, or is deemed to be at risk, a safeguarding report should be processed, and a Multi-Agency Request Form (MARF) should be put in within 24 hours.  A MARF ensures that all the correct agencies and involved and informed as soon as possible to protect the child involved </a:t>
            </a:r>
            <a:r>
              <a:rPr lang="en-GB" i="1" dirty="0"/>
              <a:t>(Powys, 2024).</a:t>
            </a:r>
            <a:endParaRPr lang="en-GB" dirty="0"/>
          </a:p>
        </p:txBody>
      </p:sp>
      <p:sp>
        <p:nvSpPr>
          <p:cNvPr id="4" name="Slide Number Placeholder 3"/>
          <p:cNvSpPr>
            <a:spLocks noGrp="1"/>
          </p:cNvSpPr>
          <p:nvPr>
            <p:ph type="sldNum" sz="quarter" idx="5"/>
          </p:nvPr>
        </p:nvSpPr>
        <p:spPr/>
        <p:txBody>
          <a:bodyPr/>
          <a:lstStyle/>
          <a:p>
            <a:fld id="{EF427B39-1438-4B14-9754-A010EF57CCD5}" type="slidenum">
              <a:rPr lang="en-GB" smtClean="0"/>
              <a:t>1</a:t>
            </a:fld>
            <a:endParaRPr lang="en-GB"/>
          </a:p>
        </p:txBody>
      </p:sp>
    </p:spTree>
    <p:extLst>
      <p:ext uri="{BB962C8B-B14F-4D97-AF65-F5344CB8AC3E}">
        <p14:creationId xmlns:p14="http://schemas.microsoft.com/office/powerpoint/2010/main" val="58113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Multi-Agency Teams are collaborative groups involving professionals from different sectors, such as education, healthcare, social services, and law enforcement services. These teams work together to safeguard children and young people. They bring diverse expertise and perspectives to ensure a holistic approach to child protection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(HM Government,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GB" b="0" i="0" dirty="0">
                <a:solidFill>
                  <a:srgbClr val="0D0D0D"/>
                </a:solidFill>
                <a:effectLst/>
                <a:latin typeface="Söhne"/>
              </a:rPr>
              <a:t>In Wales, youth justice prevention services aim to prevent young people from entering the criminal justice system by providing early intervention and support. These services focus on addressing risk factors such as poverty, substance abuse, and family issues, while promoting positive youth development and community engagement </a:t>
            </a:r>
            <a:r>
              <a:rPr lang="en-GB" b="0" i="1" dirty="0">
                <a:solidFill>
                  <a:srgbClr val="0D0D0D"/>
                </a:solidFill>
                <a:effectLst/>
                <a:latin typeface="Söhne"/>
              </a:rPr>
              <a:t>(Welsh Government, 2019b)</a:t>
            </a:r>
            <a:endParaRPr lang="en-GB" b="0" i="0" dirty="0">
              <a:solidFill>
                <a:srgbClr val="0D0D0D"/>
              </a:solidFill>
              <a:effectLst/>
              <a:latin typeface="Söhne"/>
            </a:endParaRPr>
          </a:p>
          <a:p>
            <a:pPr algn="l"/>
            <a:r>
              <a:rPr lang="en-GB" b="0" i="0" dirty="0">
                <a:solidFill>
                  <a:srgbClr val="0D0D0D"/>
                </a:solidFill>
                <a:effectLst/>
                <a:latin typeface="Söhne"/>
              </a:rPr>
              <a:t>Team Around the Family (TAF) is a collaborative approach involving professionals from various sectors who work together to support families facing multiple challenges. By coordinating services and resources, TAF aims to address underlying issues, strengthen family resilience, and prevent the escalation of problems that could lead to child welfare concerns or youth offending </a:t>
            </a:r>
            <a:r>
              <a:rPr lang="en-GB" b="0" i="1" dirty="0">
                <a:solidFill>
                  <a:srgbClr val="0D0D0D"/>
                </a:solidFill>
                <a:effectLst/>
                <a:latin typeface="Söhne"/>
              </a:rPr>
              <a:t>(Family information services Carmarthenshire, ND) </a:t>
            </a:r>
            <a:endParaRPr lang="en-GB" b="0" i="0" dirty="0">
              <a:solidFill>
                <a:srgbClr val="0D0D0D"/>
              </a:solidFill>
              <a:effectLst/>
              <a:latin typeface="Söhne"/>
            </a:endParaRPr>
          </a:p>
          <a:p>
            <a:pPr algn="l"/>
            <a:r>
              <a:rPr lang="en-GB" b="0" i="0" dirty="0">
                <a:solidFill>
                  <a:srgbClr val="0D0D0D"/>
                </a:solidFill>
                <a:effectLst/>
                <a:latin typeface="Söhne"/>
              </a:rPr>
              <a:t>Other interventions for young people in Wales include youth mentoring programs, youth diversion schemes, and restorative justice initiatives. These interventions prioritise rehabilitation and reintegration, offering young people alternative pathways away from crime and towards positive life outcomes. Through a combination of support, guidance, and opportunities for personal growth, these interventions strive to empower young people to make positive choices and realise their full potential </a:t>
            </a:r>
            <a:r>
              <a:rPr lang="en-GB" b="0" i="1" dirty="0">
                <a:solidFill>
                  <a:srgbClr val="0D0D0D"/>
                </a:solidFill>
                <a:effectLst/>
                <a:latin typeface="Söhne"/>
              </a:rPr>
              <a:t>(Keenan Et al, 2024).</a:t>
            </a:r>
            <a:endParaRPr lang="en-GB" b="0" i="0" dirty="0">
              <a:solidFill>
                <a:srgbClr val="0D0D0D"/>
              </a:solidFill>
              <a:effectLst/>
              <a:latin typeface="Söhne"/>
            </a:endParaRPr>
          </a:p>
          <a:p>
            <a:r>
              <a:rPr lang="en-GB" b="0" i="0" dirty="0">
                <a:solidFill>
                  <a:srgbClr val="0D0D0D"/>
                </a:solidFill>
                <a:effectLst/>
                <a:latin typeface="Söhne"/>
              </a:rPr>
              <a:t>These interventions are linked to child protection by focusing on preventing harm, strengthening families, and promoting positive youth development. They address underlying risk factors such as poverty and family dysfunction, aiming to reduce the likelihood of child maltreatment and youth offending. Through coordinated support and opportunities for personal growth, these interventions create safer environments for children and young people to thrive </a:t>
            </a:r>
            <a:r>
              <a:rPr lang="en-GB" b="0" i="1" dirty="0">
                <a:solidFill>
                  <a:srgbClr val="0D0D0D"/>
                </a:solidFill>
                <a:effectLst/>
                <a:latin typeface="Söhne"/>
              </a:rPr>
              <a:t>(</a:t>
            </a:r>
            <a:r>
              <a:rPr lang="en-GB" b="0" i="1" dirty="0" err="1">
                <a:solidFill>
                  <a:srgbClr val="0D0D0D"/>
                </a:solidFill>
                <a:effectLst/>
                <a:latin typeface="Söhne"/>
              </a:rPr>
              <a:t>Daro</a:t>
            </a:r>
            <a:r>
              <a:rPr lang="en-GB" b="0" i="1" dirty="0">
                <a:solidFill>
                  <a:srgbClr val="0D0D0D"/>
                </a:solidFill>
                <a:effectLst/>
                <a:latin typeface="Söhne"/>
              </a:rPr>
              <a:t> and Dodge, 2009). </a:t>
            </a:r>
            <a:endParaRPr lang="en-GB" dirty="0"/>
          </a:p>
        </p:txBody>
      </p:sp>
      <p:sp>
        <p:nvSpPr>
          <p:cNvPr id="4" name="Slide Number Placeholder 3"/>
          <p:cNvSpPr>
            <a:spLocks noGrp="1"/>
          </p:cNvSpPr>
          <p:nvPr>
            <p:ph type="sldNum" sz="quarter" idx="5"/>
          </p:nvPr>
        </p:nvSpPr>
        <p:spPr/>
        <p:txBody>
          <a:bodyPr/>
          <a:lstStyle/>
          <a:p>
            <a:fld id="{EF427B39-1438-4B14-9754-A010EF57CCD5}" type="slidenum">
              <a:rPr lang="en-GB" smtClean="0"/>
              <a:t>2</a:t>
            </a:fld>
            <a:endParaRPr lang="en-GB"/>
          </a:p>
        </p:txBody>
      </p:sp>
    </p:spTree>
    <p:extLst>
      <p:ext uri="{BB962C8B-B14F-4D97-AF65-F5344CB8AC3E}">
        <p14:creationId xmlns:p14="http://schemas.microsoft.com/office/powerpoint/2010/main" val="7563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working in Multi-Agency Teams offers several benefits, Firstly,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0D0D0D"/>
                </a:solidFill>
                <a:effectLst/>
                <a:latin typeface="Söhne"/>
              </a:rPr>
              <a:t>1. Enhanced Collaboration: Multi-agency teams facilitate collaboration among professionals from different sectors, allowing for a more coordinated and cohesive response to safeguarding concerns.</a:t>
            </a:r>
          </a:p>
          <a:p>
            <a:pPr algn="l">
              <a:buFont typeface="+mj-lt"/>
              <a:buAutoNum type="arabicPeriod"/>
            </a:pPr>
            <a:r>
              <a:rPr lang="en-GB" sz="2800" b="0" i="0" dirty="0">
                <a:solidFill>
                  <a:srgbClr val="0D0D0D"/>
                </a:solidFill>
                <a:effectLst/>
                <a:latin typeface="Söhne"/>
              </a:rPr>
              <a:t>Comprehensive Assessment: By pooling expertise from various disciplines, multi-agency teams can conduct more thorough assessments, considering a wide range of factors that may impact a child's well-being.</a:t>
            </a:r>
          </a:p>
          <a:p>
            <a:pPr algn="l">
              <a:buFont typeface="+mj-lt"/>
              <a:buAutoNum type="arabicPeriod"/>
            </a:pPr>
            <a:r>
              <a:rPr lang="en-GB" sz="2800" b="0" i="0" dirty="0">
                <a:solidFill>
                  <a:srgbClr val="0D0D0D"/>
                </a:solidFill>
                <a:effectLst/>
                <a:latin typeface="Söhne"/>
              </a:rPr>
              <a:t>Early Intervention: Multi-agency working enables early identification and intervention in safeguarding cases, helping to prevent issues from escalating and minimising harm to children and families.</a:t>
            </a:r>
          </a:p>
          <a:p>
            <a:pPr algn="l">
              <a:buFont typeface="+mj-lt"/>
              <a:buAutoNum type="arabicPeriod"/>
            </a:pPr>
            <a:r>
              <a:rPr lang="en-GB" sz="2800" b="0" i="0" dirty="0">
                <a:solidFill>
                  <a:srgbClr val="0D0D0D"/>
                </a:solidFill>
                <a:effectLst/>
                <a:latin typeface="Söhne"/>
              </a:rPr>
              <a:t>Tailored Support: With input from multiple agencies, support plans can be more tailored to meet the specific needs of children and families, ensuring that interventions are effective and relevant.</a:t>
            </a:r>
          </a:p>
          <a:p>
            <a:pPr algn="l">
              <a:buFont typeface="+mj-lt"/>
              <a:buAutoNum type="arabicPeriod"/>
            </a:pPr>
            <a:r>
              <a:rPr lang="en-GB" sz="2800" b="0" i="0" dirty="0">
                <a:solidFill>
                  <a:srgbClr val="0D0D0D"/>
                </a:solidFill>
                <a:effectLst/>
                <a:latin typeface="Söhne"/>
              </a:rPr>
              <a:t>Shared Resources: Multi-agency working allows for the sharing of resources, expertise, and best practices, maximising efficiency and effectiveness in safeguarding efforts.</a:t>
            </a:r>
          </a:p>
          <a:p>
            <a:pPr algn="l">
              <a:buFont typeface="+mj-lt"/>
              <a:buAutoNum type="arabicPeriod"/>
            </a:pPr>
            <a:r>
              <a:rPr lang="en-GB" sz="2800" b="0" i="0" dirty="0">
                <a:solidFill>
                  <a:srgbClr val="0D0D0D"/>
                </a:solidFill>
                <a:effectLst/>
                <a:latin typeface="Söhne"/>
              </a:rPr>
              <a:t>Improved Communication: Collaborative working promotes better communication and information sharing among professionals, reducing the likelihood of important details being overlooked or misunderstood.</a:t>
            </a:r>
          </a:p>
          <a:p>
            <a:pPr algn="l">
              <a:buFont typeface="+mj-lt"/>
              <a:buAutoNum type="arabicPeriod"/>
            </a:pPr>
            <a:r>
              <a:rPr lang="en-GB" sz="2800" b="0" i="0" dirty="0">
                <a:solidFill>
                  <a:srgbClr val="0D0D0D"/>
                </a:solidFill>
                <a:effectLst/>
                <a:latin typeface="Söhne"/>
              </a:rPr>
              <a:t>Empowerment of Families: Multi-agency teams can empower families by involving them in decision-making processes and connecting them with the support and resources they need to address safeguarding concerns.</a:t>
            </a:r>
          </a:p>
          <a:p>
            <a:pPr algn="l">
              <a:buFont typeface="+mj-lt"/>
              <a:buAutoNum type="arabicPeriod"/>
            </a:pPr>
            <a:r>
              <a:rPr lang="en-GB" sz="2800" b="0" i="0" dirty="0">
                <a:solidFill>
                  <a:srgbClr val="0D0D0D"/>
                </a:solidFill>
                <a:effectLst/>
                <a:latin typeface="Söhne"/>
              </a:rPr>
              <a:t>Increased Accountability: With multiple agencies involved, there is greater accountability in safeguarding cases, as professionals work together to ensure that appropriate actions are taken to protect children and young people. </a:t>
            </a:r>
          </a:p>
          <a:p>
            <a:pPr algn="l">
              <a:buFont typeface="+mj-lt"/>
              <a:buAutoNum type="arabicPeriod"/>
            </a:pPr>
            <a:endParaRPr lang="en-GB" sz="2800" b="0" i="0" dirty="0">
              <a:solidFill>
                <a:srgbClr val="0D0D0D"/>
              </a:solidFill>
              <a:effectLst/>
              <a:latin typeface="Söhne"/>
            </a:endParaRPr>
          </a:p>
          <a:p>
            <a:pPr algn="l">
              <a:buFont typeface="+mj-lt"/>
              <a:buNone/>
            </a:pPr>
            <a:r>
              <a:rPr lang="en-GB" sz="2800" b="0" i="1" dirty="0">
                <a:solidFill>
                  <a:srgbClr val="0D0D0D"/>
                </a:solidFill>
                <a:effectLst/>
                <a:latin typeface="Söhne"/>
              </a:rPr>
              <a:t>(NSPCC,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F427B39-1438-4B14-9754-A010EF57CCD5}" type="slidenum">
              <a:rPr lang="en-GB" smtClean="0"/>
              <a:t>3</a:t>
            </a:fld>
            <a:endParaRPr lang="en-GB"/>
          </a:p>
        </p:txBody>
      </p:sp>
    </p:spTree>
    <p:extLst>
      <p:ext uri="{BB962C8B-B14F-4D97-AF65-F5344CB8AC3E}">
        <p14:creationId xmlns:p14="http://schemas.microsoft.com/office/powerpoint/2010/main" val="3124170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latin typeface="Söhne"/>
              </a:rPr>
              <a:t>Promoting and developing positive Multi-Agency Teams involves implementing strategies that foster collaboration, communication, and effective teamwork. Here are some strategies to achieve this:</a:t>
            </a:r>
          </a:p>
          <a:p>
            <a:pPr algn="l">
              <a:buFont typeface="+mj-lt"/>
              <a:buAutoNum type="arabicPeriod"/>
            </a:pPr>
            <a:r>
              <a:rPr lang="en-GB" b="0" i="0" dirty="0">
                <a:solidFill>
                  <a:srgbClr val="0D0D0D"/>
                </a:solidFill>
                <a:effectLst/>
                <a:latin typeface="Söhne"/>
              </a:rPr>
              <a:t>Clear Leadership and Governance: Ensure that Multi-Agency teams have clear leadership structures and governance arrangements in place. Effective leadership provides direction, promotes accountability, and fosters a culture of collaboration and shared responsibility among team members.</a:t>
            </a:r>
          </a:p>
          <a:p>
            <a:pPr algn="l">
              <a:buFont typeface="+mj-lt"/>
              <a:buAutoNum type="arabicPeriod"/>
            </a:pPr>
            <a:r>
              <a:rPr lang="en-GB" b="0" i="0" dirty="0">
                <a:solidFill>
                  <a:srgbClr val="0D0D0D"/>
                </a:solidFill>
                <a:effectLst/>
                <a:latin typeface="Söhne"/>
              </a:rPr>
              <a:t>Shared Vision and Values: Establish a shared vision and set of values that guide the work of the Multi Agency team. Encourage team members to align their efforts with the common goal of safeguarding children and promoting their well-being.</a:t>
            </a:r>
          </a:p>
          <a:p>
            <a:pPr algn="l">
              <a:buFont typeface="+mj-lt"/>
              <a:buAutoNum type="arabicPeriod"/>
            </a:pPr>
            <a:r>
              <a:rPr lang="en-GB" b="0" i="0" dirty="0">
                <a:solidFill>
                  <a:srgbClr val="0D0D0D"/>
                </a:solidFill>
                <a:effectLst/>
                <a:latin typeface="Söhne"/>
              </a:rPr>
              <a:t>Training and Development: Provide ongoing training and professional development opportunities for Multi agency team members to enhance their knowledge, skills, and understanding of their respective roles and responsibilities within the team. This may include training on child protection procedures, communication skills, and collaborative working practices.</a:t>
            </a:r>
          </a:p>
          <a:p>
            <a:pPr algn="l">
              <a:buFont typeface="+mj-lt"/>
              <a:buAutoNum type="arabicPeriod"/>
            </a:pPr>
            <a:r>
              <a:rPr lang="en-GB" b="0" i="0" dirty="0">
                <a:solidFill>
                  <a:srgbClr val="0D0D0D"/>
                </a:solidFill>
                <a:effectLst/>
                <a:latin typeface="Söhne"/>
              </a:rPr>
              <a:t>Clear Roles and Responsibilities: Clarify the roles and responsibilities of each Multi agency team member, ensuring that everyone understands their contribution to the team and how they can best support each other in achieving shared objectives.</a:t>
            </a:r>
          </a:p>
          <a:p>
            <a:pPr algn="l">
              <a:buFont typeface="+mj-lt"/>
              <a:buAutoNum type="arabicPeriod"/>
            </a:pPr>
            <a:r>
              <a:rPr lang="en-GB" b="0" i="0" dirty="0">
                <a:solidFill>
                  <a:srgbClr val="0D0D0D"/>
                </a:solidFill>
                <a:effectLst/>
                <a:latin typeface="Söhne"/>
              </a:rPr>
              <a:t>Effective Communication: Establish clear channels of communication within the Multi agency team, including regular team meetings, email updates, and communication protocols. Encourage open and honest communication, active listening, and constructive feedback among team members.</a:t>
            </a:r>
          </a:p>
          <a:p>
            <a:pPr algn="l">
              <a:buFont typeface="+mj-lt"/>
              <a:buAutoNum type="arabicPeriod"/>
            </a:pPr>
            <a:r>
              <a:rPr lang="en-GB" b="0" i="0" dirty="0">
                <a:solidFill>
                  <a:srgbClr val="0D0D0D"/>
                </a:solidFill>
                <a:effectLst/>
                <a:latin typeface="Söhne"/>
              </a:rPr>
              <a:t>Information Sharing and Confidentiality: Develop robust protocols for sharing information and maintaining confidentiality within the Multi agency team. Ensure that all team members understand their obligations under data protection laws and safeguarding policies when handling sensitive information and understand who referrals need to be made to. </a:t>
            </a:r>
          </a:p>
          <a:p>
            <a:pPr algn="l">
              <a:buFont typeface="+mj-lt"/>
              <a:buAutoNum type="arabicPeriod"/>
            </a:pPr>
            <a:r>
              <a:rPr lang="en-GB" b="0" i="0" dirty="0">
                <a:solidFill>
                  <a:srgbClr val="0D0D0D"/>
                </a:solidFill>
                <a:effectLst/>
                <a:latin typeface="Söhne"/>
              </a:rPr>
              <a:t>Joint Working Protocols: Develop joint working protocols or agreements that outline how different agencies will collaborate and coordinate their efforts within the Multi agency team. Clarify processes for making referrals, conducting assessments, and developing support plans for children and families.</a:t>
            </a:r>
          </a:p>
          <a:p>
            <a:pPr algn="l">
              <a:buFont typeface="+mj-lt"/>
              <a:buAutoNum type="arabicPeriod"/>
            </a:pPr>
            <a:r>
              <a:rPr lang="en-GB" b="0" i="0" dirty="0">
                <a:solidFill>
                  <a:srgbClr val="0D0D0D"/>
                </a:solidFill>
                <a:effectLst/>
                <a:latin typeface="Söhne"/>
              </a:rPr>
              <a:t>Continuous Improvement: Foster a culture of continuous improvement within the Multi agency team, where team members reflect on their practice, learn from their experiences, and identify opportunities for innovation and development. Encourage feedback from service users and stakeholders to inform future improvements.</a:t>
            </a:r>
          </a:p>
          <a:p>
            <a:pPr algn="l"/>
            <a:r>
              <a:rPr lang="en-GB" b="0" i="0" dirty="0">
                <a:solidFill>
                  <a:srgbClr val="0D0D0D"/>
                </a:solidFill>
                <a:effectLst/>
                <a:latin typeface="Söhne"/>
              </a:rPr>
              <a:t>By implementing these strategies, Multi agency teams can promote positive working relationships, enhance collaboration, and ultimately improve outcomes for children and families involved in safeguarding processes.</a:t>
            </a:r>
          </a:p>
          <a:p>
            <a:pPr algn="l"/>
            <a:endParaRPr lang="en-GB" b="0" i="0" dirty="0">
              <a:solidFill>
                <a:srgbClr val="0D0D0D"/>
              </a:solidFill>
              <a:effectLst/>
              <a:latin typeface="Söhne"/>
            </a:endParaRPr>
          </a:p>
          <a:p>
            <a:pPr algn="l"/>
            <a:r>
              <a:rPr lang="en-GB" b="0" i="1" dirty="0">
                <a:solidFill>
                  <a:srgbClr val="0D0D0D"/>
                </a:solidFill>
                <a:effectLst/>
                <a:latin typeface="Söhne"/>
              </a:rPr>
              <a:t>(HM Inspectorate of probation, 2023) </a:t>
            </a:r>
          </a:p>
          <a:p>
            <a:endParaRPr lang="en-GB" dirty="0"/>
          </a:p>
        </p:txBody>
      </p:sp>
      <p:sp>
        <p:nvSpPr>
          <p:cNvPr id="4" name="Slide Number Placeholder 3"/>
          <p:cNvSpPr>
            <a:spLocks noGrp="1"/>
          </p:cNvSpPr>
          <p:nvPr>
            <p:ph type="sldNum" sz="quarter" idx="5"/>
          </p:nvPr>
        </p:nvSpPr>
        <p:spPr/>
        <p:txBody>
          <a:bodyPr/>
          <a:lstStyle/>
          <a:p>
            <a:fld id="{EF427B39-1438-4B14-9754-A010EF57CCD5}" type="slidenum">
              <a:rPr lang="en-GB" smtClean="0"/>
              <a:t>4</a:t>
            </a:fld>
            <a:endParaRPr lang="en-GB"/>
          </a:p>
        </p:txBody>
      </p:sp>
    </p:spTree>
    <p:extLst>
      <p:ext uri="{BB962C8B-B14F-4D97-AF65-F5344CB8AC3E}">
        <p14:creationId xmlns:p14="http://schemas.microsoft.com/office/powerpoint/2010/main" val="2724771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427B39-1438-4B14-9754-A010EF57CCD5}" type="slidenum">
              <a:rPr lang="en-GB" smtClean="0"/>
              <a:t>5</a:t>
            </a:fld>
            <a:endParaRPr lang="en-GB"/>
          </a:p>
        </p:txBody>
      </p:sp>
    </p:spTree>
    <p:extLst>
      <p:ext uri="{BB962C8B-B14F-4D97-AF65-F5344CB8AC3E}">
        <p14:creationId xmlns:p14="http://schemas.microsoft.com/office/powerpoint/2010/main" val="1741587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F25EE-4FF0-E740-E0EE-4476C2C2E1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419B26-C805-D586-2AD4-443ADEDAA9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07CBD8-9AC7-6EA0-29EF-522503B86281}"/>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5" name="Footer Placeholder 4">
            <a:extLst>
              <a:ext uri="{FF2B5EF4-FFF2-40B4-BE49-F238E27FC236}">
                <a16:creationId xmlns:a16="http://schemas.microsoft.com/office/drawing/2014/main" id="{951F9B0F-5747-D36A-6904-3FC4048BC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1EACFE-923F-9777-51C0-BDA27C3CBFED}"/>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1296965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98D30-D3C7-9D2C-7D7D-14339B0A2F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BEA4CC-B46C-C30F-7E09-60DF3D48A2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16171-55D5-BBCC-1663-C62D927D5610}"/>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5" name="Footer Placeholder 4">
            <a:extLst>
              <a:ext uri="{FF2B5EF4-FFF2-40B4-BE49-F238E27FC236}">
                <a16:creationId xmlns:a16="http://schemas.microsoft.com/office/drawing/2014/main" id="{03CCD81D-9F88-6B74-C252-66C06452D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730543-7C22-A084-3C3F-90FB10BDF6CF}"/>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3104870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4149D-4FF3-0F65-A18C-2EBD0B44AF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D73F74-201B-BF63-CC7D-E70B26F6A9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12553E-AD85-B97E-C486-CB88E3634241}"/>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5" name="Footer Placeholder 4">
            <a:extLst>
              <a:ext uri="{FF2B5EF4-FFF2-40B4-BE49-F238E27FC236}">
                <a16:creationId xmlns:a16="http://schemas.microsoft.com/office/drawing/2014/main" id="{6017C607-5C74-A1BF-4194-96F5F389A7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58052D-3BC8-5A13-884F-C36BA70F34EF}"/>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423043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2DAE0-3EFB-E1B5-6761-4750D56C9C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26A016-6DD6-AE62-4F5D-0CCC07C27D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7D0587-4A92-5360-D709-3BC489F08F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B79391-6BE4-FA15-65CA-D2AB37D0119B}"/>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6" name="Footer Placeholder 5">
            <a:extLst>
              <a:ext uri="{FF2B5EF4-FFF2-40B4-BE49-F238E27FC236}">
                <a16:creationId xmlns:a16="http://schemas.microsoft.com/office/drawing/2014/main" id="{62546518-06D8-B378-CA1F-CCC3492F7C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AAC40D-9C1A-BDD9-2D53-61BF7EFB2953}"/>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1296574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BB55-3F1E-AA7C-AD19-FCE4C6F4DD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B83EA3-0120-0BDA-1768-8A2FCE6CAF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5F9C3B-A703-BB6E-32A5-3F9E8E8F3C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169097-78F1-8DA2-EA02-A322665968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E4ACAE-D14E-C024-1D0E-78E8A74226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1C9AA3-9603-773F-1DAA-7A53E419A7E3}"/>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8" name="Footer Placeholder 7">
            <a:extLst>
              <a:ext uri="{FF2B5EF4-FFF2-40B4-BE49-F238E27FC236}">
                <a16:creationId xmlns:a16="http://schemas.microsoft.com/office/drawing/2014/main" id="{048CEB1A-62E3-8999-589C-82DBD02687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B73990-120A-41BE-9517-303D95C3F34F}"/>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1412738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D3950-03A7-EA80-7985-463C4F8201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9CB390-A3FA-868F-EAD0-A1EB96156AE5}"/>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4" name="Footer Placeholder 3">
            <a:extLst>
              <a:ext uri="{FF2B5EF4-FFF2-40B4-BE49-F238E27FC236}">
                <a16:creationId xmlns:a16="http://schemas.microsoft.com/office/drawing/2014/main" id="{B3BC2993-A41C-ADE9-488D-B3F75FD38F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46A136-67E0-11A7-7878-D54730CF0B61}"/>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873834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0BEDD8-D894-6799-9414-A7E8A9DCAD70}"/>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3" name="Footer Placeholder 2">
            <a:extLst>
              <a:ext uri="{FF2B5EF4-FFF2-40B4-BE49-F238E27FC236}">
                <a16:creationId xmlns:a16="http://schemas.microsoft.com/office/drawing/2014/main" id="{7F533EE9-67D7-48C5-03B1-678DC28131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4C1A0C-39D5-E681-3B9F-EC40A95507A2}"/>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619522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C48F-1A2D-A508-3F18-EFF09AF666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AD04B2-CC83-170E-28B9-AB5C83305A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E5BA1B-7556-0CE3-AB7D-94B99A1517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A2323D-71F1-2C38-5323-FDEFF253EDC4}"/>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6" name="Footer Placeholder 5">
            <a:extLst>
              <a:ext uri="{FF2B5EF4-FFF2-40B4-BE49-F238E27FC236}">
                <a16:creationId xmlns:a16="http://schemas.microsoft.com/office/drawing/2014/main" id="{FB971FCC-C0F9-1C97-E00B-C7C4712538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67D45-C46A-AC73-B1F3-BB48816E22C0}"/>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3663971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6B1FD-9F89-E118-FEF6-053E92E394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0BAA0B-A8DC-C2C3-D934-7F0574B62B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F59401-34C3-9367-FAEB-8967E4F45F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E4E066-473A-8A21-BE6B-D92CF7B7B8FB}"/>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6" name="Footer Placeholder 5">
            <a:extLst>
              <a:ext uri="{FF2B5EF4-FFF2-40B4-BE49-F238E27FC236}">
                <a16:creationId xmlns:a16="http://schemas.microsoft.com/office/drawing/2014/main" id="{2B268EB3-A7EA-A922-BEF0-769F4B80A8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1270C-E7F5-1F83-4A7F-04B940F0B34F}"/>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3089792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14B03-A45B-421C-9DCA-B1F978111A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2B8219-9E1E-CF9C-E2A4-76380465F7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E300F9-7ACD-967D-5ADE-A35408E8672B}"/>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5" name="Footer Placeholder 4">
            <a:extLst>
              <a:ext uri="{FF2B5EF4-FFF2-40B4-BE49-F238E27FC236}">
                <a16:creationId xmlns:a16="http://schemas.microsoft.com/office/drawing/2014/main" id="{9AA28BBD-F42C-C915-5081-ABBAF9289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A2EABB-25BC-8E45-6424-AC17857C6F54}"/>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3662634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C295CB-FEA0-2461-D573-D7F8C6C6C3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1E60A5-789A-2467-88F9-82217A53CF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A155F5-978B-322D-C546-003DE79BE26A}"/>
              </a:ext>
            </a:extLst>
          </p:cNvPr>
          <p:cNvSpPr>
            <a:spLocks noGrp="1"/>
          </p:cNvSpPr>
          <p:nvPr>
            <p:ph type="dt" sz="half" idx="10"/>
          </p:nvPr>
        </p:nvSpPr>
        <p:spPr/>
        <p:txBody>
          <a:bodyPr/>
          <a:lstStyle/>
          <a:p>
            <a:fld id="{F93D272F-A499-4643-9A8F-46AD599904E4}" type="datetimeFigureOut">
              <a:rPr lang="en-GB" smtClean="0"/>
              <a:t>15/04/2024</a:t>
            </a:fld>
            <a:endParaRPr lang="en-GB"/>
          </a:p>
        </p:txBody>
      </p:sp>
      <p:sp>
        <p:nvSpPr>
          <p:cNvPr id="5" name="Footer Placeholder 4">
            <a:extLst>
              <a:ext uri="{FF2B5EF4-FFF2-40B4-BE49-F238E27FC236}">
                <a16:creationId xmlns:a16="http://schemas.microsoft.com/office/drawing/2014/main" id="{12047F79-44F6-E3CA-C054-0F42B4873D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8EB677-E480-FE9F-0FF4-EDD0782687C7}"/>
              </a:ext>
            </a:extLst>
          </p:cNvPr>
          <p:cNvSpPr>
            <a:spLocks noGrp="1"/>
          </p:cNvSpPr>
          <p:nvPr>
            <p:ph type="sldNum" sz="quarter" idx="12"/>
          </p:nvPr>
        </p:nvSpPr>
        <p:spPr/>
        <p:txBody>
          <a:bodyPr/>
          <a:lstStyle/>
          <a:p>
            <a:fld id="{D26DF08A-BEB5-4EFF-8AA9-840A18C3C2E5}" type="slidenum">
              <a:rPr lang="en-GB" smtClean="0"/>
              <a:t>‹#›</a:t>
            </a:fld>
            <a:endParaRPr lang="en-GB"/>
          </a:p>
        </p:txBody>
      </p:sp>
    </p:spTree>
    <p:extLst>
      <p:ext uri="{BB962C8B-B14F-4D97-AF65-F5344CB8AC3E}">
        <p14:creationId xmlns:p14="http://schemas.microsoft.com/office/powerpoint/2010/main" val="2476172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F6CDD3-93E5-3DB7-B5DC-0667B75C4F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ADD88F-C61D-7877-8487-A3A84BB788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12009-7F5C-DC43-CBA3-346360C4E1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3D272F-A499-4643-9A8F-46AD599904E4}" type="datetimeFigureOut">
              <a:rPr lang="en-GB" smtClean="0"/>
              <a:t>15/04/2024</a:t>
            </a:fld>
            <a:endParaRPr lang="en-GB"/>
          </a:p>
        </p:txBody>
      </p:sp>
      <p:sp>
        <p:nvSpPr>
          <p:cNvPr id="5" name="Footer Placeholder 4">
            <a:extLst>
              <a:ext uri="{FF2B5EF4-FFF2-40B4-BE49-F238E27FC236}">
                <a16:creationId xmlns:a16="http://schemas.microsoft.com/office/drawing/2014/main" id="{C4F0A92D-3845-F293-8777-392264A638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90A50D-B590-277C-2433-F2AF479C28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6DF08A-BEB5-4EFF-8AA9-840A18C3C2E5}" type="slidenum">
              <a:rPr lang="en-GB" smtClean="0"/>
              <a:t>‹#›</a:t>
            </a:fld>
            <a:endParaRPr lang="en-GB"/>
          </a:p>
        </p:txBody>
      </p:sp>
    </p:spTree>
    <p:extLst>
      <p:ext uri="{BB962C8B-B14F-4D97-AF65-F5344CB8AC3E}">
        <p14:creationId xmlns:p14="http://schemas.microsoft.com/office/powerpoint/2010/main" val="2686968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hyperlink" Target="https://learning.nspcc.org.uk/child-protection-system/multi-agency-working-child-protection/" TargetMode="External"/><Relationship Id="rId13" Type="http://schemas.openxmlformats.org/officeDocument/2006/relationships/hyperlink" Target="https://safeguarding.wales/en/int-i/int-i-i1/i1-p1/" TargetMode="External"/><Relationship Id="rId3" Type="http://schemas.openxmlformats.org/officeDocument/2006/relationships/hyperlink" Target="https://www.ncbi.nlm.nih.gov/pmc/articles/PMC3730282/" TargetMode="External"/><Relationship Id="rId7" Type="http://schemas.openxmlformats.org/officeDocument/2006/relationships/hyperlink" Target="https://www.ncb.org.uk/sites/default/files/uploads/files/NCB%20YEF%20Diversion%20Evidence%20Review%20-%20for%20Publication.pdf" TargetMode="External"/><Relationship Id="rId12" Type="http://schemas.openxmlformats.org/officeDocument/2006/relationships/hyperlink" Target="https://www.legislation.gov.uk/ukpga/2004/31/pdfs/ukpgaen_20040031_en.pdf" TargetMode="External"/><Relationship Id="rId2" Type="http://schemas.openxmlformats.org/officeDocument/2006/relationships/notesSlide" Target="../notesSlides/notesSlide5.xml"/><Relationship Id="rId16" Type="http://schemas.openxmlformats.org/officeDocument/2006/relationships/hyperlink" Target="https://www.gov.wales/sites/default/files/publications/2019-07/working-together-to-safeguard-people-information-sharing-to-safeguard-children.pdf" TargetMode="External"/><Relationship Id="rId1" Type="http://schemas.openxmlformats.org/officeDocument/2006/relationships/slideLayout" Target="../slideLayouts/slideLayout7.xml"/><Relationship Id="rId6" Type="http://schemas.openxmlformats.org/officeDocument/2006/relationships/hyperlink" Target="https://www.justiceinspectorates.gov.uk/hmiprobation/research/the-evidence-base-youth-offending-services/organisational-delivery/governance-and-leadership/" TargetMode="External"/><Relationship Id="rId11" Type="http://schemas.openxmlformats.org/officeDocument/2006/relationships/hyperlink" Target="https://trainingexpress.org.uk/what-is-multi-agency-working-in-safeguarding/" TargetMode="External"/><Relationship Id="rId5" Type="http://schemas.openxmlformats.org/officeDocument/2006/relationships/hyperlink" Target="https://assets.publishing.service.gov.uk/media/65cb4349a7ded0000c79e4e1/Working_together_to_safeguard_children_2023_-_statutory_guidance.pdf" TargetMode="External"/><Relationship Id="rId15" Type="http://schemas.openxmlformats.org/officeDocument/2006/relationships/hyperlink" Target="https://www.gov.wales/sites/default/files/publications/2019-05/youth-justice-blueprint_0.pdf" TargetMode="External"/><Relationship Id="rId10" Type="http://schemas.openxmlformats.org/officeDocument/2006/relationships/hyperlink" Target="https://txsource.com/2015/03/12/social-work-spotlight-a-first-hand-look-into-the-multi-agency-approach-to-social-work/" TargetMode="External"/><Relationship Id="rId4" Type="http://schemas.openxmlformats.org/officeDocument/2006/relationships/hyperlink" Target="https://fis.carmarthenshire.gov.wales/team-around-family/" TargetMode="External"/><Relationship Id="rId9" Type="http://schemas.openxmlformats.org/officeDocument/2006/relationships/hyperlink" Target="https://en.powys.gov.uk/article/8063/Childrens-Safeguarding-Multi-Agency-Referral-Form-MARF" TargetMode="External"/><Relationship Id="rId14" Type="http://schemas.openxmlformats.org/officeDocument/2006/relationships/hyperlink" Target="https://www.gov.wales/sites/default/files/publications/2019-06/nhs-wales-planning-framework-2018-202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B47B57D-3044-2CF4-1B2A-4448E8DB7D73}"/>
              </a:ext>
            </a:extLst>
          </p:cNvPr>
          <p:cNvPicPr>
            <a:picLocks noChangeAspect="1"/>
          </p:cNvPicPr>
          <p:nvPr/>
        </p:nvPicPr>
        <p:blipFill>
          <a:blip r:embed="rId3"/>
          <a:stretch>
            <a:fillRect/>
          </a:stretch>
        </p:blipFill>
        <p:spPr>
          <a:xfrm>
            <a:off x="0" y="0"/>
            <a:ext cx="9525000" cy="6858000"/>
          </a:xfrm>
          <a:prstGeom prst="rect">
            <a:avLst/>
          </a:prstGeom>
        </p:spPr>
      </p:pic>
      <p:sp>
        <p:nvSpPr>
          <p:cNvPr id="5" name="Rectangle 4">
            <a:extLst>
              <a:ext uri="{FF2B5EF4-FFF2-40B4-BE49-F238E27FC236}">
                <a16:creationId xmlns:a16="http://schemas.microsoft.com/office/drawing/2014/main" id="{2C209258-71E3-0E1C-B239-66C960F0D953}"/>
              </a:ext>
            </a:extLst>
          </p:cNvPr>
          <p:cNvSpPr/>
          <p:nvPr/>
        </p:nvSpPr>
        <p:spPr>
          <a:xfrm>
            <a:off x="5883976" y="-17601"/>
            <a:ext cx="6308024" cy="6858000"/>
          </a:xfrm>
          <a:prstGeom prst="rect">
            <a:avLst/>
          </a:prstGeom>
          <a:solidFill>
            <a:schemeClr val="accent2">
              <a:lumMod val="75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99B0850-5866-AE5A-9D02-3F2D06D4766F}"/>
              </a:ext>
            </a:extLst>
          </p:cNvPr>
          <p:cNvSpPr>
            <a:spLocks noGrp="1"/>
          </p:cNvSpPr>
          <p:nvPr>
            <p:ph type="ctrTitle"/>
          </p:nvPr>
        </p:nvSpPr>
        <p:spPr/>
        <p:txBody>
          <a:bodyPr/>
          <a:lstStyle/>
          <a:p>
            <a:br>
              <a:rPr lang="en-GB" dirty="0"/>
            </a:br>
            <a:endParaRPr lang="en-GB" dirty="0"/>
          </a:p>
        </p:txBody>
      </p:sp>
      <p:sp>
        <p:nvSpPr>
          <p:cNvPr id="3" name="Subtitle 2">
            <a:extLst>
              <a:ext uri="{FF2B5EF4-FFF2-40B4-BE49-F238E27FC236}">
                <a16:creationId xmlns:a16="http://schemas.microsoft.com/office/drawing/2014/main" id="{6B098BE1-E09A-CFF2-84E8-BCCC4B749D98}"/>
              </a:ext>
            </a:extLst>
          </p:cNvPr>
          <p:cNvSpPr>
            <a:spLocks noGrp="1"/>
          </p:cNvSpPr>
          <p:nvPr>
            <p:ph type="subTitle" idx="1"/>
          </p:nvPr>
        </p:nvSpPr>
        <p:spPr>
          <a:xfrm>
            <a:off x="3723861" y="3446601"/>
            <a:ext cx="4744278" cy="385762"/>
          </a:xfr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a:lstStyle/>
          <a:p>
            <a:r>
              <a:rPr lang="en-GB" sz="18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Enhancing Collaboration for Child Protection</a:t>
            </a:r>
            <a:endParaRPr lang="en-GB" dirty="0">
              <a:solidFill>
                <a:schemeClr val="accent2">
                  <a:lumMod val="75000"/>
                </a:schemeClr>
              </a:solidFill>
            </a:endParaRPr>
          </a:p>
        </p:txBody>
      </p:sp>
      <p:sp>
        <p:nvSpPr>
          <p:cNvPr id="4" name="Rectangle 3">
            <a:extLst>
              <a:ext uri="{FF2B5EF4-FFF2-40B4-BE49-F238E27FC236}">
                <a16:creationId xmlns:a16="http://schemas.microsoft.com/office/drawing/2014/main" id="{CDD7089B-73CA-DB66-1E33-7261090A0E94}"/>
              </a:ext>
            </a:extLst>
          </p:cNvPr>
          <p:cNvSpPr/>
          <p:nvPr/>
        </p:nvSpPr>
        <p:spPr>
          <a:xfrm>
            <a:off x="2598397" y="1600200"/>
            <a:ext cx="6571158" cy="1754326"/>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Multi-agency teams in</a:t>
            </a:r>
          </a:p>
          <a:p>
            <a:pPr algn="ctr"/>
            <a:r>
              <a:rPr lang="en-US" sz="5400" b="1" dirty="0">
                <a:ln w="22225">
                  <a:solidFill>
                    <a:schemeClr val="accent2"/>
                  </a:solidFill>
                  <a:prstDash val="solid"/>
                </a:ln>
                <a:solidFill>
                  <a:schemeClr val="accent2">
                    <a:lumMod val="40000"/>
                    <a:lumOff val="60000"/>
                  </a:schemeClr>
                </a:solidFill>
              </a:rPr>
              <a:t> safeguarding </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7" name="TextBox 6">
            <a:extLst>
              <a:ext uri="{FF2B5EF4-FFF2-40B4-BE49-F238E27FC236}">
                <a16:creationId xmlns:a16="http://schemas.microsoft.com/office/drawing/2014/main" id="{559CFCF8-0A9F-492C-832B-11DF95EC6D1E}"/>
              </a:ext>
            </a:extLst>
          </p:cNvPr>
          <p:cNvSpPr txBox="1"/>
          <p:nvPr/>
        </p:nvSpPr>
        <p:spPr>
          <a:xfrm>
            <a:off x="265043" y="6559826"/>
            <a:ext cx="2517914" cy="307777"/>
          </a:xfrm>
          <a:prstGeom prst="rect">
            <a:avLst/>
          </a:prstGeom>
          <a:noFill/>
        </p:spPr>
        <p:txBody>
          <a:bodyPr wrap="square" rtlCol="0">
            <a:spAutoFit/>
          </a:bodyPr>
          <a:lstStyle/>
          <a:p>
            <a:r>
              <a:rPr lang="en-GB" sz="1400" i="1" dirty="0"/>
              <a:t>(Training express, 2024)</a:t>
            </a:r>
          </a:p>
        </p:txBody>
      </p:sp>
    </p:spTree>
    <p:extLst>
      <p:ext uri="{BB962C8B-B14F-4D97-AF65-F5344CB8AC3E}">
        <p14:creationId xmlns:p14="http://schemas.microsoft.com/office/powerpoint/2010/main" val="3958468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625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barn(inVertical)">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arn(inVertic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arn(inVertic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F875D2C-C1A6-49C7-9357-2BB8FBC29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CB018903-3549-4A3B-A9DF-B26757CAA9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9E5D3F77-D07F-4F7D-97A2-E36683020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6F5A2D-56A0-4ED7-A3E2-3CF67608F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5F7B03AE-E9E2-30B5-9958-F768EB5DE51B}"/>
              </a:ext>
            </a:extLst>
          </p:cNvPr>
          <p:cNvSpPr txBox="1"/>
          <p:nvPr/>
        </p:nvSpPr>
        <p:spPr>
          <a:xfrm>
            <a:off x="549277" y="458033"/>
            <a:ext cx="5257798" cy="726224"/>
          </a:xfrm>
          <a:prstGeom prst="rect">
            <a:avLst/>
          </a:prstGeom>
        </p:spPr>
        <p:txBody>
          <a:bodyPr vert="horz" wrap="square" lIns="91440" tIns="45720" rIns="91440" bIns="45720" rtlCol="0" anchor="ctr">
            <a:normAutofit/>
          </a:bodyPr>
          <a:lstStyle/>
          <a:p>
            <a:pPr>
              <a:lnSpc>
                <a:spcPct val="90000"/>
              </a:lnSpc>
              <a:spcBef>
                <a:spcPct val="0"/>
              </a:spcBef>
              <a:spcAft>
                <a:spcPts val="600"/>
              </a:spcAft>
            </a:pPr>
            <a:r>
              <a:rPr lang="en-US" sz="2800" b="1" dirty="0">
                <a:latin typeface="+mj-lt"/>
                <a:ea typeface="+mj-ea"/>
                <a:cs typeface="+mj-cs"/>
              </a:rPr>
              <a:t>What are multi-agency teams?</a:t>
            </a:r>
          </a:p>
        </p:txBody>
      </p:sp>
      <p:pic>
        <p:nvPicPr>
          <p:cNvPr id="12" name="Picture 11" descr="A cartoon of a person holding a folded towel&#10;&#10;Description automatically generated">
            <a:extLst>
              <a:ext uri="{FF2B5EF4-FFF2-40B4-BE49-F238E27FC236}">
                <a16:creationId xmlns:a16="http://schemas.microsoft.com/office/drawing/2014/main" id="{AEB23211-671D-E57F-5BF1-10CB1327C1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3023" y="1557339"/>
            <a:ext cx="1734479" cy="4752000"/>
          </a:xfrm>
          <a:prstGeom prst="rect">
            <a:avLst/>
          </a:prstGeom>
          <a:effectLst>
            <a:outerShdw blurRad="508000" dist="101600" dir="5400000" algn="tl" rotWithShape="0">
              <a:prstClr val="black">
                <a:alpha val="10000"/>
              </a:prstClr>
            </a:outerShdw>
          </a:effectLst>
        </p:spPr>
      </p:pic>
      <p:pic>
        <p:nvPicPr>
          <p:cNvPr id="14" name="Picture 13" descr="A cartoon of a nurse holding a clipboard&#10;&#10;Description automatically generated">
            <a:extLst>
              <a:ext uri="{FF2B5EF4-FFF2-40B4-BE49-F238E27FC236}">
                <a16:creationId xmlns:a16="http://schemas.microsoft.com/office/drawing/2014/main" id="{A0014027-8D7D-5A2B-4CF2-3EA685E4D8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6793" y="1557339"/>
            <a:ext cx="1960200" cy="4752000"/>
          </a:xfrm>
          <a:prstGeom prst="rect">
            <a:avLst/>
          </a:prstGeom>
          <a:effectLst>
            <a:outerShdw blurRad="508000" dist="101600" dir="5400000" algn="tl" rotWithShape="0">
              <a:prstClr val="black">
                <a:alpha val="10000"/>
              </a:prstClr>
            </a:outerShdw>
          </a:effectLst>
        </p:spPr>
      </p:pic>
      <p:pic>
        <p:nvPicPr>
          <p:cNvPr id="8" name="Picture 7" descr="A person in a purple jacket and skirt&#10;&#10;Description automatically generated">
            <a:extLst>
              <a:ext uri="{FF2B5EF4-FFF2-40B4-BE49-F238E27FC236}">
                <a16:creationId xmlns:a16="http://schemas.microsoft.com/office/drawing/2014/main" id="{657287CE-208D-47BE-FFA4-F08D5C07EA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92743" y="1557339"/>
            <a:ext cx="2221560" cy="4752000"/>
          </a:xfrm>
          <a:prstGeom prst="rect">
            <a:avLst/>
          </a:prstGeom>
          <a:effectLst>
            <a:outerShdw blurRad="508000" dist="101600" dir="5400000" algn="tl" rotWithShape="0">
              <a:prstClr val="black">
                <a:alpha val="10000"/>
              </a:prstClr>
            </a:outerShdw>
          </a:effectLst>
        </p:spPr>
      </p:pic>
      <p:pic>
        <p:nvPicPr>
          <p:cNvPr id="5" name="Picture 4" descr="A person in a police uniform&#10;&#10;Description automatically generated">
            <a:extLst>
              <a:ext uri="{FF2B5EF4-FFF2-40B4-BE49-F238E27FC236}">
                <a16:creationId xmlns:a16="http://schemas.microsoft.com/office/drawing/2014/main" id="{47C0E192-C50B-654D-2258-6654FE39A5E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4599" y="228950"/>
            <a:ext cx="4873151" cy="6400100"/>
          </a:xfrm>
          <a:prstGeom prst="rect">
            <a:avLst/>
          </a:prstGeom>
          <a:effectLst>
            <a:outerShdw blurRad="508000" dist="101600" dir="5400000" algn="tl" rotWithShape="0">
              <a:prstClr val="black">
                <a:alpha val="10000"/>
              </a:prstClr>
            </a:outerShdw>
          </a:effectLst>
        </p:spPr>
      </p:pic>
      <p:sp>
        <p:nvSpPr>
          <p:cNvPr id="2" name="TextBox 1">
            <a:extLst>
              <a:ext uri="{FF2B5EF4-FFF2-40B4-BE49-F238E27FC236}">
                <a16:creationId xmlns:a16="http://schemas.microsoft.com/office/drawing/2014/main" id="{BD80F574-8510-1ECD-610F-EFA972AA13A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endParaRPr lang="en-US" dirty="0"/>
          </a:p>
        </p:txBody>
      </p:sp>
    </p:spTree>
    <p:extLst>
      <p:ext uri="{BB962C8B-B14F-4D97-AF65-F5344CB8AC3E}">
        <p14:creationId xmlns:p14="http://schemas.microsoft.com/office/powerpoint/2010/main" val="3132778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wipe(down)">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wipe(down)">
                                      <p:cBhvr>
                                        <p:cTn id="2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8C311C4D-9A10-6787-235E-2D19E355C8FE}"/>
              </a:ext>
            </a:extLst>
          </p:cNvPr>
          <p:cNvSpPr/>
          <p:nvPr/>
        </p:nvSpPr>
        <p:spPr>
          <a:xfrm>
            <a:off x="400405" y="4236927"/>
            <a:ext cx="11050437" cy="944673"/>
          </a:xfrm>
          <a:prstGeom prst="rect">
            <a:avLst/>
          </a:prstGeom>
          <a:noFill/>
        </p:spPr>
        <p:txBody>
          <a:bodyPr wrap="none" lIns="91440" tIns="45720" rIns="91440" bIns="45720">
            <a:spAutoFit/>
          </a:bodyPr>
          <a:lstStyle/>
          <a:p>
            <a:pPr algn="ctr" defTabSz="932688">
              <a:spcAft>
                <a:spcPts val="600"/>
              </a:spcAft>
            </a:pPr>
            <a:r>
              <a:rPr lang="en-US" sz="5508" b="1" kern="1200">
                <a:ln w="22225">
                  <a:solidFill>
                    <a:schemeClr val="accent2"/>
                  </a:solidFill>
                  <a:prstDash val="solid"/>
                </a:ln>
                <a:solidFill>
                  <a:srgbClr val="000000"/>
                </a:solidFill>
                <a:latin typeface="+mn-lt"/>
                <a:ea typeface="+mn-ea"/>
                <a:cs typeface="+mn-cs"/>
              </a:rPr>
              <a:t>Advantages of collaborative working </a:t>
            </a:r>
            <a:endParaRPr lang="en-US" sz="5400" b="1" cap="none" spc="0">
              <a:ln w="22225">
                <a:solidFill>
                  <a:schemeClr val="accent2"/>
                </a:solidFill>
                <a:prstDash val="solid"/>
              </a:ln>
              <a:solidFill>
                <a:schemeClr val="accent2">
                  <a:lumMod val="40000"/>
                  <a:lumOff val="60000"/>
                </a:schemeClr>
              </a:solidFill>
              <a:effectLst/>
            </a:endParaRPr>
          </a:p>
        </p:txBody>
      </p:sp>
      <p:sp>
        <p:nvSpPr>
          <p:cNvPr id="3" name="Rectangle 2">
            <a:extLst>
              <a:ext uri="{FF2B5EF4-FFF2-40B4-BE49-F238E27FC236}">
                <a16:creationId xmlns:a16="http://schemas.microsoft.com/office/drawing/2014/main" id="{0F73C2D8-4A09-EA61-C324-A8648DB167D5}"/>
              </a:ext>
            </a:extLst>
          </p:cNvPr>
          <p:cNvSpPr/>
          <p:nvPr/>
        </p:nvSpPr>
        <p:spPr>
          <a:xfrm>
            <a:off x="380208" y="544204"/>
            <a:ext cx="1789722" cy="1159252"/>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DC457EB-CDD2-3322-0859-BD47E36CFA95}"/>
              </a:ext>
            </a:extLst>
          </p:cNvPr>
          <p:cNvSpPr txBox="1"/>
          <p:nvPr/>
        </p:nvSpPr>
        <p:spPr>
          <a:xfrm>
            <a:off x="522573" y="645894"/>
            <a:ext cx="1789722"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Enhanced Collaboration</a:t>
            </a:r>
            <a:endParaRPr lang="en-GB"/>
          </a:p>
        </p:txBody>
      </p:sp>
      <p:sp>
        <p:nvSpPr>
          <p:cNvPr id="5" name="Rectangle 4">
            <a:extLst>
              <a:ext uri="{FF2B5EF4-FFF2-40B4-BE49-F238E27FC236}">
                <a16:creationId xmlns:a16="http://schemas.microsoft.com/office/drawing/2014/main" id="{BB2DDC6E-EB5D-A78F-F12E-A56E9E23C592}"/>
              </a:ext>
            </a:extLst>
          </p:cNvPr>
          <p:cNvSpPr/>
          <p:nvPr/>
        </p:nvSpPr>
        <p:spPr>
          <a:xfrm>
            <a:off x="3268169" y="370301"/>
            <a:ext cx="2115127" cy="661271"/>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B673643-51D1-5BE9-80F5-C5AE700A4FCB}"/>
              </a:ext>
            </a:extLst>
          </p:cNvPr>
          <p:cNvSpPr txBox="1"/>
          <p:nvPr/>
        </p:nvSpPr>
        <p:spPr>
          <a:xfrm>
            <a:off x="3268169" y="370301"/>
            <a:ext cx="1972761"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Comprehensive Assessment</a:t>
            </a:r>
            <a:endParaRPr lang="en-GB"/>
          </a:p>
        </p:txBody>
      </p:sp>
      <p:sp>
        <p:nvSpPr>
          <p:cNvPr id="7" name="Rectangle 6">
            <a:extLst>
              <a:ext uri="{FF2B5EF4-FFF2-40B4-BE49-F238E27FC236}">
                <a16:creationId xmlns:a16="http://schemas.microsoft.com/office/drawing/2014/main" id="{EECAEE9A-A5BF-5A2E-0ECC-C82489289BE0}"/>
              </a:ext>
            </a:extLst>
          </p:cNvPr>
          <p:cNvSpPr/>
          <p:nvPr/>
        </p:nvSpPr>
        <p:spPr>
          <a:xfrm>
            <a:off x="6257819" y="228600"/>
            <a:ext cx="2115127" cy="944673"/>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A9A8BAF2-7BC0-E378-1C25-6AA43887A69E}"/>
              </a:ext>
            </a:extLst>
          </p:cNvPr>
          <p:cNvSpPr txBox="1"/>
          <p:nvPr/>
        </p:nvSpPr>
        <p:spPr>
          <a:xfrm>
            <a:off x="6766264" y="381502"/>
            <a:ext cx="1606681"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Early Intervention</a:t>
            </a:r>
            <a:endParaRPr lang="en-GB"/>
          </a:p>
        </p:txBody>
      </p:sp>
      <p:sp>
        <p:nvSpPr>
          <p:cNvPr id="9" name="Rectangle 8">
            <a:extLst>
              <a:ext uri="{FF2B5EF4-FFF2-40B4-BE49-F238E27FC236}">
                <a16:creationId xmlns:a16="http://schemas.microsoft.com/office/drawing/2014/main" id="{902C3C3D-C596-1FBE-B01D-7DFEAFBA61C3}"/>
              </a:ext>
            </a:extLst>
          </p:cNvPr>
          <p:cNvSpPr/>
          <p:nvPr/>
        </p:nvSpPr>
        <p:spPr>
          <a:xfrm>
            <a:off x="9247467" y="381502"/>
            <a:ext cx="1606681" cy="1159252"/>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DF91D62-6827-D5F0-B0B4-DC35A1A4BFEC}"/>
              </a:ext>
            </a:extLst>
          </p:cNvPr>
          <p:cNvSpPr txBox="1"/>
          <p:nvPr/>
        </p:nvSpPr>
        <p:spPr>
          <a:xfrm>
            <a:off x="9572872" y="758783"/>
            <a:ext cx="1566005"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Tailored Support</a:t>
            </a:r>
            <a:endParaRPr lang="en-GB"/>
          </a:p>
        </p:txBody>
      </p:sp>
      <p:sp>
        <p:nvSpPr>
          <p:cNvPr id="11" name="Rectangle 10">
            <a:extLst>
              <a:ext uri="{FF2B5EF4-FFF2-40B4-BE49-F238E27FC236}">
                <a16:creationId xmlns:a16="http://schemas.microsoft.com/office/drawing/2014/main" id="{F38B7688-344C-35BA-EBB3-DEDA9E0886A9}"/>
              </a:ext>
            </a:extLst>
          </p:cNvPr>
          <p:cNvSpPr/>
          <p:nvPr/>
        </p:nvSpPr>
        <p:spPr>
          <a:xfrm>
            <a:off x="685156" y="2851506"/>
            <a:ext cx="1484775" cy="874525"/>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090E2C7-5619-7D95-D2E2-067D67EE0EED}"/>
              </a:ext>
            </a:extLst>
          </p:cNvPr>
          <p:cNvSpPr txBox="1"/>
          <p:nvPr/>
        </p:nvSpPr>
        <p:spPr>
          <a:xfrm>
            <a:off x="868315" y="2851507"/>
            <a:ext cx="1443981"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Shared Resources</a:t>
            </a:r>
            <a:endParaRPr lang="en-GB"/>
          </a:p>
        </p:txBody>
      </p:sp>
      <p:sp>
        <p:nvSpPr>
          <p:cNvPr id="13" name="Rectangle 12">
            <a:extLst>
              <a:ext uri="{FF2B5EF4-FFF2-40B4-BE49-F238E27FC236}">
                <a16:creationId xmlns:a16="http://schemas.microsoft.com/office/drawing/2014/main" id="{DCB78254-8BD2-65DC-F80A-A855BA6841AA}"/>
              </a:ext>
            </a:extLst>
          </p:cNvPr>
          <p:cNvSpPr/>
          <p:nvPr/>
        </p:nvSpPr>
        <p:spPr>
          <a:xfrm>
            <a:off x="3410534" y="1703456"/>
            <a:ext cx="1972761" cy="1473455"/>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EBBC0F8-18EA-A85E-7D35-96EBED84DAB9}"/>
              </a:ext>
            </a:extLst>
          </p:cNvPr>
          <p:cNvSpPr txBox="1"/>
          <p:nvPr/>
        </p:nvSpPr>
        <p:spPr>
          <a:xfrm>
            <a:off x="3552898" y="2017660"/>
            <a:ext cx="1830397"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Improved Communication</a:t>
            </a:r>
            <a:endParaRPr lang="en-GB"/>
          </a:p>
        </p:txBody>
      </p:sp>
      <p:sp>
        <p:nvSpPr>
          <p:cNvPr id="15" name="Rectangle 14">
            <a:extLst>
              <a:ext uri="{FF2B5EF4-FFF2-40B4-BE49-F238E27FC236}">
                <a16:creationId xmlns:a16="http://schemas.microsoft.com/office/drawing/2014/main" id="{DC31215A-1A9E-A0EB-6660-1B1590FE456E}"/>
              </a:ext>
            </a:extLst>
          </p:cNvPr>
          <p:cNvSpPr/>
          <p:nvPr/>
        </p:nvSpPr>
        <p:spPr>
          <a:xfrm>
            <a:off x="6400183" y="1790407"/>
            <a:ext cx="1830397" cy="1473455"/>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0F4DBB-4301-D280-EABE-6CBC2A0E1830}"/>
              </a:ext>
            </a:extLst>
          </p:cNvPr>
          <p:cNvSpPr txBox="1"/>
          <p:nvPr/>
        </p:nvSpPr>
        <p:spPr>
          <a:xfrm>
            <a:off x="6512040" y="2160022"/>
            <a:ext cx="1606681"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Empowerment of Families</a:t>
            </a:r>
            <a:endParaRPr lang="en-GB"/>
          </a:p>
        </p:txBody>
      </p:sp>
      <p:sp>
        <p:nvSpPr>
          <p:cNvPr id="17" name="Rectangle 16">
            <a:extLst>
              <a:ext uri="{FF2B5EF4-FFF2-40B4-BE49-F238E27FC236}">
                <a16:creationId xmlns:a16="http://schemas.microsoft.com/office/drawing/2014/main" id="{D08753A3-5D23-D50A-E62B-28A5007AFDF2}"/>
              </a:ext>
            </a:extLst>
          </p:cNvPr>
          <p:cNvSpPr/>
          <p:nvPr/>
        </p:nvSpPr>
        <p:spPr>
          <a:xfrm>
            <a:off x="9572872" y="2348295"/>
            <a:ext cx="2162720" cy="1377736"/>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2A8A3E08-3B26-5F2F-EF70-1D6B98C26D55}"/>
              </a:ext>
            </a:extLst>
          </p:cNvPr>
          <p:cNvSpPr txBox="1"/>
          <p:nvPr/>
        </p:nvSpPr>
        <p:spPr>
          <a:xfrm>
            <a:off x="9715236" y="2566779"/>
            <a:ext cx="1735606" cy="661271"/>
          </a:xfrm>
          <a:prstGeom prst="rect">
            <a:avLst/>
          </a:prstGeom>
          <a:noFill/>
        </p:spPr>
        <p:txBody>
          <a:bodyPr wrap="square" rtlCol="0">
            <a:spAutoFit/>
          </a:bodyPr>
          <a:lstStyle/>
          <a:p>
            <a:pPr defTabSz="932688">
              <a:spcAft>
                <a:spcPts val="600"/>
              </a:spcAft>
            </a:pPr>
            <a:r>
              <a:rPr lang="en-GB" sz="1836" kern="1200">
                <a:solidFill>
                  <a:srgbClr val="0D0D0D"/>
                </a:solidFill>
                <a:latin typeface="Söhne"/>
                <a:ea typeface="+mn-ea"/>
                <a:cs typeface="+mn-cs"/>
              </a:rPr>
              <a:t>Increased Accountability</a:t>
            </a:r>
            <a:endParaRPr lang="en-GB"/>
          </a:p>
        </p:txBody>
      </p:sp>
      <p:sp>
        <p:nvSpPr>
          <p:cNvPr id="20" name="Freeform: Shape 19">
            <a:extLst>
              <a:ext uri="{FF2B5EF4-FFF2-40B4-BE49-F238E27FC236}">
                <a16:creationId xmlns:a16="http://schemas.microsoft.com/office/drawing/2014/main" id="{F0D62B1C-D700-7383-A82E-F50DFB516AFB}"/>
              </a:ext>
            </a:extLst>
          </p:cNvPr>
          <p:cNvSpPr/>
          <p:nvPr/>
        </p:nvSpPr>
        <p:spPr>
          <a:xfrm>
            <a:off x="2108917" y="614314"/>
            <a:ext cx="1179589" cy="732199"/>
          </a:xfrm>
          <a:custGeom>
            <a:avLst/>
            <a:gdLst>
              <a:gd name="connsiteX0" fmla="*/ 0 w 1152939"/>
              <a:gd name="connsiteY0" fmla="*/ 715657 h 715657"/>
              <a:gd name="connsiteX1" fmla="*/ 99392 w 1152939"/>
              <a:gd name="connsiteY1" fmla="*/ 636144 h 715657"/>
              <a:gd name="connsiteX2" fmla="*/ 119270 w 1152939"/>
              <a:gd name="connsiteY2" fmla="*/ 576509 h 715657"/>
              <a:gd name="connsiteX3" fmla="*/ 159026 w 1152939"/>
              <a:gd name="connsiteY3" fmla="*/ 516874 h 715657"/>
              <a:gd name="connsiteX4" fmla="*/ 278296 w 1152939"/>
              <a:gd name="connsiteY4" fmla="*/ 298214 h 715657"/>
              <a:gd name="connsiteX5" fmla="*/ 298174 w 1152939"/>
              <a:gd name="connsiteY5" fmla="*/ 238579 h 715657"/>
              <a:gd name="connsiteX6" fmla="*/ 178905 w 1152939"/>
              <a:gd name="connsiteY6" fmla="*/ 59674 h 715657"/>
              <a:gd name="connsiteX7" fmla="*/ 159026 w 1152939"/>
              <a:gd name="connsiteY7" fmla="*/ 119309 h 715657"/>
              <a:gd name="connsiteX8" fmla="*/ 218661 w 1152939"/>
              <a:gd name="connsiteY8" fmla="*/ 278335 h 715657"/>
              <a:gd name="connsiteX9" fmla="*/ 238539 w 1152939"/>
              <a:gd name="connsiteY9" fmla="*/ 337970 h 715657"/>
              <a:gd name="connsiteX10" fmla="*/ 318052 w 1152939"/>
              <a:gd name="connsiteY10" fmla="*/ 357848 h 715657"/>
              <a:gd name="connsiteX11" fmla="*/ 397565 w 1152939"/>
              <a:gd name="connsiteY11" fmla="*/ 397605 h 715657"/>
              <a:gd name="connsiteX12" fmla="*/ 596348 w 1152939"/>
              <a:gd name="connsiteY12" fmla="*/ 377727 h 715657"/>
              <a:gd name="connsiteX13" fmla="*/ 695739 w 1152939"/>
              <a:gd name="connsiteY13" fmla="*/ 218701 h 715657"/>
              <a:gd name="connsiteX14" fmla="*/ 675861 w 1152939"/>
              <a:gd name="connsiteY14" fmla="*/ 79553 h 715657"/>
              <a:gd name="connsiteX15" fmla="*/ 616226 w 1152939"/>
              <a:gd name="connsiteY15" fmla="*/ 59674 h 715657"/>
              <a:gd name="connsiteX16" fmla="*/ 477078 w 1152939"/>
              <a:gd name="connsiteY16" fmla="*/ 99431 h 715657"/>
              <a:gd name="connsiteX17" fmla="*/ 496957 w 1152939"/>
              <a:gd name="connsiteY17" fmla="*/ 258457 h 715657"/>
              <a:gd name="connsiteX18" fmla="*/ 556592 w 1152939"/>
              <a:gd name="connsiteY18" fmla="*/ 278335 h 715657"/>
              <a:gd name="connsiteX19" fmla="*/ 675861 w 1152939"/>
              <a:gd name="connsiteY19" fmla="*/ 357848 h 715657"/>
              <a:gd name="connsiteX20" fmla="*/ 834887 w 1152939"/>
              <a:gd name="connsiteY20" fmla="*/ 337970 h 715657"/>
              <a:gd name="connsiteX21" fmla="*/ 874644 w 1152939"/>
              <a:gd name="connsiteY21" fmla="*/ 258457 h 715657"/>
              <a:gd name="connsiteX22" fmla="*/ 914400 w 1152939"/>
              <a:gd name="connsiteY22" fmla="*/ 159066 h 715657"/>
              <a:gd name="connsiteX23" fmla="*/ 954157 w 1152939"/>
              <a:gd name="connsiteY23" fmla="*/ 79553 h 715657"/>
              <a:gd name="connsiteX24" fmla="*/ 974035 w 1152939"/>
              <a:gd name="connsiteY24" fmla="*/ 19918 h 715657"/>
              <a:gd name="connsiteX25" fmla="*/ 1152939 w 1152939"/>
              <a:gd name="connsiteY25" fmla="*/ 40 h 715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52939" h="715657">
                <a:moveTo>
                  <a:pt x="0" y="715657"/>
                </a:moveTo>
                <a:cubicBezTo>
                  <a:pt x="33131" y="689153"/>
                  <a:pt x="71780" y="668358"/>
                  <a:pt x="99392" y="636144"/>
                </a:cubicBezTo>
                <a:cubicBezTo>
                  <a:pt x="113028" y="620235"/>
                  <a:pt x="109899" y="595251"/>
                  <a:pt x="119270" y="576509"/>
                </a:cubicBezTo>
                <a:cubicBezTo>
                  <a:pt x="129954" y="555140"/>
                  <a:pt x="146734" y="537360"/>
                  <a:pt x="159026" y="516874"/>
                </a:cubicBezTo>
                <a:cubicBezTo>
                  <a:pt x="184091" y="475099"/>
                  <a:pt x="253006" y="357223"/>
                  <a:pt x="278296" y="298214"/>
                </a:cubicBezTo>
                <a:cubicBezTo>
                  <a:pt x="286550" y="278955"/>
                  <a:pt x="291548" y="258457"/>
                  <a:pt x="298174" y="238579"/>
                </a:cubicBezTo>
                <a:cubicBezTo>
                  <a:pt x="297961" y="238154"/>
                  <a:pt x="224436" y="59674"/>
                  <a:pt x="178905" y="59674"/>
                </a:cubicBezTo>
                <a:cubicBezTo>
                  <a:pt x="157951" y="59674"/>
                  <a:pt x="165652" y="99431"/>
                  <a:pt x="159026" y="119309"/>
                </a:cubicBezTo>
                <a:cubicBezTo>
                  <a:pt x="197380" y="311073"/>
                  <a:pt x="150413" y="141838"/>
                  <a:pt x="218661" y="278335"/>
                </a:cubicBezTo>
                <a:cubicBezTo>
                  <a:pt x="228032" y="297076"/>
                  <a:pt x="222177" y="324880"/>
                  <a:pt x="238539" y="337970"/>
                </a:cubicBezTo>
                <a:cubicBezTo>
                  <a:pt x="259872" y="355037"/>
                  <a:pt x="291548" y="351222"/>
                  <a:pt x="318052" y="357848"/>
                </a:cubicBezTo>
                <a:cubicBezTo>
                  <a:pt x="344556" y="371100"/>
                  <a:pt x="368007" y="395494"/>
                  <a:pt x="397565" y="397605"/>
                </a:cubicBezTo>
                <a:cubicBezTo>
                  <a:pt x="463987" y="402350"/>
                  <a:pt x="534195" y="401632"/>
                  <a:pt x="596348" y="377727"/>
                </a:cubicBezTo>
                <a:cubicBezTo>
                  <a:pt x="628298" y="365439"/>
                  <a:pt x="681832" y="246516"/>
                  <a:pt x="695739" y="218701"/>
                </a:cubicBezTo>
                <a:cubicBezTo>
                  <a:pt x="689113" y="172318"/>
                  <a:pt x="696814" y="121460"/>
                  <a:pt x="675861" y="79553"/>
                </a:cubicBezTo>
                <a:cubicBezTo>
                  <a:pt x="666490" y="60811"/>
                  <a:pt x="637076" y="57589"/>
                  <a:pt x="616226" y="59674"/>
                </a:cubicBezTo>
                <a:cubicBezTo>
                  <a:pt x="568227" y="64474"/>
                  <a:pt x="523461" y="86179"/>
                  <a:pt x="477078" y="99431"/>
                </a:cubicBezTo>
                <a:cubicBezTo>
                  <a:pt x="483704" y="152440"/>
                  <a:pt x="475260" y="209640"/>
                  <a:pt x="496957" y="258457"/>
                </a:cubicBezTo>
                <a:cubicBezTo>
                  <a:pt x="505467" y="277605"/>
                  <a:pt x="540230" y="265245"/>
                  <a:pt x="556592" y="278335"/>
                </a:cubicBezTo>
                <a:cubicBezTo>
                  <a:pt x="681390" y="378173"/>
                  <a:pt x="493251" y="312196"/>
                  <a:pt x="675861" y="357848"/>
                </a:cubicBezTo>
                <a:cubicBezTo>
                  <a:pt x="728870" y="351222"/>
                  <a:pt x="787106" y="361861"/>
                  <a:pt x="834887" y="337970"/>
                </a:cubicBezTo>
                <a:cubicBezTo>
                  <a:pt x="861391" y="324718"/>
                  <a:pt x="862609" y="285536"/>
                  <a:pt x="874644" y="258457"/>
                </a:cubicBezTo>
                <a:cubicBezTo>
                  <a:pt x="889136" y="225850"/>
                  <a:pt x="899908" y="191673"/>
                  <a:pt x="914400" y="159066"/>
                </a:cubicBezTo>
                <a:cubicBezTo>
                  <a:pt x="926435" y="131987"/>
                  <a:pt x="942484" y="106790"/>
                  <a:pt x="954157" y="79553"/>
                </a:cubicBezTo>
                <a:cubicBezTo>
                  <a:pt x="962411" y="60294"/>
                  <a:pt x="955294" y="29289"/>
                  <a:pt x="974035" y="19918"/>
                </a:cubicBezTo>
                <a:cubicBezTo>
                  <a:pt x="1017539" y="-1834"/>
                  <a:pt x="1097092" y="40"/>
                  <a:pt x="1152939" y="40"/>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7F9BA567-5C4E-B21E-9D4C-A5B84F08F139}"/>
              </a:ext>
            </a:extLst>
          </p:cNvPr>
          <p:cNvSpPr/>
          <p:nvPr/>
        </p:nvSpPr>
        <p:spPr>
          <a:xfrm>
            <a:off x="5261269" y="469537"/>
            <a:ext cx="1138913" cy="470222"/>
          </a:xfrm>
          <a:custGeom>
            <a:avLst/>
            <a:gdLst>
              <a:gd name="connsiteX0" fmla="*/ 0 w 1113182"/>
              <a:gd name="connsiteY0" fmla="*/ 260815 h 459598"/>
              <a:gd name="connsiteX1" fmla="*/ 198782 w 1113182"/>
              <a:gd name="connsiteY1" fmla="*/ 221059 h 459598"/>
              <a:gd name="connsiteX2" fmla="*/ 258417 w 1113182"/>
              <a:gd name="connsiteY2" fmla="*/ 161424 h 459598"/>
              <a:gd name="connsiteX3" fmla="*/ 298174 w 1113182"/>
              <a:gd name="connsiteY3" fmla="*/ 81911 h 459598"/>
              <a:gd name="connsiteX4" fmla="*/ 278295 w 1113182"/>
              <a:gd name="connsiteY4" fmla="*/ 2398 h 459598"/>
              <a:gd name="connsiteX5" fmla="*/ 218661 w 1113182"/>
              <a:gd name="connsiteY5" fmla="*/ 42154 h 459598"/>
              <a:gd name="connsiteX6" fmla="*/ 238539 w 1113182"/>
              <a:gd name="connsiteY6" fmla="*/ 181302 h 459598"/>
              <a:gd name="connsiteX7" fmla="*/ 298174 w 1113182"/>
              <a:gd name="connsiteY7" fmla="*/ 240937 h 459598"/>
              <a:gd name="connsiteX8" fmla="*/ 437321 w 1113182"/>
              <a:gd name="connsiteY8" fmla="*/ 300572 h 459598"/>
              <a:gd name="connsiteX9" fmla="*/ 655982 w 1113182"/>
              <a:gd name="connsiteY9" fmla="*/ 201180 h 459598"/>
              <a:gd name="connsiteX10" fmla="*/ 596347 w 1113182"/>
              <a:gd name="connsiteY10" fmla="*/ 141546 h 459598"/>
              <a:gd name="connsiteX11" fmla="*/ 556591 w 1113182"/>
              <a:gd name="connsiteY11" fmla="*/ 201180 h 459598"/>
              <a:gd name="connsiteX12" fmla="*/ 576469 w 1113182"/>
              <a:gd name="connsiteY12" fmla="*/ 439720 h 459598"/>
              <a:gd name="connsiteX13" fmla="*/ 636104 w 1113182"/>
              <a:gd name="connsiteY13" fmla="*/ 459598 h 459598"/>
              <a:gd name="connsiteX14" fmla="*/ 695739 w 1113182"/>
              <a:gd name="connsiteY14" fmla="*/ 439720 h 459598"/>
              <a:gd name="connsiteX15" fmla="*/ 854765 w 1113182"/>
              <a:gd name="connsiteY15" fmla="*/ 399963 h 459598"/>
              <a:gd name="connsiteX16" fmla="*/ 993913 w 1113182"/>
              <a:gd name="connsiteY16" fmla="*/ 300572 h 459598"/>
              <a:gd name="connsiteX17" fmla="*/ 1113182 w 1113182"/>
              <a:gd name="connsiteY17" fmla="*/ 300572 h 45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13182" h="459598">
                <a:moveTo>
                  <a:pt x="0" y="260815"/>
                </a:moveTo>
                <a:cubicBezTo>
                  <a:pt x="11783" y="259132"/>
                  <a:pt x="160934" y="246291"/>
                  <a:pt x="198782" y="221059"/>
                </a:cubicBezTo>
                <a:cubicBezTo>
                  <a:pt x="222173" y="205465"/>
                  <a:pt x="242077" y="184300"/>
                  <a:pt x="258417" y="161424"/>
                </a:cubicBezTo>
                <a:cubicBezTo>
                  <a:pt x="275641" y="137311"/>
                  <a:pt x="284922" y="108415"/>
                  <a:pt x="298174" y="81911"/>
                </a:cubicBezTo>
                <a:cubicBezTo>
                  <a:pt x="291548" y="55407"/>
                  <a:pt x="302731" y="14616"/>
                  <a:pt x="278295" y="2398"/>
                </a:cubicBezTo>
                <a:cubicBezTo>
                  <a:pt x="256927" y="-8286"/>
                  <a:pt x="223843" y="18833"/>
                  <a:pt x="218661" y="42154"/>
                </a:cubicBezTo>
                <a:cubicBezTo>
                  <a:pt x="208497" y="87892"/>
                  <a:pt x="221138" y="137800"/>
                  <a:pt x="238539" y="181302"/>
                </a:cubicBezTo>
                <a:cubicBezTo>
                  <a:pt x="248980" y="207404"/>
                  <a:pt x="275298" y="224597"/>
                  <a:pt x="298174" y="240937"/>
                </a:cubicBezTo>
                <a:cubicBezTo>
                  <a:pt x="341161" y="271642"/>
                  <a:pt x="388654" y="284350"/>
                  <a:pt x="437321" y="300572"/>
                </a:cubicBezTo>
                <a:cubicBezTo>
                  <a:pt x="480334" y="296271"/>
                  <a:pt x="695014" y="337791"/>
                  <a:pt x="655982" y="201180"/>
                </a:cubicBezTo>
                <a:cubicBezTo>
                  <a:pt x="648259" y="174150"/>
                  <a:pt x="616225" y="161424"/>
                  <a:pt x="596347" y="141546"/>
                </a:cubicBezTo>
                <a:cubicBezTo>
                  <a:pt x="583095" y="161424"/>
                  <a:pt x="566002" y="179221"/>
                  <a:pt x="556591" y="201180"/>
                </a:cubicBezTo>
                <a:cubicBezTo>
                  <a:pt x="522446" y="280853"/>
                  <a:pt x="532118" y="359887"/>
                  <a:pt x="576469" y="439720"/>
                </a:cubicBezTo>
                <a:cubicBezTo>
                  <a:pt x="586645" y="458037"/>
                  <a:pt x="616226" y="452972"/>
                  <a:pt x="636104" y="459598"/>
                </a:cubicBezTo>
                <a:cubicBezTo>
                  <a:pt x="655982" y="452972"/>
                  <a:pt x="675524" y="445233"/>
                  <a:pt x="695739" y="439720"/>
                </a:cubicBezTo>
                <a:cubicBezTo>
                  <a:pt x="748454" y="425343"/>
                  <a:pt x="854765" y="399963"/>
                  <a:pt x="854765" y="399963"/>
                </a:cubicBezTo>
                <a:cubicBezTo>
                  <a:pt x="898121" y="356607"/>
                  <a:pt x="928501" y="313654"/>
                  <a:pt x="993913" y="300572"/>
                </a:cubicBezTo>
                <a:cubicBezTo>
                  <a:pt x="1032897" y="292775"/>
                  <a:pt x="1073426" y="300572"/>
                  <a:pt x="1113182" y="300572"/>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3" name="Freeform: Shape 22">
            <a:extLst>
              <a:ext uri="{FF2B5EF4-FFF2-40B4-BE49-F238E27FC236}">
                <a16:creationId xmlns:a16="http://schemas.microsoft.com/office/drawing/2014/main" id="{07B6372A-8CAD-9C35-8FFB-C788FD9B6998}"/>
              </a:ext>
            </a:extLst>
          </p:cNvPr>
          <p:cNvSpPr/>
          <p:nvPr/>
        </p:nvSpPr>
        <p:spPr>
          <a:xfrm>
            <a:off x="8372944" y="671987"/>
            <a:ext cx="1016887" cy="682951"/>
          </a:xfrm>
          <a:custGeom>
            <a:avLst/>
            <a:gdLst>
              <a:gd name="connsiteX0" fmla="*/ 0 w 993913"/>
              <a:gd name="connsiteY0" fmla="*/ 142452 h 667521"/>
              <a:gd name="connsiteX1" fmla="*/ 437321 w 993913"/>
              <a:gd name="connsiteY1" fmla="*/ 122574 h 667521"/>
              <a:gd name="connsiteX2" fmla="*/ 516834 w 993913"/>
              <a:gd name="connsiteY2" fmla="*/ 82818 h 667521"/>
              <a:gd name="connsiteX3" fmla="*/ 536713 w 993913"/>
              <a:gd name="connsiteY3" fmla="*/ 3304 h 667521"/>
              <a:gd name="connsiteX4" fmla="*/ 397565 w 993913"/>
              <a:gd name="connsiteY4" fmla="*/ 43061 h 667521"/>
              <a:gd name="connsiteX5" fmla="*/ 337930 w 993913"/>
              <a:gd name="connsiteY5" fmla="*/ 122574 h 667521"/>
              <a:gd name="connsiteX6" fmla="*/ 337930 w 993913"/>
              <a:gd name="connsiteY6" fmla="*/ 361113 h 667521"/>
              <a:gd name="connsiteX7" fmla="*/ 417443 w 993913"/>
              <a:gd name="connsiteY7" fmla="*/ 420748 h 667521"/>
              <a:gd name="connsiteX8" fmla="*/ 576469 w 993913"/>
              <a:gd name="connsiteY8" fmla="*/ 400870 h 667521"/>
              <a:gd name="connsiteX9" fmla="*/ 655982 w 993913"/>
              <a:gd name="connsiteY9" fmla="*/ 341235 h 667521"/>
              <a:gd name="connsiteX10" fmla="*/ 715617 w 993913"/>
              <a:gd name="connsiteY10" fmla="*/ 301478 h 667521"/>
              <a:gd name="connsiteX11" fmla="*/ 655982 w 993913"/>
              <a:gd name="connsiteY11" fmla="*/ 261722 h 667521"/>
              <a:gd name="connsiteX12" fmla="*/ 536713 w 993913"/>
              <a:gd name="connsiteY12" fmla="*/ 380991 h 667521"/>
              <a:gd name="connsiteX13" fmla="*/ 556591 w 993913"/>
              <a:gd name="connsiteY13" fmla="*/ 520139 h 667521"/>
              <a:gd name="connsiteX14" fmla="*/ 655982 w 993913"/>
              <a:gd name="connsiteY14" fmla="*/ 599652 h 667521"/>
              <a:gd name="connsiteX15" fmla="*/ 993913 w 993913"/>
              <a:gd name="connsiteY15" fmla="*/ 659287 h 667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913" h="667521">
                <a:moveTo>
                  <a:pt x="0" y="142452"/>
                </a:moveTo>
                <a:cubicBezTo>
                  <a:pt x="145774" y="135826"/>
                  <a:pt x="292359" y="139300"/>
                  <a:pt x="437321" y="122574"/>
                </a:cubicBezTo>
                <a:cubicBezTo>
                  <a:pt x="466758" y="119177"/>
                  <a:pt x="497864" y="105582"/>
                  <a:pt x="516834" y="82818"/>
                </a:cubicBezTo>
                <a:cubicBezTo>
                  <a:pt x="534324" y="61830"/>
                  <a:pt x="562631" y="11944"/>
                  <a:pt x="536713" y="3304"/>
                </a:cubicBezTo>
                <a:cubicBezTo>
                  <a:pt x="490950" y="-11951"/>
                  <a:pt x="443948" y="29809"/>
                  <a:pt x="397565" y="43061"/>
                </a:cubicBezTo>
                <a:cubicBezTo>
                  <a:pt x="377687" y="69565"/>
                  <a:pt x="354367" y="93809"/>
                  <a:pt x="337930" y="122574"/>
                </a:cubicBezTo>
                <a:cubicBezTo>
                  <a:pt x="299700" y="189476"/>
                  <a:pt x="313956" y="303575"/>
                  <a:pt x="337930" y="361113"/>
                </a:cubicBezTo>
                <a:cubicBezTo>
                  <a:pt x="350672" y="391695"/>
                  <a:pt x="390939" y="400870"/>
                  <a:pt x="417443" y="420748"/>
                </a:cubicBezTo>
                <a:cubicBezTo>
                  <a:pt x="470452" y="414122"/>
                  <a:pt x="525789" y="417763"/>
                  <a:pt x="576469" y="400870"/>
                </a:cubicBezTo>
                <a:cubicBezTo>
                  <a:pt x="607899" y="390393"/>
                  <a:pt x="629023" y="360492"/>
                  <a:pt x="655982" y="341235"/>
                </a:cubicBezTo>
                <a:cubicBezTo>
                  <a:pt x="675423" y="327349"/>
                  <a:pt x="695739" y="314730"/>
                  <a:pt x="715617" y="301478"/>
                </a:cubicBezTo>
                <a:cubicBezTo>
                  <a:pt x="695739" y="288226"/>
                  <a:pt x="679548" y="265650"/>
                  <a:pt x="655982" y="261722"/>
                </a:cubicBezTo>
                <a:cubicBezTo>
                  <a:pt x="585953" y="250051"/>
                  <a:pt x="558707" y="344334"/>
                  <a:pt x="536713" y="380991"/>
                </a:cubicBezTo>
                <a:cubicBezTo>
                  <a:pt x="543339" y="427374"/>
                  <a:pt x="534155" y="479006"/>
                  <a:pt x="556591" y="520139"/>
                </a:cubicBezTo>
                <a:cubicBezTo>
                  <a:pt x="576907" y="557386"/>
                  <a:pt x="621224" y="575321"/>
                  <a:pt x="655982" y="599652"/>
                </a:cubicBezTo>
                <a:cubicBezTo>
                  <a:pt x="799616" y="700196"/>
                  <a:pt x="766002" y="659287"/>
                  <a:pt x="993913" y="659287"/>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4" name="Freeform: Shape 23">
            <a:extLst>
              <a:ext uri="{FF2B5EF4-FFF2-40B4-BE49-F238E27FC236}">
                <a16:creationId xmlns:a16="http://schemas.microsoft.com/office/drawing/2014/main" id="{97FD6E71-F5A1-C082-2A64-6C34FCD1E7D2}"/>
              </a:ext>
            </a:extLst>
          </p:cNvPr>
          <p:cNvSpPr/>
          <p:nvPr/>
        </p:nvSpPr>
        <p:spPr>
          <a:xfrm>
            <a:off x="10324591" y="1488878"/>
            <a:ext cx="419663" cy="1077901"/>
          </a:xfrm>
          <a:custGeom>
            <a:avLst/>
            <a:gdLst>
              <a:gd name="connsiteX0" fmla="*/ 760 w 410182"/>
              <a:gd name="connsiteY0" fmla="*/ 0 h 1053548"/>
              <a:gd name="connsiteX1" fmla="*/ 100151 w 410182"/>
              <a:gd name="connsiteY1" fmla="*/ 39756 h 1053548"/>
              <a:gd name="connsiteX2" fmla="*/ 279055 w 410182"/>
              <a:gd name="connsiteY2" fmla="*/ 119269 h 1053548"/>
              <a:gd name="connsiteX3" fmla="*/ 259177 w 410182"/>
              <a:gd name="connsiteY3" fmla="*/ 496956 h 1053548"/>
              <a:gd name="connsiteX4" fmla="*/ 159786 w 410182"/>
              <a:gd name="connsiteY4" fmla="*/ 576469 h 1053548"/>
              <a:gd name="connsiteX5" fmla="*/ 60394 w 410182"/>
              <a:gd name="connsiteY5" fmla="*/ 596348 h 1053548"/>
              <a:gd name="connsiteX6" fmla="*/ 760 w 410182"/>
              <a:gd name="connsiteY6" fmla="*/ 576469 h 1053548"/>
              <a:gd name="connsiteX7" fmla="*/ 40516 w 410182"/>
              <a:gd name="connsiteY7" fmla="*/ 516835 h 1053548"/>
              <a:gd name="connsiteX8" fmla="*/ 199542 w 410182"/>
              <a:gd name="connsiteY8" fmla="*/ 457200 h 1053548"/>
              <a:gd name="connsiteX9" fmla="*/ 298934 w 410182"/>
              <a:gd name="connsiteY9" fmla="*/ 516835 h 1053548"/>
              <a:gd name="connsiteX10" fmla="*/ 358568 w 410182"/>
              <a:gd name="connsiteY10" fmla="*/ 636104 h 1053548"/>
              <a:gd name="connsiteX11" fmla="*/ 398325 w 410182"/>
              <a:gd name="connsiteY11" fmla="*/ 695739 h 1053548"/>
              <a:gd name="connsiteX12" fmla="*/ 318812 w 410182"/>
              <a:gd name="connsiteY12" fmla="*/ 1033669 h 1053548"/>
              <a:gd name="connsiteX13" fmla="*/ 279055 w 410182"/>
              <a:gd name="connsiteY13" fmla="*/ 1053548 h 1053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0182" h="1053548">
                <a:moveTo>
                  <a:pt x="760" y="0"/>
                </a:moveTo>
                <a:cubicBezTo>
                  <a:pt x="33890" y="13252"/>
                  <a:pt x="67667" y="24991"/>
                  <a:pt x="100151" y="39756"/>
                </a:cubicBezTo>
                <a:cubicBezTo>
                  <a:pt x="289917" y="126013"/>
                  <a:pt x="152854" y="77203"/>
                  <a:pt x="279055" y="119269"/>
                </a:cubicBezTo>
                <a:cubicBezTo>
                  <a:pt x="293919" y="253037"/>
                  <a:pt x="324754" y="365803"/>
                  <a:pt x="259177" y="496956"/>
                </a:cubicBezTo>
                <a:cubicBezTo>
                  <a:pt x="240203" y="534904"/>
                  <a:pt x="197734" y="557495"/>
                  <a:pt x="159786" y="576469"/>
                </a:cubicBezTo>
                <a:cubicBezTo>
                  <a:pt x="129566" y="591579"/>
                  <a:pt x="93525" y="589722"/>
                  <a:pt x="60394" y="596348"/>
                </a:cubicBezTo>
                <a:cubicBezTo>
                  <a:pt x="40516" y="589722"/>
                  <a:pt x="5842" y="596797"/>
                  <a:pt x="760" y="576469"/>
                </a:cubicBezTo>
                <a:cubicBezTo>
                  <a:pt x="-5034" y="553292"/>
                  <a:pt x="23623" y="533728"/>
                  <a:pt x="40516" y="516835"/>
                </a:cubicBezTo>
                <a:cubicBezTo>
                  <a:pt x="91702" y="465649"/>
                  <a:pt x="128428" y="471423"/>
                  <a:pt x="199542" y="457200"/>
                </a:cubicBezTo>
                <a:cubicBezTo>
                  <a:pt x="232673" y="477078"/>
                  <a:pt x="273265" y="487958"/>
                  <a:pt x="298934" y="516835"/>
                </a:cubicBezTo>
                <a:cubicBezTo>
                  <a:pt x="328464" y="550056"/>
                  <a:pt x="336982" y="597249"/>
                  <a:pt x="358568" y="636104"/>
                </a:cubicBezTo>
                <a:cubicBezTo>
                  <a:pt x="370170" y="656988"/>
                  <a:pt x="385073" y="675861"/>
                  <a:pt x="398325" y="695739"/>
                </a:cubicBezTo>
                <a:cubicBezTo>
                  <a:pt x="373664" y="1090313"/>
                  <a:pt x="479906" y="969231"/>
                  <a:pt x="318812" y="1033669"/>
                </a:cubicBezTo>
                <a:cubicBezTo>
                  <a:pt x="305055" y="1039172"/>
                  <a:pt x="292307" y="1046922"/>
                  <a:pt x="279055" y="1053548"/>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5" name="Freeform: Shape 24">
            <a:extLst>
              <a:ext uri="{FF2B5EF4-FFF2-40B4-BE49-F238E27FC236}">
                <a16:creationId xmlns:a16="http://schemas.microsoft.com/office/drawing/2014/main" id="{444B5D8B-82BA-510A-0064-F2353B1CA15F}"/>
              </a:ext>
            </a:extLst>
          </p:cNvPr>
          <p:cNvSpPr/>
          <p:nvPr/>
        </p:nvSpPr>
        <p:spPr>
          <a:xfrm>
            <a:off x="8189904" y="2423684"/>
            <a:ext cx="1382967" cy="895591"/>
          </a:xfrm>
          <a:custGeom>
            <a:avLst/>
            <a:gdLst>
              <a:gd name="connsiteX0" fmla="*/ 1351722 w 1351722"/>
              <a:gd name="connsiteY0" fmla="*/ 875357 h 875357"/>
              <a:gd name="connsiteX1" fmla="*/ 1331844 w 1351722"/>
              <a:gd name="connsiteY1" fmla="*/ 756088 h 875357"/>
              <a:gd name="connsiteX2" fmla="*/ 1232452 w 1351722"/>
              <a:gd name="connsiteY2" fmla="*/ 597062 h 875357"/>
              <a:gd name="connsiteX3" fmla="*/ 1133061 w 1351722"/>
              <a:gd name="connsiteY3" fmla="*/ 577183 h 875357"/>
              <a:gd name="connsiteX4" fmla="*/ 934278 w 1351722"/>
              <a:gd name="connsiteY4" fmla="*/ 616940 h 875357"/>
              <a:gd name="connsiteX5" fmla="*/ 894522 w 1351722"/>
              <a:gd name="connsiteY5" fmla="*/ 676575 h 875357"/>
              <a:gd name="connsiteX6" fmla="*/ 954157 w 1351722"/>
              <a:gd name="connsiteY6" fmla="*/ 716331 h 875357"/>
              <a:gd name="connsiteX7" fmla="*/ 1053548 w 1351722"/>
              <a:gd name="connsiteY7" fmla="*/ 696453 h 875357"/>
              <a:gd name="connsiteX8" fmla="*/ 1073426 w 1351722"/>
              <a:gd name="connsiteY8" fmla="*/ 636818 h 875357"/>
              <a:gd name="connsiteX9" fmla="*/ 874644 w 1351722"/>
              <a:gd name="connsiteY9" fmla="*/ 537427 h 875357"/>
              <a:gd name="connsiteX10" fmla="*/ 477078 w 1351722"/>
              <a:gd name="connsiteY10" fmla="*/ 557305 h 875357"/>
              <a:gd name="connsiteX11" fmla="*/ 496957 w 1351722"/>
              <a:gd name="connsiteY11" fmla="*/ 756088 h 875357"/>
              <a:gd name="connsiteX12" fmla="*/ 556592 w 1351722"/>
              <a:gd name="connsiteY12" fmla="*/ 716331 h 875357"/>
              <a:gd name="connsiteX13" fmla="*/ 655983 w 1351722"/>
              <a:gd name="connsiteY13" fmla="*/ 557305 h 875357"/>
              <a:gd name="connsiteX14" fmla="*/ 616226 w 1351722"/>
              <a:gd name="connsiteY14" fmla="*/ 398279 h 875357"/>
              <a:gd name="connsiteX15" fmla="*/ 357809 w 1351722"/>
              <a:gd name="connsiteY15" fmla="*/ 159740 h 875357"/>
              <a:gd name="connsiteX16" fmla="*/ 159026 w 1351722"/>
              <a:gd name="connsiteY16" fmla="*/ 60349 h 875357"/>
              <a:gd name="connsiteX17" fmla="*/ 19878 w 1351722"/>
              <a:gd name="connsiteY17" fmla="*/ 714 h 875357"/>
              <a:gd name="connsiteX18" fmla="*/ 0 w 1351722"/>
              <a:gd name="connsiteY18" fmla="*/ 714 h 87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1722" h="875357">
                <a:moveTo>
                  <a:pt x="1351722" y="875357"/>
                </a:moveTo>
                <a:cubicBezTo>
                  <a:pt x="1345096" y="835601"/>
                  <a:pt x="1341619" y="795189"/>
                  <a:pt x="1331844" y="756088"/>
                </a:cubicBezTo>
                <a:cubicBezTo>
                  <a:pt x="1310921" y="672397"/>
                  <a:pt x="1311912" y="626860"/>
                  <a:pt x="1232452" y="597062"/>
                </a:cubicBezTo>
                <a:cubicBezTo>
                  <a:pt x="1200817" y="585199"/>
                  <a:pt x="1166191" y="583809"/>
                  <a:pt x="1133061" y="577183"/>
                </a:cubicBezTo>
                <a:cubicBezTo>
                  <a:pt x="1066800" y="590435"/>
                  <a:pt x="996653" y="590950"/>
                  <a:pt x="934278" y="616940"/>
                </a:cubicBezTo>
                <a:cubicBezTo>
                  <a:pt x="912225" y="626129"/>
                  <a:pt x="889836" y="653148"/>
                  <a:pt x="894522" y="676575"/>
                </a:cubicBezTo>
                <a:cubicBezTo>
                  <a:pt x="899208" y="700002"/>
                  <a:pt x="934279" y="703079"/>
                  <a:pt x="954157" y="716331"/>
                </a:cubicBezTo>
                <a:cubicBezTo>
                  <a:pt x="987287" y="709705"/>
                  <a:pt x="1025436" y="715194"/>
                  <a:pt x="1053548" y="696453"/>
                </a:cubicBezTo>
                <a:cubicBezTo>
                  <a:pt x="1070982" y="684830"/>
                  <a:pt x="1081680" y="656077"/>
                  <a:pt x="1073426" y="636818"/>
                </a:cubicBezTo>
                <a:cubicBezTo>
                  <a:pt x="1031882" y="539883"/>
                  <a:pt x="959412" y="551555"/>
                  <a:pt x="874644" y="537427"/>
                </a:cubicBezTo>
                <a:cubicBezTo>
                  <a:pt x="742122" y="544053"/>
                  <a:pt x="591909" y="490824"/>
                  <a:pt x="477078" y="557305"/>
                </a:cubicBezTo>
                <a:cubicBezTo>
                  <a:pt x="419448" y="590670"/>
                  <a:pt x="467176" y="696527"/>
                  <a:pt x="496957" y="756088"/>
                </a:cubicBezTo>
                <a:cubicBezTo>
                  <a:pt x="507641" y="777457"/>
                  <a:pt x="536714" y="729583"/>
                  <a:pt x="556592" y="716331"/>
                </a:cubicBezTo>
                <a:cubicBezTo>
                  <a:pt x="572991" y="694465"/>
                  <a:pt x="655983" y="593685"/>
                  <a:pt x="655983" y="557305"/>
                </a:cubicBezTo>
                <a:cubicBezTo>
                  <a:pt x="655983" y="502665"/>
                  <a:pt x="640662" y="447151"/>
                  <a:pt x="616226" y="398279"/>
                </a:cubicBezTo>
                <a:cubicBezTo>
                  <a:pt x="567002" y="299831"/>
                  <a:pt x="439691" y="218227"/>
                  <a:pt x="357809" y="159740"/>
                </a:cubicBezTo>
                <a:cubicBezTo>
                  <a:pt x="230373" y="68714"/>
                  <a:pt x="276566" y="89734"/>
                  <a:pt x="159026" y="60349"/>
                </a:cubicBezTo>
                <a:cubicBezTo>
                  <a:pt x="102133" y="31902"/>
                  <a:pt x="78378" y="15339"/>
                  <a:pt x="19878" y="714"/>
                </a:cubicBezTo>
                <a:cubicBezTo>
                  <a:pt x="13450" y="-893"/>
                  <a:pt x="6626" y="714"/>
                  <a:pt x="0" y="714"/>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6" name="Freeform: Shape 25">
            <a:extLst>
              <a:ext uri="{FF2B5EF4-FFF2-40B4-BE49-F238E27FC236}">
                <a16:creationId xmlns:a16="http://schemas.microsoft.com/office/drawing/2014/main" id="{3C2F009A-36F0-EC39-6702-36151A9BBD15}"/>
              </a:ext>
            </a:extLst>
          </p:cNvPr>
          <p:cNvSpPr/>
          <p:nvPr/>
        </p:nvSpPr>
        <p:spPr>
          <a:xfrm>
            <a:off x="5159579" y="1854958"/>
            <a:ext cx="1386648" cy="549119"/>
          </a:xfrm>
          <a:custGeom>
            <a:avLst/>
            <a:gdLst>
              <a:gd name="connsiteX0" fmla="*/ 1252331 w 1355320"/>
              <a:gd name="connsiteY0" fmla="*/ 397565 h 536713"/>
              <a:gd name="connsiteX1" fmla="*/ 1272209 w 1355320"/>
              <a:gd name="connsiteY1" fmla="*/ 79513 h 536713"/>
              <a:gd name="connsiteX2" fmla="*/ 1133061 w 1355320"/>
              <a:gd name="connsiteY2" fmla="*/ 39756 h 536713"/>
              <a:gd name="connsiteX3" fmla="*/ 914400 w 1355320"/>
              <a:gd name="connsiteY3" fmla="*/ 59634 h 536713"/>
              <a:gd name="connsiteX4" fmla="*/ 854766 w 1355320"/>
              <a:gd name="connsiteY4" fmla="*/ 79513 h 536713"/>
              <a:gd name="connsiteX5" fmla="*/ 795131 w 1355320"/>
              <a:gd name="connsiteY5" fmla="*/ 178904 h 536713"/>
              <a:gd name="connsiteX6" fmla="*/ 775253 w 1355320"/>
              <a:gd name="connsiteY6" fmla="*/ 278295 h 536713"/>
              <a:gd name="connsiteX7" fmla="*/ 914400 w 1355320"/>
              <a:gd name="connsiteY7" fmla="*/ 337930 h 536713"/>
              <a:gd name="connsiteX8" fmla="*/ 934279 w 1355320"/>
              <a:gd name="connsiteY8" fmla="*/ 278295 h 536713"/>
              <a:gd name="connsiteX9" fmla="*/ 795131 w 1355320"/>
              <a:gd name="connsiteY9" fmla="*/ 59634 h 536713"/>
              <a:gd name="connsiteX10" fmla="*/ 735496 w 1355320"/>
              <a:gd name="connsiteY10" fmla="*/ 39756 h 536713"/>
              <a:gd name="connsiteX11" fmla="*/ 675861 w 1355320"/>
              <a:gd name="connsiteY11" fmla="*/ 0 h 536713"/>
              <a:gd name="connsiteX12" fmla="*/ 516835 w 1355320"/>
              <a:gd name="connsiteY12" fmla="*/ 59634 h 536713"/>
              <a:gd name="connsiteX13" fmla="*/ 437322 w 1355320"/>
              <a:gd name="connsiteY13" fmla="*/ 139147 h 536713"/>
              <a:gd name="connsiteX14" fmla="*/ 318053 w 1355320"/>
              <a:gd name="connsiteY14" fmla="*/ 238539 h 536713"/>
              <a:gd name="connsiteX15" fmla="*/ 298174 w 1355320"/>
              <a:gd name="connsiteY15" fmla="*/ 318052 h 536713"/>
              <a:gd name="connsiteX16" fmla="*/ 278296 w 1355320"/>
              <a:gd name="connsiteY16" fmla="*/ 377687 h 536713"/>
              <a:gd name="connsiteX17" fmla="*/ 318053 w 1355320"/>
              <a:gd name="connsiteY17" fmla="*/ 477078 h 536713"/>
              <a:gd name="connsiteX18" fmla="*/ 337931 w 1355320"/>
              <a:gd name="connsiteY18" fmla="*/ 536713 h 536713"/>
              <a:gd name="connsiteX19" fmla="*/ 417444 w 1355320"/>
              <a:gd name="connsiteY19" fmla="*/ 516834 h 536713"/>
              <a:gd name="connsiteX20" fmla="*/ 477079 w 1355320"/>
              <a:gd name="connsiteY20" fmla="*/ 397565 h 536713"/>
              <a:gd name="connsiteX21" fmla="*/ 516835 w 1355320"/>
              <a:gd name="connsiteY21" fmla="*/ 337930 h 536713"/>
              <a:gd name="connsiteX22" fmla="*/ 437322 w 1355320"/>
              <a:gd name="connsiteY22" fmla="*/ 198782 h 536713"/>
              <a:gd name="connsiteX23" fmla="*/ 357809 w 1355320"/>
              <a:gd name="connsiteY23" fmla="*/ 159026 h 536713"/>
              <a:gd name="connsiteX24" fmla="*/ 159026 w 1355320"/>
              <a:gd name="connsiteY24" fmla="*/ 119269 h 536713"/>
              <a:gd name="connsiteX25" fmla="*/ 0 w 1355320"/>
              <a:gd name="connsiteY25" fmla="*/ 119269 h 536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55320" h="536713">
                <a:moveTo>
                  <a:pt x="1252331" y="397565"/>
                </a:moveTo>
                <a:cubicBezTo>
                  <a:pt x="1333849" y="267136"/>
                  <a:pt x="1426403" y="219689"/>
                  <a:pt x="1272209" y="79513"/>
                </a:cubicBezTo>
                <a:cubicBezTo>
                  <a:pt x="1236515" y="47064"/>
                  <a:pt x="1179444" y="53008"/>
                  <a:pt x="1133061" y="39756"/>
                </a:cubicBezTo>
                <a:cubicBezTo>
                  <a:pt x="1060174" y="46382"/>
                  <a:pt x="986852" y="49284"/>
                  <a:pt x="914400" y="59634"/>
                </a:cubicBezTo>
                <a:cubicBezTo>
                  <a:pt x="893657" y="62597"/>
                  <a:pt x="869582" y="64697"/>
                  <a:pt x="854766" y="79513"/>
                </a:cubicBezTo>
                <a:cubicBezTo>
                  <a:pt x="827446" y="106833"/>
                  <a:pt x="815009" y="145774"/>
                  <a:pt x="795131" y="178904"/>
                </a:cubicBezTo>
                <a:cubicBezTo>
                  <a:pt x="788505" y="212034"/>
                  <a:pt x="765971" y="245809"/>
                  <a:pt x="775253" y="278295"/>
                </a:cubicBezTo>
                <a:cubicBezTo>
                  <a:pt x="785813" y="315256"/>
                  <a:pt x="893823" y="332786"/>
                  <a:pt x="914400" y="337930"/>
                </a:cubicBezTo>
                <a:cubicBezTo>
                  <a:pt x="921026" y="318052"/>
                  <a:pt x="934279" y="299249"/>
                  <a:pt x="934279" y="278295"/>
                </a:cubicBezTo>
                <a:cubicBezTo>
                  <a:pt x="934279" y="166928"/>
                  <a:pt x="886860" y="130979"/>
                  <a:pt x="795131" y="59634"/>
                </a:cubicBezTo>
                <a:cubicBezTo>
                  <a:pt x="778591" y="46770"/>
                  <a:pt x="754238" y="49127"/>
                  <a:pt x="735496" y="39756"/>
                </a:cubicBezTo>
                <a:cubicBezTo>
                  <a:pt x="714127" y="29072"/>
                  <a:pt x="695739" y="13252"/>
                  <a:pt x="675861" y="0"/>
                </a:cubicBezTo>
                <a:cubicBezTo>
                  <a:pt x="615519" y="15085"/>
                  <a:pt x="568809" y="20654"/>
                  <a:pt x="516835" y="59634"/>
                </a:cubicBezTo>
                <a:cubicBezTo>
                  <a:pt x="486849" y="82124"/>
                  <a:pt x="465781" y="114753"/>
                  <a:pt x="437322" y="139147"/>
                </a:cubicBezTo>
                <a:cubicBezTo>
                  <a:pt x="243609" y="305187"/>
                  <a:pt x="524824" y="31764"/>
                  <a:pt x="318053" y="238539"/>
                </a:cubicBezTo>
                <a:cubicBezTo>
                  <a:pt x="311427" y="265043"/>
                  <a:pt x="305679" y="291783"/>
                  <a:pt x="298174" y="318052"/>
                </a:cubicBezTo>
                <a:cubicBezTo>
                  <a:pt x="292418" y="338199"/>
                  <a:pt x="275697" y="356895"/>
                  <a:pt x="278296" y="377687"/>
                </a:cubicBezTo>
                <a:cubicBezTo>
                  <a:pt x="282722" y="413094"/>
                  <a:pt x="305524" y="443667"/>
                  <a:pt x="318053" y="477078"/>
                </a:cubicBezTo>
                <a:cubicBezTo>
                  <a:pt x="325410" y="496697"/>
                  <a:pt x="331305" y="516835"/>
                  <a:pt x="337931" y="536713"/>
                </a:cubicBezTo>
                <a:cubicBezTo>
                  <a:pt x="364435" y="530087"/>
                  <a:pt x="398126" y="536152"/>
                  <a:pt x="417444" y="516834"/>
                </a:cubicBezTo>
                <a:cubicBezTo>
                  <a:pt x="448874" y="485404"/>
                  <a:pt x="455493" y="436420"/>
                  <a:pt x="477079" y="397565"/>
                </a:cubicBezTo>
                <a:cubicBezTo>
                  <a:pt x="488681" y="376681"/>
                  <a:pt x="503583" y="357808"/>
                  <a:pt x="516835" y="337930"/>
                </a:cubicBezTo>
                <a:cubicBezTo>
                  <a:pt x="490331" y="291547"/>
                  <a:pt x="472813" y="238710"/>
                  <a:pt x="437322" y="198782"/>
                </a:cubicBezTo>
                <a:cubicBezTo>
                  <a:pt x="417635" y="176634"/>
                  <a:pt x="385046" y="170699"/>
                  <a:pt x="357809" y="159026"/>
                </a:cubicBezTo>
                <a:cubicBezTo>
                  <a:pt x="296166" y="132608"/>
                  <a:pt x="224017" y="123602"/>
                  <a:pt x="159026" y="119269"/>
                </a:cubicBezTo>
                <a:cubicBezTo>
                  <a:pt x="106135" y="115743"/>
                  <a:pt x="53009" y="119269"/>
                  <a:pt x="0" y="119269"/>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7" name="Freeform: Shape 26">
            <a:extLst>
              <a:ext uri="{FF2B5EF4-FFF2-40B4-BE49-F238E27FC236}">
                <a16:creationId xmlns:a16="http://schemas.microsoft.com/office/drawing/2014/main" id="{E29F71AF-2AA7-A9AC-C9C4-17DD50702E9B}"/>
              </a:ext>
            </a:extLst>
          </p:cNvPr>
          <p:cNvSpPr/>
          <p:nvPr/>
        </p:nvSpPr>
        <p:spPr>
          <a:xfrm>
            <a:off x="1639281" y="2261713"/>
            <a:ext cx="1791590" cy="671145"/>
          </a:xfrm>
          <a:custGeom>
            <a:avLst/>
            <a:gdLst>
              <a:gd name="connsiteX0" fmla="*/ 1751113 w 1751113"/>
              <a:gd name="connsiteY0" fmla="*/ 218661 h 655982"/>
              <a:gd name="connsiteX1" fmla="*/ 1532452 w 1751113"/>
              <a:gd name="connsiteY1" fmla="*/ 39756 h 655982"/>
              <a:gd name="connsiteX2" fmla="*/ 1413183 w 1751113"/>
              <a:gd name="connsiteY2" fmla="*/ 0 h 655982"/>
              <a:gd name="connsiteX3" fmla="*/ 1313791 w 1751113"/>
              <a:gd name="connsiteY3" fmla="*/ 19878 h 655982"/>
              <a:gd name="connsiteX4" fmla="*/ 1174644 w 1751113"/>
              <a:gd name="connsiteY4" fmla="*/ 258417 h 655982"/>
              <a:gd name="connsiteX5" fmla="*/ 1214400 w 1751113"/>
              <a:gd name="connsiteY5" fmla="*/ 477078 h 655982"/>
              <a:gd name="connsiteX6" fmla="*/ 1274035 w 1751113"/>
              <a:gd name="connsiteY6" fmla="*/ 516835 h 655982"/>
              <a:gd name="connsiteX7" fmla="*/ 1313791 w 1751113"/>
              <a:gd name="connsiteY7" fmla="*/ 457200 h 655982"/>
              <a:gd name="connsiteX8" fmla="*/ 1234278 w 1751113"/>
              <a:gd name="connsiteY8" fmla="*/ 337930 h 655982"/>
              <a:gd name="connsiteX9" fmla="*/ 1115009 w 1751113"/>
              <a:gd name="connsiteY9" fmla="*/ 218661 h 655982"/>
              <a:gd name="connsiteX10" fmla="*/ 995739 w 1751113"/>
              <a:gd name="connsiteY10" fmla="*/ 198782 h 655982"/>
              <a:gd name="connsiteX11" fmla="*/ 816835 w 1751113"/>
              <a:gd name="connsiteY11" fmla="*/ 218661 h 655982"/>
              <a:gd name="connsiteX12" fmla="*/ 697565 w 1751113"/>
              <a:gd name="connsiteY12" fmla="*/ 377687 h 655982"/>
              <a:gd name="connsiteX13" fmla="*/ 657809 w 1751113"/>
              <a:gd name="connsiteY13" fmla="*/ 477078 h 655982"/>
              <a:gd name="connsiteX14" fmla="*/ 677687 w 1751113"/>
              <a:gd name="connsiteY14" fmla="*/ 616226 h 655982"/>
              <a:gd name="connsiteX15" fmla="*/ 737322 w 1751113"/>
              <a:gd name="connsiteY15" fmla="*/ 636104 h 655982"/>
              <a:gd name="connsiteX16" fmla="*/ 757200 w 1751113"/>
              <a:gd name="connsiteY16" fmla="*/ 556591 h 655982"/>
              <a:gd name="connsiteX17" fmla="*/ 737322 w 1751113"/>
              <a:gd name="connsiteY17" fmla="*/ 496956 h 655982"/>
              <a:gd name="connsiteX18" fmla="*/ 717444 w 1751113"/>
              <a:gd name="connsiteY18" fmla="*/ 417443 h 655982"/>
              <a:gd name="connsiteX19" fmla="*/ 598174 w 1751113"/>
              <a:gd name="connsiteY19" fmla="*/ 298174 h 655982"/>
              <a:gd name="connsiteX20" fmla="*/ 518661 w 1751113"/>
              <a:gd name="connsiteY20" fmla="*/ 278295 h 655982"/>
              <a:gd name="connsiteX21" fmla="*/ 399391 w 1751113"/>
              <a:gd name="connsiteY21" fmla="*/ 238539 h 655982"/>
              <a:gd name="connsiteX22" fmla="*/ 200609 w 1751113"/>
              <a:gd name="connsiteY22" fmla="*/ 258417 h 655982"/>
              <a:gd name="connsiteX23" fmla="*/ 140974 w 1751113"/>
              <a:gd name="connsiteY23" fmla="*/ 318052 h 655982"/>
              <a:gd name="connsiteX24" fmla="*/ 21704 w 1751113"/>
              <a:gd name="connsiteY24" fmla="*/ 496956 h 655982"/>
              <a:gd name="connsiteX25" fmla="*/ 1826 w 1751113"/>
              <a:gd name="connsiteY25" fmla="*/ 556591 h 655982"/>
              <a:gd name="connsiteX26" fmla="*/ 1826 w 1751113"/>
              <a:gd name="connsiteY26" fmla="*/ 655982 h 655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751113" h="655982">
                <a:moveTo>
                  <a:pt x="1751113" y="218661"/>
                </a:moveTo>
                <a:cubicBezTo>
                  <a:pt x="1678226" y="159026"/>
                  <a:pt x="1621794" y="69536"/>
                  <a:pt x="1532452" y="39756"/>
                </a:cubicBezTo>
                <a:lnTo>
                  <a:pt x="1413183" y="0"/>
                </a:lnTo>
                <a:cubicBezTo>
                  <a:pt x="1380052" y="6626"/>
                  <a:pt x="1341470" y="503"/>
                  <a:pt x="1313791" y="19878"/>
                </a:cubicBezTo>
                <a:cubicBezTo>
                  <a:pt x="1215011" y="89024"/>
                  <a:pt x="1208546" y="156711"/>
                  <a:pt x="1174644" y="258417"/>
                </a:cubicBezTo>
                <a:cubicBezTo>
                  <a:pt x="1187896" y="331304"/>
                  <a:pt x="1187806" y="407934"/>
                  <a:pt x="1214400" y="477078"/>
                </a:cubicBezTo>
                <a:cubicBezTo>
                  <a:pt x="1222976" y="499376"/>
                  <a:pt x="1250608" y="521520"/>
                  <a:pt x="1274035" y="516835"/>
                </a:cubicBezTo>
                <a:cubicBezTo>
                  <a:pt x="1297462" y="512150"/>
                  <a:pt x="1300539" y="477078"/>
                  <a:pt x="1313791" y="457200"/>
                </a:cubicBezTo>
                <a:cubicBezTo>
                  <a:pt x="1279978" y="355760"/>
                  <a:pt x="1315498" y="432687"/>
                  <a:pt x="1234278" y="337930"/>
                </a:cubicBezTo>
                <a:cubicBezTo>
                  <a:pt x="1193884" y="290803"/>
                  <a:pt x="1178000" y="239658"/>
                  <a:pt x="1115009" y="218661"/>
                </a:cubicBezTo>
                <a:cubicBezTo>
                  <a:pt x="1076772" y="205915"/>
                  <a:pt x="1035496" y="205408"/>
                  <a:pt x="995739" y="198782"/>
                </a:cubicBezTo>
                <a:cubicBezTo>
                  <a:pt x="936104" y="205408"/>
                  <a:pt x="873341" y="198480"/>
                  <a:pt x="816835" y="218661"/>
                </a:cubicBezTo>
                <a:cubicBezTo>
                  <a:pt x="698614" y="260883"/>
                  <a:pt x="726122" y="292016"/>
                  <a:pt x="697565" y="377687"/>
                </a:cubicBezTo>
                <a:cubicBezTo>
                  <a:pt x="686281" y="411538"/>
                  <a:pt x="671061" y="443948"/>
                  <a:pt x="657809" y="477078"/>
                </a:cubicBezTo>
                <a:cubicBezTo>
                  <a:pt x="664435" y="523461"/>
                  <a:pt x="656733" y="574319"/>
                  <a:pt x="677687" y="616226"/>
                </a:cubicBezTo>
                <a:cubicBezTo>
                  <a:pt x="687058" y="634967"/>
                  <a:pt x="720559" y="648676"/>
                  <a:pt x="737322" y="636104"/>
                </a:cubicBezTo>
                <a:cubicBezTo>
                  <a:pt x="759178" y="619712"/>
                  <a:pt x="750574" y="583095"/>
                  <a:pt x="757200" y="556591"/>
                </a:cubicBezTo>
                <a:cubicBezTo>
                  <a:pt x="750574" y="536713"/>
                  <a:pt x="743078" y="517103"/>
                  <a:pt x="737322" y="496956"/>
                </a:cubicBezTo>
                <a:cubicBezTo>
                  <a:pt x="729817" y="470687"/>
                  <a:pt x="733111" y="439824"/>
                  <a:pt x="717444" y="417443"/>
                </a:cubicBezTo>
                <a:cubicBezTo>
                  <a:pt x="685201" y="371382"/>
                  <a:pt x="644235" y="330416"/>
                  <a:pt x="598174" y="298174"/>
                </a:cubicBezTo>
                <a:cubicBezTo>
                  <a:pt x="575792" y="282507"/>
                  <a:pt x="544829" y="286145"/>
                  <a:pt x="518661" y="278295"/>
                </a:cubicBezTo>
                <a:cubicBezTo>
                  <a:pt x="478521" y="266253"/>
                  <a:pt x="439148" y="251791"/>
                  <a:pt x="399391" y="238539"/>
                </a:cubicBezTo>
                <a:cubicBezTo>
                  <a:pt x="333130" y="245165"/>
                  <a:pt x="264255" y="238833"/>
                  <a:pt x="200609" y="258417"/>
                </a:cubicBezTo>
                <a:cubicBezTo>
                  <a:pt x="173740" y="266684"/>
                  <a:pt x="159486" y="296895"/>
                  <a:pt x="140974" y="318052"/>
                </a:cubicBezTo>
                <a:cubicBezTo>
                  <a:pt x="75318" y="393087"/>
                  <a:pt x="57828" y="412667"/>
                  <a:pt x="21704" y="496956"/>
                </a:cubicBezTo>
                <a:cubicBezTo>
                  <a:pt x="13450" y="516215"/>
                  <a:pt x="4425" y="535799"/>
                  <a:pt x="1826" y="556591"/>
                </a:cubicBezTo>
                <a:cubicBezTo>
                  <a:pt x="-2283" y="589466"/>
                  <a:pt x="1826" y="622852"/>
                  <a:pt x="1826" y="655982"/>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21595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ppt_x"/>
                                          </p:val>
                                        </p:tav>
                                        <p:tav tm="100000">
                                          <p:val>
                                            <p:strVal val="#ppt_x"/>
                                          </p:val>
                                        </p:tav>
                                      </p:tavLst>
                                    </p:anim>
                                    <p:anim calcmode="lin" valueType="num">
                                      <p:cBhvr additive="base">
                                        <p:cTn id="3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3"/>
                                        </p:tgtEl>
                                        <p:attrNameLst>
                                          <p:attrName>style.visibility</p:attrName>
                                        </p:attrNameLst>
                                      </p:cBhvr>
                                      <p:to>
                                        <p:strVal val="visible"/>
                                      </p:to>
                                    </p:set>
                                    <p:anim calcmode="lin" valueType="num">
                                      <p:cBhvr additive="base">
                                        <p:cTn id="55" dur="500" fill="hold"/>
                                        <p:tgtEl>
                                          <p:spTgt spid="23"/>
                                        </p:tgtEl>
                                        <p:attrNameLst>
                                          <p:attrName>ppt_x</p:attrName>
                                        </p:attrNameLst>
                                      </p:cBhvr>
                                      <p:tavLst>
                                        <p:tav tm="0">
                                          <p:val>
                                            <p:strVal val="#ppt_x"/>
                                          </p:val>
                                        </p:tav>
                                        <p:tav tm="100000">
                                          <p:val>
                                            <p:strVal val="#ppt_x"/>
                                          </p:val>
                                        </p:tav>
                                      </p:tavLst>
                                    </p:anim>
                                    <p:anim calcmode="lin" valueType="num">
                                      <p:cBhvr additive="base">
                                        <p:cTn id="5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 calcmode="lin" valueType="num">
                                      <p:cBhvr additive="base">
                                        <p:cTn id="61" dur="500" fill="hold"/>
                                        <p:tgtEl>
                                          <p:spTgt spid="9"/>
                                        </p:tgtEl>
                                        <p:attrNameLst>
                                          <p:attrName>ppt_x</p:attrName>
                                        </p:attrNameLst>
                                      </p:cBhvr>
                                      <p:tavLst>
                                        <p:tav tm="0">
                                          <p:val>
                                            <p:strVal val="#ppt_x"/>
                                          </p:val>
                                        </p:tav>
                                        <p:tav tm="100000">
                                          <p:val>
                                            <p:strVal val="#ppt_x"/>
                                          </p:val>
                                        </p:tav>
                                      </p:tavLst>
                                    </p:anim>
                                    <p:anim calcmode="lin" valueType="num">
                                      <p:cBhvr additive="base">
                                        <p:cTn id="6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4"/>
                                        </p:tgtEl>
                                        <p:attrNameLst>
                                          <p:attrName>style.visibility</p:attrName>
                                        </p:attrNameLst>
                                      </p:cBhvr>
                                      <p:to>
                                        <p:strVal val="visible"/>
                                      </p:to>
                                    </p:set>
                                    <p:anim calcmode="lin" valueType="num">
                                      <p:cBhvr additive="base">
                                        <p:cTn id="73" dur="500" fill="hold"/>
                                        <p:tgtEl>
                                          <p:spTgt spid="24"/>
                                        </p:tgtEl>
                                        <p:attrNameLst>
                                          <p:attrName>ppt_x</p:attrName>
                                        </p:attrNameLst>
                                      </p:cBhvr>
                                      <p:tavLst>
                                        <p:tav tm="0">
                                          <p:val>
                                            <p:strVal val="#ppt_x"/>
                                          </p:val>
                                        </p:tav>
                                        <p:tav tm="100000">
                                          <p:val>
                                            <p:strVal val="#ppt_x"/>
                                          </p:val>
                                        </p:tav>
                                      </p:tavLst>
                                    </p:anim>
                                    <p:anim calcmode="lin" valueType="num">
                                      <p:cBhvr additive="base">
                                        <p:cTn id="7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7"/>
                                        </p:tgtEl>
                                        <p:attrNameLst>
                                          <p:attrName>style.visibility</p:attrName>
                                        </p:attrNameLst>
                                      </p:cBhvr>
                                      <p:to>
                                        <p:strVal val="visible"/>
                                      </p:to>
                                    </p:set>
                                    <p:anim calcmode="lin" valueType="num">
                                      <p:cBhvr additive="base">
                                        <p:cTn id="79" dur="500" fill="hold"/>
                                        <p:tgtEl>
                                          <p:spTgt spid="17"/>
                                        </p:tgtEl>
                                        <p:attrNameLst>
                                          <p:attrName>ppt_x</p:attrName>
                                        </p:attrNameLst>
                                      </p:cBhvr>
                                      <p:tavLst>
                                        <p:tav tm="0">
                                          <p:val>
                                            <p:strVal val="#ppt_x"/>
                                          </p:val>
                                        </p:tav>
                                        <p:tav tm="100000">
                                          <p:val>
                                            <p:strVal val="#ppt_x"/>
                                          </p:val>
                                        </p:tav>
                                      </p:tavLst>
                                    </p:anim>
                                    <p:anim calcmode="lin" valueType="num">
                                      <p:cBhvr additive="base">
                                        <p:cTn id="8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8"/>
                                        </p:tgtEl>
                                        <p:attrNameLst>
                                          <p:attrName>style.visibility</p:attrName>
                                        </p:attrNameLst>
                                      </p:cBhvr>
                                      <p:to>
                                        <p:strVal val="visible"/>
                                      </p:to>
                                    </p:set>
                                    <p:anim calcmode="lin" valueType="num">
                                      <p:cBhvr additive="base">
                                        <p:cTn id="85" dur="500" fill="hold"/>
                                        <p:tgtEl>
                                          <p:spTgt spid="18"/>
                                        </p:tgtEl>
                                        <p:attrNameLst>
                                          <p:attrName>ppt_x</p:attrName>
                                        </p:attrNameLst>
                                      </p:cBhvr>
                                      <p:tavLst>
                                        <p:tav tm="0">
                                          <p:val>
                                            <p:strVal val="#ppt_x"/>
                                          </p:val>
                                        </p:tav>
                                        <p:tav tm="100000">
                                          <p:val>
                                            <p:strVal val="#ppt_x"/>
                                          </p:val>
                                        </p:tav>
                                      </p:tavLst>
                                    </p:anim>
                                    <p:anim calcmode="lin" valueType="num">
                                      <p:cBhvr additive="base">
                                        <p:cTn id="8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5"/>
                                        </p:tgtEl>
                                        <p:attrNameLst>
                                          <p:attrName>style.visibility</p:attrName>
                                        </p:attrNameLst>
                                      </p:cBhvr>
                                      <p:to>
                                        <p:strVal val="visible"/>
                                      </p:to>
                                    </p:set>
                                    <p:anim calcmode="lin" valueType="num">
                                      <p:cBhvr additive="base">
                                        <p:cTn id="91" dur="500" fill="hold"/>
                                        <p:tgtEl>
                                          <p:spTgt spid="25"/>
                                        </p:tgtEl>
                                        <p:attrNameLst>
                                          <p:attrName>ppt_x</p:attrName>
                                        </p:attrNameLst>
                                      </p:cBhvr>
                                      <p:tavLst>
                                        <p:tav tm="0">
                                          <p:val>
                                            <p:strVal val="#ppt_x"/>
                                          </p:val>
                                        </p:tav>
                                        <p:tav tm="100000">
                                          <p:val>
                                            <p:strVal val="#ppt_x"/>
                                          </p:val>
                                        </p:tav>
                                      </p:tavLst>
                                    </p:anim>
                                    <p:anim calcmode="lin" valueType="num">
                                      <p:cBhvr additive="base">
                                        <p:cTn id="9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5"/>
                                        </p:tgtEl>
                                        <p:attrNameLst>
                                          <p:attrName>style.visibility</p:attrName>
                                        </p:attrNameLst>
                                      </p:cBhvr>
                                      <p:to>
                                        <p:strVal val="visible"/>
                                      </p:to>
                                    </p:set>
                                    <p:anim calcmode="lin" valueType="num">
                                      <p:cBhvr additive="base">
                                        <p:cTn id="97" dur="500" fill="hold"/>
                                        <p:tgtEl>
                                          <p:spTgt spid="15"/>
                                        </p:tgtEl>
                                        <p:attrNameLst>
                                          <p:attrName>ppt_x</p:attrName>
                                        </p:attrNameLst>
                                      </p:cBhvr>
                                      <p:tavLst>
                                        <p:tav tm="0">
                                          <p:val>
                                            <p:strVal val="#ppt_x"/>
                                          </p:val>
                                        </p:tav>
                                        <p:tav tm="100000">
                                          <p:val>
                                            <p:strVal val="#ppt_x"/>
                                          </p:val>
                                        </p:tav>
                                      </p:tavLst>
                                    </p:anim>
                                    <p:anim calcmode="lin" valueType="num">
                                      <p:cBhvr additive="base">
                                        <p:cTn id="9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6"/>
                                        </p:tgtEl>
                                        <p:attrNameLst>
                                          <p:attrName>style.visibility</p:attrName>
                                        </p:attrNameLst>
                                      </p:cBhvr>
                                      <p:to>
                                        <p:strVal val="visible"/>
                                      </p:to>
                                    </p:set>
                                    <p:anim calcmode="lin" valueType="num">
                                      <p:cBhvr additive="base">
                                        <p:cTn id="103" dur="500" fill="hold"/>
                                        <p:tgtEl>
                                          <p:spTgt spid="16"/>
                                        </p:tgtEl>
                                        <p:attrNameLst>
                                          <p:attrName>ppt_x</p:attrName>
                                        </p:attrNameLst>
                                      </p:cBhvr>
                                      <p:tavLst>
                                        <p:tav tm="0">
                                          <p:val>
                                            <p:strVal val="#ppt_x"/>
                                          </p:val>
                                        </p:tav>
                                        <p:tav tm="100000">
                                          <p:val>
                                            <p:strVal val="#ppt_x"/>
                                          </p:val>
                                        </p:tav>
                                      </p:tavLst>
                                    </p:anim>
                                    <p:anim calcmode="lin" valueType="num">
                                      <p:cBhvr additive="base">
                                        <p:cTn id="10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6"/>
                                        </p:tgtEl>
                                        <p:attrNameLst>
                                          <p:attrName>style.visibility</p:attrName>
                                        </p:attrNameLst>
                                      </p:cBhvr>
                                      <p:to>
                                        <p:strVal val="visible"/>
                                      </p:to>
                                    </p:set>
                                    <p:anim calcmode="lin" valueType="num">
                                      <p:cBhvr additive="base">
                                        <p:cTn id="109" dur="500" fill="hold"/>
                                        <p:tgtEl>
                                          <p:spTgt spid="26"/>
                                        </p:tgtEl>
                                        <p:attrNameLst>
                                          <p:attrName>ppt_x</p:attrName>
                                        </p:attrNameLst>
                                      </p:cBhvr>
                                      <p:tavLst>
                                        <p:tav tm="0">
                                          <p:val>
                                            <p:strVal val="#ppt_x"/>
                                          </p:val>
                                        </p:tav>
                                        <p:tav tm="100000">
                                          <p:val>
                                            <p:strVal val="#ppt_x"/>
                                          </p:val>
                                        </p:tav>
                                      </p:tavLst>
                                    </p:anim>
                                    <p:anim calcmode="lin" valueType="num">
                                      <p:cBhvr additive="base">
                                        <p:cTn id="11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13"/>
                                        </p:tgtEl>
                                        <p:attrNameLst>
                                          <p:attrName>style.visibility</p:attrName>
                                        </p:attrNameLst>
                                      </p:cBhvr>
                                      <p:to>
                                        <p:strVal val="visible"/>
                                      </p:to>
                                    </p:set>
                                    <p:anim calcmode="lin" valueType="num">
                                      <p:cBhvr additive="base">
                                        <p:cTn id="115" dur="500" fill="hold"/>
                                        <p:tgtEl>
                                          <p:spTgt spid="13"/>
                                        </p:tgtEl>
                                        <p:attrNameLst>
                                          <p:attrName>ppt_x</p:attrName>
                                        </p:attrNameLst>
                                      </p:cBhvr>
                                      <p:tavLst>
                                        <p:tav tm="0">
                                          <p:val>
                                            <p:strVal val="#ppt_x"/>
                                          </p:val>
                                        </p:tav>
                                        <p:tav tm="100000">
                                          <p:val>
                                            <p:strVal val="#ppt_x"/>
                                          </p:val>
                                        </p:tav>
                                      </p:tavLst>
                                    </p:anim>
                                    <p:anim calcmode="lin" valueType="num">
                                      <p:cBhvr additive="base">
                                        <p:cTn id="11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14"/>
                                        </p:tgtEl>
                                        <p:attrNameLst>
                                          <p:attrName>style.visibility</p:attrName>
                                        </p:attrNameLst>
                                      </p:cBhvr>
                                      <p:to>
                                        <p:strVal val="visible"/>
                                      </p:to>
                                    </p:set>
                                    <p:anim calcmode="lin" valueType="num">
                                      <p:cBhvr additive="base">
                                        <p:cTn id="121" dur="500" fill="hold"/>
                                        <p:tgtEl>
                                          <p:spTgt spid="14"/>
                                        </p:tgtEl>
                                        <p:attrNameLst>
                                          <p:attrName>ppt_x</p:attrName>
                                        </p:attrNameLst>
                                      </p:cBhvr>
                                      <p:tavLst>
                                        <p:tav tm="0">
                                          <p:val>
                                            <p:strVal val="#ppt_x"/>
                                          </p:val>
                                        </p:tav>
                                        <p:tav tm="100000">
                                          <p:val>
                                            <p:strVal val="#ppt_x"/>
                                          </p:val>
                                        </p:tav>
                                      </p:tavLst>
                                    </p:anim>
                                    <p:anim calcmode="lin" valueType="num">
                                      <p:cBhvr additive="base">
                                        <p:cTn id="12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27"/>
                                        </p:tgtEl>
                                        <p:attrNameLst>
                                          <p:attrName>style.visibility</p:attrName>
                                        </p:attrNameLst>
                                      </p:cBhvr>
                                      <p:to>
                                        <p:strVal val="visible"/>
                                      </p:to>
                                    </p:set>
                                    <p:anim calcmode="lin" valueType="num">
                                      <p:cBhvr additive="base">
                                        <p:cTn id="127" dur="500" fill="hold"/>
                                        <p:tgtEl>
                                          <p:spTgt spid="27"/>
                                        </p:tgtEl>
                                        <p:attrNameLst>
                                          <p:attrName>ppt_x</p:attrName>
                                        </p:attrNameLst>
                                      </p:cBhvr>
                                      <p:tavLst>
                                        <p:tav tm="0">
                                          <p:val>
                                            <p:strVal val="#ppt_x"/>
                                          </p:val>
                                        </p:tav>
                                        <p:tav tm="100000">
                                          <p:val>
                                            <p:strVal val="#ppt_x"/>
                                          </p:val>
                                        </p:tav>
                                      </p:tavLst>
                                    </p:anim>
                                    <p:anim calcmode="lin" valueType="num">
                                      <p:cBhvr additive="base">
                                        <p:cTn id="12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11"/>
                                        </p:tgtEl>
                                        <p:attrNameLst>
                                          <p:attrName>style.visibility</p:attrName>
                                        </p:attrNameLst>
                                      </p:cBhvr>
                                      <p:to>
                                        <p:strVal val="visible"/>
                                      </p:to>
                                    </p:set>
                                    <p:anim calcmode="lin" valueType="num">
                                      <p:cBhvr additive="base">
                                        <p:cTn id="133" dur="500" fill="hold"/>
                                        <p:tgtEl>
                                          <p:spTgt spid="11"/>
                                        </p:tgtEl>
                                        <p:attrNameLst>
                                          <p:attrName>ppt_x</p:attrName>
                                        </p:attrNameLst>
                                      </p:cBhvr>
                                      <p:tavLst>
                                        <p:tav tm="0">
                                          <p:val>
                                            <p:strVal val="#ppt_x"/>
                                          </p:val>
                                        </p:tav>
                                        <p:tav tm="100000">
                                          <p:val>
                                            <p:strVal val="#ppt_x"/>
                                          </p:val>
                                        </p:tav>
                                      </p:tavLst>
                                    </p:anim>
                                    <p:anim calcmode="lin" valueType="num">
                                      <p:cBhvr additive="base">
                                        <p:cTn id="13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12"/>
                                        </p:tgtEl>
                                        <p:attrNameLst>
                                          <p:attrName>style.visibility</p:attrName>
                                        </p:attrNameLst>
                                      </p:cBhvr>
                                      <p:to>
                                        <p:strVal val="visible"/>
                                      </p:to>
                                    </p:set>
                                    <p:anim calcmode="lin" valueType="num">
                                      <p:cBhvr additive="base">
                                        <p:cTn id="139" dur="500" fill="hold"/>
                                        <p:tgtEl>
                                          <p:spTgt spid="12"/>
                                        </p:tgtEl>
                                        <p:attrNameLst>
                                          <p:attrName>ppt_x</p:attrName>
                                        </p:attrNameLst>
                                      </p:cBhvr>
                                      <p:tavLst>
                                        <p:tav tm="0">
                                          <p:val>
                                            <p:strVal val="#ppt_x"/>
                                          </p:val>
                                        </p:tav>
                                        <p:tav tm="100000">
                                          <p:val>
                                            <p:strVal val="#ppt_x"/>
                                          </p:val>
                                        </p:tav>
                                      </p:tavLst>
                                    </p:anim>
                                    <p:anim calcmode="lin" valueType="num">
                                      <p:cBhvr additive="base">
                                        <p:cTn id="1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animBg="1"/>
      <p:bldP spid="6" grpId="0"/>
      <p:bldP spid="7" grpId="0" animBg="1"/>
      <p:bldP spid="8" grpId="0"/>
      <p:bldP spid="9" grpId="0" animBg="1"/>
      <p:bldP spid="10" grpId="0"/>
      <p:bldP spid="11" grpId="0" animBg="1"/>
      <p:bldP spid="12" grpId="0"/>
      <p:bldP spid="13" grpId="0" animBg="1"/>
      <p:bldP spid="14" grpId="0"/>
      <p:bldP spid="15" grpId="0" animBg="1"/>
      <p:bldP spid="16" grpId="0"/>
      <p:bldP spid="17" grpId="0" animBg="1"/>
      <p:bldP spid="18" grpId="0"/>
      <p:bldP spid="20" grpId="0" animBg="1"/>
      <p:bldP spid="22" grpId="0" animBg="1"/>
      <p:bldP spid="23" grpId="0" animBg="1"/>
      <p:bldP spid="24" grpId="0" animBg="1"/>
      <p:bldP spid="25" grpId="0" animBg="1"/>
      <p:bldP spid="26" grpId="0" animBg="1"/>
      <p:bldP spid="2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B9D0A8EA-A0CF-8FFC-B77D-525FC50979EF}"/>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CrisscrossEtching/>
                    </a14:imgEffect>
                  </a14:imgLayer>
                </a14:imgProps>
              </a:ext>
            </a:extLst>
          </a:blip>
          <a:srcRect t="6267"/>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9AB22784-98DF-51D1-7B25-D5C96F651C58}"/>
              </a:ext>
            </a:extLst>
          </p:cNvPr>
          <p:cNvSpPr txBox="1"/>
          <p:nvPr/>
        </p:nvSpPr>
        <p:spPr>
          <a:xfrm>
            <a:off x="8556171" y="6237514"/>
            <a:ext cx="3634305" cy="369332"/>
          </a:xfrm>
          <a:prstGeom prst="rect">
            <a:avLst/>
          </a:prstGeom>
          <a:noFill/>
        </p:spPr>
        <p:txBody>
          <a:bodyPr wrap="square" rtlCol="0">
            <a:spAutoFit/>
          </a:bodyPr>
          <a:lstStyle/>
          <a:p>
            <a:r>
              <a:rPr lang="en-GB" i="1" dirty="0">
                <a:solidFill>
                  <a:schemeClr val="bg1"/>
                </a:solidFill>
              </a:rPr>
              <a:t>(Therapy Source, 2024) </a:t>
            </a:r>
          </a:p>
        </p:txBody>
      </p:sp>
    </p:spTree>
    <p:extLst>
      <p:ext uri="{BB962C8B-B14F-4D97-AF65-F5344CB8AC3E}">
        <p14:creationId xmlns:p14="http://schemas.microsoft.com/office/powerpoint/2010/main" val="3942444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8E7180-E8A3-7EC8-B3F4-A2D569CA325F}"/>
              </a:ext>
            </a:extLst>
          </p:cNvPr>
          <p:cNvSpPr txBox="1"/>
          <p:nvPr/>
        </p:nvSpPr>
        <p:spPr>
          <a:xfrm>
            <a:off x="332132" y="0"/>
            <a:ext cx="11184835" cy="7033592"/>
          </a:xfrm>
          <a:prstGeom prst="rect">
            <a:avLst/>
          </a:prstGeom>
          <a:noFill/>
        </p:spPr>
        <p:txBody>
          <a:bodyPr wrap="square" rtlCol="0">
            <a:spAutoFit/>
          </a:bodyPr>
          <a:lstStyle/>
          <a:p>
            <a:pPr>
              <a:lnSpc>
                <a:spcPct val="107000"/>
              </a:lnSpc>
              <a:spcAft>
                <a:spcPts val="800"/>
              </a:spcAf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Daro</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D and Dodge K.A, (2009) Creating Community Responsibility for Child Protection: Possibilities and Challenges. Future Child.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19(2) pg. 67-93.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https://www.ncbi.nlm.nih.gov/pmc/articles/PMC3730282/</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Family Information Services, (ND) Team Around the Family (TAF)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https://fis.carmarthenshire.gov.wales/team-around-family/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HM Government, (2023) Working together to safeguard children 2023.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https://assets.publishing.service.gov.uk/media/65cb4349a7ded0000c79e4e1/Working_together_to_safeguard_children_2023_-_statutory_guidance.pdf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15th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HM Inspectorate of probation, (2023) Governance and Leadership.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https://www.justiceinspectorates.gov.uk/hmiprobation/research/the-evidence-base-youth-offending-services/organisational-delivery/governance-and-leadership/</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Keenan, et al, (2024) An evidence review on youth diversion programmes.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https://www.ncb.org.uk/sites/default/files/uploads/files/NCB%20YEF%20Diversion%20Evidence%20Review%20-%20for%20Publication.pdf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NPSCC, (2023) Multi Agency working.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https://learning.nspcc.org.uk/child-protection-system/multi-agency-working-child-protection/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latin typeface="Calibri" panose="020F0502020204030204" pitchFamily="34" charset="0"/>
                <a:ea typeface="Calibri" panose="020F0502020204030204" pitchFamily="34" charset="0"/>
                <a:cs typeface="Times New Roman" panose="02020603050405020304" pitchFamily="18" charset="0"/>
              </a:rPr>
              <a:t>Powys, (2024) Childrens Safeguarding Multi-Agency referral Form (MARF) Available at: </a:t>
            </a:r>
            <a:r>
              <a:rPr lang="en-GB" sz="1200" kern="100" dirty="0">
                <a:latin typeface="Calibri" panose="020F0502020204030204" pitchFamily="34" charset="0"/>
                <a:ea typeface="Calibri" panose="020F0502020204030204" pitchFamily="34" charset="0"/>
                <a:cs typeface="Times New Roman" panose="02020603050405020304" pitchFamily="18" charset="0"/>
                <a:hlinkClick r:id="rId9"/>
              </a:rPr>
              <a:t>https://en.powys.gov.uk/article/8063/Childrens-Safeguarding-Multi-Agency-Referral-Form-MARF</a:t>
            </a:r>
            <a:r>
              <a:rPr lang="en-GB" sz="1200" kern="100" dirty="0">
                <a:latin typeface="Calibri" panose="020F0502020204030204" pitchFamily="34" charset="0"/>
                <a:ea typeface="Calibri" panose="020F0502020204030204" pitchFamily="34" charset="0"/>
                <a:cs typeface="Times New Roman" panose="02020603050405020304" pitchFamily="18" charset="0"/>
              </a:rPr>
              <a:t> (Accessed on 15th March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Therapy Source, (2024) Social Work Spotlight: A First-Hand Look Into the Multi-Agency Approach to Social Work.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https://txsource.com/2015/03/12/social-work-spotlight-a-first-hand-look-into-the-multi-agency-approach-to-social-work/</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Training Express, (2024) What is multi-agency working in safeguarding?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https://trainingexpress.org.uk/what-is-multi-agency-working-in-safeguarding/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Government, (2004) Children Act 2004.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Explanatory notes.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https://www.legislation.gov.uk/ukpga/2004/31/pdfs/ukpgaen_20040031_en.pdf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15th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Wales Safeguarding Procedures, (2024) The Wales Safeguarding Procedures for children and adults at risk of abuse and neglect.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https://safeguarding.wales/en/int-i/int-i-i1/i1-p1/</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Welsh Government, (2017) NHS Wales Planning Framework 2018/21.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https://www.gov.wales/sites/default/files/publications/2019-06/nhs-wales-planning-framework-2018-2021.PDF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15th April 2024).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Welsh Government, (2019) Ministry of Justice.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Youth Justice Blueprint for Wales, Available at: </a:t>
            </a:r>
            <a:r>
              <a:rPr lang="en-GB" sz="12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https://www.gov.wales/sites/default/files/publications/2019-05/youth-justice-blueprint_0.pdf</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(Accessed on 15th March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Welsh Government, (2019a) Social Services and Well-being (Wales) Act 2014.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https://www.gov.wales/sites/default/files/publications/2019-07/working-together-to-safeguard-people-information-sharing-to-safeguard-children.pdf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on 15th April 2024). </a:t>
            </a:r>
          </a:p>
          <a:p>
            <a:endParaRPr lang="en-GB" sz="1100" dirty="0"/>
          </a:p>
        </p:txBody>
      </p:sp>
    </p:spTree>
    <p:extLst>
      <p:ext uri="{BB962C8B-B14F-4D97-AF65-F5344CB8AC3E}">
        <p14:creationId xmlns:p14="http://schemas.microsoft.com/office/powerpoint/2010/main" val="14451872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2133</Words>
  <Application>Microsoft Office PowerPoint</Application>
  <PresentationFormat>Widescreen</PresentationFormat>
  <Paragraphs>74</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Söhne</vt:lpstr>
      <vt:lpstr>Office Theme</vt:lpstr>
      <vt:lpstr>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E Oddy (Ceredigion Pupil Referral Service)</dc:creator>
  <cp:lastModifiedBy>E Oddy (Ceredigion Pupil Referral Service)</cp:lastModifiedBy>
  <cp:revision>1</cp:revision>
  <dcterms:created xsi:type="dcterms:W3CDTF">2024-04-15T09:38:50Z</dcterms:created>
  <dcterms:modified xsi:type="dcterms:W3CDTF">2024-04-15T13:32:51Z</dcterms:modified>
</cp:coreProperties>
</file>