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6"/>
  </p:notesMasterIdLst>
  <p:sldIdLst>
    <p:sldId id="256" r:id="rId2"/>
    <p:sldId id="276" r:id="rId3"/>
    <p:sldId id="285" r:id="rId4"/>
    <p:sldId id="277" r:id="rId5"/>
    <p:sldId id="278" r:id="rId6"/>
    <p:sldId id="279" r:id="rId7"/>
    <p:sldId id="280" r:id="rId8"/>
    <p:sldId id="286" r:id="rId9"/>
    <p:sldId id="281" r:id="rId10"/>
    <p:sldId id="282" r:id="rId11"/>
    <p:sldId id="288" r:id="rId12"/>
    <p:sldId id="287" r:id="rId13"/>
    <p:sldId id="283" r:id="rId14"/>
    <p:sldId id="28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9" autoAdjust="0"/>
    <p:restoredTop sz="71318" autoAdjust="0"/>
  </p:normalViewPr>
  <p:slideViewPr>
    <p:cSldViewPr snapToGrid="0" snapToObjects="1">
      <p:cViewPr varScale="1">
        <p:scale>
          <a:sx n="65" d="100"/>
          <a:sy n="65" d="100"/>
        </p:scale>
        <p:origin x="174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E22BC-02AC-F54D-B916-D41ABB6F8744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C62A1D-4582-E74C-92F5-73A3ECD25D2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89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034219-22E0-BF41-95C3-135A81BB7201}" type="slidenum">
              <a:rPr lang="en-US" sz="800"/>
              <a:pPr/>
              <a:t>2</a:t>
            </a:fld>
            <a:endParaRPr lang="en-US" sz="8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677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F9B3D6-ABB1-394B-8C9C-EFA450AE890D}" type="slidenum">
              <a:rPr lang="en-US" sz="800"/>
              <a:pPr/>
              <a:t>3</a:t>
            </a:fld>
            <a:endParaRPr lang="en-US" sz="8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/>
              <a:t>Access Layer – PC</a:t>
            </a:r>
            <a:r>
              <a:rPr lang="en-US" dirty="0" smtClean="0"/>
              <a:t>, </a:t>
            </a:r>
            <a:r>
              <a:rPr lang="en-US" dirty="0"/>
              <a:t>hub, bridges, IP phones, wireless AP – connecting devices to network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US" dirty="0"/>
              <a:t>Distribution Layer – Controls flow of network traffic using policies and delineates broadcast using routing – High performance switches with high availability &amp; high </a:t>
            </a:r>
            <a:r>
              <a:rPr lang="en-US" dirty="0" smtClean="0"/>
              <a:t>performance</a:t>
            </a:r>
            <a:endParaRPr lang="en-US" dirty="0"/>
          </a:p>
          <a:p>
            <a:pPr>
              <a:buFontTx/>
              <a:buNone/>
            </a:pPr>
            <a:endParaRPr lang="en-US" dirty="0"/>
          </a:p>
          <a:p>
            <a:r>
              <a:rPr lang="en-US" dirty="0"/>
              <a:t>Core Layer – backbone – capable of forwarding large amount of traffic.</a:t>
            </a:r>
          </a:p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557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2F9B3D6-ABB1-394B-8C9C-EFA450AE890D}" type="slidenum">
              <a:rPr lang="en-US" sz="800"/>
              <a:pPr/>
              <a:t>4</a:t>
            </a:fld>
            <a:endParaRPr lang="en-US" sz="8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493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73417F5-D2D5-BE42-A6BD-97B6ACB4D998}" type="slidenum">
              <a:rPr lang="en-US" sz="800"/>
              <a:pPr/>
              <a:t>5</a:t>
            </a:fld>
            <a:endParaRPr lang="en-US" sz="8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/>
              <a:t>Principles of hierarchical network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954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974F2971-A146-5B49-8379-C153C994ED14}" type="slidenum">
              <a:rPr lang="en-US" sz="800"/>
              <a:pPr/>
              <a:t>6</a:t>
            </a:fld>
            <a:endParaRPr lang="en-US" sz="8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/>
          </a:p>
          <a:p>
            <a:r>
              <a:rPr lang="en-GB" dirty="0"/>
              <a:t>Convergence is the process of combining voice and video communications on a data network.</a:t>
            </a:r>
          </a:p>
          <a:p>
            <a:r>
              <a:rPr lang="en-GB" dirty="0"/>
              <a:t>Converged networks also required extensive management in relation to Quality of Service (</a:t>
            </a:r>
            <a:r>
              <a:rPr lang="en-GB" dirty="0" err="1"/>
              <a:t>QoS</a:t>
            </a:r>
            <a:r>
              <a:rPr lang="en-GB" dirty="0"/>
              <a:t>), because voice and video data traffic needed to be classified and prioritized on the network.</a:t>
            </a:r>
          </a:p>
          <a:p>
            <a:r>
              <a:rPr lang="en-GB" dirty="0"/>
              <a:t>Converged networks give you options that had not existed previously. You can now tie voice and video communications directly into an employee's personal computer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025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A099150-1D00-924D-A5F0-961FF4855AD2}" type="slidenum">
              <a:rPr lang="en-US" sz="800"/>
              <a:pPr/>
              <a:t>7</a:t>
            </a:fld>
            <a:endParaRPr lang="en-US" sz="8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Switches </a:t>
            </a:r>
            <a:r>
              <a:rPr lang="en-US" dirty="0"/>
              <a:t>interconnected using </a:t>
            </a:r>
            <a:r>
              <a:rPr lang="en-US" dirty="0" err="1"/>
              <a:t>spl</a:t>
            </a:r>
            <a:r>
              <a:rPr lang="en-US" dirty="0"/>
              <a:t> black plane cable. Cisco introduces </a:t>
            </a:r>
            <a:r>
              <a:rPr lang="en-US" dirty="0" err="1"/>
              <a:t>stackwise</a:t>
            </a:r>
            <a:r>
              <a:rPr lang="en-US" dirty="0"/>
              <a:t> tech -- Uses </a:t>
            </a:r>
            <a:r>
              <a:rPr lang="en-US" dirty="0" err="1"/>
              <a:t>spl</a:t>
            </a:r>
            <a:r>
              <a:rPr lang="en-US" dirty="0"/>
              <a:t> ports for interconnection so line speed is faster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936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A099150-1D00-924D-A5F0-961FF4855AD2}" type="slidenum">
              <a:rPr lang="en-US" sz="800"/>
              <a:pPr/>
              <a:t>8</a:t>
            </a:fld>
            <a:endParaRPr lang="en-US" sz="8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437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0B60A4A-A0C0-3944-9BF3-F3BC702BD8B9}" type="slidenum">
              <a:rPr lang="en-US" sz="800"/>
              <a:pPr/>
              <a:t>9</a:t>
            </a:fld>
            <a:endParaRPr lang="en-US" sz="8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65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6B936ED-15DD-9844-9A55-B5498F2D42BF}" type="slidenum">
              <a:rPr lang="en-US" sz="800"/>
              <a:pPr/>
              <a:t>10</a:t>
            </a:fld>
            <a:endParaRPr lang="en-US" sz="8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071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6B936ED-15DD-9844-9A55-B5498F2D42BF}" type="slidenum">
              <a:rPr lang="en-US" sz="800"/>
              <a:pPr/>
              <a:t>11</a:t>
            </a:fld>
            <a:endParaRPr lang="en-US" sz="8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6B936ED-15DD-9844-9A55-B5498F2D42BF}" type="slidenum">
              <a:rPr lang="en-US" sz="800"/>
              <a:pPr/>
              <a:t>12</a:t>
            </a:fld>
            <a:endParaRPr lang="en-US" sz="8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936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45AE38B-C592-9849-A69F-345BECFD8DCC}" type="slidenum">
              <a:rPr lang="en-US" sz="800"/>
              <a:pPr/>
              <a:t>13</a:t>
            </a:fld>
            <a:endParaRPr lang="en-US" sz="8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/>
          </a:p>
          <a:p>
            <a:r>
              <a:rPr lang="en-GB" dirty="0"/>
              <a:t>Cisco has seven switch product lines 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Express 500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2960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3560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3750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4500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4900</a:t>
            </a:r>
          </a:p>
          <a:p>
            <a:pPr lvl="2"/>
            <a:r>
              <a:rPr lang="fr-FR" dirty="0" err="1"/>
              <a:t>Catalyst</a:t>
            </a:r>
            <a:r>
              <a:rPr lang="fr-FR" dirty="0"/>
              <a:t> 6500</a:t>
            </a:r>
          </a:p>
          <a:p>
            <a:pPr lvl="2"/>
            <a:endParaRPr lang="fr-FR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467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6355A44-8351-B641-9F15-A2088A1F3EB6}" type="slidenum">
              <a:rPr lang="en-US" sz="800"/>
              <a:pPr/>
              <a:t>14</a:t>
            </a:fld>
            <a:endParaRPr lang="en-US" sz="8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333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1.png@01CE8951.83435F7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7059404" y="6412067"/>
            <a:ext cx="1964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baseline="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Lecture 1</a:t>
            </a:r>
            <a:endParaRPr lang="en-US" sz="1400" b="1" dirty="0" smtClean="0">
              <a:solidFill>
                <a:schemeClr val="tx2">
                  <a:lumMod val="90000"/>
                  <a:lumOff val="10000"/>
                </a:schemeClr>
              </a:solidFill>
              <a:latin typeface="+mj-lt"/>
              <a:cs typeface="Apple Chancery"/>
            </a:endParaRPr>
          </a:p>
        </p:txBody>
      </p:sp>
      <p:pic>
        <p:nvPicPr>
          <p:cNvPr id="11" name="d5399414-2235-41fb-819d-363ee4936f50" descr="cid:image001.png@01CE8951.83435F70"/>
          <p:cNvPicPr/>
          <p:nvPr userDrawn="1"/>
        </p:nvPicPr>
        <p:blipFill>
          <a:blip r:embed="rId14" r:link="rId15" cstate="print"/>
          <a:srcRect/>
          <a:stretch>
            <a:fillRect/>
          </a:stretch>
        </p:blipFill>
        <p:spPr bwMode="auto">
          <a:xfrm>
            <a:off x="6606540" y="0"/>
            <a:ext cx="2583180" cy="851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6"/>
            <a:ext cx="2303780" cy="92011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 userDrawn="1"/>
        </p:nvSpPr>
        <p:spPr>
          <a:xfrm>
            <a:off x="0" y="6412067"/>
            <a:ext cx="1964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Local</a:t>
            </a:r>
            <a:r>
              <a:rPr lang="en-US" sz="1400" b="1" baseline="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 Area Networks</a:t>
            </a:r>
            <a:endParaRPr lang="en-US" sz="1400" b="1" dirty="0" smtClean="0">
              <a:solidFill>
                <a:schemeClr val="tx2">
                  <a:lumMod val="90000"/>
                  <a:lumOff val="10000"/>
                </a:schemeClr>
              </a:solidFill>
              <a:latin typeface="+mj-lt"/>
              <a:cs typeface="Apple Chancery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3280225"/>
            <a:ext cx="6498158" cy="1037999"/>
          </a:xfrm>
        </p:spPr>
        <p:txBody>
          <a:bodyPr/>
          <a:lstStyle/>
          <a:p>
            <a:r>
              <a:rPr lang="en-US" altLang="ja-JP" sz="4800" dirty="0">
                <a:latin typeface="Arial" charset="0"/>
                <a:cs typeface="ＭＳ Ｐゴシック" charset="0"/>
              </a:rPr>
              <a:t>Hierarchical </a:t>
            </a:r>
            <a:r>
              <a:rPr lang="en-US" altLang="ja-JP" sz="4800" dirty="0" smtClean="0">
                <a:latin typeface="Arial" charset="0"/>
                <a:cs typeface="ＭＳ Ｐゴシック" charset="0"/>
              </a:rPr>
              <a:t>Network</a:t>
            </a:r>
            <a:br>
              <a:rPr lang="en-US" altLang="ja-JP" sz="4800" dirty="0" smtClean="0">
                <a:latin typeface="Arial" charset="0"/>
                <a:cs typeface="ＭＳ Ｐゴシック" charset="0"/>
              </a:rPr>
            </a:br>
            <a:r>
              <a:rPr lang="en-US" altLang="ja-JP" sz="4800" dirty="0" smtClean="0">
                <a:latin typeface="Arial" charset="0"/>
                <a:cs typeface="ＭＳ Ｐゴシック" charset="0"/>
              </a:rPr>
              <a:t/>
            </a:r>
            <a:br>
              <a:rPr lang="en-US" altLang="ja-JP" sz="4800" dirty="0" smtClean="0">
                <a:latin typeface="Arial" charset="0"/>
                <a:cs typeface="ＭＳ Ｐゴシック" charset="0"/>
              </a:rPr>
            </a:br>
            <a:endParaRPr lang="en-US" sz="28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04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39233"/>
            <a:ext cx="8042276" cy="1336956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Objectives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825625"/>
            <a:ext cx="7940675" cy="4643438"/>
          </a:xfrm>
        </p:spPr>
        <p:txBody>
          <a:bodyPr/>
          <a:lstStyle/>
          <a:p>
            <a:pPr marL="457200" indent="-457200"/>
            <a:r>
              <a:rPr lang="en-US" altLang="ja-JP" dirty="0">
                <a:solidFill>
                  <a:srgbClr val="000000"/>
                </a:solidFill>
                <a:latin typeface="Arial" charset="0"/>
                <a:cs typeface="ＭＳ Ｐゴシック" charset="0"/>
              </a:rPr>
              <a:t>Describe how a hierarchical network supports the voice, video and data needs of a small and medium-sized business. </a:t>
            </a:r>
          </a:p>
          <a:p>
            <a:pPr marL="457200" indent="-457200"/>
            <a:r>
              <a:rPr lang="en-US" altLang="ja-JP" dirty="0">
                <a:solidFill>
                  <a:srgbClr val="000000"/>
                </a:solidFill>
                <a:latin typeface="Arial" charset="0"/>
                <a:cs typeface="ＭＳ Ｐゴシック" charset="0"/>
              </a:rPr>
              <a:t>Match the appropriate Cisco switch to each layer in the hierarchical network design model.</a:t>
            </a:r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07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009775" y="687388"/>
            <a:ext cx="5602288" cy="838200"/>
          </a:xfrm>
        </p:spPr>
        <p:txBody>
          <a:bodyPr/>
          <a:lstStyle/>
          <a:p>
            <a:pPr eaLnBrk="1" hangingPunct="1"/>
            <a:r>
              <a:rPr lang="en-US" altLang="ja-JP" sz="3200" dirty="0">
                <a:latin typeface="Arial" charset="0"/>
                <a:cs typeface="ＭＳ Ｐゴシック" charset="0"/>
              </a:rPr>
              <a:t>Hierarchical Network</a:t>
            </a:r>
            <a:endParaRPr lang="en-US" sz="3200" dirty="0">
              <a:latin typeface="Arial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392238"/>
            <a:ext cx="7940675" cy="507682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6148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82" y="1550988"/>
            <a:ext cx="7549843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324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392238"/>
            <a:ext cx="7940675" cy="507682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39233"/>
            <a:ext cx="8042276" cy="1336956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Arial" charset="0"/>
              </a:rPr>
              <a:t>Benefits of Hierarchical Network</a:t>
            </a:r>
            <a:endParaRPr lang="en-US" sz="3200" dirty="0">
              <a:latin typeface="Arial" charset="0"/>
            </a:endParaRPr>
          </a:p>
        </p:txBody>
      </p:sp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1711324"/>
            <a:ext cx="8253425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18356" y="735014"/>
            <a:ext cx="7777957" cy="838200"/>
          </a:xfrm>
        </p:spPr>
        <p:txBody>
          <a:bodyPr/>
          <a:lstStyle/>
          <a:p>
            <a:pPr eaLnBrk="1" hangingPunct="1"/>
            <a:r>
              <a:rPr lang="en-US" altLang="ja-JP" sz="2800" dirty="0" smtClean="0">
                <a:latin typeface="Arial" charset="0"/>
                <a:cs typeface="ＭＳ Ｐゴシック" charset="0"/>
              </a:rPr>
              <a:t>Principles of Hierarchical </a:t>
            </a:r>
            <a:r>
              <a:rPr lang="en-US" altLang="ja-JP" sz="2800" dirty="0">
                <a:latin typeface="Arial" charset="0"/>
                <a:cs typeface="ＭＳ Ｐゴシック" charset="0"/>
              </a:rPr>
              <a:t>Network</a:t>
            </a:r>
            <a:endParaRPr lang="en-US" sz="2800" dirty="0">
              <a:latin typeface="Arial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392238"/>
            <a:ext cx="7940675" cy="507682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 dirty="0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 dirty="0">
              <a:latin typeface="Arial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489" y="3689519"/>
            <a:ext cx="4795252" cy="277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9550" y="1733551"/>
            <a:ext cx="86566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Arial" pitchFamily="34" charset="0"/>
              <a:buChar char="•"/>
            </a:pPr>
            <a:r>
              <a:rPr lang="en-US" sz="2400" dirty="0"/>
              <a:t>Network Diameter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/>
              <a:t>Bandwidth aggregation  - add multiple links to increase bandwidth – </a:t>
            </a:r>
            <a:r>
              <a:rPr lang="en-US" sz="2400" dirty="0" err="1"/>
              <a:t>Etherchannel</a:t>
            </a:r>
            <a:r>
              <a:rPr lang="en-US" sz="2400" dirty="0"/>
              <a:t> (Cisco prop)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/>
              <a:t>Redundant links</a:t>
            </a:r>
          </a:p>
        </p:txBody>
      </p:sp>
    </p:spTree>
    <p:extLst>
      <p:ext uri="{BB962C8B-B14F-4D97-AF65-F5344CB8AC3E}">
        <p14:creationId xmlns:p14="http://schemas.microsoft.com/office/powerpoint/2010/main" val="58733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98825" y="420688"/>
            <a:ext cx="3022600" cy="838200"/>
          </a:xfrm>
        </p:spPr>
        <p:txBody>
          <a:bodyPr/>
          <a:lstStyle/>
          <a:p>
            <a:pPr eaLnBrk="1" hangingPunct="1"/>
            <a:r>
              <a:rPr lang="en-US" altLang="ja-JP" sz="2800" dirty="0">
                <a:latin typeface="Arial" charset="0"/>
                <a:cs typeface="ＭＳ Ｐゴシック" charset="0"/>
              </a:rPr>
              <a:t>Convergence</a:t>
            </a:r>
            <a:endParaRPr lang="en-US" sz="2800" dirty="0">
              <a:latin typeface="Arial" charset="0"/>
            </a:endParaRP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175" y="2152650"/>
            <a:ext cx="6960573" cy="3964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4400" y="1449169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Convergence is the process of combining voice and video communications on a data network.</a:t>
            </a:r>
          </a:p>
        </p:txBody>
      </p:sp>
    </p:spTree>
    <p:extLst>
      <p:ext uri="{BB962C8B-B14F-4D97-AF65-F5344CB8AC3E}">
        <p14:creationId xmlns:p14="http://schemas.microsoft.com/office/powerpoint/2010/main" val="638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420688"/>
            <a:ext cx="8488363" cy="838200"/>
          </a:xfrm>
        </p:spPr>
        <p:txBody>
          <a:bodyPr/>
          <a:lstStyle/>
          <a:p>
            <a:pPr eaLnBrk="1" hangingPunct="1"/>
            <a:r>
              <a:rPr lang="en-US" altLang="ja-JP" sz="2400">
                <a:latin typeface="Arial" charset="0"/>
                <a:cs typeface="ＭＳ Ｐゴシック" charset="0"/>
              </a:rPr>
              <a:t>Switch Features</a:t>
            </a:r>
            <a:endParaRPr lang="en-US" sz="2800">
              <a:latin typeface="Arial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851025"/>
            <a:ext cx="7940675" cy="4618038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1535112"/>
            <a:ext cx="7032625" cy="471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34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420688"/>
            <a:ext cx="8488363" cy="838200"/>
          </a:xfrm>
        </p:spPr>
        <p:txBody>
          <a:bodyPr/>
          <a:lstStyle/>
          <a:p>
            <a:pPr eaLnBrk="1" hangingPunct="1"/>
            <a:r>
              <a:rPr lang="en-US" altLang="ja-JP" sz="2400">
                <a:latin typeface="Arial" charset="0"/>
                <a:cs typeface="ＭＳ Ｐゴシック" charset="0"/>
              </a:rPr>
              <a:t>Switch Features</a:t>
            </a:r>
            <a:endParaRPr lang="en-US" sz="2800">
              <a:latin typeface="Arial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851025"/>
            <a:ext cx="7940675" cy="4618038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4668" y="1431767"/>
            <a:ext cx="83199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After design consider proper switches.</a:t>
            </a:r>
          </a:p>
          <a:p>
            <a:pPr>
              <a:buFontTx/>
              <a:buNone/>
            </a:pP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r>
              <a:rPr lang="en-US" dirty="0"/>
              <a:t>Traffic flow analysis </a:t>
            </a:r>
          </a:p>
          <a:p>
            <a:pPr marL="1200150" lvl="2" indent="-285750">
              <a:buFont typeface="Arial" pitchFamily="34" charset="0"/>
              <a:buChar char="•"/>
            </a:pP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r>
              <a:rPr lang="en-US" dirty="0"/>
              <a:t>User communities </a:t>
            </a:r>
          </a:p>
          <a:p>
            <a:pPr marL="1200150" lvl="2" indent="-285750">
              <a:buFont typeface="Arial" pitchFamily="34" charset="0"/>
              <a:buChar char="•"/>
            </a:pP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r>
              <a:rPr lang="en-US" dirty="0"/>
              <a:t>Future growth</a:t>
            </a:r>
          </a:p>
          <a:p>
            <a:pPr marL="1200150" lvl="2" indent="-285750">
              <a:buFont typeface="Arial" pitchFamily="34" charset="0"/>
              <a:buChar char="•"/>
            </a:pP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r>
              <a:rPr lang="en-US" dirty="0"/>
              <a:t>Data store &amp; Data server analysis – </a:t>
            </a:r>
            <a:r>
              <a:rPr lang="en-GB" dirty="0"/>
              <a:t>When </a:t>
            </a:r>
            <a:r>
              <a:rPr lang="en-GB" dirty="0" smtClean="0"/>
              <a:t>analysing </a:t>
            </a:r>
            <a:r>
              <a:rPr lang="en-GB" dirty="0"/>
              <a:t>traffic on a network, consider where the data stores and servers are located so that you can determine the impact of traffic on the network. -- Storage area networks (SANs), network-attached storage (NAS), tape backup units, or any other device </a:t>
            </a: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endParaRPr lang="en-US" dirty="0"/>
          </a:p>
          <a:p>
            <a:pPr marL="1200150" lvl="2" indent="-285750">
              <a:buFont typeface="Arial" pitchFamily="34" charset="0"/>
              <a:buChar char="•"/>
            </a:pPr>
            <a:r>
              <a:rPr lang="en-US" dirty="0"/>
              <a:t>Topology diagram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50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682081" y="607053"/>
            <a:ext cx="3916363" cy="373062"/>
          </a:xfrm>
        </p:spPr>
        <p:txBody>
          <a:bodyPr/>
          <a:lstStyle/>
          <a:p>
            <a:pPr eaLnBrk="1" hangingPunct="1"/>
            <a:r>
              <a:rPr lang="en-US" altLang="ja-JP" sz="3200" dirty="0">
                <a:latin typeface="Arial" charset="0"/>
                <a:cs typeface="ＭＳ Ｐゴシック" charset="0"/>
              </a:rPr>
              <a:t>Switch Features</a:t>
            </a:r>
            <a:endParaRPr lang="en-US" sz="3600" dirty="0">
              <a:latin typeface="Arial" charset="0"/>
            </a:endParaRP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391"/>
            <a:ext cx="2683999" cy="214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0677"/>
            <a:ext cx="2443005" cy="17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82081" y="1236674"/>
            <a:ext cx="633046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Performance – support port density, forwarding rate, link aggregation for the network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US" dirty="0"/>
              <a:t>Port density - </a:t>
            </a:r>
            <a:r>
              <a:rPr lang="en-GB" dirty="0"/>
              <a:t>number of ports available on a single switch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US" dirty="0"/>
              <a:t>Link Aggregation - </a:t>
            </a:r>
            <a:r>
              <a:rPr lang="en-GB" dirty="0"/>
              <a:t>you should determine if there are enough ports on a switch to aggregate to support the required bandwidth – between </a:t>
            </a:r>
            <a:r>
              <a:rPr lang="en-GB" dirty="0" err="1"/>
              <a:t>dist</a:t>
            </a:r>
            <a:r>
              <a:rPr lang="en-GB" dirty="0"/>
              <a:t> &amp; core – reduce bottleneck of traffic 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US" dirty="0"/>
              <a:t>Forwarding Rates - </a:t>
            </a:r>
            <a:r>
              <a:rPr lang="en-GB" dirty="0"/>
              <a:t>processing capabilities of a switch by rating how much data the switch can process per second (24 ports – 24Gbps)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GB" dirty="0" err="1"/>
              <a:t>PoE</a:t>
            </a:r>
            <a:r>
              <a:rPr lang="en-GB" dirty="0"/>
              <a:t> -  deliver power to a device over the existing Ethernet cabling.</a:t>
            </a:r>
          </a:p>
          <a:p>
            <a:endParaRPr lang="en-GB" dirty="0"/>
          </a:p>
          <a:p>
            <a:r>
              <a:rPr lang="en-GB" dirty="0"/>
              <a:t>Layer 3 Functionality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75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420688"/>
            <a:ext cx="8488363" cy="838200"/>
          </a:xfrm>
        </p:spPr>
        <p:txBody>
          <a:bodyPr/>
          <a:lstStyle/>
          <a:p>
            <a:pPr eaLnBrk="1" hangingPunct="1"/>
            <a:r>
              <a:rPr lang="en-US" altLang="ja-JP" sz="2400" dirty="0">
                <a:latin typeface="Arial" charset="0"/>
                <a:cs typeface="ＭＳ Ｐゴシック" charset="0"/>
              </a:rPr>
              <a:t>Switch Features in Hierarchical Network</a:t>
            </a:r>
            <a:endParaRPr lang="en-US" sz="2800" dirty="0">
              <a:latin typeface="Arial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741488"/>
            <a:ext cx="7940675" cy="472757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725" y="1585077"/>
            <a:ext cx="6906127" cy="4346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29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75" y="1384300"/>
            <a:ext cx="7534738" cy="4595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420688"/>
            <a:ext cx="8488363" cy="838200"/>
          </a:xfrm>
        </p:spPr>
        <p:txBody>
          <a:bodyPr/>
          <a:lstStyle/>
          <a:p>
            <a:pPr eaLnBrk="1" hangingPunct="1"/>
            <a:r>
              <a:rPr lang="en-US" altLang="ja-JP" sz="2400" dirty="0">
                <a:latin typeface="Arial" charset="0"/>
                <a:cs typeface="ＭＳ Ｐゴシック" charset="0"/>
              </a:rPr>
              <a:t>Switch Features in Hierarchical Network</a:t>
            </a:r>
            <a:endParaRPr lang="en-US" sz="2800" dirty="0">
              <a:latin typeface="Arial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741488"/>
            <a:ext cx="7940675" cy="472757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420688"/>
            <a:ext cx="8488363" cy="838200"/>
          </a:xfrm>
        </p:spPr>
        <p:txBody>
          <a:bodyPr/>
          <a:lstStyle/>
          <a:p>
            <a:pPr eaLnBrk="1" hangingPunct="1"/>
            <a:r>
              <a:rPr lang="en-US" altLang="ja-JP" sz="2400" dirty="0">
                <a:latin typeface="Arial" charset="0"/>
                <a:cs typeface="ＭＳ Ｐゴシック" charset="0"/>
              </a:rPr>
              <a:t>Switch Features in Hierarchical Network</a:t>
            </a:r>
            <a:endParaRPr lang="en-US" sz="2800" dirty="0">
              <a:latin typeface="Arial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741488"/>
            <a:ext cx="7940675" cy="4727575"/>
          </a:xfrm>
        </p:spPr>
        <p:txBody>
          <a:bodyPr/>
          <a:lstStyle/>
          <a:p>
            <a:pPr>
              <a:buFont typeface="Wingdings" charset="0"/>
              <a:buNone/>
            </a:pPr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495" y="1222792"/>
            <a:ext cx="7493252" cy="493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89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76225" y="955676"/>
            <a:ext cx="8488363" cy="838200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Arial" charset="0"/>
              </a:rPr>
              <a:t>Switches for Small and Medium Size </a:t>
            </a:r>
            <a:br>
              <a:rPr lang="en-US" sz="2800" dirty="0">
                <a:latin typeface="Arial" charset="0"/>
              </a:rPr>
            </a:br>
            <a:r>
              <a:rPr lang="en-US" sz="2800" dirty="0">
                <a:latin typeface="Arial" charset="0"/>
              </a:rPr>
              <a:t>Business (SMB)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2252663"/>
            <a:ext cx="7940675" cy="4216400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9" y="1677654"/>
            <a:ext cx="7940674" cy="449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1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Summary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0550" y="1422400"/>
            <a:ext cx="7940675" cy="4741863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tx1"/>
                </a:solidFill>
                <a:latin typeface="Arial" charset="0"/>
              </a:rPr>
              <a:t>Hierarchical Design model addresses performance, scalability, maintainability &amp; manageability issues.</a:t>
            </a:r>
          </a:p>
          <a:p>
            <a:r>
              <a:rPr lang="en-US" dirty="0">
                <a:solidFill>
                  <a:schemeClr val="tx1"/>
                </a:solidFill>
                <a:latin typeface="Arial" charset="0"/>
              </a:rPr>
              <a:t>Traffic Analysis is used to monitor network performance.</a:t>
            </a:r>
          </a:p>
          <a:p>
            <a:r>
              <a:rPr lang="en-US" dirty="0">
                <a:solidFill>
                  <a:schemeClr val="tx1"/>
                </a:solidFill>
                <a:latin typeface="Arial" charset="0"/>
              </a:rPr>
              <a:t>Hierarchical Design Model is composed of 3 layers:</a:t>
            </a:r>
          </a:p>
          <a:p>
            <a:pPr lvl="1" indent="0"/>
            <a:r>
              <a:rPr lang="en-US" dirty="0">
                <a:solidFill>
                  <a:schemeClr val="tx1"/>
                </a:solidFill>
                <a:latin typeface="Arial" charset="0"/>
              </a:rPr>
              <a:t>Access</a:t>
            </a:r>
          </a:p>
          <a:p>
            <a:pPr lvl="1" indent="0"/>
            <a:r>
              <a:rPr lang="en-US" dirty="0">
                <a:solidFill>
                  <a:schemeClr val="tx1"/>
                </a:solidFill>
                <a:latin typeface="Arial" charset="0"/>
              </a:rPr>
              <a:t>Distribution</a:t>
            </a:r>
          </a:p>
          <a:p>
            <a:pPr lvl="1" indent="0"/>
            <a:r>
              <a:rPr lang="en-US" dirty="0">
                <a:solidFill>
                  <a:schemeClr val="tx1"/>
                </a:solidFill>
                <a:latin typeface="Arial" charset="0"/>
              </a:rPr>
              <a:t>Core</a:t>
            </a:r>
          </a:p>
          <a:p>
            <a:r>
              <a:rPr lang="en-US" dirty="0">
                <a:solidFill>
                  <a:schemeClr val="tx1"/>
                </a:solidFill>
                <a:latin typeface="Arial" charset="0"/>
              </a:rPr>
              <a:t>Switches selected for each layer must meet the needs of each hierarchical layer as well as the needs of the business.</a:t>
            </a:r>
          </a:p>
          <a:p>
            <a:pPr lvl="1" indent="0"/>
            <a:endParaRPr lang="en-US" dirty="0">
              <a:solidFill>
                <a:schemeClr val="tx1"/>
              </a:solidFill>
              <a:latin typeface="Arial" charset="0"/>
            </a:endParaRPr>
          </a:p>
          <a:p>
            <a:pPr>
              <a:buFont typeface="Wingdings" charset="0"/>
              <a:buNone/>
            </a:pPr>
            <a:endParaRPr lang="en-US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4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1454</TotalTime>
  <Words>525</Words>
  <Application>Microsoft Office PowerPoint</Application>
  <PresentationFormat>On-screen Show (4:3)</PresentationFormat>
  <Paragraphs>82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ＭＳ Ｐゴシック</vt:lpstr>
      <vt:lpstr>Apple Chancery</vt:lpstr>
      <vt:lpstr>Arial</vt:lpstr>
      <vt:lpstr>Calibri</vt:lpstr>
      <vt:lpstr>News Gothic MT</vt:lpstr>
      <vt:lpstr>Symbol</vt:lpstr>
      <vt:lpstr>Times New Roman</vt:lpstr>
      <vt:lpstr>Wingdings</vt:lpstr>
      <vt:lpstr>Wingdings 2</vt:lpstr>
      <vt:lpstr>Breeze</vt:lpstr>
      <vt:lpstr>Hierarchical Network  </vt:lpstr>
      <vt:lpstr>Objectives</vt:lpstr>
      <vt:lpstr>Hierarchical Network</vt:lpstr>
      <vt:lpstr>Benefits of Hierarchical Network</vt:lpstr>
      <vt:lpstr>Principles of Hierarchical Network</vt:lpstr>
      <vt:lpstr>Convergence</vt:lpstr>
      <vt:lpstr>Switch Features</vt:lpstr>
      <vt:lpstr>Switch Features</vt:lpstr>
      <vt:lpstr>Switch Features</vt:lpstr>
      <vt:lpstr>Switch Features in Hierarchical Network</vt:lpstr>
      <vt:lpstr>Switch Features in Hierarchical Network</vt:lpstr>
      <vt:lpstr>Switch Features in Hierarchical Network</vt:lpstr>
      <vt:lpstr>Switches for Small and Medium Size  Business (SMB)</vt:lpstr>
      <vt:lpstr>Summary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Cisco</cp:lastModifiedBy>
  <cp:revision>75</cp:revision>
  <dcterms:created xsi:type="dcterms:W3CDTF">2011-10-03T10:20:59Z</dcterms:created>
  <dcterms:modified xsi:type="dcterms:W3CDTF">2016-10-18T09:07:20Z</dcterms:modified>
</cp:coreProperties>
</file>