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2">
  <p:sldMasterIdLst>
    <p:sldMasterId id="2147483649" r:id="rId1"/>
  </p:sldMasterIdLst>
  <p:notesMasterIdLst>
    <p:notesMasterId r:id="rId27"/>
  </p:notesMasterIdLst>
  <p:handoutMasterIdLst>
    <p:handoutMasterId r:id="rId28"/>
  </p:handoutMasterIdLst>
  <p:sldIdLst>
    <p:sldId id="314" r:id="rId2"/>
    <p:sldId id="1237" r:id="rId3"/>
    <p:sldId id="258" r:id="rId4"/>
    <p:sldId id="1093" r:id="rId5"/>
    <p:sldId id="1238" r:id="rId6"/>
    <p:sldId id="1188" r:id="rId7"/>
    <p:sldId id="1232" r:id="rId8"/>
    <p:sldId id="1140" r:id="rId9"/>
    <p:sldId id="1146" r:id="rId10"/>
    <p:sldId id="1220" r:id="rId11"/>
    <p:sldId id="1193" r:id="rId12"/>
    <p:sldId id="1192" r:id="rId13"/>
    <p:sldId id="949" r:id="rId14"/>
    <p:sldId id="1233" r:id="rId15"/>
    <p:sldId id="1234" r:id="rId16"/>
    <p:sldId id="1235" r:id="rId17"/>
    <p:sldId id="1236" r:id="rId18"/>
    <p:sldId id="1239" r:id="rId19"/>
    <p:sldId id="948" r:id="rId20"/>
    <p:sldId id="1242" r:id="rId21"/>
    <p:sldId id="1243" r:id="rId22"/>
    <p:sldId id="1244" r:id="rId23"/>
    <p:sldId id="1245" r:id="rId24"/>
    <p:sldId id="1240" r:id="rId25"/>
    <p:sldId id="1241" r:id="rId26"/>
  </p:sldIdLst>
  <p:sldSz cx="9144000" cy="6858000" type="screen4x3"/>
  <p:notesSz cx="7302500" cy="9588500"/>
  <p:defaultTextStyle>
    <a:defPPr>
      <a:defRPr lang="en-US"/>
    </a:defPPr>
    <a:lvl1pPr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p:defaultTextStyle>
  <p:extLst>
    <p:ext uri="{521415D9-36F7-43E2-AB2F-B90AF26B5E84}">
      <p14:sectionLst xmlns:p14="http://schemas.microsoft.com/office/powerpoint/2010/main">
        <p14:section name="Default Section" id="{A40789CF-04C3-4F9F-B261-665585167B4D}">
          <p14:sldIdLst>
            <p14:sldId id="314"/>
            <p14:sldId id="1237"/>
            <p14:sldId id="258"/>
            <p14:sldId id="1093"/>
            <p14:sldId id="1238"/>
            <p14:sldId id="1188"/>
            <p14:sldId id="1232"/>
            <p14:sldId id="1140"/>
            <p14:sldId id="1146"/>
            <p14:sldId id="1220"/>
            <p14:sldId id="1193"/>
            <p14:sldId id="1192"/>
            <p14:sldId id="949"/>
            <p14:sldId id="1233"/>
            <p14:sldId id="1234"/>
            <p14:sldId id="1235"/>
            <p14:sldId id="1236"/>
            <p14:sldId id="1239"/>
            <p14:sldId id="948"/>
            <p14:sldId id="1242"/>
            <p14:sldId id="1243"/>
            <p14:sldId id="1244"/>
            <p14:sldId id="1245"/>
            <p14:sldId id="1240"/>
            <p14:sldId id="1241"/>
          </p14:sldIdLst>
        </p14:section>
        <p14:section name="Untitled Section" id="{F0775640-F074-4B4C-9F63-5684BD74D745}">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0">
          <p15:clr>
            <a:srgbClr val="A4A3A4"/>
          </p15:clr>
        </p15:guide>
        <p15:guide id="2" pos="230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3399FF"/>
    <a:srgbClr val="00487E"/>
    <a:srgbClr val="00589A"/>
    <a:srgbClr val="0067B4"/>
    <a:srgbClr val="0075CC"/>
    <a:srgbClr val="CCFF99"/>
    <a:srgbClr val="008080"/>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8" autoAdjust="0"/>
    <p:restoredTop sz="96433" autoAdjust="0"/>
  </p:normalViewPr>
  <p:slideViewPr>
    <p:cSldViewPr snapToGrid="0">
      <p:cViewPr varScale="1">
        <p:scale>
          <a:sx n="101" d="100"/>
          <a:sy n="101" d="100"/>
        </p:scale>
        <p:origin x="648"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6490"/>
    </p:cViewPr>
  </p:sorterViewPr>
  <p:notesViewPr>
    <p:cSldViewPr snapToGrid="0">
      <p:cViewPr varScale="1">
        <p:scale>
          <a:sx n="74" d="100"/>
          <a:sy n="74" d="100"/>
        </p:scale>
        <p:origin x="1893" y="45"/>
      </p:cViewPr>
      <p:guideLst>
        <p:guide orient="horz" pos="3020"/>
        <p:guide pos="230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l">
              <a:defRPr sz="1200" smtClean="0"/>
            </a:lvl1pPr>
          </a:lstStyle>
          <a:p>
            <a:pPr>
              <a:defRPr/>
            </a:pPr>
            <a:endParaRPr lang="en-US" altLang="en-US"/>
          </a:p>
        </p:txBody>
      </p:sp>
      <p:sp>
        <p:nvSpPr>
          <p:cNvPr id="46083" name="Rectangle 3"/>
          <p:cNvSpPr>
            <a:spLocks noGrp="1" noChangeArrowheads="1"/>
          </p:cNvSpPr>
          <p:nvPr>
            <p:ph type="dt" sz="quarter" idx="1"/>
          </p:nvPr>
        </p:nvSpPr>
        <p:spPr bwMode="auto">
          <a:xfrm>
            <a:off x="4114800" y="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lvl1pPr algn="r">
              <a:defRPr sz="1200" smtClean="0"/>
            </a:lvl1pPr>
          </a:lstStyle>
          <a:p>
            <a:pPr>
              <a:defRPr/>
            </a:pPr>
            <a:endParaRPr lang="en-US" altLang="en-US"/>
          </a:p>
        </p:txBody>
      </p:sp>
      <p:sp>
        <p:nvSpPr>
          <p:cNvPr id="46084" name="Rectangle 4"/>
          <p:cNvSpPr>
            <a:spLocks noGrp="1" noChangeArrowheads="1"/>
          </p:cNvSpPr>
          <p:nvPr>
            <p:ph type="ftr" sz="quarter" idx="2"/>
          </p:nvPr>
        </p:nvSpPr>
        <p:spPr bwMode="auto">
          <a:xfrm>
            <a:off x="0" y="914400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l">
              <a:defRPr sz="1200" smtClean="0"/>
            </a:lvl1pPr>
          </a:lstStyle>
          <a:p>
            <a:pPr>
              <a:defRPr/>
            </a:pPr>
            <a:endParaRPr lang="en-US" altLang="en-US"/>
          </a:p>
        </p:txBody>
      </p:sp>
      <p:sp>
        <p:nvSpPr>
          <p:cNvPr id="46085" name="Rectangle 5"/>
          <p:cNvSpPr>
            <a:spLocks noGrp="1" noChangeArrowheads="1"/>
          </p:cNvSpPr>
          <p:nvPr>
            <p:ph type="sldNum" sz="quarter" idx="3"/>
          </p:nvPr>
        </p:nvSpPr>
        <p:spPr bwMode="auto">
          <a:xfrm>
            <a:off x="4114800" y="914400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b" anchorCtr="0" compatLnSpc="1">
            <a:prstTxWarp prst="textNoShape">
              <a:avLst/>
            </a:prstTxWarp>
          </a:bodyPr>
          <a:lstStyle>
            <a:lvl1pPr algn="r">
              <a:defRPr sz="1200" smtClean="0"/>
            </a:lvl1pPr>
          </a:lstStyle>
          <a:p>
            <a:pPr>
              <a:defRPr/>
            </a:pPr>
            <a:fld id="{085AE3E6-3B06-4DEE-8B65-79A38B662D6E}" type="slidenum">
              <a:rPr lang="en-US" altLang="en-US"/>
              <a:pPr>
                <a:defRPr/>
              </a:pPr>
              <a:t>‹#›</a:t>
            </a:fld>
            <a:endParaRPr lang="en-US" altLang="en-US"/>
          </a:p>
        </p:txBody>
      </p:sp>
    </p:spTree>
    <p:extLst>
      <p:ext uri="{BB962C8B-B14F-4D97-AF65-F5344CB8AC3E}">
        <p14:creationId xmlns:p14="http://schemas.microsoft.com/office/powerpoint/2010/main" val="40646287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3163888" cy="4794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ctr" anchorCtr="0" compatLnSpc="1">
            <a:prstTxWarp prst="textNoShape">
              <a:avLst/>
            </a:prstTxWarp>
          </a:bodyPr>
          <a:lstStyle>
            <a:lvl1pPr algn="l" defTabSz="965200">
              <a:defRPr sz="1300" smtClean="0">
                <a:latin typeface="Times New Roman" panose="02020603050405020304" pitchFamily="18" charset="0"/>
              </a:defRPr>
            </a:lvl1pPr>
          </a:lstStyle>
          <a:p>
            <a:pPr>
              <a:defRPr/>
            </a:pPr>
            <a:endParaRPr lang="en-US" altLang="en-US"/>
          </a:p>
        </p:txBody>
      </p:sp>
      <p:sp>
        <p:nvSpPr>
          <p:cNvPr id="6147" name="Rectangle 3"/>
          <p:cNvSpPr>
            <a:spLocks noGrp="1" noChangeArrowheads="1"/>
          </p:cNvSpPr>
          <p:nvPr>
            <p:ph type="dt" idx="1"/>
          </p:nvPr>
        </p:nvSpPr>
        <p:spPr bwMode="auto">
          <a:xfrm>
            <a:off x="4138613" y="0"/>
            <a:ext cx="3163887" cy="4794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ctr" anchorCtr="0" compatLnSpc="1">
            <a:prstTxWarp prst="textNoShape">
              <a:avLst/>
            </a:prstTxWarp>
          </a:bodyPr>
          <a:lstStyle>
            <a:lvl1pPr algn="r" defTabSz="965200">
              <a:defRPr sz="1300" smtClean="0">
                <a:latin typeface="Times New Roman" panose="02020603050405020304" pitchFamily="18" charset="0"/>
              </a:defRPr>
            </a:lvl1pPr>
          </a:lstStyle>
          <a:p>
            <a:pPr>
              <a:defRPr/>
            </a:pPr>
            <a:endParaRPr lang="en-US" altLang="en-US"/>
          </a:p>
        </p:txBody>
      </p:sp>
      <p:sp>
        <p:nvSpPr>
          <p:cNvPr id="3076" name="Rectangle 4"/>
          <p:cNvSpPr>
            <a:spLocks noGrp="1" noRot="1" noChangeAspect="1" noChangeArrowheads="1" noTextEdit="1"/>
          </p:cNvSpPr>
          <p:nvPr>
            <p:ph type="sldImg" idx="2"/>
          </p:nvPr>
        </p:nvSpPr>
        <p:spPr bwMode="auto">
          <a:xfrm>
            <a:off x="1254125" y="719138"/>
            <a:ext cx="4794250" cy="3595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149" name="Rectangle 5"/>
          <p:cNvSpPr>
            <a:spLocks noGrp="1" noChangeArrowheads="1"/>
          </p:cNvSpPr>
          <p:nvPr>
            <p:ph type="body" sz="quarter" idx="3"/>
          </p:nvPr>
        </p:nvSpPr>
        <p:spPr bwMode="auto">
          <a:xfrm>
            <a:off x="973138" y="4554538"/>
            <a:ext cx="5356225" cy="43148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ctr"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6150" name="Rectangle 6"/>
          <p:cNvSpPr>
            <a:spLocks noGrp="1" noChangeArrowheads="1"/>
          </p:cNvSpPr>
          <p:nvPr>
            <p:ph type="ftr" sz="quarter" idx="4"/>
          </p:nvPr>
        </p:nvSpPr>
        <p:spPr bwMode="auto">
          <a:xfrm>
            <a:off x="0" y="9109075"/>
            <a:ext cx="3163888" cy="4794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b" anchorCtr="0" compatLnSpc="1">
            <a:prstTxWarp prst="textNoShape">
              <a:avLst/>
            </a:prstTxWarp>
          </a:bodyPr>
          <a:lstStyle>
            <a:lvl1pPr algn="l" defTabSz="965200">
              <a:defRPr sz="1300" smtClean="0">
                <a:latin typeface="Times New Roman" panose="02020603050405020304" pitchFamily="18" charset="0"/>
              </a:defRPr>
            </a:lvl1pPr>
          </a:lstStyle>
          <a:p>
            <a:pPr>
              <a:defRPr/>
            </a:pPr>
            <a:endParaRPr lang="en-US" altLang="en-US"/>
          </a:p>
        </p:txBody>
      </p:sp>
      <p:sp>
        <p:nvSpPr>
          <p:cNvPr id="6151" name="Rectangle 7"/>
          <p:cNvSpPr>
            <a:spLocks noGrp="1" noChangeArrowheads="1"/>
          </p:cNvSpPr>
          <p:nvPr>
            <p:ph type="sldNum" sz="quarter" idx="5"/>
          </p:nvPr>
        </p:nvSpPr>
        <p:spPr bwMode="auto">
          <a:xfrm>
            <a:off x="4138613" y="9109075"/>
            <a:ext cx="3163887" cy="4794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6515" tIns="48257" rIns="96515" bIns="48257" numCol="1" anchor="b" anchorCtr="0" compatLnSpc="1">
            <a:prstTxWarp prst="textNoShape">
              <a:avLst/>
            </a:prstTxWarp>
          </a:bodyPr>
          <a:lstStyle>
            <a:lvl1pPr algn="r" defTabSz="965200">
              <a:defRPr sz="1300" smtClean="0">
                <a:latin typeface="Times New Roman" panose="02020603050405020304" pitchFamily="18" charset="0"/>
              </a:defRPr>
            </a:lvl1pPr>
          </a:lstStyle>
          <a:p>
            <a:pPr>
              <a:defRPr/>
            </a:pPr>
            <a:fld id="{91D68F69-EA38-4BF2-AACB-9A80CFE5F833}" type="slidenum">
              <a:rPr lang="en-US" altLang="en-US"/>
              <a:pPr>
                <a:defRPr/>
              </a:pPr>
              <a:t>‹#›</a:t>
            </a:fld>
            <a:endParaRPr lang="en-US" altLang="en-US"/>
          </a:p>
        </p:txBody>
      </p:sp>
    </p:spTree>
    <p:extLst>
      <p:ext uri="{BB962C8B-B14F-4D97-AF65-F5344CB8AC3E}">
        <p14:creationId xmlns:p14="http://schemas.microsoft.com/office/powerpoint/2010/main" val="170480367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white">
          <a:xfrm>
            <a:off x="0" y="0"/>
            <a:ext cx="9144000" cy="2540000"/>
          </a:xfrm>
          <a:prstGeom prst="rect">
            <a:avLst/>
          </a:prstGeom>
          <a:gradFill rotWithShape="0">
            <a:gsLst>
              <a:gs pos="0">
                <a:schemeClr val="hlink"/>
              </a:gs>
              <a:gs pos="100000">
                <a:schemeClr val="bg2"/>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endParaRPr lang="en-GB" altLang="en-US"/>
          </a:p>
        </p:txBody>
      </p:sp>
      <p:sp>
        <p:nvSpPr>
          <p:cNvPr id="5" name="Rectangle 3"/>
          <p:cNvSpPr>
            <a:spLocks noChangeArrowheads="1"/>
          </p:cNvSpPr>
          <p:nvPr/>
        </p:nvSpPr>
        <p:spPr bwMode="white">
          <a:xfrm>
            <a:off x="0" y="2540000"/>
            <a:ext cx="9144000" cy="4318000"/>
          </a:xfrm>
          <a:prstGeom prst="rect">
            <a:avLst/>
          </a:prstGeom>
          <a:gradFill rotWithShape="0">
            <a:gsLst>
              <a:gs pos="0">
                <a:schemeClr val="bg2"/>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endParaRPr lang="en-GB" altLang="en-US"/>
          </a:p>
        </p:txBody>
      </p:sp>
      <p:sp>
        <p:nvSpPr>
          <p:cNvPr id="6" name="Rectangle 4"/>
          <p:cNvSpPr>
            <a:spLocks noChangeArrowheads="1"/>
          </p:cNvSpPr>
          <p:nvPr/>
        </p:nvSpPr>
        <p:spPr bwMode="ltGray">
          <a:xfrm flipV="1">
            <a:off x="0" y="2595563"/>
            <a:ext cx="6816725" cy="254000"/>
          </a:xfrm>
          <a:prstGeom prst="rect">
            <a:avLst/>
          </a:prstGeom>
          <a:gradFill rotWithShape="0">
            <a:gsLst>
              <a:gs pos="0">
                <a:schemeClr val="hlink"/>
              </a:gs>
              <a:gs pos="100000">
                <a:schemeClr val="bg2"/>
              </a:gs>
            </a:gsLst>
            <a:lin ang="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endParaRPr lang="en-GB" altLang="en-US"/>
          </a:p>
        </p:txBody>
      </p:sp>
      <p:sp>
        <p:nvSpPr>
          <p:cNvPr id="33797" name="Rectangle 5"/>
          <p:cNvSpPr>
            <a:spLocks noGrp="1" noChangeArrowheads="1"/>
          </p:cNvSpPr>
          <p:nvPr>
            <p:ph type="ctrTitle"/>
          </p:nvPr>
        </p:nvSpPr>
        <p:spPr>
          <a:xfrm>
            <a:off x="1179513" y="182563"/>
            <a:ext cx="7772400" cy="706437"/>
          </a:xfrm>
          <a:extLst>
            <a:ext uri="{AF507438-7753-43E0-B8FC-AC1667EBCBE1}">
              <a14:hiddenEffects xmlns:a14="http://schemas.microsoft.com/office/drawing/2010/main">
                <a:effectLst>
                  <a:outerShdw dist="35921" dir="2700000" algn="ctr" rotWithShape="0">
                    <a:schemeClr val="tx1"/>
                  </a:outerShdw>
                </a:effectLst>
              </a14:hiddenEffects>
            </a:ext>
          </a:extLst>
        </p:spPr>
        <p:txBody>
          <a:bodyPr/>
          <a:lstStyle>
            <a:lvl1pPr>
              <a:defRPr sz="2000" b="0">
                <a:latin typeface="Helvetica-Narrow" pitchFamily="34" charset="0"/>
              </a:defRPr>
            </a:lvl1pPr>
          </a:lstStyle>
          <a:p>
            <a:pPr lvl="0"/>
            <a:r>
              <a:rPr lang="en-US" altLang="en-US" noProof="0"/>
              <a:t>Click to edit Master title style</a:t>
            </a:r>
          </a:p>
        </p:txBody>
      </p:sp>
      <p:sp>
        <p:nvSpPr>
          <p:cNvPr id="33798" name="Rectangle 6"/>
          <p:cNvSpPr>
            <a:spLocks noGrp="1" noChangeArrowheads="1"/>
          </p:cNvSpPr>
          <p:nvPr>
            <p:ph type="subTitle" idx="1"/>
          </p:nvPr>
        </p:nvSpPr>
        <p:spPr>
          <a:xfrm>
            <a:off x="1371600" y="3886200"/>
            <a:ext cx="6400800" cy="1752600"/>
          </a:xfrm>
        </p:spPr>
        <p:txBody>
          <a:bodyPr/>
          <a:lstStyle>
            <a:lvl1pPr marL="0" indent="0">
              <a:buFont typeface="Monotype Sorts" pitchFamily="2" charset="2"/>
              <a:buNone/>
              <a:defRPr/>
            </a:lvl1pPr>
          </a:lstStyle>
          <a:p>
            <a:pPr lvl="0"/>
            <a:r>
              <a:rPr lang="en-US" altLang="en-US" noProof="0"/>
              <a:t>Click to edit Master subtitle style</a:t>
            </a:r>
          </a:p>
        </p:txBody>
      </p:sp>
      <p:sp>
        <p:nvSpPr>
          <p:cNvPr id="7" name="Rectangle 7"/>
          <p:cNvSpPr>
            <a:spLocks noGrp="1" noChangeArrowheads="1"/>
          </p:cNvSpPr>
          <p:nvPr>
            <p:ph type="dt" sz="half" idx="10"/>
          </p:nvPr>
        </p:nvSpPr>
        <p:spPr bwMode="auto">
          <a:xfrm>
            <a:off x="6858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l">
              <a:spcBef>
                <a:spcPct val="50000"/>
              </a:spcBef>
              <a:defRPr sz="1400" smtClean="0">
                <a:solidFill>
                  <a:srgbClr val="660066"/>
                </a:solidFill>
                <a:latin typeface="Impact" panose="020B0806030902050204" pitchFamily="34" charset="0"/>
              </a:defRPr>
            </a:lvl1pPr>
          </a:lstStyle>
          <a:p>
            <a:pPr>
              <a:defRPr/>
            </a:pPr>
            <a:endParaRPr lang="en-US" altLang="en-US"/>
          </a:p>
        </p:txBody>
      </p:sp>
      <p:sp>
        <p:nvSpPr>
          <p:cNvPr id="8" name="Rectangle 8"/>
          <p:cNvSpPr>
            <a:spLocks noGrp="1" noChangeArrowheads="1"/>
          </p:cNvSpPr>
          <p:nvPr>
            <p:ph type="ftr" sz="quarter" idx="11"/>
          </p:nvPr>
        </p:nvSpPr>
        <p:spPr>
          <a:xfrm>
            <a:off x="3124200" y="6248400"/>
            <a:ext cx="2895600" cy="457200"/>
          </a:xfrm>
        </p:spPr>
        <p:txBody>
          <a:bodyPr/>
          <a:lstStyle>
            <a:lvl1pPr algn="ctr">
              <a:spcBef>
                <a:spcPct val="50000"/>
              </a:spcBef>
              <a:defRPr sz="1400" smtClean="0">
                <a:solidFill>
                  <a:srgbClr val="660066"/>
                </a:solidFill>
                <a:latin typeface="Impact" panose="020B0806030902050204" pitchFamily="34" charset="0"/>
              </a:defRPr>
            </a:lvl1pPr>
          </a:lstStyle>
          <a:p>
            <a:pPr>
              <a:defRPr/>
            </a:pPr>
            <a:endParaRPr lang="en-US" altLang="en-US"/>
          </a:p>
        </p:txBody>
      </p:sp>
      <p:sp>
        <p:nvSpPr>
          <p:cNvPr id="9" name="Rectangle 9"/>
          <p:cNvSpPr>
            <a:spLocks noGrp="1" noChangeArrowheads="1"/>
          </p:cNvSpPr>
          <p:nvPr>
            <p:ph type="sldNum" sz="quarter" idx="12"/>
          </p:nvPr>
        </p:nvSpPr>
        <p:spPr bwMode="auto">
          <a:xfrm>
            <a:off x="65532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sz="1400" smtClean="0">
                <a:solidFill>
                  <a:srgbClr val="660066"/>
                </a:solidFill>
                <a:latin typeface="Impact" panose="020B0806030902050204" pitchFamily="34" charset="0"/>
              </a:defRPr>
            </a:lvl1pPr>
          </a:lstStyle>
          <a:p>
            <a:pPr>
              <a:defRPr/>
            </a:pPr>
            <a:fld id="{23E998F6-3482-401C-B7FE-C90059762FA7}" type="slidenum">
              <a:rPr lang="en-US" altLang="en-US"/>
              <a:pPr>
                <a:defRPr/>
              </a:pPr>
              <a:t>‹#›</a:t>
            </a:fld>
            <a:endParaRPr lang="en-US" altLang="en-US"/>
          </a:p>
        </p:txBody>
      </p:sp>
    </p:spTree>
    <p:extLst>
      <p:ext uri="{BB962C8B-B14F-4D97-AF65-F5344CB8AC3E}">
        <p14:creationId xmlns:p14="http://schemas.microsoft.com/office/powerpoint/2010/main" val="301544405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dirty="0"/>
              <a:t>WEB</a:t>
            </a:r>
          </a:p>
        </p:txBody>
      </p:sp>
    </p:spTree>
    <p:extLst>
      <p:ext uri="{BB962C8B-B14F-4D97-AF65-F5344CB8AC3E}">
        <p14:creationId xmlns:p14="http://schemas.microsoft.com/office/powerpoint/2010/main" val="2259016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2827785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047750" y="1724025"/>
            <a:ext cx="343852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38675" y="1724025"/>
            <a:ext cx="343852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1966181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212931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605257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4222065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181464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2593714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1357622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2275" y="0"/>
            <a:ext cx="2171700" cy="58388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0"/>
            <a:ext cx="6362700" cy="58388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55"/>
          <p:cNvSpPr>
            <a:spLocks noGrp="1" noChangeArrowheads="1"/>
          </p:cNvSpPr>
          <p:nvPr>
            <p:ph type="ftr" sz="quarter" idx="10"/>
          </p:nvPr>
        </p:nvSpPr>
        <p:spPr>
          <a:ln/>
        </p:spPr>
        <p:txBody>
          <a:bodyPr/>
          <a:lstStyle>
            <a:lvl1pPr>
              <a:defRPr/>
            </a:lvl1pPr>
          </a:lstStyle>
          <a:p>
            <a:pPr>
              <a:defRPr/>
            </a:pPr>
            <a:r>
              <a:rPr lang="en-US" altLang="en-US"/>
              <a:t>WAN</a:t>
            </a:r>
          </a:p>
        </p:txBody>
      </p:sp>
    </p:spTree>
    <p:extLst>
      <p:ext uri="{BB962C8B-B14F-4D97-AF65-F5344CB8AC3E}">
        <p14:creationId xmlns:p14="http://schemas.microsoft.com/office/powerpoint/2010/main" val="3115371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6858000"/>
          </a:xfrm>
          <a:prstGeom prst="rect">
            <a:avLst/>
          </a:prstGeom>
          <a:gradFill rotWithShape="0">
            <a:gsLst>
              <a:gs pos="0">
                <a:srgbClr val="99CCFF"/>
              </a:gs>
              <a:gs pos="100000">
                <a:schemeClr val="bg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endParaRPr lang="en-GB" altLang="en-US"/>
          </a:p>
        </p:txBody>
      </p:sp>
      <p:sp>
        <p:nvSpPr>
          <p:cNvPr id="1027" name="Rectangle 3"/>
          <p:cNvSpPr>
            <a:spLocks noGrp="1" noChangeArrowheads="1"/>
          </p:cNvSpPr>
          <p:nvPr>
            <p:ph type="title"/>
          </p:nvPr>
        </p:nvSpPr>
        <p:spPr bwMode="auto">
          <a:xfrm>
            <a:off x="257175" y="0"/>
            <a:ext cx="8686800" cy="844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69"/>
          <p:cNvSpPr>
            <a:spLocks noChangeArrowheads="1"/>
          </p:cNvSpPr>
          <p:nvPr/>
        </p:nvSpPr>
        <p:spPr bwMode="auto">
          <a:xfrm>
            <a:off x="7934325" y="6537325"/>
            <a:ext cx="1209675"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r>
              <a:rPr lang="en-US" altLang="en-US" sz="1000"/>
              <a:t>Mike Dacey</a:t>
            </a:r>
            <a:endParaRPr lang="en-US" altLang="en-US" sz="1400">
              <a:latin typeface="Times New Roman" panose="02020603050405020304" pitchFamily="18" charset="0"/>
            </a:endParaRPr>
          </a:p>
        </p:txBody>
      </p:sp>
      <p:sp>
        <p:nvSpPr>
          <p:cNvPr id="1029" name="Text Box 70"/>
          <p:cNvSpPr txBox="1">
            <a:spLocks noChangeArrowheads="1"/>
          </p:cNvSpPr>
          <p:nvPr/>
        </p:nvSpPr>
        <p:spPr bwMode="auto">
          <a:xfrm>
            <a:off x="4268788" y="6546850"/>
            <a:ext cx="339725" cy="2444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pPr>
              <a:spcBef>
                <a:spcPct val="50000"/>
              </a:spcBef>
            </a:pPr>
            <a:fld id="{A8AD1263-4F9C-453B-B47E-27E02C13953D}" type="slidenum">
              <a:rPr lang="en-US" altLang="en-US" sz="1000"/>
              <a:pPr>
                <a:spcBef>
                  <a:spcPct val="50000"/>
                </a:spcBef>
              </a:pPr>
              <a:t>‹#›</a:t>
            </a:fld>
            <a:endParaRPr lang="en-US" altLang="en-US" sz="1000"/>
          </a:p>
        </p:txBody>
      </p:sp>
      <p:sp>
        <p:nvSpPr>
          <p:cNvPr id="32923" name="Rectangle 155"/>
          <p:cNvSpPr>
            <a:spLocks noGrp="1" noChangeArrowheads="1"/>
          </p:cNvSpPr>
          <p:nvPr>
            <p:ph type="ftr" sz="quarter" idx="3"/>
          </p:nvPr>
        </p:nvSpPr>
        <p:spPr bwMode="auto">
          <a:xfrm>
            <a:off x="79375" y="6537325"/>
            <a:ext cx="2895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smtClean="0"/>
            </a:lvl1pPr>
          </a:lstStyle>
          <a:p>
            <a:pPr>
              <a:defRPr/>
            </a:pPr>
            <a:r>
              <a:rPr lang="en-US" altLang="en-US" dirty="0"/>
              <a:t>WEB</a:t>
            </a:r>
          </a:p>
        </p:txBody>
      </p:sp>
      <p:sp>
        <p:nvSpPr>
          <p:cNvPr id="1031" name="Freeform 233"/>
          <p:cNvSpPr>
            <a:spLocks/>
          </p:cNvSpPr>
          <p:nvPr/>
        </p:nvSpPr>
        <p:spPr bwMode="auto">
          <a:xfrm>
            <a:off x="930275" y="1852613"/>
            <a:ext cx="34925" cy="17462"/>
          </a:xfrm>
          <a:custGeom>
            <a:avLst/>
            <a:gdLst>
              <a:gd name="T0" fmla="*/ 9284 w 79"/>
              <a:gd name="T1" fmla="*/ 14451 h 29"/>
              <a:gd name="T2" fmla="*/ 11494 w 79"/>
              <a:gd name="T3" fmla="*/ 15053 h 29"/>
              <a:gd name="T4" fmla="*/ 15031 w 79"/>
              <a:gd name="T5" fmla="*/ 15656 h 29"/>
              <a:gd name="T6" fmla="*/ 18568 w 79"/>
              <a:gd name="T7" fmla="*/ 16258 h 29"/>
              <a:gd name="T8" fmla="*/ 22547 w 79"/>
              <a:gd name="T9" fmla="*/ 16860 h 29"/>
              <a:gd name="T10" fmla="*/ 26083 w 79"/>
              <a:gd name="T11" fmla="*/ 17462 h 29"/>
              <a:gd name="T12" fmla="*/ 30062 w 79"/>
              <a:gd name="T13" fmla="*/ 17462 h 29"/>
              <a:gd name="T14" fmla="*/ 31830 w 79"/>
              <a:gd name="T15" fmla="*/ 17462 h 29"/>
              <a:gd name="T16" fmla="*/ 33599 w 79"/>
              <a:gd name="T17" fmla="*/ 16258 h 29"/>
              <a:gd name="T18" fmla="*/ 34483 w 79"/>
              <a:gd name="T19" fmla="*/ 13849 h 29"/>
              <a:gd name="T20" fmla="*/ 34925 w 79"/>
              <a:gd name="T21" fmla="*/ 11441 h 29"/>
              <a:gd name="T22" fmla="*/ 34925 w 79"/>
              <a:gd name="T23" fmla="*/ 9634 h 29"/>
              <a:gd name="T24" fmla="*/ 34925 w 79"/>
              <a:gd name="T25" fmla="*/ 9032 h 29"/>
              <a:gd name="T26" fmla="*/ 32715 w 79"/>
              <a:gd name="T27" fmla="*/ 7828 h 29"/>
              <a:gd name="T28" fmla="*/ 28736 w 79"/>
              <a:gd name="T29" fmla="*/ 6624 h 29"/>
              <a:gd name="T30" fmla="*/ 24315 w 79"/>
              <a:gd name="T31" fmla="*/ 5419 h 29"/>
              <a:gd name="T32" fmla="*/ 20778 w 79"/>
              <a:gd name="T33" fmla="*/ 3613 h 29"/>
              <a:gd name="T34" fmla="*/ 17684 w 79"/>
              <a:gd name="T35" fmla="*/ 1806 h 29"/>
              <a:gd name="T36" fmla="*/ 13705 w 79"/>
              <a:gd name="T37" fmla="*/ 602 h 29"/>
              <a:gd name="T38" fmla="*/ 9284 w 79"/>
              <a:gd name="T39" fmla="*/ 0 h 29"/>
              <a:gd name="T40" fmla="*/ 6631 w 79"/>
              <a:gd name="T41" fmla="*/ 1204 h 29"/>
              <a:gd name="T42" fmla="*/ 3979 w 79"/>
              <a:gd name="T43" fmla="*/ 4817 h 29"/>
              <a:gd name="T44" fmla="*/ 1326 w 79"/>
              <a:gd name="T45" fmla="*/ 7828 h 29"/>
              <a:gd name="T46" fmla="*/ 0 w 79"/>
              <a:gd name="T47" fmla="*/ 10838 h 29"/>
              <a:gd name="T48" fmla="*/ 442 w 79"/>
              <a:gd name="T49" fmla="*/ 12645 h 29"/>
              <a:gd name="T50" fmla="*/ 2210 w 79"/>
              <a:gd name="T51" fmla="*/ 13849 h 29"/>
              <a:gd name="T52" fmla="*/ 4863 w 79"/>
              <a:gd name="T53" fmla="*/ 13849 h 29"/>
              <a:gd name="T54" fmla="*/ 7516 w 79"/>
              <a:gd name="T55" fmla="*/ 14451 h 29"/>
              <a:gd name="T56" fmla="*/ 9284 w 79"/>
              <a:gd name="T57" fmla="*/ 14451 h 2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9" h="29">
                <a:moveTo>
                  <a:pt x="21" y="24"/>
                </a:moveTo>
                <a:lnTo>
                  <a:pt x="26" y="25"/>
                </a:lnTo>
                <a:lnTo>
                  <a:pt x="34" y="26"/>
                </a:lnTo>
                <a:lnTo>
                  <a:pt x="42" y="27"/>
                </a:lnTo>
                <a:lnTo>
                  <a:pt x="51" y="28"/>
                </a:lnTo>
                <a:lnTo>
                  <a:pt x="59" y="29"/>
                </a:lnTo>
                <a:lnTo>
                  <a:pt x="68" y="29"/>
                </a:lnTo>
                <a:lnTo>
                  <a:pt x="72" y="29"/>
                </a:lnTo>
                <a:lnTo>
                  <a:pt x="76" y="27"/>
                </a:lnTo>
                <a:lnTo>
                  <a:pt x="78" y="23"/>
                </a:lnTo>
                <a:lnTo>
                  <a:pt x="79" y="19"/>
                </a:lnTo>
                <a:lnTo>
                  <a:pt x="79" y="16"/>
                </a:lnTo>
                <a:lnTo>
                  <a:pt x="79" y="15"/>
                </a:lnTo>
                <a:lnTo>
                  <a:pt x="74" y="13"/>
                </a:lnTo>
                <a:lnTo>
                  <a:pt x="65" y="11"/>
                </a:lnTo>
                <a:lnTo>
                  <a:pt x="55" y="9"/>
                </a:lnTo>
                <a:lnTo>
                  <a:pt x="47" y="6"/>
                </a:lnTo>
                <a:lnTo>
                  <a:pt x="40" y="3"/>
                </a:lnTo>
                <a:lnTo>
                  <a:pt x="31" y="1"/>
                </a:lnTo>
                <a:lnTo>
                  <a:pt x="21" y="0"/>
                </a:lnTo>
                <a:lnTo>
                  <a:pt x="15" y="2"/>
                </a:lnTo>
                <a:lnTo>
                  <a:pt x="9" y="8"/>
                </a:lnTo>
                <a:lnTo>
                  <a:pt x="3" y="13"/>
                </a:lnTo>
                <a:lnTo>
                  <a:pt x="0" y="18"/>
                </a:lnTo>
                <a:lnTo>
                  <a:pt x="1" y="21"/>
                </a:lnTo>
                <a:lnTo>
                  <a:pt x="5" y="23"/>
                </a:lnTo>
                <a:lnTo>
                  <a:pt x="11" y="23"/>
                </a:lnTo>
                <a:lnTo>
                  <a:pt x="17" y="24"/>
                </a:lnTo>
                <a:lnTo>
                  <a:pt x="21" y="24"/>
                </a:lnTo>
                <a:close/>
              </a:path>
            </a:pathLst>
          </a:custGeom>
          <a:solidFill>
            <a:srgbClr val="284C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2" name="Freeform 234"/>
          <p:cNvSpPr>
            <a:spLocks/>
          </p:cNvSpPr>
          <p:nvPr/>
        </p:nvSpPr>
        <p:spPr bwMode="auto">
          <a:xfrm>
            <a:off x="930275" y="1852613"/>
            <a:ext cx="28575" cy="17462"/>
          </a:xfrm>
          <a:custGeom>
            <a:avLst/>
            <a:gdLst>
              <a:gd name="T0" fmla="*/ 20985 w 64"/>
              <a:gd name="T1" fmla="*/ 3880 h 27"/>
              <a:gd name="T2" fmla="*/ 17859 w 64"/>
              <a:gd name="T3" fmla="*/ 1940 h 27"/>
              <a:gd name="T4" fmla="*/ 13841 w 64"/>
              <a:gd name="T5" fmla="*/ 647 h 27"/>
              <a:gd name="T6" fmla="*/ 9376 w 64"/>
              <a:gd name="T7" fmla="*/ 0 h 27"/>
              <a:gd name="T8" fmla="*/ 6697 w 64"/>
              <a:gd name="T9" fmla="*/ 1293 h 27"/>
              <a:gd name="T10" fmla="*/ 4018 w 64"/>
              <a:gd name="T11" fmla="*/ 5174 h 27"/>
              <a:gd name="T12" fmla="*/ 1339 w 64"/>
              <a:gd name="T13" fmla="*/ 8408 h 27"/>
              <a:gd name="T14" fmla="*/ 0 w 64"/>
              <a:gd name="T15" fmla="*/ 11641 h 27"/>
              <a:gd name="T16" fmla="*/ 446 w 64"/>
              <a:gd name="T17" fmla="*/ 13582 h 27"/>
              <a:gd name="T18" fmla="*/ 2232 w 64"/>
              <a:gd name="T19" fmla="*/ 14875 h 27"/>
              <a:gd name="T20" fmla="*/ 4911 w 64"/>
              <a:gd name="T21" fmla="*/ 14875 h 27"/>
              <a:gd name="T22" fmla="*/ 7590 w 64"/>
              <a:gd name="T23" fmla="*/ 15522 h 27"/>
              <a:gd name="T24" fmla="*/ 9376 w 64"/>
              <a:gd name="T25" fmla="*/ 15522 h 27"/>
              <a:gd name="T26" fmla="*/ 11609 w 64"/>
              <a:gd name="T27" fmla="*/ 16169 h 27"/>
              <a:gd name="T28" fmla="*/ 14288 w 64"/>
              <a:gd name="T29" fmla="*/ 16815 h 27"/>
              <a:gd name="T30" fmla="*/ 17413 w 64"/>
              <a:gd name="T31" fmla="*/ 16815 h 27"/>
              <a:gd name="T32" fmla="*/ 20538 w 64"/>
              <a:gd name="T33" fmla="*/ 17462 h 27"/>
              <a:gd name="T34" fmla="*/ 22771 w 64"/>
              <a:gd name="T35" fmla="*/ 17462 h 27"/>
              <a:gd name="T36" fmla="*/ 25450 w 64"/>
              <a:gd name="T37" fmla="*/ 16815 h 27"/>
              <a:gd name="T38" fmla="*/ 27682 w 64"/>
              <a:gd name="T39" fmla="*/ 16815 h 27"/>
              <a:gd name="T40" fmla="*/ 28575 w 64"/>
              <a:gd name="T41" fmla="*/ 15522 h 27"/>
              <a:gd name="T42" fmla="*/ 28575 w 64"/>
              <a:gd name="T43" fmla="*/ 13582 h 27"/>
              <a:gd name="T44" fmla="*/ 28129 w 64"/>
              <a:gd name="T45" fmla="*/ 10995 h 27"/>
              <a:gd name="T46" fmla="*/ 25450 w 64"/>
              <a:gd name="T47" fmla="*/ 7114 h 27"/>
              <a:gd name="T48" fmla="*/ 20985 w 64"/>
              <a:gd name="T49" fmla="*/ 3880 h 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64" h="27">
                <a:moveTo>
                  <a:pt x="47" y="6"/>
                </a:moveTo>
                <a:lnTo>
                  <a:pt x="40" y="3"/>
                </a:lnTo>
                <a:lnTo>
                  <a:pt x="31" y="1"/>
                </a:lnTo>
                <a:lnTo>
                  <a:pt x="21" y="0"/>
                </a:lnTo>
                <a:lnTo>
                  <a:pt x="15" y="2"/>
                </a:lnTo>
                <a:lnTo>
                  <a:pt x="9" y="8"/>
                </a:lnTo>
                <a:lnTo>
                  <a:pt x="3" y="13"/>
                </a:lnTo>
                <a:lnTo>
                  <a:pt x="0" y="18"/>
                </a:lnTo>
                <a:lnTo>
                  <a:pt x="1" y="21"/>
                </a:lnTo>
                <a:lnTo>
                  <a:pt x="5" y="23"/>
                </a:lnTo>
                <a:lnTo>
                  <a:pt x="11" y="23"/>
                </a:lnTo>
                <a:lnTo>
                  <a:pt x="17" y="24"/>
                </a:lnTo>
                <a:lnTo>
                  <a:pt x="21" y="24"/>
                </a:lnTo>
                <a:lnTo>
                  <a:pt x="26" y="25"/>
                </a:lnTo>
                <a:lnTo>
                  <a:pt x="32" y="26"/>
                </a:lnTo>
                <a:lnTo>
                  <a:pt x="39" y="26"/>
                </a:lnTo>
                <a:lnTo>
                  <a:pt x="46" y="27"/>
                </a:lnTo>
                <a:lnTo>
                  <a:pt x="51" y="27"/>
                </a:lnTo>
                <a:lnTo>
                  <a:pt x="57" y="26"/>
                </a:lnTo>
                <a:lnTo>
                  <a:pt x="62" y="26"/>
                </a:lnTo>
                <a:lnTo>
                  <a:pt x="64" y="24"/>
                </a:lnTo>
                <a:lnTo>
                  <a:pt x="64" y="21"/>
                </a:lnTo>
                <a:lnTo>
                  <a:pt x="63" y="17"/>
                </a:lnTo>
                <a:lnTo>
                  <a:pt x="57" y="11"/>
                </a:lnTo>
                <a:lnTo>
                  <a:pt x="47" y="6"/>
                </a:lnTo>
                <a:close/>
              </a:path>
            </a:pathLst>
          </a:custGeom>
          <a:solidFill>
            <a:srgbClr val="BFCCD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3" name="Freeform 235"/>
          <p:cNvSpPr>
            <a:spLocks/>
          </p:cNvSpPr>
          <p:nvPr/>
        </p:nvSpPr>
        <p:spPr bwMode="auto">
          <a:xfrm>
            <a:off x="1485900" y="1817688"/>
            <a:ext cx="44450" cy="30162"/>
          </a:xfrm>
          <a:custGeom>
            <a:avLst/>
            <a:gdLst>
              <a:gd name="T0" fmla="*/ 35387 w 103"/>
              <a:gd name="T1" fmla="*/ 29593 h 53"/>
              <a:gd name="T2" fmla="*/ 34093 w 103"/>
              <a:gd name="T3" fmla="*/ 30162 h 53"/>
              <a:gd name="T4" fmla="*/ 31503 w 103"/>
              <a:gd name="T5" fmla="*/ 29593 h 53"/>
              <a:gd name="T6" fmla="*/ 27619 w 103"/>
              <a:gd name="T7" fmla="*/ 29024 h 53"/>
              <a:gd name="T8" fmla="*/ 22872 w 103"/>
              <a:gd name="T9" fmla="*/ 28455 h 53"/>
              <a:gd name="T10" fmla="*/ 18557 w 103"/>
              <a:gd name="T11" fmla="*/ 27317 h 53"/>
              <a:gd name="T12" fmla="*/ 14673 w 103"/>
              <a:gd name="T13" fmla="*/ 25609 h 53"/>
              <a:gd name="T14" fmla="*/ 11652 w 103"/>
              <a:gd name="T15" fmla="*/ 24471 h 53"/>
              <a:gd name="T16" fmla="*/ 9494 w 103"/>
              <a:gd name="T17" fmla="*/ 23333 h 53"/>
              <a:gd name="T18" fmla="*/ 7768 w 103"/>
              <a:gd name="T19" fmla="*/ 21626 h 53"/>
              <a:gd name="T20" fmla="*/ 6042 w 103"/>
              <a:gd name="T21" fmla="*/ 20487 h 53"/>
              <a:gd name="T22" fmla="*/ 3452 w 103"/>
              <a:gd name="T23" fmla="*/ 20487 h 53"/>
              <a:gd name="T24" fmla="*/ 0 w 103"/>
              <a:gd name="T25" fmla="*/ 20487 h 53"/>
              <a:gd name="T26" fmla="*/ 2158 w 103"/>
              <a:gd name="T27" fmla="*/ 19349 h 53"/>
              <a:gd name="T28" fmla="*/ 4316 w 103"/>
              <a:gd name="T29" fmla="*/ 17642 h 53"/>
              <a:gd name="T30" fmla="*/ 5610 w 103"/>
              <a:gd name="T31" fmla="*/ 15935 h 53"/>
              <a:gd name="T32" fmla="*/ 7768 w 103"/>
              <a:gd name="T33" fmla="*/ 13089 h 53"/>
              <a:gd name="T34" fmla="*/ 9494 w 103"/>
              <a:gd name="T35" fmla="*/ 10813 h 53"/>
              <a:gd name="T36" fmla="*/ 12083 w 103"/>
              <a:gd name="T37" fmla="*/ 7967 h 53"/>
              <a:gd name="T38" fmla="*/ 14241 w 103"/>
              <a:gd name="T39" fmla="*/ 5691 h 53"/>
              <a:gd name="T40" fmla="*/ 16399 w 103"/>
              <a:gd name="T41" fmla="*/ 2845 h 53"/>
              <a:gd name="T42" fmla="*/ 18988 w 103"/>
              <a:gd name="T43" fmla="*/ 569 h 53"/>
              <a:gd name="T44" fmla="*/ 22009 w 103"/>
              <a:gd name="T45" fmla="*/ 0 h 53"/>
              <a:gd name="T46" fmla="*/ 24599 w 103"/>
              <a:gd name="T47" fmla="*/ 0 h 53"/>
              <a:gd name="T48" fmla="*/ 27619 w 103"/>
              <a:gd name="T49" fmla="*/ 1707 h 53"/>
              <a:gd name="T50" fmla="*/ 30209 w 103"/>
              <a:gd name="T51" fmla="*/ 2845 h 53"/>
              <a:gd name="T52" fmla="*/ 32367 w 103"/>
              <a:gd name="T53" fmla="*/ 3984 h 53"/>
              <a:gd name="T54" fmla="*/ 34956 w 103"/>
              <a:gd name="T55" fmla="*/ 6260 h 53"/>
              <a:gd name="T56" fmla="*/ 37114 w 103"/>
              <a:gd name="T57" fmla="*/ 7967 h 53"/>
              <a:gd name="T58" fmla="*/ 40134 w 103"/>
              <a:gd name="T59" fmla="*/ 11382 h 53"/>
              <a:gd name="T60" fmla="*/ 42724 w 103"/>
              <a:gd name="T61" fmla="*/ 14796 h 53"/>
              <a:gd name="T62" fmla="*/ 44450 w 103"/>
              <a:gd name="T63" fmla="*/ 17073 h 53"/>
              <a:gd name="T64" fmla="*/ 42292 w 103"/>
              <a:gd name="T65" fmla="*/ 17642 h 53"/>
              <a:gd name="T66" fmla="*/ 38840 w 103"/>
              <a:gd name="T67" fmla="*/ 18780 h 53"/>
              <a:gd name="T68" fmla="*/ 36682 w 103"/>
              <a:gd name="T69" fmla="*/ 19918 h 53"/>
              <a:gd name="T70" fmla="*/ 35387 w 103"/>
              <a:gd name="T71" fmla="*/ 23902 h 53"/>
              <a:gd name="T72" fmla="*/ 35387 w 103"/>
              <a:gd name="T73" fmla="*/ 29593 h 5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3" h="53">
                <a:moveTo>
                  <a:pt x="82" y="52"/>
                </a:moveTo>
                <a:lnTo>
                  <a:pt x="79" y="53"/>
                </a:lnTo>
                <a:lnTo>
                  <a:pt x="73" y="52"/>
                </a:lnTo>
                <a:lnTo>
                  <a:pt x="64" y="51"/>
                </a:lnTo>
                <a:lnTo>
                  <a:pt x="53" y="50"/>
                </a:lnTo>
                <a:lnTo>
                  <a:pt x="43" y="48"/>
                </a:lnTo>
                <a:lnTo>
                  <a:pt x="34" y="45"/>
                </a:lnTo>
                <a:lnTo>
                  <a:pt x="27" y="43"/>
                </a:lnTo>
                <a:lnTo>
                  <a:pt x="22" y="41"/>
                </a:lnTo>
                <a:lnTo>
                  <a:pt x="18" y="38"/>
                </a:lnTo>
                <a:lnTo>
                  <a:pt x="14" y="36"/>
                </a:lnTo>
                <a:lnTo>
                  <a:pt x="8" y="36"/>
                </a:lnTo>
                <a:lnTo>
                  <a:pt x="0" y="36"/>
                </a:lnTo>
                <a:lnTo>
                  <a:pt x="5" y="34"/>
                </a:lnTo>
                <a:lnTo>
                  <a:pt x="10" y="31"/>
                </a:lnTo>
                <a:lnTo>
                  <a:pt x="13" y="28"/>
                </a:lnTo>
                <a:lnTo>
                  <a:pt x="18" y="23"/>
                </a:lnTo>
                <a:lnTo>
                  <a:pt x="22" y="19"/>
                </a:lnTo>
                <a:lnTo>
                  <a:pt x="28" y="14"/>
                </a:lnTo>
                <a:lnTo>
                  <a:pt x="33" y="10"/>
                </a:lnTo>
                <a:lnTo>
                  <a:pt x="38" y="5"/>
                </a:lnTo>
                <a:lnTo>
                  <a:pt x="44" y="1"/>
                </a:lnTo>
                <a:lnTo>
                  <a:pt x="51" y="0"/>
                </a:lnTo>
                <a:lnTo>
                  <a:pt x="57" y="0"/>
                </a:lnTo>
                <a:lnTo>
                  <a:pt x="64" y="3"/>
                </a:lnTo>
                <a:lnTo>
                  <a:pt x="70" y="5"/>
                </a:lnTo>
                <a:lnTo>
                  <a:pt x="75" y="7"/>
                </a:lnTo>
                <a:lnTo>
                  <a:pt x="81" y="11"/>
                </a:lnTo>
                <a:lnTo>
                  <a:pt x="86" y="14"/>
                </a:lnTo>
                <a:lnTo>
                  <a:pt x="93" y="20"/>
                </a:lnTo>
                <a:lnTo>
                  <a:pt x="99" y="26"/>
                </a:lnTo>
                <a:lnTo>
                  <a:pt x="103" y="30"/>
                </a:lnTo>
                <a:lnTo>
                  <a:pt x="98" y="31"/>
                </a:lnTo>
                <a:lnTo>
                  <a:pt x="90" y="33"/>
                </a:lnTo>
                <a:lnTo>
                  <a:pt x="85" y="35"/>
                </a:lnTo>
                <a:lnTo>
                  <a:pt x="82" y="42"/>
                </a:lnTo>
                <a:lnTo>
                  <a:pt x="82" y="52"/>
                </a:lnTo>
                <a:close/>
              </a:path>
            </a:pathLst>
          </a:custGeom>
          <a:solidFill>
            <a:srgbClr val="BFCCD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4" name="Rectangle 312"/>
          <p:cNvSpPr>
            <a:spLocks noGrp="1" noChangeArrowheads="1"/>
          </p:cNvSpPr>
          <p:nvPr>
            <p:ph type="body" idx="1"/>
          </p:nvPr>
        </p:nvSpPr>
        <p:spPr bwMode="auto">
          <a:xfrm>
            <a:off x="1047750" y="1724025"/>
            <a:ext cx="702945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Tree>
  </p:cSld>
  <p:clrMap bg1="lt1" tx1="dk1" bg2="lt2" tx2="dk2" accent1="accent1" accent2="accent2" accent3="accent3" accent4="accent4" accent5="accent5" accent6="accent6" hlink="hlink" folHlink="folHlink"/>
  <p:sldLayoutIdLst>
    <p:sldLayoutId id="2147483672"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ctr" rtl="0" eaLnBrk="0" fontAlgn="base" hangingPunct="0">
        <a:spcBef>
          <a:spcPct val="0"/>
        </a:spcBef>
        <a:spcAft>
          <a:spcPct val="0"/>
        </a:spcAft>
        <a:defRPr kumimoji="1" sz="3200" b="1" kern="1200">
          <a:solidFill>
            <a:schemeClr val="tx2"/>
          </a:solidFill>
          <a:latin typeface="+mj-lt"/>
          <a:ea typeface="+mj-ea"/>
          <a:cs typeface="+mj-cs"/>
        </a:defRPr>
      </a:lvl1pPr>
      <a:lvl2pPr algn="ctr" rtl="0" eaLnBrk="0" fontAlgn="base" hangingPunct="0">
        <a:spcBef>
          <a:spcPct val="0"/>
        </a:spcBef>
        <a:spcAft>
          <a:spcPct val="0"/>
        </a:spcAft>
        <a:defRPr kumimoji="1" sz="3200" b="1">
          <a:solidFill>
            <a:schemeClr val="tx2"/>
          </a:solidFill>
          <a:latin typeface="Helvetica" panose="020B0604020202020204" pitchFamily="34" charset="0"/>
        </a:defRPr>
      </a:lvl2pPr>
      <a:lvl3pPr algn="ctr" rtl="0" eaLnBrk="0" fontAlgn="base" hangingPunct="0">
        <a:spcBef>
          <a:spcPct val="0"/>
        </a:spcBef>
        <a:spcAft>
          <a:spcPct val="0"/>
        </a:spcAft>
        <a:defRPr kumimoji="1" sz="3200" b="1">
          <a:solidFill>
            <a:schemeClr val="tx2"/>
          </a:solidFill>
          <a:latin typeface="Helvetica" panose="020B0604020202020204" pitchFamily="34" charset="0"/>
        </a:defRPr>
      </a:lvl3pPr>
      <a:lvl4pPr algn="ctr" rtl="0" eaLnBrk="0" fontAlgn="base" hangingPunct="0">
        <a:spcBef>
          <a:spcPct val="0"/>
        </a:spcBef>
        <a:spcAft>
          <a:spcPct val="0"/>
        </a:spcAft>
        <a:defRPr kumimoji="1" sz="3200" b="1">
          <a:solidFill>
            <a:schemeClr val="tx2"/>
          </a:solidFill>
          <a:latin typeface="Helvetica" panose="020B0604020202020204" pitchFamily="34" charset="0"/>
        </a:defRPr>
      </a:lvl4pPr>
      <a:lvl5pPr algn="ctr" rtl="0" eaLnBrk="0" fontAlgn="base" hangingPunct="0">
        <a:spcBef>
          <a:spcPct val="0"/>
        </a:spcBef>
        <a:spcAft>
          <a:spcPct val="0"/>
        </a:spcAft>
        <a:defRPr kumimoji="1" sz="3200" b="1">
          <a:solidFill>
            <a:schemeClr val="tx2"/>
          </a:solidFill>
          <a:latin typeface="Helvetica" panose="020B0604020202020204" pitchFamily="34" charset="0"/>
        </a:defRPr>
      </a:lvl5pPr>
      <a:lvl6pPr marL="457200" algn="ctr" rtl="0" eaLnBrk="0" fontAlgn="base" hangingPunct="0">
        <a:spcBef>
          <a:spcPct val="0"/>
        </a:spcBef>
        <a:spcAft>
          <a:spcPct val="0"/>
        </a:spcAft>
        <a:defRPr kumimoji="1" sz="3200" b="1">
          <a:solidFill>
            <a:schemeClr val="tx2"/>
          </a:solidFill>
          <a:latin typeface="Helvetica" panose="020B0604020202020204" pitchFamily="34" charset="0"/>
        </a:defRPr>
      </a:lvl6pPr>
      <a:lvl7pPr marL="914400" algn="ctr" rtl="0" eaLnBrk="0" fontAlgn="base" hangingPunct="0">
        <a:spcBef>
          <a:spcPct val="0"/>
        </a:spcBef>
        <a:spcAft>
          <a:spcPct val="0"/>
        </a:spcAft>
        <a:defRPr kumimoji="1" sz="3200" b="1">
          <a:solidFill>
            <a:schemeClr val="tx2"/>
          </a:solidFill>
          <a:latin typeface="Helvetica" panose="020B0604020202020204" pitchFamily="34" charset="0"/>
        </a:defRPr>
      </a:lvl7pPr>
      <a:lvl8pPr marL="1371600" algn="ctr" rtl="0" eaLnBrk="0" fontAlgn="base" hangingPunct="0">
        <a:spcBef>
          <a:spcPct val="0"/>
        </a:spcBef>
        <a:spcAft>
          <a:spcPct val="0"/>
        </a:spcAft>
        <a:defRPr kumimoji="1" sz="3200" b="1">
          <a:solidFill>
            <a:schemeClr val="tx2"/>
          </a:solidFill>
          <a:latin typeface="Helvetica" panose="020B0604020202020204" pitchFamily="34" charset="0"/>
        </a:defRPr>
      </a:lvl8pPr>
      <a:lvl9pPr marL="1828800" algn="ctr" rtl="0" eaLnBrk="0" fontAlgn="base" hangingPunct="0">
        <a:spcBef>
          <a:spcPct val="0"/>
        </a:spcBef>
        <a:spcAft>
          <a:spcPct val="0"/>
        </a:spcAft>
        <a:defRPr kumimoji="1" sz="3200" b="1">
          <a:solidFill>
            <a:schemeClr val="tx2"/>
          </a:solidFill>
          <a:latin typeface="Helvetica" panose="020B0604020202020204" pitchFamily="34" charset="0"/>
        </a:defRPr>
      </a:lvl9pPr>
    </p:titleStyle>
    <p:body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kern="1200">
          <a:solidFill>
            <a:schemeClr val="tx1"/>
          </a:solidFill>
          <a:latin typeface="+mn-lt"/>
          <a:ea typeface="+mn-ea"/>
          <a:cs typeface="+mn-cs"/>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hlink"/>
        </a:buClr>
        <a:buChar char="–"/>
        <a:defRPr kumimoji="1"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lvl1pPr algn="ctr">
              <a:defRPr>
                <a:solidFill>
                  <a:schemeClr val="tx1"/>
                </a:solidFill>
                <a:latin typeface="Helvetica" panose="020B0604020202020204" pitchFamily="34" charset="0"/>
              </a:defRPr>
            </a:lvl1pPr>
            <a:lvl2pPr marL="742950" indent="-285750" algn="ctr">
              <a:defRPr>
                <a:solidFill>
                  <a:schemeClr val="tx1"/>
                </a:solidFill>
                <a:latin typeface="Helvetica" panose="020B0604020202020204" pitchFamily="34" charset="0"/>
              </a:defRPr>
            </a:lvl2pPr>
            <a:lvl3pPr marL="1143000" indent="-228600" algn="ctr">
              <a:defRPr>
                <a:solidFill>
                  <a:schemeClr val="tx1"/>
                </a:solidFill>
                <a:latin typeface="Helvetica" panose="020B0604020202020204" pitchFamily="34" charset="0"/>
              </a:defRPr>
            </a:lvl3pPr>
            <a:lvl4pPr marL="1600200" indent="-228600" algn="ctr">
              <a:defRPr>
                <a:solidFill>
                  <a:schemeClr val="tx1"/>
                </a:solidFill>
                <a:latin typeface="Helvetica" panose="020B0604020202020204" pitchFamily="34" charset="0"/>
              </a:defRPr>
            </a:lvl4pPr>
            <a:lvl5pPr marL="2057400" indent="-228600" algn="ctr">
              <a:defRPr>
                <a:solidFill>
                  <a:schemeClr val="tx1"/>
                </a:solidFill>
                <a:latin typeface="Helvetica" panose="020B0604020202020204" pitchFamily="34" charset="0"/>
              </a:defRPr>
            </a:lvl5pPr>
            <a:lvl6pPr marL="2514600" indent="-228600" algn="ctr" eaLnBrk="0" fontAlgn="base" hangingPunct="0">
              <a:spcBef>
                <a:spcPct val="0"/>
              </a:spcBef>
              <a:spcAft>
                <a:spcPct val="0"/>
              </a:spcAft>
              <a:defRPr>
                <a:solidFill>
                  <a:schemeClr val="tx1"/>
                </a:solidFill>
                <a:latin typeface="Helvetica" panose="020B0604020202020204" pitchFamily="34" charset="0"/>
              </a:defRPr>
            </a:lvl6pPr>
            <a:lvl7pPr marL="2971800" indent="-228600" algn="ctr" eaLnBrk="0" fontAlgn="base" hangingPunct="0">
              <a:spcBef>
                <a:spcPct val="0"/>
              </a:spcBef>
              <a:spcAft>
                <a:spcPct val="0"/>
              </a:spcAft>
              <a:defRPr>
                <a:solidFill>
                  <a:schemeClr val="tx1"/>
                </a:solidFill>
                <a:latin typeface="Helvetica" panose="020B0604020202020204" pitchFamily="34" charset="0"/>
              </a:defRPr>
            </a:lvl7pPr>
            <a:lvl8pPr marL="3429000" indent="-228600" algn="ctr" eaLnBrk="0" fontAlgn="base" hangingPunct="0">
              <a:spcBef>
                <a:spcPct val="0"/>
              </a:spcBef>
              <a:spcAft>
                <a:spcPct val="0"/>
              </a:spcAft>
              <a:defRPr>
                <a:solidFill>
                  <a:schemeClr val="tx1"/>
                </a:solidFill>
                <a:latin typeface="Helvetica" panose="020B0604020202020204" pitchFamily="34" charset="0"/>
              </a:defRPr>
            </a:lvl8pPr>
            <a:lvl9pPr marL="3886200" indent="-228600" algn="ctr" eaLnBrk="0" fontAlgn="base" hangingPunct="0">
              <a:spcBef>
                <a:spcPct val="0"/>
              </a:spcBef>
              <a:spcAft>
                <a:spcPct val="0"/>
              </a:spcAft>
              <a:defRPr>
                <a:solidFill>
                  <a:schemeClr val="tx1"/>
                </a:solidFill>
                <a:latin typeface="Helvetica" panose="020B0604020202020204" pitchFamily="34" charset="0"/>
              </a:defRPr>
            </a:lvl9pPr>
          </a:lstStyle>
          <a:p>
            <a:pPr algn="l"/>
            <a:r>
              <a:rPr lang="en-US" altLang="en-US" dirty="0"/>
              <a:t>WEB</a:t>
            </a:r>
          </a:p>
        </p:txBody>
      </p:sp>
      <p:sp>
        <p:nvSpPr>
          <p:cNvPr id="5123" name="Rectangle 2"/>
          <p:cNvSpPr>
            <a:spLocks noGrp="1" noChangeArrowheads="1"/>
          </p:cNvSpPr>
          <p:nvPr>
            <p:ph type="title"/>
          </p:nvPr>
        </p:nvSpPr>
        <p:spPr>
          <a:xfrm>
            <a:off x="266700" y="688975"/>
            <a:ext cx="8686800" cy="844550"/>
          </a:xfrm>
        </p:spPr>
        <p:txBody>
          <a:bodyPr/>
          <a:lstStyle/>
          <a:p>
            <a:r>
              <a:rPr lang="en-US" altLang="en-US" sz="4000" dirty="0"/>
              <a:t>Azure Load Balancing</a:t>
            </a:r>
          </a:p>
        </p:txBody>
      </p:sp>
      <p:sp>
        <p:nvSpPr>
          <p:cNvPr id="5124" name="Rectangle 3"/>
          <p:cNvSpPr>
            <a:spLocks noGrp="1" noChangeArrowheads="1"/>
          </p:cNvSpPr>
          <p:nvPr>
            <p:ph type="body" idx="1"/>
          </p:nvPr>
        </p:nvSpPr>
        <p:spPr>
          <a:xfrm>
            <a:off x="1036638" y="2103438"/>
            <a:ext cx="7029450" cy="4114800"/>
          </a:xfrm>
        </p:spPr>
        <p:txBody>
          <a:bodyPr/>
          <a:lstStyle/>
          <a:p>
            <a:pPr>
              <a:buFont typeface="Monotype Sorts" pitchFamily="2" charset="2"/>
              <a:buNone/>
            </a:pPr>
            <a:r>
              <a:rPr lang="en-US" altLang="en-US" sz="3200" dirty="0"/>
              <a:t>Lecturer: Michael Dacey</a:t>
            </a:r>
          </a:p>
          <a:p>
            <a:pPr>
              <a:buFont typeface="Monotype Sorts" pitchFamily="2" charset="2"/>
              <a:buNone/>
            </a:pPr>
            <a:endParaRPr lang="en-US" altLang="en-US" sz="3200" dirty="0"/>
          </a:p>
          <a:p>
            <a:pPr>
              <a:buFont typeface="Monotype Sorts" pitchFamily="2" charset="2"/>
              <a:buNone/>
            </a:pPr>
            <a:r>
              <a:rPr lang="en-US" altLang="en-US" sz="3200" dirty="0"/>
              <a:t>E-mail: michael.dacey@uwtsd.ac.uk</a:t>
            </a:r>
          </a:p>
          <a:p>
            <a:pPr>
              <a:buFont typeface="Monotype Sorts" pitchFamily="2" charset="2"/>
              <a:buNone/>
            </a:pPr>
            <a:endParaRPr lang="en-US" altLang="en-US" sz="3200" dirty="0"/>
          </a:p>
        </p:txBody>
      </p:sp>
      <p:sp>
        <p:nvSpPr>
          <p:cNvPr id="2" name="TextBox 1">
            <a:extLst>
              <a:ext uri="{FF2B5EF4-FFF2-40B4-BE49-F238E27FC236}">
                <a16:creationId xmlns:a16="http://schemas.microsoft.com/office/drawing/2014/main" id="{798AAB8C-A8F9-4706-8063-4A03F950040D}"/>
              </a:ext>
            </a:extLst>
          </p:cNvPr>
          <p:cNvSpPr txBox="1"/>
          <p:nvPr/>
        </p:nvSpPr>
        <p:spPr>
          <a:xfrm>
            <a:off x="752887" y="5641075"/>
            <a:ext cx="7596951" cy="369332"/>
          </a:xfrm>
          <a:prstGeom prst="rect">
            <a:avLst/>
          </a:prstGeom>
          <a:noFill/>
        </p:spPr>
        <p:txBody>
          <a:bodyPr wrap="none" rtlCol="0">
            <a:spAutoFit/>
          </a:bodyPr>
          <a:lstStyle/>
          <a:p>
            <a:r>
              <a:rPr lang="en-GB" dirty="0"/>
              <a:t>https://docs.microsoft.com/en-us/learn/certifications/azure-fundamentals/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B6A27-0877-DA6B-F40C-C8DBECDA24B5}"/>
              </a:ext>
            </a:extLst>
          </p:cNvPr>
          <p:cNvSpPr>
            <a:spLocks noGrp="1"/>
          </p:cNvSpPr>
          <p:nvPr>
            <p:ph type="title"/>
          </p:nvPr>
        </p:nvSpPr>
        <p:spPr/>
        <p:txBody>
          <a:bodyPr/>
          <a:lstStyle/>
          <a:p>
            <a:r>
              <a:rPr lang="en-GB" dirty="0"/>
              <a:t>Overview</a:t>
            </a:r>
          </a:p>
        </p:txBody>
      </p:sp>
      <p:sp>
        <p:nvSpPr>
          <p:cNvPr id="4" name="Footer Placeholder 3">
            <a:extLst>
              <a:ext uri="{FF2B5EF4-FFF2-40B4-BE49-F238E27FC236}">
                <a16:creationId xmlns:a16="http://schemas.microsoft.com/office/drawing/2014/main" id="{D8E63DB5-B2CE-D661-5C1F-524EFB9409F3}"/>
              </a:ext>
            </a:extLst>
          </p:cNvPr>
          <p:cNvSpPr>
            <a:spLocks noGrp="1"/>
          </p:cNvSpPr>
          <p:nvPr>
            <p:ph type="ftr" sz="quarter" idx="10"/>
          </p:nvPr>
        </p:nvSpPr>
        <p:spPr/>
        <p:txBody>
          <a:bodyPr/>
          <a:lstStyle/>
          <a:p>
            <a:pPr>
              <a:defRPr/>
            </a:pPr>
            <a:r>
              <a:rPr lang="en-US" altLang="en-US"/>
              <a:t>WEB</a:t>
            </a:r>
            <a:endParaRPr lang="en-US" altLang="en-US" dirty="0"/>
          </a:p>
        </p:txBody>
      </p:sp>
      <p:sp>
        <p:nvSpPr>
          <p:cNvPr id="5" name="Rectangle 4">
            <a:extLst>
              <a:ext uri="{FF2B5EF4-FFF2-40B4-BE49-F238E27FC236}">
                <a16:creationId xmlns:a16="http://schemas.microsoft.com/office/drawing/2014/main" id="{FBA0FFF8-D8B9-D70E-8659-7A63E03573FE}"/>
              </a:ext>
            </a:extLst>
          </p:cNvPr>
          <p:cNvSpPr/>
          <p:nvPr/>
        </p:nvSpPr>
        <p:spPr bwMode="auto">
          <a:xfrm>
            <a:off x="2713702" y="1650818"/>
            <a:ext cx="1286061" cy="844550"/>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Application</a:t>
            </a:r>
          </a:p>
          <a:p>
            <a:pPr marL="0" marR="0" indent="0" algn="ctr" defTabSz="914400" rtl="0" eaLnBrk="0" fontAlgn="base" latinLnBrk="0" hangingPunct="0">
              <a:lnSpc>
                <a:spcPct val="100000"/>
              </a:lnSpc>
              <a:spcBef>
                <a:spcPct val="0"/>
              </a:spcBef>
              <a:spcAft>
                <a:spcPct val="0"/>
              </a:spcAft>
              <a:buClrTx/>
              <a:buSzTx/>
              <a:buFontTx/>
              <a:buNone/>
              <a:tabLst/>
            </a:pPr>
            <a:r>
              <a:rPr lang="en-GB" dirty="0"/>
              <a:t>Gateway</a:t>
            </a:r>
            <a:endParaRPr kumimoji="0" lang="en-GB" sz="1800" b="0" i="0" u="none" strike="noStrike" cap="none" normalizeH="0" baseline="0" dirty="0">
              <a:ln>
                <a:noFill/>
              </a:ln>
              <a:solidFill>
                <a:schemeClr val="tx1"/>
              </a:solidFill>
              <a:effectLst/>
              <a:latin typeface="Helvetica" panose="020B0604020202020204" pitchFamily="34" charset="0"/>
            </a:endParaRPr>
          </a:p>
        </p:txBody>
      </p:sp>
      <p:sp>
        <p:nvSpPr>
          <p:cNvPr id="6" name="Cloud 5">
            <a:extLst>
              <a:ext uri="{FF2B5EF4-FFF2-40B4-BE49-F238E27FC236}">
                <a16:creationId xmlns:a16="http://schemas.microsoft.com/office/drawing/2014/main" id="{B861BAB0-F62B-95A3-10CD-914C72CF2B08}"/>
              </a:ext>
            </a:extLst>
          </p:cNvPr>
          <p:cNvSpPr/>
          <p:nvPr/>
        </p:nvSpPr>
        <p:spPr bwMode="auto">
          <a:xfrm>
            <a:off x="796412" y="1650818"/>
            <a:ext cx="1286060" cy="955695"/>
          </a:xfrm>
          <a:prstGeom prst="cloud">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Internet</a:t>
            </a:r>
          </a:p>
        </p:txBody>
      </p:sp>
      <p:sp>
        <p:nvSpPr>
          <p:cNvPr id="7" name="Arrow: Right 6">
            <a:extLst>
              <a:ext uri="{FF2B5EF4-FFF2-40B4-BE49-F238E27FC236}">
                <a16:creationId xmlns:a16="http://schemas.microsoft.com/office/drawing/2014/main" id="{31BEB62B-BC43-ED8A-44EE-E2433A92B265}"/>
              </a:ext>
            </a:extLst>
          </p:cNvPr>
          <p:cNvSpPr/>
          <p:nvPr/>
        </p:nvSpPr>
        <p:spPr bwMode="auto">
          <a:xfrm>
            <a:off x="2100169" y="1912755"/>
            <a:ext cx="613533" cy="320675"/>
          </a:xfrm>
          <a:prstGeom prst="rightArrow">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8" name="Rectangle 7">
            <a:extLst>
              <a:ext uri="{FF2B5EF4-FFF2-40B4-BE49-F238E27FC236}">
                <a16:creationId xmlns:a16="http://schemas.microsoft.com/office/drawing/2014/main" id="{E8184F0E-8403-7D54-D99E-CBB63815DBEF}"/>
              </a:ext>
            </a:extLst>
          </p:cNvPr>
          <p:cNvSpPr/>
          <p:nvPr/>
        </p:nvSpPr>
        <p:spPr bwMode="auto">
          <a:xfrm>
            <a:off x="4642793" y="1650818"/>
            <a:ext cx="1286061" cy="844550"/>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dirty="0"/>
              <a:t>Load</a:t>
            </a:r>
          </a:p>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Balancer</a:t>
            </a:r>
          </a:p>
        </p:txBody>
      </p:sp>
      <p:sp>
        <p:nvSpPr>
          <p:cNvPr id="9" name="Arrow: Right 8">
            <a:extLst>
              <a:ext uri="{FF2B5EF4-FFF2-40B4-BE49-F238E27FC236}">
                <a16:creationId xmlns:a16="http://schemas.microsoft.com/office/drawing/2014/main" id="{58A9AA16-0E90-C3B2-FCD5-3B505F64CE97}"/>
              </a:ext>
            </a:extLst>
          </p:cNvPr>
          <p:cNvSpPr/>
          <p:nvPr/>
        </p:nvSpPr>
        <p:spPr bwMode="auto">
          <a:xfrm>
            <a:off x="3999763" y="1915300"/>
            <a:ext cx="613533" cy="320675"/>
          </a:xfrm>
          <a:prstGeom prst="rightArrow">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0" name="Rectangle 9">
            <a:extLst>
              <a:ext uri="{FF2B5EF4-FFF2-40B4-BE49-F238E27FC236}">
                <a16:creationId xmlns:a16="http://schemas.microsoft.com/office/drawing/2014/main" id="{5D57E16C-2C5F-D7B7-CBA4-7F6069E744D2}"/>
              </a:ext>
            </a:extLst>
          </p:cNvPr>
          <p:cNvSpPr/>
          <p:nvPr/>
        </p:nvSpPr>
        <p:spPr bwMode="auto">
          <a:xfrm>
            <a:off x="6648576" y="506343"/>
            <a:ext cx="1286061" cy="844550"/>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dirty="0"/>
              <a:t>VM Scale</a:t>
            </a:r>
          </a:p>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Set</a:t>
            </a:r>
          </a:p>
        </p:txBody>
      </p:sp>
      <p:sp>
        <p:nvSpPr>
          <p:cNvPr id="12" name="Rectangle: Rounded Corners 11">
            <a:extLst>
              <a:ext uri="{FF2B5EF4-FFF2-40B4-BE49-F238E27FC236}">
                <a16:creationId xmlns:a16="http://schemas.microsoft.com/office/drawing/2014/main" id="{6F61029E-7D56-C53A-77DB-8EA75318CD96}"/>
              </a:ext>
            </a:extLst>
          </p:cNvPr>
          <p:cNvSpPr/>
          <p:nvPr/>
        </p:nvSpPr>
        <p:spPr bwMode="auto">
          <a:xfrm>
            <a:off x="6542387" y="384403"/>
            <a:ext cx="1486634" cy="2772696"/>
          </a:xfrm>
          <a:prstGeom prst="roundRect">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3" name="Rectangle 12">
            <a:extLst>
              <a:ext uri="{FF2B5EF4-FFF2-40B4-BE49-F238E27FC236}">
                <a16:creationId xmlns:a16="http://schemas.microsoft.com/office/drawing/2014/main" id="{C58C3B41-58AB-B0F3-FA06-A3537315E69C}"/>
              </a:ext>
            </a:extLst>
          </p:cNvPr>
          <p:cNvSpPr/>
          <p:nvPr/>
        </p:nvSpPr>
        <p:spPr bwMode="auto">
          <a:xfrm>
            <a:off x="6967137" y="1455135"/>
            <a:ext cx="530942" cy="466049"/>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VM</a:t>
            </a:r>
          </a:p>
        </p:txBody>
      </p:sp>
      <p:sp>
        <p:nvSpPr>
          <p:cNvPr id="14" name="Rectangle 13">
            <a:extLst>
              <a:ext uri="{FF2B5EF4-FFF2-40B4-BE49-F238E27FC236}">
                <a16:creationId xmlns:a16="http://schemas.microsoft.com/office/drawing/2014/main" id="{38781D80-2031-EB5F-4159-623C9825F799}"/>
              </a:ext>
            </a:extLst>
          </p:cNvPr>
          <p:cNvSpPr/>
          <p:nvPr/>
        </p:nvSpPr>
        <p:spPr bwMode="auto">
          <a:xfrm>
            <a:off x="6967137" y="1999350"/>
            <a:ext cx="530942" cy="466049"/>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VM</a:t>
            </a:r>
          </a:p>
        </p:txBody>
      </p:sp>
      <p:sp>
        <p:nvSpPr>
          <p:cNvPr id="15" name="Rectangle 14">
            <a:extLst>
              <a:ext uri="{FF2B5EF4-FFF2-40B4-BE49-F238E27FC236}">
                <a16:creationId xmlns:a16="http://schemas.microsoft.com/office/drawing/2014/main" id="{74E372CF-50C6-C4AC-A3D2-FA0536C36E0C}"/>
              </a:ext>
            </a:extLst>
          </p:cNvPr>
          <p:cNvSpPr/>
          <p:nvPr/>
        </p:nvSpPr>
        <p:spPr bwMode="auto">
          <a:xfrm>
            <a:off x="6967137" y="2532034"/>
            <a:ext cx="530942" cy="466049"/>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VM</a:t>
            </a:r>
          </a:p>
        </p:txBody>
      </p:sp>
      <p:cxnSp>
        <p:nvCxnSpPr>
          <p:cNvPr id="17" name="Straight Arrow Connector 16">
            <a:extLst>
              <a:ext uri="{FF2B5EF4-FFF2-40B4-BE49-F238E27FC236}">
                <a16:creationId xmlns:a16="http://schemas.microsoft.com/office/drawing/2014/main" id="{DF65EFBF-6606-39F5-F1EC-4073B3BE1BF5}"/>
              </a:ext>
            </a:extLst>
          </p:cNvPr>
          <p:cNvCxnSpPr>
            <a:stCxn id="8" idx="3"/>
            <a:endCxn id="15" idx="1"/>
          </p:cNvCxnSpPr>
          <p:nvPr/>
        </p:nvCxnSpPr>
        <p:spPr bwMode="auto">
          <a:xfrm>
            <a:off x="5928854" y="2073093"/>
            <a:ext cx="1038283" cy="691966"/>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Straight Arrow Connector 17">
            <a:extLst>
              <a:ext uri="{FF2B5EF4-FFF2-40B4-BE49-F238E27FC236}">
                <a16:creationId xmlns:a16="http://schemas.microsoft.com/office/drawing/2014/main" id="{36C03DB8-EB52-80DD-82EB-5328E3FBD04B}"/>
              </a:ext>
            </a:extLst>
          </p:cNvPr>
          <p:cNvCxnSpPr>
            <a:stCxn id="8" idx="3"/>
            <a:endCxn id="14" idx="1"/>
          </p:cNvCxnSpPr>
          <p:nvPr/>
        </p:nvCxnSpPr>
        <p:spPr bwMode="auto">
          <a:xfrm>
            <a:off x="5928854" y="2073093"/>
            <a:ext cx="1038283" cy="15928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 name="Straight Arrow Connector 20">
            <a:extLst>
              <a:ext uri="{FF2B5EF4-FFF2-40B4-BE49-F238E27FC236}">
                <a16:creationId xmlns:a16="http://schemas.microsoft.com/office/drawing/2014/main" id="{B84B565B-2DC3-C7B7-A59D-72C9DC196D0F}"/>
              </a:ext>
            </a:extLst>
          </p:cNvPr>
          <p:cNvCxnSpPr>
            <a:stCxn id="8" idx="3"/>
            <a:endCxn id="13" idx="1"/>
          </p:cNvCxnSpPr>
          <p:nvPr/>
        </p:nvCxnSpPr>
        <p:spPr bwMode="auto">
          <a:xfrm flipV="1">
            <a:off x="5928854" y="1688160"/>
            <a:ext cx="1038283" cy="384933"/>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4" name="Arc 23">
            <a:extLst>
              <a:ext uri="{FF2B5EF4-FFF2-40B4-BE49-F238E27FC236}">
                <a16:creationId xmlns:a16="http://schemas.microsoft.com/office/drawing/2014/main" id="{CAC12D9E-10F1-FCD1-EEE9-47B238B89D7F}"/>
              </a:ext>
            </a:extLst>
          </p:cNvPr>
          <p:cNvSpPr/>
          <p:nvPr/>
        </p:nvSpPr>
        <p:spPr bwMode="auto">
          <a:xfrm>
            <a:off x="6111730" y="1593770"/>
            <a:ext cx="241874" cy="1079582"/>
          </a:xfrm>
          <a:prstGeom prst="arc">
            <a:avLst>
              <a:gd name="adj1" fmla="val 15452741"/>
              <a:gd name="adj2" fmla="val 6446256"/>
            </a:avLst>
          </a:prstGeom>
          <a:noFill/>
          <a:ln w="28575" cap="flat" cmpd="sng" algn="ctr">
            <a:solidFill>
              <a:schemeClr val="tx1"/>
            </a:solidFill>
            <a:prstDash val="solid"/>
            <a:round/>
            <a:headEnd type="none" w="med" len="med"/>
            <a:tailEnd type="triangl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36" name="Oval 35">
            <a:extLst>
              <a:ext uri="{FF2B5EF4-FFF2-40B4-BE49-F238E27FC236}">
                <a16:creationId xmlns:a16="http://schemas.microsoft.com/office/drawing/2014/main" id="{D56209B1-67FA-C98D-21AA-BE5A96255B7B}"/>
              </a:ext>
            </a:extLst>
          </p:cNvPr>
          <p:cNvSpPr/>
          <p:nvPr/>
        </p:nvSpPr>
        <p:spPr bwMode="auto">
          <a:xfrm>
            <a:off x="4265234" y="1012213"/>
            <a:ext cx="2383342" cy="2144886"/>
          </a:xfrm>
          <a:prstGeom prst="ellipse">
            <a:avLst/>
          </a:prstGeom>
          <a:noFill/>
          <a:ln w="762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3" name="TextBox 2">
            <a:extLst>
              <a:ext uri="{FF2B5EF4-FFF2-40B4-BE49-F238E27FC236}">
                <a16:creationId xmlns:a16="http://schemas.microsoft.com/office/drawing/2014/main" id="{297F1F35-B718-2B1A-7CB7-8D96600CE418}"/>
              </a:ext>
            </a:extLst>
          </p:cNvPr>
          <p:cNvSpPr txBox="1"/>
          <p:nvPr/>
        </p:nvSpPr>
        <p:spPr>
          <a:xfrm>
            <a:off x="182881" y="3386624"/>
            <a:ext cx="3816882" cy="1477328"/>
          </a:xfrm>
          <a:prstGeom prst="rect">
            <a:avLst/>
          </a:prstGeom>
          <a:noFill/>
        </p:spPr>
        <p:txBody>
          <a:bodyPr wrap="square" rtlCol="0">
            <a:spAutoFit/>
          </a:bodyPr>
          <a:lstStyle/>
          <a:p>
            <a:r>
              <a:rPr lang="en-GB" dirty="0"/>
              <a:t>Note: for the demo we will just connect the load balancer directly to the internet. Typically, we want to avoid doing this and use an Application Gateway.</a:t>
            </a:r>
          </a:p>
        </p:txBody>
      </p:sp>
      <p:sp>
        <p:nvSpPr>
          <p:cNvPr id="16" name="Cloud 15">
            <a:extLst>
              <a:ext uri="{FF2B5EF4-FFF2-40B4-BE49-F238E27FC236}">
                <a16:creationId xmlns:a16="http://schemas.microsoft.com/office/drawing/2014/main" id="{36D426B9-C10F-0A43-B712-2CAB1F20E974}"/>
              </a:ext>
            </a:extLst>
          </p:cNvPr>
          <p:cNvSpPr/>
          <p:nvPr/>
        </p:nvSpPr>
        <p:spPr bwMode="auto">
          <a:xfrm>
            <a:off x="2765813" y="5066029"/>
            <a:ext cx="1286060" cy="955695"/>
          </a:xfrm>
          <a:prstGeom prst="cloud">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Internet</a:t>
            </a:r>
          </a:p>
        </p:txBody>
      </p:sp>
      <p:sp>
        <p:nvSpPr>
          <p:cNvPr id="20" name="Rectangle 19">
            <a:extLst>
              <a:ext uri="{FF2B5EF4-FFF2-40B4-BE49-F238E27FC236}">
                <a16:creationId xmlns:a16="http://schemas.microsoft.com/office/drawing/2014/main" id="{B71175B1-EE08-0110-C286-B984F59342DF}"/>
              </a:ext>
            </a:extLst>
          </p:cNvPr>
          <p:cNvSpPr/>
          <p:nvPr/>
        </p:nvSpPr>
        <p:spPr bwMode="auto">
          <a:xfrm>
            <a:off x="4718501" y="5041961"/>
            <a:ext cx="1286061" cy="844550"/>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dirty="0"/>
              <a:t>Load</a:t>
            </a:r>
          </a:p>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Balancer</a:t>
            </a:r>
          </a:p>
        </p:txBody>
      </p:sp>
      <p:sp>
        <p:nvSpPr>
          <p:cNvPr id="22" name="Arrow: Right 21">
            <a:extLst>
              <a:ext uri="{FF2B5EF4-FFF2-40B4-BE49-F238E27FC236}">
                <a16:creationId xmlns:a16="http://schemas.microsoft.com/office/drawing/2014/main" id="{6A974A01-E7E6-D2A4-2386-D36C34E03E3B}"/>
              </a:ext>
            </a:extLst>
          </p:cNvPr>
          <p:cNvSpPr/>
          <p:nvPr/>
        </p:nvSpPr>
        <p:spPr bwMode="auto">
          <a:xfrm>
            <a:off x="4075471" y="5306443"/>
            <a:ext cx="613533" cy="320675"/>
          </a:xfrm>
          <a:prstGeom prst="rightArrow">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23" name="Rectangle 22">
            <a:extLst>
              <a:ext uri="{FF2B5EF4-FFF2-40B4-BE49-F238E27FC236}">
                <a16:creationId xmlns:a16="http://schemas.microsoft.com/office/drawing/2014/main" id="{CD19D7D9-FED0-FA7F-4CEE-C1448E3231D5}"/>
              </a:ext>
            </a:extLst>
          </p:cNvPr>
          <p:cNvSpPr/>
          <p:nvPr/>
        </p:nvSpPr>
        <p:spPr bwMode="auto">
          <a:xfrm>
            <a:off x="6724284" y="3897486"/>
            <a:ext cx="1286061" cy="844550"/>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dirty="0"/>
              <a:t>VM Scale</a:t>
            </a:r>
          </a:p>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Set</a:t>
            </a:r>
          </a:p>
        </p:txBody>
      </p:sp>
      <p:sp>
        <p:nvSpPr>
          <p:cNvPr id="25" name="Rectangle: Rounded Corners 24">
            <a:extLst>
              <a:ext uri="{FF2B5EF4-FFF2-40B4-BE49-F238E27FC236}">
                <a16:creationId xmlns:a16="http://schemas.microsoft.com/office/drawing/2014/main" id="{45CE4D6C-1784-7B94-0697-83F91C3435A0}"/>
              </a:ext>
            </a:extLst>
          </p:cNvPr>
          <p:cNvSpPr/>
          <p:nvPr/>
        </p:nvSpPr>
        <p:spPr bwMode="auto">
          <a:xfrm>
            <a:off x="6618095" y="3775546"/>
            <a:ext cx="1486634" cy="2772696"/>
          </a:xfrm>
          <a:prstGeom prst="roundRect">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26" name="Rectangle 25">
            <a:extLst>
              <a:ext uri="{FF2B5EF4-FFF2-40B4-BE49-F238E27FC236}">
                <a16:creationId xmlns:a16="http://schemas.microsoft.com/office/drawing/2014/main" id="{A565E888-A3D3-B663-2121-897B8AAACC6F}"/>
              </a:ext>
            </a:extLst>
          </p:cNvPr>
          <p:cNvSpPr/>
          <p:nvPr/>
        </p:nvSpPr>
        <p:spPr bwMode="auto">
          <a:xfrm>
            <a:off x="7042845" y="4846278"/>
            <a:ext cx="530942" cy="466049"/>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VM</a:t>
            </a:r>
          </a:p>
        </p:txBody>
      </p:sp>
      <p:sp>
        <p:nvSpPr>
          <p:cNvPr id="27" name="Rectangle 26">
            <a:extLst>
              <a:ext uri="{FF2B5EF4-FFF2-40B4-BE49-F238E27FC236}">
                <a16:creationId xmlns:a16="http://schemas.microsoft.com/office/drawing/2014/main" id="{8FE04D20-A380-6FD9-58F9-404617B00099}"/>
              </a:ext>
            </a:extLst>
          </p:cNvPr>
          <p:cNvSpPr/>
          <p:nvPr/>
        </p:nvSpPr>
        <p:spPr bwMode="auto">
          <a:xfrm>
            <a:off x="7042845" y="5390493"/>
            <a:ext cx="530942" cy="466049"/>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VM</a:t>
            </a:r>
          </a:p>
        </p:txBody>
      </p:sp>
      <p:sp>
        <p:nvSpPr>
          <p:cNvPr id="28" name="Rectangle 27">
            <a:extLst>
              <a:ext uri="{FF2B5EF4-FFF2-40B4-BE49-F238E27FC236}">
                <a16:creationId xmlns:a16="http://schemas.microsoft.com/office/drawing/2014/main" id="{A19A59C4-4723-DAED-AB99-925A57390C1C}"/>
              </a:ext>
            </a:extLst>
          </p:cNvPr>
          <p:cNvSpPr/>
          <p:nvPr/>
        </p:nvSpPr>
        <p:spPr bwMode="auto">
          <a:xfrm>
            <a:off x="7042845" y="5923177"/>
            <a:ext cx="530942" cy="466049"/>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VM</a:t>
            </a:r>
          </a:p>
        </p:txBody>
      </p:sp>
      <p:cxnSp>
        <p:nvCxnSpPr>
          <p:cNvPr id="29" name="Straight Arrow Connector 28">
            <a:extLst>
              <a:ext uri="{FF2B5EF4-FFF2-40B4-BE49-F238E27FC236}">
                <a16:creationId xmlns:a16="http://schemas.microsoft.com/office/drawing/2014/main" id="{D28B47BA-1B9A-EB0A-F577-1E04BEE9A7BB}"/>
              </a:ext>
            </a:extLst>
          </p:cNvPr>
          <p:cNvCxnSpPr>
            <a:stCxn id="20" idx="3"/>
            <a:endCxn id="28" idx="1"/>
          </p:cNvCxnSpPr>
          <p:nvPr/>
        </p:nvCxnSpPr>
        <p:spPr bwMode="auto">
          <a:xfrm>
            <a:off x="6004562" y="5464236"/>
            <a:ext cx="1038283" cy="691966"/>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0" name="Straight Arrow Connector 29">
            <a:extLst>
              <a:ext uri="{FF2B5EF4-FFF2-40B4-BE49-F238E27FC236}">
                <a16:creationId xmlns:a16="http://schemas.microsoft.com/office/drawing/2014/main" id="{6730B8A5-132C-7ED3-9664-E330794B3E74}"/>
              </a:ext>
            </a:extLst>
          </p:cNvPr>
          <p:cNvCxnSpPr>
            <a:stCxn id="20" idx="3"/>
            <a:endCxn id="27" idx="1"/>
          </p:cNvCxnSpPr>
          <p:nvPr/>
        </p:nvCxnSpPr>
        <p:spPr bwMode="auto">
          <a:xfrm>
            <a:off x="6004562" y="5464236"/>
            <a:ext cx="1038283" cy="15928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1" name="Straight Arrow Connector 30">
            <a:extLst>
              <a:ext uri="{FF2B5EF4-FFF2-40B4-BE49-F238E27FC236}">
                <a16:creationId xmlns:a16="http://schemas.microsoft.com/office/drawing/2014/main" id="{9BA5E5EE-D985-B39F-7C42-B2537A4E368D}"/>
              </a:ext>
            </a:extLst>
          </p:cNvPr>
          <p:cNvCxnSpPr>
            <a:stCxn id="20" idx="3"/>
            <a:endCxn id="26" idx="1"/>
          </p:cNvCxnSpPr>
          <p:nvPr/>
        </p:nvCxnSpPr>
        <p:spPr bwMode="auto">
          <a:xfrm flipV="1">
            <a:off x="6004562" y="5079303"/>
            <a:ext cx="1038283" cy="384933"/>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2" name="Arc 31">
            <a:extLst>
              <a:ext uri="{FF2B5EF4-FFF2-40B4-BE49-F238E27FC236}">
                <a16:creationId xmlns:a16="http://schemas.microsoft.com/office/drawing/2014/main" id="{00F317AA-9276-24AE-8B3D-5ACDAEB90DF9}"/>
              </a:ext>
            </a:extLst>
          </p:cNvPr>
          <p:cNvSpPr/>
          <p:nvPr/>
        </p:nvSpPr>
        <p:spPr bwMode="auto">
          <a:xfrm>
            <a:off x="6187438" y="4984913"/>
            <a:ext cx="241874" cy="1079582"/>
          </a:xfrm>
          <a:prstGeom prst="arc">
            <a:avLst>
              <a:gd name="adj1" fmla="val 15452741"/>
              <a:gd name="adj2" fmla="val 6446256"/>
            </a:avLst>
          </a:prstGeom>
          <a:noFill/>
          <a:ln w="28575" cap="flat" cmpd="sng" algn="ctr">
            <a:solidFill>
              <a:schemeClr val="tx1"/>
            </a:solidFill>
            <a:prstDash val="solid"/>
            <a:round/>
            <a:headEnd type="none" w="med" len="med"/>
            <a:tailEnd type="triangl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33" name="Oval 32">
            <a:extLst>
              <a:ext uri="{FF2B5EF4-FFF2-40B4-BE49-F238E27FC236}">
                <a16:creationId xmlns:a16="http://schemas.microsoft.com/office/drawing/2014/main" id="{45147345-1C06-F928-685C-717EB0719B19}"/>
              </a:ext>
            </a:extLst>
          </p:cNvPr>
          <p:cNvSpPr/>
          <p:nvPr/>
        </p:nvSpPr>
        <p:spPr bwMode="auto">
          <a:xfrm>
            <a:off x="4340942" y="4403356"/>
            <a:ext cx="2383342" cy="2144886"/>
          </a:xfrm>
          <a:prstGeom prst="ellipse">
            <a:avLst/>
          </a:prstGeom>
          <a:noFill/>
          <a:ln w="762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Tree>
    <p:extLst>
      <p:ext uri="{BB962C8B-B14F-4D97-AF65-F5344CB8AC3E}">
        <p14:creationId xmlns:p14="http://schemas.microsoft.com/office/powerpoint/2010/main" val="20280709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EE79CA78-FC4D-354E-09DC-DE4CFEB6E156}"/>
              </a:ext>
            </a:extLst>
          </p:cNvPr>
          <p:cNvSpPr>
            <a:spLocks noGrp="1"/>
          </p:cNvSpPr>
          <p:nvPr>
            <p:ph type="title"/>
          </p:nvPr>
        </p:nvSpPr>
        <p:spPr/>
        <p:txBody>
          <a:bodyPr/>
          <a:lstStyle/>
          <a:p>
            <a:r>
              <a:rPr lang="en-GB" altLang="en-US"/>
              <a:t>What is load balancer?</a:t>
            </a:r>
          </a:p>
        </p:txBody>
      </p:sp>
      <p:sp>
        <p:nvSpPr>
          <p:cNvPr id="6147" name="Content Placeholder 2">
            <a:extLst>
              <a:ext uri="{FF2B5EF4-FFF2-40B4-BE49-F238E27FC236}">
                <a16:creationId xmlns:a16="http://schemas.microsoft.com/office/drawing/2014/main" id="{CF3EF7E2-AE85-BF9A-1ADF-D21AD48F6B16}"/>
              </a:ext>
            </a:extLst>
          </p:cNvPr>
          <p:cNvSpPr>
            <a:spLocks noGrp="1"/>
          </p:cNvSpPr>
          <p:nvPr>
            <p:ph idx="1"/>
          </p:nvPr>
        </p:nvSpPr>
        <p:spPr/>
        <p:txBody>
          <a:bodyPr/>
          <a:lstStyle/>
          <a:p>
            <a:r>
              <a:rPr lang="en-GB" altLang="en-US" dirty="0"/>
              <a:t>Routes incoming client traffic to a target (e.g. a VM)</a:t>
            </a:r>
          </a:p>
          <a:p>
            <a:r>
              <a:rPr lang="en-GB" altLang="en-US" dirty="0"/>
              <a:t>Monitors the health targets so that it only routes to healthy targets</a:t>
            </a:r>
          </a:p>
          <a:p>
            <a:pPr lvl="1"/>
            <a:r>
              <a:rPr lang="en-GB" altLang="en-US" dirty="0"/>
              <a:t>High availability</a:t>
            </a:r>
          </a:p>
          <a:p>
            <a:r>
              <a:rPr lang="en-GB" altLang="en-US" dirty="0"/>
              <a:t>Distributes traffic evenly across targets to give better performance by preventing one target becoming overloaded</a:t>
            </a:r>
          </a:p>
          <a:p>
            <a:r>
              <a:rPr lang="en-GB" altLang="en-US" dirty="0"/>
              <a:t>A load balancer is a reverse proxy</a:t>
            </a:r>
          </a:p>
          <a:p>
            <a:pPr lvl="1"/>
            <a:r>
              <a:rPr lang="en-GB" altLang="en-US" dirty="0"/>
              <a:t>A type of proxy server that retrieves resources on behalf of a client from one or more servers. </a:t>
            </a:r>
          </a:p>
          <a:p>
            <a:pPr lvl="1"/>
            <a:r>
              <a:rPr lang="en-GB" altLang="en-US" dirty="0"/>
              <a:t>These resources are then returned to the client, appearing as if they originated from the proxy server itself.</a:t>
            </a:r>
          </a:p>
        </p:txBody>
      </p:sp>
      <p:sp>
        <p:nvSpPr>
          <p:cNvPr id="6148" name="Footer Placeholder 3">
            <a:extLst>
              <a:ext uri="{FF2B5EF4-FFF2-40B4-BE49-F238E27FC236}">
                <a16:creationId xmlns:a16="http://schemas.microsoft.com/office/drawing/2014/main" id="{235A156B-E6D6-EEF7-B39B-DB9277DBD58C}"/>
              </a:ext>
            </a:extLst>
          </p:cNvPr>
          <p:cNvSpPr>
            <a:spLocks noGrp="1"/>
          </p:cNvSpPr>
          <p:nvPr>
            <p:ph type="ftr" sz="quarter" idx="10"/>
          </p:nvPr>
        </p:nvSpPr>
        <p:spPr>
          <a:noFill/>
        </p:spPr>
        <p:txBody>
          <a:bodyPr/>
          <a:lstStyle>
            <a:lvl1pPr>
              <a:spcBef>
                <a:spcPct val="20000"/>
              </a:spcBef>
              <a:buClr>
                <a:schemeClr val="folHlink"/>
              </a:buClr>
              <a:buSzPct val="90000"/>
              <a:buFont typeface="Wingdings 2" panose="05020102010507070707" pitchFamily="18" charset="2"/>
              <a:buChar char="¢"/>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Wingdings 2" panose="05020102010507070707" pitchFamily="18" charset="2"/>
              <a:buChar char="C"/>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Wingdings 3" panose="05040102010807070707" pitchFamily="18" charset="2"/>
              <a:buChar char="g"/>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US" altLang="en-US" sz="1000"/>
              <a:t>WAN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D8354-63C5-4180-B38D-5B6AD86265F7}"/>
              </a:ext>
            </a:extLst>
          </p:cNvPr>
          <p:cNvSpPr>
            <a:spLocks noGrp="1"/>
          </p:cNvSpPr>
          <p:nvPr>
            <p:ph type="title"/>
          </p:nvPr>
        </p:nvSpPr>
        <p:spPr/>
        <p:txBody>
          <a:bodyPr/>
          <a:lstStyle/>
          <a:p>
            <a:r>
              <a:rPr lang="en-GB" dirty="0"/>
              <a:t>Architectural Overview</a:t>
            </a:r>
          </a:p>
        </p:txBody>
      </p:sp>
      <p:pic>
        <p:nvPicPr>
          <p:cNvPr id="6" name="Content Placeholder 5" descr="Diagram&#10;&#10;Description automatically generated">
            <a:extLst>
              <a:ext uri="{FF2B5EF4-FFF2-40B4-BE49-F238E27FC236}">
                <a16:creationId xmlns:a16="http://schemas.microsoft.com/office/drawing/2014/main" id="{C33A980A-FB9E-4EA0-8792-27C19945342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0534" y="1499220"/>
            <a:ext cx="8962932" cy="4571215"/>
          </a:xfrm>
        </p:spPr>
      </p:pic>
      <p:sp>
        <p:nvSpPr>
          <p:cNvPr id="4" name="Footer Placeholder 3">
            <a:extLst>
              <a:ext uri="{FF2B5EF4-FFF2-40B4-BE49-F238E27FC236}">
                <a16:creationId xmlns:a16="http://schemas.microsoft.com/office/drawing/2014/main" id="{E71474E9-325E-4D53-BCD2-9F4C11A26464}"/>
              </a:ext>
            </a:extLst>
          </p:cNvPr>
          <p:cNvSpPr>
            <a:spLocks noGrp="1"/>
          </p:cNvSpPr>
          <p:nvPr>
            <p:ph type="ftr" sz="quarter" idx="10"/>
          </p:nvPr>
        </p:nvSpPr>
        <p:spPr/>
        <p:txBody>
          <a:bodyPr/>
          <a:lstStyle/>
          <a:p>
            <a:pPr>
              <a:defRPr/>
            </a:pPr>
            <a:r>
              <a:rPr lang="en-US" altLang="en-US"/>
              <a:t>WEB</a:t>
            </a:r>
            <a:endParaRPr lang="en-US" altLang="en-US" dirty="0"/>
          </a:p>
        </p:txBody>
      </p:sp>
      <p:sp>
        <p:nvSpPr>
          <p:cNvPr id="3" name="Rectangle 2">
            <a:extLst>
              <a:ext uri="{FF2B5EF4-FFF2-40B4-BE49-F238E27FC236}">
                <a16:creationId xmlns:a16="http://schemas.microsoft.com/office/drawing/2014/main" id="{A03EF367-0DAD-477C-87E8-7917AF7E7D89}"/>
              </a:ext>
            </a:extLst>
          </p:cNvPr>
          <p:cNvSpPr/>
          <p:nvPr/>
        </p:nvSpPr>
        <p:spPr bwMode="auto">
          <a:xfrm>
            <a:off x="413982" y="3120787"/>
            <a:ext cx="1282889" cy="937147"/>
          </a:xfrm>
          <a:prstGeom prst="rect">
            <a:avLst/>
          </a:prstGeom>
          <a:noFill/>
          <a:ln w="571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5" name="Arc 4">
            <a:extLst>
              <a:ext uri="{FF2B5EF4-FFF2-40B4-BE49-F238E27FC236}">
                <a16:creationId xmlns:a16="http://schemas.microsoft.com/office/drawing/2014/main" id="{6B45D070-34CD-464D-931D-C8CAB193FCC6}"/>
              </a:ext>
            </a:extLst>
          </p:cNvPr>
          <p:cNvSpPr/>
          <p:nvPr/>
        </p:nvSpPr>
        <p:spPr bwMode="auto">
          <a:xfrm flipV="1">
            <a:off x="345742" y="4304319"/>
            <a:ext cx="1519451" cy="650543"/>
          </a:xfrm>
          <a:prstGeom prst="arc">
            <a:avLst>
              <a:gd name="adj1" fmla="val 21534527"/>
              <a:gd name="adj2" fmla="val 10799997"/>
            </a:avLst>
          </a:prstGeom>
          <a:noFill/>
          <a:ln w="57150" cap="flat" cmpd="sng" algn="ctr">
            <a:solidFill>
              <a:srgbClr val="00487E"/>
            </a:solidFill>
            <a:prstDash val="sysDot"/>
            <a:round/>
            <a:headEnd type="triangle" w="med" len="med"/>
            <a:tailEnd type="triangl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7" name="TextBox 6">
            <a:extLst>
              <a:ext uri="{FF2B5EF4-FFF2-40B4-BE49-F238E27FC236}">
                <a16:creationId xmlns:a16="http://schemas.microsoft.com/office/drawing/2014/main" id="{04B38C20-130D-4BB1-AE87-9784CCBD969B}"/>
              </a:ext>
            </a:extLst>
          </p:cNvPr>
          <p:cNvSpPr txBox="1"/>
          <p:nvPr/>
        </p:nvSpPr>
        <p:spPr>
          <a:xfrm>
            <a:off x="413982" y="4431833"/>
            <a:ext cx="1337478" cy="430887"/>
          </a:xfrm>
          <a:prstGeom prst="rect">
            <a:avLst/>
          </a:prstGeom>
          <a:noFill/>
        </p:spPr>
        <p:txBody>
          <a:bodyPr wrap="square" rtlCol="0">
            <a:spAutoFit/>
          </a:bodyPr>
          <a:lstStyle/>
          <a:p>
            <a:r>
              <a:rPr lang="en-GB" sz="1100" dirty="0">
                <a:solidFill>
                  <a:srgbClr val="FF0000"/>
                </a:solidFill>
              </a:rPr>
              <a:t>Distributes traffic between the VMs</a:t>
            </a:r>
          </a:p>
        </p:txBody>
      </p:sp>
      <p:sp>
        <p:nvSpPr>
          <p:cNvPr id="8" name="TextBox 7">
            <a:extLst>
              <a:ext uri="{FF2B5EF4-FFF2-40B4-BE49-F238E27FC236}">
                <a16:creationId xmlns:a16="http://schemas.microsoft.com/office/drawing/2014/main" id="{431E29B2-8F73-432C-9D67-687DA7CDDD8C}"/>
              </a:ext>
            </a:extLst>
          </p:cNvPr>
          <p:cNvSpPr txBox="1"/>
          <p:nvPr/>
        </p:nvSpPr>
        <p:spPr>
          <a:xfrm>
            <a:off x="413982" y="876531"/>
            <a:ext cx="8197822" cy="369332"/>
          </a:xfrm>
          <a:prstGeom prst="rect">
            <a:avLst/>
          </a:prstGeom>
          <a:noFill/>
        </p:spPr>
        <p:txBody>
          <a:bodyPr wrap="none" rtlCol="0">
            <a:spAutoFit/>
          </a:bodyPr>
          <a:lstStyle/>
          <a:p>
            <a:pPr marL="285750" indent="-285750">
              <a:buFont typeface="Wingdings" panose="05000000000000000000" pitchFamily="2" charset="2"/>
              <a:buChar char="v"/>
            </a:pPr>
            <a:r>
              <a:rPr lang="en-GB" dirty="0"/>
              <a:t>A load balancer is a Layer 4 switch, that works at the TCP/UDP packet level</a:t>
            </a:r>
          </a:p>
        </p:txBody>
      </p:sp>
    </p:spTree>
    <p:extLst>
      <p:ext uri="{BB962C8B-B14F-4D97-AF65-F5344CB8AC3E}">
        <p14:creationId xmlns:p14="http://schemas.microsoft.com/office/powerpoint/2010/main" val="855730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DA22E-CF72-91B9-07E5-111983E9CD97}"/>
              </a:ext>
            </a:extLst>
          </p:cNvPr>
          <p:cNvSpPr>
            <a:spLocks noGrp="1"/>
          </p:cNvSpPr>
          <p:nvPr>
            <p:ph type="title"/>
          </p:nvPr>
        </p:nvSpPr>
        <p:spPr>
          <a:xfrm>
            <a:off x="257175" y="0"/>
            <a:ext cx="8686800" cy="555009"/>
          </a:xfrm>
        </p:spPr>
        <p:txBody>
          <a:bodyPr/>
          <a:lstStyle/>
          <a:p>
            <a:r>
              <a:rPr lang="en-GB" dirty="0"/>
              <a:t>Load Balancing Techniques</a:t>
            </a:r>
          </a:p>
        </p:txBody>
      </p:sp>
      <p:sp>
        <p:nvSpPr>
          <p:cNvPr id="3" name="Content Placeholder 2">
            <a:extLst>
              <a:ext uri="{FF2B5EF4-FFF2-40B4-BE49-F238E27FC236}">
                <a16:creationId xmlns:a16="http://schemas.microsoft.com/office/drawing/2014/main" id="{CF8914D0-49BD-9A6F-C293-13EF6B867039}"/>
              </a:ext>
            </a:extLst>
          </p:cNvPr>
          <p:cNvSpPr>
            <a:spLocks noGrp="1"/>
          </p:cNvSpPr>
          <p:nvPr>
            <p:ph idx="1"/>
          </p:nvPr>
        </p:nvSpPr>
        <p:spPr>
          <a:xfrm>
            <a:off x="0" y="555010"/>
            <a:ext cx="9143999" cy="4604022"/>
          </a:xfrm>
        </p:spPr>
        <p:txBody>
          <a:bodyPr/>
          <a:lstStyle/>
          <a:p>
            <a:r>
              <a:rPr lang="en-GB" sz="1600" b="1" dirty="0"/>
              <a:t>Static vs Dynamic</a:t>
            </a:r>
            <a:r>
              <a:rPr lang="en-GB" sz="1600" dirty="0"/>
              <a:t>: fixed rules vs server selection based on current traffic &amp; loading</a:t>
            </a:r>
            <a:endParaRPr lang="en-GB" sz="1600" b="1" dirty="0"/>
          </a:p>
          <a:p>
            <a:r>
              <a:rPr lang="en-GB" sz="1600" b="1" dirty="0"/>
              <a:t>Round robin</a:t>
            </a:r>
            <a:r>
              <a:rPr lang="en-GB" sz="1600" dirty="0"/>
              <a:t>: a “taking it turns” approach, choosing each server in the pool in some sequence that distributes the load equally between them in rotation e.g. a circular list</a:t>
            </a:r>
          </a:p>
          <a:p>
            <a:r>
              <a:rPr lang="en-GB" sz="1600" b="1" dirty="0"/>
              <a:t>IP hash</a:t>
            </a:r>
            <a:r>
              <a:rPr lang="en-GB" sz="1600" dirty="0"/>
              <a:t>: select servers based on a has on the incoming traffics source and destination IP addresses</a:t>
            </a:r>
          </a:p>
          <a:p>
            <a:r>
              <a:rPr lang="en-GB" sz="1600" b="1" dirty="0"/>
              <a:t>Cooperative</a:t>
            </a:r>
            <a:r>
              <a:rPr lang="en-GB" sz="1600" dirty="0"/>
              <a:t>: distributed nodes work together to achieve a common LB decision. Provides a Pareto-optimal response time and also guarantee the fairness of the resource allocation to all the jobs, such that the jobs obtain the same response time independent of the allocated computer.</a:t>
            </a:r>
          </a:p>
          <a:p>
            <a:r>
              <a:rPr lang="en-GB" sz="1600" b="1" dirty="0"/>
              <a:t>Least connections</a:t>
            </a:r>
            <a:r>
              <a:rPr lang="en-GB" sz="1600" dirty="0"/>
              <a:t>: pass load to servers with the least number of current (aka active or outstanding) connections</a:t>
            </a:r>
          </a:p>
          <a:p>
            <a:r>
              <a:rPr lang="en-GB" sz="1600" b="1" dirty="0"/>
              <a:t>Least connections + response time</a:t>
            </a:r>
            <a:r>
              <a:rPr lang="en-GB" sz="1600" dirty="0"/>
              <a:t>: as least connections but also use the average response time of each server. By sending traffic to the servers with the quickest response time, the algorithm ensures the fastest service for user.</a:t>
            </a:r>
          </a:p>
          <a:p>
            <a:r>
              <a:rPr lang="en-GB" sz="1600" b="1" dirty="0"/>
              <a:t>Response-based</a:t>
            </a:r>
            <a:r>
              <a:rPr lang="en-GB" sz="1600" dirty="0"/>
              <a:t>: requires “agent” software running on each VM to measure servers resource usage such as CPU and memory.</a:t>
            </a:r>
            <a:endParaRPr lang="en-GB" sz="1600" b="1" dirty="0"/>
          </a:p>
          <a:p>
            <a:r>
              <a:rPr lang="en-GB" sz="1600" b="1" dirty="0"/>
              <a:t>Weighted</a:t>
            </a:r>
            <a:r>
              <a:rPr lang="en-GB" sz="1600" dirty="0"/>
              <a:t>: LB algorithms can be combined with weighting, so that more powerful servers are given a higher weighting and process more of the load</a:t>
            </a:r>
          </a:p>
          <a:p>
            <a:endParaRPr lang="en-GB" sz="1600" dirty="0"/>
          </a:p>
          <a:p>
            <a:pPr marL="0" indent="0">
              <a:buNone/>
            </a:pPr>
            <a:endParaRPr lang="en-GB" sz="1800" dirty="0"/>
          </a:p>
        </p:txBody>
      </p:sp>
      <p:sp>
        <p:nvSpPr>
          <p:cNvPr id="4" name="Footer Placeholder 3">
            <a:extLst>
              <a:ext uri="{FF2B5EF4-FFF2-40B4-BE49-F238E27FC236}">
                <a16:creationId xmlns:a16="http://schemas.microsoft.com/office/drawing/2014/main" id="{0E402272-7430-EE49-8AA3-2187341CB209}"/>
              </a:ext>
            </a:extLst>
          </p:cNvPr>
          <p:cNvSpPr>
            <a:spLocks noGrp="1"/>
          </p:cNvSpPr>
          <p:nvPr>
            <p:ph type="ftr" sz="quarter" idx="10"/>
          </p:nvPr>
        </p:nvSpPr>
        <p:spPr/>
        <p:txBody>
          <a:bodyPr/>
          <a:lstStyle/>
          <a:p>
            <a:pPr>
              <a:defRPr/>
            </a:pPr>
            <a:r>
              <a:rPr lang="en-US" altLang="en-US"/>
              <a:t>WEB</a:t>
            </a:r>
            <a:endParaRPr lang="en-US" altLang="en-US" dirty="0"/>
          </a:p>
        </p:txBody>
      </p:sp>
      <p:grpSp>
        <p:nvGrpSpPr>
          <p:cNvPr id="10" name="Group 9">
            <a:extLst>
              <a:ext uri="{FF2B5EF4-FFF2-40B4-BE49-F238E27FC236}">
                <a16:creationId xmlns:a16="http://schemas.microsoft.com/office/drawing/2014/main" id="{770F9A34-093C-8B47-170C-1B8F919D70F8}"/>
              </a:ext>
            </a:extLst>
          </p:cNvPr>
          <p:cNvGrpSpPr/>
          <p:nvPr/>
        </p:nvGrpSpPr>
        <p:grpSpPr>
          <a:xfrm>
            <a:off x="345215" y="5348540"/>
            <a:ext cx="8417176" cy="1471054"/>
            <a:chOff x="345215" y="4575165"/>
            <a:chExt cx="8417176" cy="1471054"/>
          </a:xfrm>
        </p:grpSpPr>
        <p:sp>
          <p:nvSpPr>
            <p:cNvPr id="5" name="TextBox 4">
              <a:extLst>
                <a:ext uri="{FF2B5EF4-FFF2-40B4-BE49-F238E27FC236}">
                  <a16:creationId xmlns:a16="http://schemas.microsoft.com/office/drawing/2014/main" id="{8DF9AB55-54C9-6E95-3ECA-CA6224B7C35E}"/>
                </a:ext>
              </a:extLst>
            </p:cNvPr>
            <p:cNvSpPr txBox="1"/>
            <p:nvPr/>
          </p:nvSpPr>
          <p:spPr>
            <a:xfrm>
              <a:off x="381609" y="4876668"/>
              <a:ext cx="3004810" cy="1169551"/>
            </a:xfrm>
            <a:prstGeom prst="rect">
              <a:avLst/>
            </a:prstGeom>
            <a:solidFill>
              <a:schemeClr val="bg1"/>
            </a:solidFill>
            <a:ln>
              <a:solidFill>
                <a:schemeClr val="tx1"/>
              </a:solidFill>
            </a:ln>
          </p:spPr>
          <p:txBody>
            <a:bodyPr wrap="square" rtlCol="0">
              <a:spAutoFit/>
            </a:bodyPr>
            <a:lstStyle/>
            <a:p>
              <a:r>
                <a:rPr lang="en-GB" sz="1400" dirty="0"/>
                <a:t>Reduces:</a:t>
              </a:r>
            </a:p>
            <a:p>
              <a:pPr marL="285750" indent="-285750">
                <a:buFont typeface="Wingdings" panose="05000000000000000000" pitchFamily="2" charset="2"/>
                <a:buChar char="v"/>
              </a:pPr>
              <a:r>
                <a:rPr lang="en-GB" sz="1400" dirty="0"/>
                <a:t>response times</a:t>
              </a:r>
            </a:p>
            <a:p>
              <a:pPr marL="285750" indent="-285750">
                <a:buFont typeface="Wingdings" panose="05000000000000000000" pitchFamily="2" charset="2"/>
                <a:buChar char="v"/>
              </a:pPr>
              <a:r>
                <a:rPr lang="en-GB" sz="1400" dirty="0"/>
                <a:t>server overloading</a:t>
              </a:r>
            </a:p>
            <a:p>
              <a:pPr marL="285750" indent="-285750">
                <a:buFont typeface="Wingdings" panose="05000000000000000000" pitchFamily="2" charset="2"/>
                <a:buChar char="v"/>
              </a:pPr>
              <a:r>
                <a:rPr lang="en-GB" sz="1400" dirty="0"/>
                <a:t>packet loss</a:t>
              </a:r>
              <a:br>
                <a:rPr lang="en-GB" sz="1400" dirty="0"/>
              </a:br>
              <a:endParaRPr lang="en-GB" sz="1400" dirty="0"/>
            </a:p>
          </p:txBody>
        </p:sp>
        <p:sp>
          <p:nvSpPr>
            <p:cNvPr id="6" name="TextBox 5">
              <a:extLst>
                <a:ext uri="{FF2B5EF4-FFF2-40B4-BE49-F238E27FC236}">
                  <a16:creationId xmlns:a16="http://schemas.microsoft.com/office/drawing/2014/main" id="{83F04289-7A3C-E5E5-20E1-A46B9A57A326}"/>
                </a:ext>
              </a:extLst>
            </p:cNvPr>
            <p:cNvSpPr txBox="1"/>
            <p:nvPr/>
          </p:nvSpPr>
          <p:spPr>
            <a:xfrm>
              <a:off x="345215" y="4575165"/>
              <a:ext cx="2790892" cy="307777"/>
            </a:xfrm>
            <a:prstGeom prst="rect">
              <a:avLst/>
            </a:prstGeom>
            <a:noFill/>
          </p:spPr>
          <p:txBody>
            <a:bodyPr wrap="none" rtlCol="0">
              <a:spAutoFit/>
            </a:bodyPr>
            <a:lstStyle/>
            <a:p>
              <a:r>
                <a:rPr lang="en-GB" sz="1400" dirty="0"/>
                <a:t>A good load balancing approach:</a:t>
              </a:r>
            </a:p>
          </p:txBody>
        </p:sp>
        <p:sp>
          <p:nvSpPr>
            <p:cNvPr id="7" name="TextBox 6">
              <a:extLst>
                <a:ext uri="{FF2B5EF4-FFF2-40B4-BE49-F238E27FC236}">
                  <a16:creationId xmlns:a16="http://schemas.microsoft.com/office/drawing/2014/main" id="{19B2810A-1F70-52C2-93B2-25E73489F040}"/>
                </a:ext>
              </a:extLst>
            </p:cNvPr>
            <p:cNvSpPr txBox="1"/>
            <p:nvPr/>
          </p:nvSpPr>
          <p:spPr>
            <a:xfrm>
              <a:off x="3386419" y="4876668"/>
              <a:ext cx="5375972" cy="1169551"/>
            </a:xfrm>
            <a:prstGeom prst="rect">
              <a:avLst/>
            </a:prstGeom>
            <a:solidFill>
              <a:schemeClr val="bg1"/>
            </a:solidFill>
            <a:ln>
              <a:solidFill>
                <a:schemeClr val="tx1"/>
              </a:solidFill>
            </a:ln>
          </p:spPr>
          <p:txBody>
            <a:bodyPr wrap="square" rtlCol="0">
              <a:spAutoFit/>
            </a:bodyPr>
            <a:lstStyle/>
            <a:p>
              <a:r>
                <a:rPr lang="en-GB" sz="1400" dirty="0"/>
                <a:t>Increases:</a:t>
              </a:r>
            </a:p>
            <a:p>
              <a:pPr marL="285750" indent="-285750">
                <a:buFont typeface="Wingdings" panose="05000000000000000000" pitchFamily="2" charset="2"/>
                <a:buChar char="v"/>
              </a:pPr>
              <a:r>
                <a:rPr lang="en-GB" sz="1400" dirty="0"/>
                <a:t>scalability</a:t>
              </a:r>
            </a:p>
            <a:p>
              <a:pPr marL="285750" indent="-285750">
                <a:buFont typeface="Wingdings" panose="05000000000000000000" pitchFamily="2" charset="2"/>
                <a:buChar char="v"/>
              </a:pPr>
              <a:r>
                <a:rPr lang="en-GB" sz="1400" dirty="0"/>
                <a:t>reliability</a:t>
              </a:r>
            </a:p>
            <a:p>
              <a:pPr marL="285750" indent="-285750">
                <a:buFont typeface="Wingdings" panose="05000000000000000000" pitchFamily="2" charset="2"/>
                <a:buChar char="v"/>
              </a:pPr>
              <a:r>
                <a:rPr lang="en-GB" sz="1400" dirty="0"/>
                <a:t>network lifetime </a:t>
              </a:r>
              <a:br>
                <a:rPr lang="en-GB" sz="1400" dirty="0">
                  <a:sym typeface="Wingdings" panose="05000000000000000000" pitchFamily="2" charset="2"/>
                </a:rPr>
              </a:br>
              <a:r>
                <a:rPr lang="en-GB" sz="1400" dirty="0"/>
                <a:t>time until the packet loss rate is above a threshold value</a:t>
              </a:r>
            </a:p>
          </p:txBody>
        </p:sp>
      </p:grpSp>
      <p:sp>
        <p:nvSpPr>
          <p:cNvPr id="8" name="TextBox 7">
            <a:extLst>
              <a:ext uri="{FF2B5EF4-FFF2-40B4-BE49-F238E27FC236}">
                <a16:creationId xmlns:a16="http://schemas.microsoft.com/office/drawing/2014/main" id="{2E94D076-0DD9-5273-5232-07F65A1C63FC}"/>
              </a:ext>
            </a:extLst>
          </p:cNvPr>
          <p:cNvSpPr txBox="1"/>
          <p:nvPr/>
        </p:nvSpPr>
        <p:spPr>
          <a:xfrm>
            <a:off x="5243485" y="5294180"/>
            <a:ext cx="3845925" cy="369332"/>
          </a:xfrm>
          <a:prstGeom prst="rect">
            <a:avLst/>
          </a:prstGeom>
          <a:noFill/>
        </p:spPr>
        <p:txBody>
          <a:bodyPr wrap="none" rtlCol="0">
            <a:spAutoFit/>
          </a:bodyPr>
          <a:lstStyle/>
          <a:p>
            <a:r>
              <a:rPr lang="en-GB" sz="600" i="1" dirty="0"/>
              <a:t>https://kemptechnologies.com/load-balancer/load-balancing-algorithms-techniques</a:t>
            </a:r>
            <a:br>
              <a:rPr lang="en-GB" sz="600" i="1" dirty="0"/>
            </a:br>
            <a:r>
              <a:rPr lang="en-GB" sz="600" i="1" dirty="0"/>
              <a:t>https://www.researchgate.net/publication/229455409_Cooperative_load_balancing_in_distributed_systems</a:t>
            </a:r>
          </a:p>
          <a:p>
            <a:r>
              <a:rPr lang="en-GB" sz="600" i="1" dirty="0"/>
              <a:t>https://www.cloudflare.com/en-gb/learning/performance/types-of-load-balancing-algorithms/</a:t>
            </a:r>
          </a:p>
        </p:txBody>
      </p:sp>
    </p:spTree>
    <p:extLst>
      <p:ext uri="{BB962C8B-B14F-4D97-AF65-F5344CB8AC3E}">
        <p14:creationId xmlns:p14="http://schemas.microsoft.com/office/powerpoint/2010/main" val="1399861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E4068-D22B-44AA-BF23-C01CFA793798}"/>
              </a:ext>
            </a:extLst>
          </p:cNvPr>
          <p:cNvSpPr>
            <a:spLocks noGrp="1"/>
          </p:cNvSpPr>
          <p:nvPr>
            <p:ph type="title"/>
          </p:nvPr>
        </p:nvSpPr>
        <p:spPr/>
        <p:txBody>
          <a:bodyPr/>
          <a:lstStyle/>
          <a:p>
            <a:r>
              <a:rPr lang="en-GB" dirty="0"/>
              <a:t>Layer-4 Load Balancing</a:t>
            </a:r>
          </a:p>
        </p:txBody>
      </p:sp>
      <p:sp>
        <p:nvSpPr>
          <p:cNvPr id="3" name="Content Placeholder 2">
            <a:extLst>
              <a:ext uri="{FF2B5EF4-FFF2-40B4-BE49-F238E27FC236}">
                <a16:creationId xmlns:a16="http://schemas.microsoft.com/office/drawing/2014/main" id="{03A4A2CC-36B7-4C7B-9E5C-543BF8F4701E}"/>
              </a:ext>
            </a:extLst>
          </p:cNvPr>
          <p:cNvSpPr>
            <a:spLocks noGrp="1"/>
          </p:cNvSpPr>
          <p:nvPr>
            <p:ph idx="1"/>
          </p:nvPr>
        </p:nvSpPr>
        <p:spPr>
          <a:xfrm>
            <a:off x="79376" y="905301"/>
            <a:ext cx="5043084" cy="4933524"/>
          </a:xfrm>
        </p:spPr>
        <p:txBody>
          <a:bodyPr/>
          <a:lstStyle/>
          <a:p>
            <a:r>
              <a:rPr lang="en-GB" b="1" dirty="0"/>
              <a:t>Load balancing </a:t>
            </a:r>
            <a:r>
              <a:rPr lang="en-GB" dirty="0"/>
              <a:t>refers to evenly distributing load (incoming network traffic) across a group of backend resources or servers.</a:t>
            </a:r>
          </a:p>
          <a:p>
            <a:pPr lvl="1"/>
            <a:r>
              <a:rPr lang="en-GB" dirty="0"/>
              <a:t>Layer-4: uses &lt;</a:t>
            </a:r>
            <a:r>
              <a:rPr lang="en-GB" dirty="0" err="1"/>
              <a:t>ip</a:t>
            </a:r>
            <a:r>
              <a:rPr lang="en-GB" dirty="0"/>
              <a:t>-address&gt;:&lt;port&gt; combination for load balancing rules</a:t>
            </a:r>
          </a:p>
          <a:p>
            <a:r>
              <a:rPr lang="en-GB" dirty="0"/>
              <a:t>A </a:t>
            </a:r>
            <a:r>
              <a:rPr lang="en-GB" b="1" dirty="0"/>
              <a:t>public load balancer </a:t>
            </a:r>
            <a:r>
              <a:rPr lang="en-GB" dirty="0"/>
              <a:t>are used to load balance inbound internet traffic to your VMs</a:t>
            </a:r>
          </a:p>
          <a:p>
            <a:r>
              <a:rPr lang="en-GB" dirty="0"/>
              <a:t>An </a:t>
            </a:r>
            <a:r>
              <a:rPr lang="en-GB" b="1" dirty="0"/>
              <a:t>internal (or private) load balancer </a:t>
            </a:r>
            <a:r>
              <a:rPr lang="en-GB" dirty="0"/>
              <a:t>is used where private IPs are needed at the frontend only. </a:t>
            </a:r>
          </a:p>
          <a:p>
            <a:pPr lvl="1"/>
            <a:r>
              <a:rPr lang="en-GB" dirty="0"/>
              <a:t>Internal load balancers are used to load balance traffic inside a virtual network.</a:t>
            </a:r>
          </a:p>
        </p:txBody>
      </p:sp>
      <p:sp>
        <p:nvSpPr>
          <p:cNvPr id="4" name="Footer Placeholder 3">
            <a:extLst>
              <a:ext uri="{FF2B5EF4-FFF2-40B4-BE49-F238E27FC236}">
                <a16:creationId xmlns:a16="http://schemas.microsoft.com/office/drawing/2014/main" id="{49527AAD-FAA8-4AFA-A4C2-943AA734D5F7}"/>
              </a:ext>
            </a:extLst>
          </p:cNvPr>
          <p:cNvSpPr>
            <a:spLocks noGrp="1"/>
          </p:cNvSpPr>
          <p:nvPr>
            <p:ph type="ftr" sz="quarter" idx="10"/>
          </p:nvPr>
        </p:nvSpPr>
        <p:spPr/>
        <p:txBody>
          <a:bodyPr/>
          <a:lstStyle/>
          <a:p>
            <a:pPr>
              <a:defRPr/>
            </a:pPr>
            <a:r>
              <a:rPr lang="en-US" altLang="en-US" dirty="0"/>
              <a:t>WEB</a:t>
            </a:r>
          </a:p>
        </p:txBody>
      </p:sp>
      <p:grpSp>
        <p:nvGrpSpPr>
          <p:cNvPr id="17" name="Group 16">
            <a:extLst>
              <a:ext uri="{FF2B5EF4-FFF2-40B4-BE49-F238E27FC236}">
                <a16:creationId xmlns:a16="http://schemas.microsoft.com/office/drawing/2014/main" id="{DAD91D90-9B3F-4D24-A22E-DE1C07206011}"/>
              </a:ext>
            </a:extLst>
          </p:cNvPr>
          <p:cNvGrpSpPr/>
          <p:nvPr/>
        </p:nvGrpSpPr>
        <p:grpSpPr>
          <a:xfrm>
            <a:off x="5497470" y="1030174"/>
            <a:ext cx="3388747" cy="5507151"/>
            <a:chOff x="5497470" y="1030174"/>
            <a:chExt cx="3388747" cy="5507151"/>
          </a:xfrm>
        </p:grpSpPr>
        <p:pic>
          <p:nvPicPr>
            <p:cNvPr id="6" name="Graphic 5">
              <a:extLst>
                <a:ext uri="{FF2B5EF4-FFF2-40B4-BE49-F238E27FC236}">
                  <a16:creationId xmlns:a16="http://schemas.microsoft.com/office/drawing/2014/main" id="{DAED48DD-5ACC-475B-AA02-68137ECA983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26158" y="1030174"/>
              <a:ext cx="3360059" cy="5507151"/>
            </a:xfrm>
            <a:prstGeom prst="rect">
              <a:avLst/>
            </a:prstGeom>
          </p:spPr>
        </p:pic>
        <p:sp>
          <p:nvSpPr>
            <p:cNvPr id="7" name="TextBox 6">
              <a:extLst>
                <a:ext uri="{FF2B5EF4-FFF2-40B4-BE49-F238E27FC236}">
                  <a16:creationId xmlns:a16="http://schemas.microsoft.com/office/drawing/2014/main" id="{A315D96C-BEF3-4A73-9370-0094B65036D2}"/>
                </a:ext>
              </a:extLst>
            </p:cNvPr>
            <p:cNvSpPr txBox="1"/>
            <p:nvPr/>
          </p:nvSpPr>
          <p:spPr>
            <a:xfrm>
              <a:off x="5914131" y="1666030"/>
              <a:ext cx="946144" cy="523220"/>
            </a:xfrm>
            <a:prstGeom prst="rect">
              <a:avLst/>
            </a:prstGeom>
            <a:noFill/>
          </p:spPr>
          <p:txBody>
            <a:bodyPr wrap="square" rtlCol="0">
              <a:spAutoFit/>
            </a:bodyPr>
            <a:lstStyle/>
            <a:p>
              <a:r>
                <a:rPr lang="en-GB" sz="1400" b="1" i="1" dirty="0"/>
                <a:t>Public</a:t>
              </a:r>
              <a:r>
                <a:rPr lang="en-GB" sz="1400" i="1" dirty="0"/>
                <a:t> IP address</a:t>
              </a:r>
            </a:p>
          </p:txBody>
        </p:sp>
        <p:sp>
          <p:nvSpPr>
            <p:cNvPr id="8" name="TextBox 7">
              <a:extLst>
                <a:ext uri="{FF2B5EF4-FFF2-40B4-BE49-F238E27FC236}">
                  <a16:creationId xmlns:a16="http://schemas.microsoft.com/office/drawing/2014/main" id="{154793EB-9C42-4822-A261-CC4582F7921C}"/>
                </a:ext>
              </a:extLst>
            </p:cNvPr>
            <p:cNvSpPr txBox="1"/>
            <p:nvPr/>
          </p:nvSpPr>
          <p:spPr>
            <a:xfrm>
              <a:off x="5625494" y="2516880"/>
              <a:ext cx="1106757" cy="523220"/>
            </a:xfrm>
            <a:prstGeom prst="rect">
              <a:avLst/>
            </a:prstGeom>
            <a:noFill/>
          </p:spPr>
          <p:txBody>
            <a:bodyPr wrap="square" rtlCol="0">
              <a:spAutoFit/>
            </a:bodyPr>
            <a:lstStyle/>
            <a:p>
              <a:r>
                <a:rPr lang="en-GB" sz="1400" b="1" i="1" dirty="0"/>
                <a:t>Private</a:t>
              </a:r>
              <a:r>
                <a:rPr lang="en-GB" sz="1400" i="1" dirty="0"/>
                <a:t> IP addresses</a:t>
              </a:r>
            </a:p>
          </p:txBody>
        </p:sp>
        <p:sp>
          <p:nvSpPr>
            <p:cNvPr id="9" name="Arrow: Right 8">
              <a:extLst>
                <a:ext uri="{FF2B5EF4-FFF2-40B4-BE49-F238E27FC236}">
                  <a16:creationId xmlns:a16="http://schemas.microsoft.com/office/drawing/2014/main" id="{71A46BF5-4B10-48F0-BF2A-A6FB45332383}"/>
                </a:ext>
              </a:extLst>
            </p:cNvPr>
            <p:cNvSpPr/>
            <p:nvPr/>
          </p:nvSpPr>
          <p:spPr bwMode="auto">
            <a:xfrm>
              <a:off x="6815818" y="1843391"/>
              <a:ext cx="727982" cy="259138"/>
            </a:xfrm>
            <a:prstGeom prst="rightArrow">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0" name="Arrow: Right 9">
              <a:extLst>
                <a:ext uri="{FF2B5EF4-FFF2-40B4-BE49-F238E27FC236}">
                  <a16:creationId xmlns:a16="http://schemas.microsoft.com/office/drawing/2014/main" id="{6A9E9326-DA57-45DF-AB2C-006920C45482}"/>
                </a:ext>
              </a:extLst>
            </p:cNvPr>
            <p:cNvSpPr/>
            <p:nvPr/>
          </p:nvSpPr>
          <p:spPr bwMode="auto">
            <a:xfrm>
              <a:off x="6604227" y="2648921"/>
              <a:ext cx="256048" cy="259138"/>
            </a:xfrm>
            <a:prstGeom prst="rightArrow">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1" name="TextBox 10">
              <a:extLst>
                <a:ext uri="{FF2B5EF4-FFF2-40B4-BE49-F238E27FC236}">
                  <a16:creationId xmlns:a16="http://schemas.microsoft.com/office/drawing/2014/main" id="{ED819101-03E4-4DFC-B6B3-D880DEBAB9D5}"/>
                </a:ext>
              </a:extLst>
            </p:cNvPr>
            <p:cNvSpPr txBox="1"/>
            <p:nvPr/>
          </p:nvSpPr>
          <p:spPr>
            <a:xfrm>
              <a:off x="5691116" y="3883428"/>
              <a:ext cx="1041135" cy="523220"/>
            </a:xfrm>
            <a:prstGeom prst="rect">
              <a:avLst/>
            </a:prstGeom>
            <a:noFill/>
          </p:spPr>
          <p:txBody>
            <a:bodyPr wrap="square" rtlCol="0">
              <a:spAutoFit/>
            </a:bodyPr>
            <a:lstStyle/>
            <a:p>
              <a:r>
                <a:rPr lang="en-GB" sz="1400" b="1" i="1" dirty="0"/>
                <a:t>Private</a:t>
              </a:r>
              <a:r>
                <a:rPr lang="en-GB" sz="1400" i="1" dirty="0"/>
                <a:t> IP address</a:t>
              </a:r>
            </a:p>
          </p:txBody>
        </p:sp>
        <p:sp>
          <p:nvSpPr>
            <p:cNvPr id="12" name="Arrow: Right 11">
              <a:extLst>
                <a:ext uri="{FF2B5EF4-FFF2-40B4-BE49-F238E27FC236}">
                  <a16:creationId xmlns:a16="http://schemas.microsoft.com/office/drawing/2014/main" id="{DBB2E309-C434-4D10-9EE6-91E37EB7703F}"/>
                </a:ext>
              </a:extLst>
            </p:cNvPr>
            <p:cNvSpPr/>
            <p:nvPr/>
          </p:nvSpPr>
          <p:spPr bwMode="auto">
            <a:xfrm>
              <a:off x="6604227" y="4015469"/>
              <a:ext cx="256048" cy="259138"/>
            </a:xfrm>
            <a:prstGeom prst="rightArrow">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3" name="TextBox 12">
              <a:extLst>
                <a:ext uri="{FF2B5EF4-FFF2-40B4-BE49-F238E27FC236}">
                  <a16:creationId xmlns:a16="http://schemas.microsoft.com/office/drawing/2014/main" id="{932809BE-F339-4B6F-B90E-17F618F2A8CB}"/>
                </a:ext>
              </a:extLst>
            </p:cNvPr>
            <p:cNvSpPr txBox="1"/>
            <p:nvPr/>
          </p:nvSpPr>
          <p:spPr>
            <a:xfrm>
              <a:off x="5497470" y="4546711"/>
              <a:ext cx="1106757" cy="523220"/>
            </a:xfrm>
            <a:prstGeom prst="rect">
              <a:avLst/>
            </a:prstGeom>
            <a:noFill/>
          </p:spPr>
          <p:txBody>
            <a:bodyPr wrap="square" rtlCol="0">
              <a:spAutoFit/>
            </a:bodyPr>
            <a:lstStyle/>
            <a:p>
              <a:r>
                <a:rPr lang="en-GB" sz="1400" b="1" i="1" dirty="0"/>
                <a:t>Private</a:t>
              </a:r>
              <a:r>
                <a:rPr lang="en-GB" sz="1400" i="1" dirty="0"/>
                <a:t> IP addresses</a:t>
              </a:r>
            </a:p>
          </p:txBody>
        </p:sp>
        <p:sp>
          <p:nvSpPr>
            <p:cNvPr id="14" name="Arrow: Right 13">
              <a:extLst>
                <a:ext uri="{FF2B5EF4-FFF2-40B4-BE49-F238E27FC236}">
                  <a16:creationId xmlns:a16="http://schemas.microsoft.com/office/drawing/2014/main" id="{0FEF0A5B-8481-420A-95A2-7ABD3F321304}"/>
                </a:ext>
              </a:extLst>
            </p:cNvPr>
            <p:cNvSpPr/>
            <p:nvPr/>
          </p:nvSpPr>
          <p:spPr bwMode="auto">
            <a:xfrm>
              <a:off x="6476203" y="4678752"/>
              <a:ext cx="256048" cy="259138"/>
            </a:xfrm>
            <a:prstGeom prst="rightArrow">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5" name="TextBox 14">
              <a:extLst>
                <a:ext uri="{FF2B5EF4-FFF2-40B4-BE49-F238E27FC236}">
                  <a16:creationId xmlns:a16="http://schemas.microsoft.com/office/drawing/2014/main" id="{DD46DC33-D22F-4397-B67A-BDFC601E5FDC}"/>
                </a:ext>
              </a:extLst>
            </p:cNvPr>
            <p:cNvSpPr txBox="1"/>
            <p:nvPr/>
          </p:nvSpPr>
          <p:spPr>
            <a:xfrm>
              <a:off x="7051343" y="3947060"/>
              <a:ext cx="1113253" cy="276999"/>
            </a:xfrm>
            <a:prstGeom prst="rect">
              <a:avLst/>
            </a:prstGeom>
            <a:noFill/>
          </p:spPr>
          <p:txBody>
            <a:bodyPr wrap="none" rtlCol="0">
              <a:spAutoFit/>
            </a:bodyPr>
            <a:lstStyle/>
            <a:p>
              <a:r>
                <a:rPr lang="en-GB" sz="1200" dirty="0">
                  <a:solidFill>
                    <a:srgbClr val="000000"/>
                  </a:solidFill>
                </a:rPr>
                <a:t>TCP Port 443</a:t>
              </a:r>
            </a:p>
          </p:txBody>
        </p:sp>
        <p:sp>
          <p:nvSpPr>
            <p:cNvPr id="16" name="TextBox 15">
              <a:extLst>
                <a:ext uri="{FF2B5EF4-FFF2-40B4-BE49-F238E27FC236}">
                  <a16:creationId xmlns:a16="http://schemas.microsoft.com/office/drawing/2014/main" id="{00C7CD31-4F7D-436D-8523-1F2AE8DBE49E}"/>
                </a:ext>
              </a:extLst>
            </p:cNvPr>
            <p:cNvSpPr txBox="1"/>
            <p:nvPr/>
          </p:nvSpPr>
          <p:spPr>
            <a:xfrm>
              <a:off x="6387203" y="1040138"/>
              <a:ext cx="966931" cy="369332"/>
            </a:xfrm>
            <a:prstGeom prst="rect">
              <a:avLst/>
            </a:prstGeom>
            <a:noFill/>
          </p:spPr>
          <p:txBody>
            <a:bodyPr wrap="none" rtlCol="0">
              <a:spAutoFit/>
            </a:bodyPr>
            <a:lstStyle/>
            <a:p>
              <a:r>
                <a:rPr lang="en-GB" dirty="0"/>
                <a:t>Internet</a:t>
              </a:r>
            </a:p>
          </p:txBody>
        </p:sp>
      </p:grpSp>
      <p:sp>
        <p:nvSpPr>
          <p:cNvPr id="5" name="TextBox 4">
            <a:extLst>
              <a:ext uri="{FF2B5EF4-FFF2-40B4-BE49-F238E27FC236}">
                <a16:creationId xmlns:a16="http://schemas.microsoft.com/office/drawing/2014/main" id="{A97897C5-6A83-2B10-95D9-930A4E851183}"/>
              </a:ext>
            </a:extLst>
          </p:cNvPr>
          <p:cNvSpPr txBox="1"/>
          <p:nvPr/>
        </p:nvSpPr>
        <p:spPr>
          <a:xfrm>
            <a:off x="424754" y="5760562"/>
            <a:ext cx="4147246" cy="646331"/>
          </a:xfrm>
          <a:prstGeom prst="rect">
            <a:avLst/>
          </a:prstGeom>
          <a:noFill/>
        </p:spPr>
        <p:txBody>
          <a:bodyPr wrap="square" rtlCol="0">
            <a:spAutoFit/>
          </a:bodyPr>
          <a:lstStyle/>
          <a:p>
            <a:r>
              <a:rPr lang="en-GB" sz="1200" i="1" dirty="0"/>
              <a:t>Note: internally the traffic does not have to be web traffic. Obviously, a public load balancer is connected to a public IP address on the Internet and receives web traffic.</a:t>
            </a:r>
          </a:p>
        </p:txBody>
      </p:sp>
    </p:spTree>
    <p:extLst>
      <p:ext uri="{BB962C8B-B14F-4D97-AF65-F5344CB8AC3E}">
        <p14:creationId xmlns:p14="http://schemas.microsoft.com/office/powerpoint/2010/main" val="420566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7DAE2-D4EB-4106-A386-6E3DC2EB777C}"/>
              </a:ext>
            </a:extLst>
          </p:cNvPr>
          <p:cNvSpPr>
            <a:spLocks noGrp="1"/>
          </p:cNvSpPr>
          <p:nvPr>
            <p:ph type="title"/>
          </p:nvPr>
        </p:nvSpPr>
        <p:spPr/>
        <p:txBody>
          <a:bodyPr/>
          <a:lstStyle/>
          <a:p>
            <a:r>
              <a:rPr lang="en-GB" dirty="0"/>
              <a:t>Load Balancer Components</a:t>
            </a:r>
          </a:p>
        </p:txBody>
      </p:sp>
      <p:sp>
        <p:nvSpPr>
          <p:cNvPr id="3" name="Content Placeholder 2">
            <a:extLst>
              <a:ext uri="{FF2B5EF4-FFF2-40B4-BE49-F238E27FC236}">
                <a16:creationId xmlns:a16="http://schemas.microsoft.com/office/drawing/2014/main" id="{EF05C0E2-3D1D-4536-B014-7F5649C356D1}"/>
              </a:ext>
            </a:extLst>
          </p:cNvPr>
          <p:cNvSpPr>
            <a:spLocks noGrp="1"/>
          </p:cNvSpPr>
          <p:nvPr>
            <p:ph idx="1"/>
          </p:nvPr>
        </p:nvSpPr>
        <p:spPr>
          <a:xfrm>
            <a:off x="618699" y="3757233"/>
            <a:ext cx="7801970" cy="2780091"/>
          </a:xfrm>
        </p:spPr>
        <p:txBody>
          <a:bodyPr/>
          <a:lstStyle/>
          <a:p>
            <a:r>
              <a:rPr lang="en-GB" b="1" dirty="0"/>
              <a:t>Frontend IP Address Pool</a:t>
            </a:r>
            <a:r>
              <a:rPr lang="en-GB" dirty="0"/>
              <a:t>: you can specify a number of frontend IP addresses public or private</a:t>
            </a:r>
            <a:br>
              <a:rPr lang="en-GB" dirty="0"/>
            </a:br>
            <a:r>
              <a:rPr lang="en-GB" dirty="0"/>
              <a:t>DON’T WORRY ABOUT THIS, FOR OUR PURPOSES THERE IS JUST ONE PUBLIC IP ADDRESS</a:t>
            </a:r>
          </a:p>
          <a:p>
            <a:r>
              <a:rPr lang="en-GB" b="1" dirty="0"/>
              <a:t>Load Balancing Rule</a:t>
            </a:r>
            <a:r>
              <a:rPr lang="en-GB" dirty="0"/>
              <a:t>: </a:t>
            </a:r>
            <a:r>
              <a:rPr lang="en-GB" dirty="0">
                <a:solidFill>
                  <a:srgbClr val="FF0000"/>
                </a:solidFill>
              </a:rPr>
              <a:t>a rule connecting a &lt;frontend IP + frontend port&gt; to a &lt;backend pool + backend port&gt;</a:t>
            </a:r>
          </a:p>
          <a:p>
            <a:r>
              <a:rPr lang="en-GB" b="1" dirty="0"/>
              <a:t>Backend Address Pool</a:t>
            </a:r>
            <a:r>
              <a:rPr lang="en-GB" dirty="0"/>
              <a:t>: a list of NICs for VMs which form a group able to handle traffic for the same service (backend port)</a:t>
            </a:r>
          </a:p>
        </p:txBody>
      </p:sp>
      <p:sp>
        <p:nvSpPr>
          <p:cNvPr id="4" name="Footer Placeholder 3">
            <a:extLst>
              <a:ext uri="{FF2B5EF4-FFF2-40B4-BE49-F238E27FC236}">
                <a16:creationId xmlns:a16="http://schemas.microsoft.com/office/drawing/2014/main" id="{1B873B16-6162-4B10-8D21-43B1AEC05F59}"/>
              </a:ext>
            </a:extLst>
          </p:cNvPr>
          <p:cNvSpPr>
            <a:spLocks noGrp="1"/>
          </p:cNvSpPr>
          <p:nvPr>
            <p:ph type="ftr" sz="quarter" idx="10"/>
          </p:nvPr>
        </p:nvSpPr>
        <p:spPr/>
        <p:txBody>
          <a:bodyPr/>
          <a:lstStyle/>
          <a:p>
            <a:pPr>
              <a:defRPr/>
            </a:pPr>
            <a:r>
              <a:rPr lang="en-US" altLang="en-US"/>
              <a:t>WEB</a:t>
            </a:r>
            <a:endParaRPr lang="en-US" altLang="en-US" dirty="0"/>
          </a:p>
        </p:txBody>
      </p:sp>
      <p:grpSp>
        <p:nvGrpSpPr>
          <p:cNvPr id="11" name="Group 10">
            <a:extLst>
              <a:ext uri="{FF2B5EF4-FFF2-40B4-BE49-F238E27FC236}">
                <a16:creationId xmlns:a16="http://schemas.microsoft.com/office/drawing/2014/main" id="{F5AE9704-AF5C-8BAB-6B0F-AACAD994972F}"/>
              </a:ext>
            </a:extLst>
          </p:cNvPr>
          <p:cNvGrpSpPr/>
          <p:nvPr/>
        </p:nvGrpSpPr>
        <p:grpSpPr>
          <a:xfrm>
            <a:off x="372798" y="787801"/>
            <a:ext cx="8348814" cy="2903136"/>
            <a:chOff x="1075638" y="844551"/>
            <a:chExt cx="8348814" cy="2903136"/>
          </a:xfrm>
        </p:grpSpPr>
        <p:grpSp>
          <p:nvGrpSpPr>
            <p:cNvPr id="43" name="Group 42">
              <a:extLst>
                <a:ext uri="{FF2B5EF4-FFF2-40B4-BE49-F238E27FC236}">
                  <a16:creationId xmlns:a16="http://schemas.microsoft.com/office/drawing/2014/main" id="{405345A7-E5DF-4732-8F94-475B51611147}"/>
                </a:ext>
              </a:extLst>
            </p:cNvPr>
            <p:cNvGrpSpPr/>
            <p:nvPr/>
          </p:nvGrpSpPr>
          <p:grpSpPr>
            <a:xfrm>
              <a:off x="1075638" y="844551"/>
              <a:ext cx="8348814" cy="2903136"/>
              <a:chOff x="1442326" y="844551"/>
              <a:chExt cx="8348814" cy="2903136"/>
            </a:xfrm>
          </p:grpSpPr>
          <p:sp>
            <p:nvSpPr>
              <p:cNvPr id="7" name="Rectangle 6">
                <a:extLst>
                  <a:ext uri="{FF2B5EF4-FFF2-40B4-BE49-F238E27FC236}">
                    <a16:creationId xmlns:a16="http://schemas.microsoft.com/office/drawing/2014/main" id="{6346C286-AE41-490E-BFAE-471A72A5FC07}"/>
                  </a:ext>
                </a:extLst>
              </p:cNvPr>
              <p:cNvSpPr/>
              <p:nvPr/>
            </p:nvSpPr>
            <p:spPr bwMode="auto">
              <a:xfrm>
                <a:off x="1442326" y="844551"/>
                <a:ext cx="8348814" cy="2903136"/>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pic>
            <p:nvPicPr>
              <p:cNvPr id="8" name="Picture 7">
                <a:extLst>
                  <a:ext uri="{FF2B5EF4-FFF2-40B4-BE49-F238E27FC236}">
                    <a16:creationId xmlns:a16="http://schemas.microsoft.com/office/drawing/2014/main" id="{5E705CF8-B17A-4535-A877-7D0162006A67}"/>
                  </a:ext>
                </a:extLst>
              </p:cNvPr>
              <p:cNvPicPr>
                <a:picLocks noChangeAspect="1"/>
              </p:cNvPicPr>
              <p:nvPr/>
            </p:nvPicPr>
            <p:blipFill>
              <a:blip r:embed="rId2"/>
              <a:stretch>
                <a:fillRect/>
              </a:stretch>
            </p:blipFill>
            <p:spPr>
              <a:xfrm>
                <a:off x="1531936" y="1279075"/>
                <a:ext cx="6067425" cy="1781175"/>
              </a:xfrm>
              <a:prstGeom prst="rect">
                <a:avLst/>
              </a:prstGeom>
            </p:spPr>
          </p:pic>
          <p:sp>
            <p:nvSpPr>
              <p:cNvPr id="22" name="Rectangle 21">
                <a:extLst>
                  <a:ext uri="{FF2B5EF4-FFF2-40B4-BE49-F238E27FC236}">
                    <a16:creationId xmlns:a16="http://schemas.microsoft.com/office/drawing/2014/main" id="{CA6F16C7-9D9C-40DA-B0E4-CE174760AE33}"/>
                  </a:ext>
                </a:extLst>
              </p:cNvPr>
              <p:cNvSpPr/>
              <p:nvPr/>
            </p:nvSpPr>
            <p:spPr bwMode="auto">
              <a:xfrm>
                <a:off x="3393791" y="2575397"/>
                <a:ext cx="1074742" cy="426782"/>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000" b="0" i="0" u="none" strike="noStrike" cap="none" normalizeH="0" baseline="0" dirty="0">
                    <a:ln>
                      <a:noFill/>
                    </a:ln>
                    <a:solidFill>
                      <a:srgbClr val="000000"/>
                    </a:solidFill>
                    <a:effectLst/>
                    <a:latin typeface="Helvetica" panose="020B0604020202020204" pitchFamily="34" charset="0"/>
                  </a:rPr>
                  <a:t>Frontend address pool</a:t>
                </a:r>
              </a:p>
            </p:txBody>
          </p:sp>
          <p:sp>
            <p:nvSpPr>
              <p:cNvPr id="23" name="Rectangle 22">
                <a:extLst>
                  <a:ext uri="{FF2B5EF4-FFF2-40B4-BE49-F238E27FC236}">
                    <a16:creationId xmlns:a16="http://schemas.microsoft.com/office/drawing/2014/main" id="{F3762119-7B91-4FA3-A201-42AB573F04D2}"/>
                  </a:ext>
                </a:extLst>
              </p:cNvPr>
              <p:cNvSpPr/>
              <p:nvPr/>
            </p:nvSpPr>
            <p:spPr bwMode="auto">
              <a:xfrm>
                <a:off x="5424712" y="2965035"/>
                <a:ext cx="1074742" cy="37100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000" b="0" i="0" u="none" strike="noStrike" cap="none" normalizeH="0" baseline="0" dirty="0">
                    <a:ln>
                      <a:noFill/>
                    </a:ln>
                    <a:solidFill>
                      <a:srgbClr val="000000"/>
                    </a:solidFill>
                    <a:effectLst/>
                    <a:latin typeface="Helvetica" panose="020B0604020202020204" pitchFamily="34" charset="0"/>
                  </a:rPr>
                  <a:t>Backend address pool</a:t>
                </a:r>
              </a:p>
            </p:txBody>
          </p:sp>
          <p:sp>
            <p:nvSpPr>
              <p:cNvPr id="24" name="Rectangle 23">
                <a:extLst>
                  <a:ext uri="{FF2B5EF4-FFF2-40B4-BE49-F238E27FC236}">
                    <a16:creationId xmlns:a16="http://schemas.microsoft.com/office/drawing/2014/main" id="{3345E762-3E08-4BE3-AF63-AE6C7B40F269}"/>
                  </a:ext>
                </a:extLst>
              </p:cNvPr>
              <p:cNvSpPr/>
              <p:nvPr/>
            </p:nvSpPr>
            <p:spPr bwMode="auto">
              <a:xfrm>
                <a:off x="5753532" y="1851310"/>
                <a:ext cx="353961" cy="1073682"/>
              </a:xfrm>
              <a:prstGeom prst="rect">
                <a:avLst/>
              </a:prstGeom>
              <a:solidFill>
                <a:srgbClr val="99CCFF"/>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25" name="Rectangle 24">
                <a:extLst>
                  <a:ext uri="{FF2B5EF4-FFF2-40B4-BE49-F238E27FC236}">
                    <a16:creationId xmlns:a16="http://schemas.microsoft.com/office/drawing/2014/main" id="{5C7F8137-3D1A-49FD-A083-2F50ACBA9B25}"/>
                  </a:ext>
                </a:extLst>
              </p:cNvPr>
              <p:cNvSpPr/>
              <p:nvPr/>
            </p:nvSpPr>
            <p:spPr bwMode="auto">
              <a:xfrm>
                <a:off x="5959725" y="2707034"/>
                <a:ext cx="355202" cy="189021"/>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a:ln>
                      <a:noFill/>
                    </a:ln>
                    <a:solidFill>
                      <a:schemeClr val="bg1"/>
                    </a:solidFill>
                    <a:effectLst/>
                    <a:latin typeface="Helvetica" panose="020B0604020202020204" pitchFamily="34" charset="0"/>
                  </a:rPr>
                  <a:t>NIC</a:t>
                </a:r>
              </a:p>
            </p:txBody>
          </p:sp>
          <p:sp>
            <p:nvSpPr>
              <p:cNvPr id="26" name="Rectangle 25">
                <a:extLst>
                  <a:ext uri="{FF2B5EF4-FFF2-40B4-BE49-F238E27FC236}">
                    <a16:creationId xmlns:a16="http://schemas.microsoft.com/office/drawing/2014/main" id="{9B2C05D7-F7F8-4B4A-860C-8335F6192BA6}"/>
                  </a:ext>
                </a:extLst>
              </p:cNvPr>
              <p:cNvSpPr/>
              <p:nvPr/>
            </p:nvSpPr>
            <p:spPr bwMode="auto">
              <a:xfrm>
                <a:off x="5956441" y="2309439"/>
                <a:ext cx="355202" cy="189021"/>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a:ln>
                      <a:noFill/>
                    </a:ln>
                    <a:solidFill>
                      <a:schemeClr val="bg1"/>
                    </a:solidFill>
                    <a:effectLst/>
                    <a:latin typeface="Helvetica" panose="020B0604020202020204" pitchFamily="34" charset="0"/>
                  </a:rPr>
                  <a:t>NIC</a:t>
                </a:r>
              </a:p>
            </p:txBody>
          </p:sp>
          <p:sp>
            <p:nvSpPr>
              <p:cNvPr id="27" name="Rectangle 26">
                <a:extLst>
                  <a:ext uri="{FF2B5EF4-FFF2-40B4-BE49-F238E27FC236}">
                    <a16:creationId xmlns:a16="http://schemas.microsoft.com/office/drawing/2014/main" id="{E49F9A26-0C2D-49E5-8235-A81E5EA62E25}"/>
                  </a:ext>
                </a:extLst>
              </p:cNvPr>
              <p:cNvSpPr/>
              <p:nvPr/>
            </p:nvSpPr>
            <p:spPr bwMode="auto">
              <a:xfrm>
                <a:off x="5950285" y="1891353"/>
                <a:ext cx="355202" cy="189021"/>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a:ln>
                      <a:noFill/>
                    </a:ln>
                    <a:solidFill>
                      <a:schemeClr val="bg1"/>
                    </a:solidFill>
                    <a:effectLst/>
                    <a:latin typeface="Helvetica" panose="020B0604020202020204" pitchFamily="34" charset="0"/>
                  </a:rPr>
                  <a:t>NIC</a:t>
                </a:r>
              </a:p>
            </p:txBody>
          </p:sp>
          <p:sp>
            <p:nvSpPr>
              <p:cNvPr id="29" name="Oval 28">
                <a:extLst>
                  <a:ext uri="{FF2B5EF4-FFF2-40B4-BE49-F238E27FC236}">
                    <a16:creationId xmlns:a16="http://schemas.microsoft.com/office/drawing/2014/main" id="{D09BB511-E9D2-4009-98D8-467A104673DE}"/>
                  </a:ext>
                </a:extLst>
              </p:cNvPr>
              <p:cNvSpPr/>
              <p:nvPr/>
            </p:nvSpPr>
            <p:spPr bwMode="auto">
              <a:xfrm>
                <a:off x="6456226" y="2736772"/>
                <a:ext cx="153383" cy="159283"/>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30" name="Oval 29">
                <a:extLst>
                  <a:ext uri="{FF2B5EF4-FFF2-40B4-BE49-F238E27FC236}">
                    <a16:creationId xmlns:a16="http://schemas.microsoft.com/office/drawing/2014/main" id="{8AABCFB9-8D0F-4EA3-A247-417758592D48}"/>
                  </a:ext>
                </a:extLst>
              </p:cNvPr>
              <p:cNvSpPr/>
              <p:nvPr/>
            </p:nvSpPr>
            <p:spPr bwMode="auto">
              <a:xfrm>
                <a:off x="6456226" y="2309439"/>
                <a:ext cx="153383" cy="159283"/>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31" name="Oval 30">
                <a:extLst>
                  <a:ext uri="{FF2B5EF4-FFF2-40B4-BE49-F238E27FC236}">
                    <a16:creationId xmlns:a16="http://schemas.microsoft.com/office/drawing/2014/main" id="{C2E1D164-BAA5-4D70-8440-95A8497A7C91}"/>
                  </a:ext>
                </a:extLst>
              </p:cNvPr>
              <p:cNvSpPr/>
              <p:nvPr/>
            </p:nvSpPr>
            <p:spPr bwMode="auto">
              <a:xfrm>
                <a:off x="6457074" y="1889228"/>
                <a:ext cx="153383" cy="159283"/>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32" name="Oval 31">
                <a:extLst>
                  <a:ext uri="{FF2B5EF4-FFF2-40B4-BE49-F238E27FC236}">
                    <a16:creationId xmlns:a16="http://schemas.microsoft.com/office/drawing/2014/main" id="{67954D5F-B05B-4055-936F-8AB50F10163A}"/>
                  </a:ext>
                </a:extLst>
              </p:cNvPr>
              <p:cNvSpPr/>
              <p:nvPr/>
            </p:nvSpPr>
            <p:spPr bwMode="auto">
              <a:xfrm>
                <a:off x="3483452" y="2324307"/>
                <a:ext cx="153383" cy="159283"/>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33" name="Rectangle 32">
                <a:extLst>
                  <a:ext uri="{FF2B5EF4-FFF2-40B4-BE49-F238E27FC236}">
                    <a16:creationId xmlns:a16="http://schemas.microsoft.com/office/drawing/2014/main" id="{D9EF924C-9968-4F18-BB6A-7D6B1DE751D7}"/>
                  </a:ext>
                </a:extLst>
              </p:cNvPr>
              <p:cNvSpPr/>
              <p:nvPr/>
            </p:nvSpPr>
            <p:spPr bwMode="auto">
              <a:xfrm>
                <a:off x="2480542" y="2696498"/>
                <a:ext cx="988865" cy="239829"/>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000" b="0" i="0" u="none" strike="noStrike" cap="none" normalizeH="0" baseline="0" dirty="0">
                    <a:ln>
                      <a:noFill/>
                    </a:ln>
                    <a:solidFill>
                      <a:srgbClr val="000000"/>
                    </a:solidFill>
                    <a:effectLst/>
                    <a:latin typeface="Helvetica" panose="020B0604020202020204" pitchFamily="34" charset="0"/>
                  </a:rPr>
                  <a:t>Frontend port</a:t>
                </a:r>
              </a:p>
            </p:txBody>
          </p:sp>
          <p:sp>
            <p:nvSpPr>
              <p:cNvPr id="34" name="Rectangle 33">
                <a:extLst>
                  <a:ext uri="{FF2B5EF4-FFF2-40B4-BE49-F238E27FC236}">
                    <a16:creationId xmlns:a16="http://schemas.microsoft.com/office/drawing/2014/main" id="{90097EEE-8A32-4CC5-918C-3324824B7297}"/>
                  </a:ext>
                </a:extLst>
              </p:cNvPr>
              <p:cNvSpPr/>
              <p:nvPr/>
            </p:nvSpPr>
            <p:spPr bwMode="auto">
              <a:xfrm>
                <a:off x="6038484" y="1381349"/>
                <a:ext cx="988865" cy="239829"/>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000" b="0" i="0" u="none" strike="noStrike" cap="none" normalizeH="0" baseline="0" dirty="0">
                    <a:ln>
                      <a:noFill/>
                    </a:ln>
                    <a:solidFill>
                      <a:srgbClr val="000000"/>
                    </a:solidFill>
                    <a:effectLst/>
                    <a:latin typeface="Helvetica" panose="020B0604020202020204" pitchFamily="34" charset="0"/>
                  </a:rPr>
                  <a:t>Backend port</a:t>
                </a:r>
              </a:p>
            </p:txBody>
          </p:sp>
          <p:cxnSp>
            <p:nvCxnSpPr>
              <p:cNvPr id="36" name="Straight Arrow Connector 35">
                <a:extLst>
                  <a:ext uri="{FF2B5EF4-FFF2-40B4-BE49-F238E27FC236}">
                    <a16:creationId xmlns:a16="http://schemas.microsoft.com/office/drawing/2014/main" id="{66768B8B-10BA-42A9-97D7-23C5EB23BD07}"/>
                  </a:ext>
                </a:extLst>
              </p:cNvPr>
              <p:cNvCxnSpPr>
                <a:stCxn id="33" idx="0"/>
                <a:endCxn id="32" idx="3"/>
              </p:cNvCxnSpPr>
              <p:nvPr/>
            </p:nvCxnSpPr>
            <p:spPr bwMode="auto">
              <a:xfrm flipV="1">
                <a:off x="2974975" y="2460264"/>
                <a:ext cx="530939" cy="236234"/>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2" name="Straight Arrow Connector 41">
                <a:extLst>
                  <a:ext uri="{FF2B5EF4-FFF2-40B4-BE49-F238E27FC236}">
                    <a16:creationId xmlns:a16="http://schemas.microsoft.com/office/drawing/2014/main" id="{F98A065C-7362-4550-8181-C8C33890F24A}"/>
                  </a:ext>
                </a:extLst>
              </p:cNvPr>
              <p:cNvCxnSpPr>
                <a:stCxn id="34" idx="2"/>
                <a:endCxn id="31" idx="0"/>
              </p:cNvCxnSpPr>
              <p:nvPr/>
            </p:nvCxnSpPr>
            <p:spPr bwMode="auto">
              <a:xfrm>
                <a:off x="6532917" y="1621178"/>
                <a:ext cx="849" cy="26805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5" name="Oval 4">
              <a:extLst>
                <a:ext uri="{FF2B5EF4-FFF2-40B4-BE49-F238E27FC236}">
                  <a16:creationId xmlns:a16="http://schemas.microsoft.com/office/drawing/2014/main" id="{47AC07B4-B1E5-FB4F-E78A-924A1E86E9F9}"/>
                </a:ext>
              </a:extLst>
            </p:cNvPr>
            <p:cNvSpPr/>
            <p:nvPr/>
          </p:nvSpPr>
          <p:spPr bwMode="auto">
            <a:xfrm>
              <a:off x="5140480" y="987187"/>
              <a:ext cx="2367590" cy="2665863"/>
            </a:xfrm>
            <a:prstGeom prst="ellipse">
              <a:avLst/>
            </a:prstGeom>
            <a:noFill/>
            <a:ln w="28575" cap="flat" cmpd="sng" algn="ctr">
              <a:solidFill>
                <a:srgbClr val="FF0000"/>
              </a:solidFill>
              <a:prstDash val="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6" name="TextBox 5">
              <a:extLst>
                <a:ext uri="{FF2B5EF4-FFF2-40B4-BE49-F238E27FC236}">
                  <a16:creationId xmlns:a16="http://schemas.microsoft.com/office/drawing/2014/main" id="{6A7CB6DD-2431-4A0B-0401-F88245FB795E}"/>
                </a:ext>
              </a:extLst>
            </p:cNvPr>
            <p:cNvSpPr txBox="1"/>
            <p:nvPr/>
          </p:nvSpPr>
          <p:spPr>
            <a:xfrm>
              <a:off x="7590526" y="1889228"/>
              <a:ext cx="1796480" cy="646331"/>
            </a:xfrm>
            <a:prstGeom prst="rect">
              <a:avLst/>
            </a:prstGeom>
            <a:noFill/>
          </p:spPr>
          <p:txBody>
            <a:bodyPr wrap="square" rtlCol="0">
              <a:spAutoFit/>
            </a:bodyPr>
            <a:lstStyle/>
            <a:p>
              <a:r>
                <a:rPr lang="en-GB" sz="1200" i="1" dirty="0">
                  <a:solidFill>
                    <a:srgbClr val="FF0000"/>
                  </a:solidFill>
                </a:rPr>
                <a:t>We stick all the VMs in a pool that will handle the incoming traffic</a:t>
              </a:r>
            </a:p>
          </p:txBody>
        </p:sp>
        <p:sp>
          <p:nvSpPr>
            <p:cNvPr id="9" name="TextBox 8">
              <a:extLst>
                <a:ext uri="{FF2B5EF4-FFF2-40B4-BE49-F238E27FC236}">
                  <a16:creationId xmlns:a16="http://schemas.microsoft.com/office/drawing/2014/main" id="{1E3013FA-1510-A8B3-F624-00A1DEF6281C}"/>
                </a:ext>
              </a:extLst>
            </p:cNvPr>
            <p:cNvSpPr txBox="1"/>
            <p:nvPr/>
          </p:nvSpPr>
          <p:spPr>
            <a:xfrm>
              <a:off x="1828065" y="1855032"/>
              <a:ext cx="1252751" cy="276999"/>
            </a:xfrm>
            <a:prstGeom prst="rect">
              <a:avLst/>
            </a:prstGeom>
            <a:noFill/>
          </p:spPr>
          <p:txBody>
            <a:bodyPr wrap="square" rtlCol="0">
              <a:spAutoFit/>
            </a:bodyPr>
            <a:lstStyle/>
            <a:p>
              <a:r>
                <a:rPr lang="en-GB" sz="1200" i="1" dirty="0">
                  <a:solidFill>
                    <a:srgbClr val="FF0000"/>
                  </a:solidFill>
                </a:rPr>
                <a:t>Incoming traffic</a:t>
              </a:r>
            </a:p>
          </p:txBody>
        </p:sp>
        <p:sp>
          <p:nvSpPr>
            <p:cNvPr id="10" name="TextBox 9">
              <a:extLst>
                <a:ext uri="{FF2B5EF4-FFF2-40B4-BE49-F238E27FC236}">
                  <a16:creationId xmlns:a16="http://schemas.microsoft.com/office/drawing/2014/main" id="{1439626C-A7EC-51C9-9693-B43520BF2CAA}"/>
                </a:ext>
              </a:extLst>
            </p:cNvPr>
            <p:cNvSpPr txBox="1"/>
            <p:nvPr/>
          </p:nvSpPr>
          <p:spPr>
            <a:xfrm>
              <a:off x="3080816" y="853953"/>
              <a:ext cx="2310093" cy="461665"/>
            </a:xfrm>
            <a:prstGeom prst="rect">
              <a:avLst/>
            </a:prstGeom>
            <a:noFill/>
          </p:spPr>
          <p:txBody>
            <a:bodyPr wrap="square" rtlCol="0">
              <a:spAutoFit/>
            </a:bodyPr>
            <a:lstStyle/>
            <a:p>
              <a:r>
                <a:rPr lang="en-GB" sz="1200" i="1" dirty="0">
                  <a:solidFill>
                    <a:srgbClr val="FF0000"/>
                  </a:solidFill>
                </a:rPr>
                <a:t>Load balancer decides which pool should handle this traffic</a:t>
              </a:r>
            </a:p>
          </p:txBody>
        </p:sp>
      </p:grpSp>
      <p:sp>
        <p:nvSpPr>
          <p:cNvPr id="12" name="TextBox 11">
            <a:extLst>
              <a:ext uri="{FF2B5EF4-FFF2-40B4-BE49-F238E27FC236}">
                <a16:creationId xmlns:a16="http://schemas.microsoft.com/office/drawing/2014/main" id="{F6C01A23-7704-E5D3-1B60-73BE33996B7A}"/>
              </a:ext>
            </a:extLst>
          </p:cNvPr>
          <p:cNvSpPr txBox="1"/>
          <p:nvPr/>
        </p:nvSpPr>
        <p:spPr>
          <a:xfrm>
            <a:off x="3192302" y="2928215"/>
            <a:ext cx="1369585" cy="646331"/>
          </a:xfrm>
          <a:prstGeom prst="rect">
            <a:avLst/>
          </a:prstGeom>
          <a:noFill/>
        </p:spPr>
        <p:txBody>
          <a:bodyPr wrap="square" rtlCol="0">
            <a:spAutoFit/>
          </a:bodyPr>
          <a:lstStyle/>
          <a:p>
            <a:r>
              <a:rPr lang="en-GB" sz="1200" i="1" dirty="0">
                <a:solidFill>
                  <a:srgbClr val="FF0000"/>
                </a:solidFill>
              </a:rPr>
              <a:t>Rule selects the pool that should handle the traffic</a:t>
            </a:r>
          </a:p>
        </p:txBody>
      </p:sp>
    </p:spTree>
    <p:extLst>
      <p:ext uri="{BB962C8B-B14F-4D97-AF65-F5344CB8AC3E}">
        <p14:creationId xmlns:p14="http://schemas.microsoft.com/office/powerpoint/2010/main" val="15691287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A385D-C7C9-406F-849B-6DF322CACFAD}"/>
              </a:ext>
            </a:extLst>
          </p:cNvPr>
          <p:cNvSpPr>
            <a:spLocks noGrp="1"/>
          </p:cNvSpPr>
          <p:nvPr>
            <p:ph type="title"/>
          </p:nvPr>
        </p:nvSpPr>
        <p:spPr/>
        <p:txBody>
          <a:bodyPr/>
          <a:lstStyle/>
          <a:p>
            <a:r>
              <a:rPr lang="en-GB" dirty="0"/>
              <a:t>Load Balancer Rule</a:t>
            </a:r>
          </a:p>
        </p:txBody>
      </p:sp>
      <p:sp>
        <p:nvSpPr>
          <p:cNvPr id="3" name="Content Placeholder 2">
            <a:extLst>
              <a:ext uri="{FF2B5EF4-FFF2-40B4-BE49-F238E27FC236}">
                <a16:creationId xmlns:a16="http://schemas.microsoft.com/office/drawing/2014/main" id="{1E04492B-A4B5-445E-80AF-C2429719C81E}"/>
              </a:ext>
            </a:extLst>
          </p:cNvPr>
          <p:cNvSpPr>
            <a:spLocks noGrp="1"/>
          </p:cNvSpPr>
          <p:nvPr>
            <p:ph idx="1"/>
          </p:nvPr>
        </p:nvSpPr>
        <p:spPr>
          <a:xfrm>
            <a:off x="129965" y="640544"/>
            <a:ext cx="8814010" cy="5198281"/>
          </a:xfrm>
        </p:spPr>
        <p:txBody>
          <a:bodyPr/>
          <a:lstStyle/>
          <a:p>
            <a:r>
              <a:rPr lang="en-GB" dirty="0"/>
              <a:t>A load balancer rule is used to define how incoming traffic is distributed to </a:t>
            </a:r>
            <a:r>
              <a:rPr lang="en-GB" b="1" dirty="0"/>
              <a:t>all</a:t>
            </a:r>
            <a:r>
              <a:rPr lang="en-GB" dirty="0"/>
              <a:t> the instances within the backend pool.</a:t>
            </a:r>
          </a:p>
          <a:p>
            <a:r>
              <a:rPr lang="en-GB" dirty="0"/>
              <a:t>A load-balancing rule maps a given frontend IP configuration and port to multiple backend IP addresses (in a pool) and the port being used by these VMs. </a:t>
            </a:r>
            <a:br>
              <a:rPr lang="en-GB" dirty="0"/>
            </a:br>
            <a:endParaRPr lang="en-GB" dirty="0"/>
          </a:p>
        </p:txBody>
      </p:sp>
      <p:sp>
        <p:nvSpPr>
          <p:cNvPr id="4" name="Footer Placeholder 3">
            <a:extLst>
              <a:ext uri="{FF2B5EF4-FFF2-40B4-BE49-F238E27FC236}">
                <a16:creationId xmlns:a16="http://schemas.microsoft.com/office/drawing/2014/main" id="{CB6D7D5F-D8BB-4F17-BDC8-2A948A718C6E}"/>
              </a:ext>
            </a:extLst>
          </p:cNvPr>
          <p:cNvSpPr>
            <a:spLocks noGrp="1"/>
          </p:cNvSpPr>
          <p:nvPr>
            <p:ph type="ftr" sz="quarter" idx="10"/>
          </p:nvPr>
        </p:nvSpPr>
        <p:spPr/>
        <p:txBody>
          <a:bodyPr/>
          <a:lstStyle/>
          <a:p>
            <a:pPr>
              <a:defRPr/>
            </a:pPr>
            <a:r>
              <a:rPr lang="en-US" altLang="en-US" dirty="0"/>
              <a:t>WEB</a:t>
            </a:r>
          </a:p>
        </p:txBody>
      </p:sp>
      <p:sp>
        <p:nvSpPr>
          <p:cNvPr id="27" name="TextBox 26">
            <a:extLst>
              <a:ext uri="{FF2B5EF4-FFF2-40B4-BE49-F238E27FC236}">
                <a16:creationId xmlns:a16="http://schemas.microsoft.com/office/drawing/2014/main" id="{9ABB6CC4-664D-486D-BB0F-5EB9ACD64BA1}"/>
              </a:ext>
            </a:extLst>
          </p:cNvPr>
          <p:cNvSpPr txBox="1"/>
          <p:nvPr/>
        </p:nvSpPr>
        <p:spPr>
          <a:xfrm>
            <a:off x="26801" y="2999093"/>
            <a:ext cx="2721348" cy="3693319"/>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lb rule create </a:t>
            </a:r>
          </a:p>
          <a:p>
            <a:r>
              <a:rPr lang="en-GB" dirty="0">
                <a:solidFill>
                  <a:schemeClr val="accent1">
                    <a:lumMod val="50000"/>
                  </a:schemeClr>
                </a:solidFill>
              </a:rPr>
              <a:t>--resource-group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a:t>
            </a:r>
          </a:p>
          <a:p>
            <a:r>
              <a:rPr lang="en-GB" dirty="0">
                <a:solidFill>
                  <a:schemeClr val="accent1">
                    <a:lumMod val="50000"/>
                  </a:schemeClr>
                </a:solidFill>
              </a:rPr>
              <a:t>--name </a:t>
            </a:r>
            <a:r>
              <a:rPr lang="en-GB" dirty="0" err="1">
                <a:solidFill>
                  <a:srgbClr val="FFC000"/>
                </a:solidFill>
              </a:rPr>
              <a:t>myLBRule</a:t>
            </a:r>
            <a:r>
              <a:rPr lang="en-GB" dirty="0">
                <a:solidFill>
                  <a:schemeClr val="accent1">
                    <a:lumMod val="50000"/>
                  </a:schemeClr>
                </a:solidFill>
              </a:rPr>
              <a:t> </a:t>
            </a:r>
          </a:p>
          <a:p>
            <a:r>
              <a:rPr lang="en-GB" dirty="0">
                <a:solidFill>
                  <a:schemeClr val="accent1">
                    <a:lumMod val="50000"/>
                  </a:schemeClr>
                </a:solidFill>
              </a:rPr>
              <a:t>--lb-name </a:t>
            </a:r>
            <a:r>
              <a:rPr lang="en-GB" dirty="0" err="1">
                <a:solidFill>
                  <a:srgbClr val="FFC000"/>
                </a:solidFill>
              </a:rPr>
              <a:t>myLB</a:t>
            </a:r>
            <a:endParaRPr lang="en-GB" dirty="0">
              <a:solidFill>
                <a:srgbClr val="FFC000"/>
              </a:solidFill>
            </a:endParaRPr>
          </a:p>
          <a:p>
            <a:r>
              <a:rPr lang="en-GB" dirty="0">
                <a:solidFill>
                  <a:schemeClr val="accent1">
                    <a:lumMod val="50000"/>
                  </a:schemeClr>
                </a:solidFill>
              </a:rPr>
              <a:t> --backend-pool-name </a:t>
            </a:r>
            <a:r>
              <a:rPr lang="en-GB" dirty="0" err="1">
                <a:solidFill>
                  <a:srgbClr val="FFC000"/>
                </a:solidFill>
              </a:rPr>
              <a:t>myLBPool</a:t>
            </a:r>
            <a:r>
              <a:rPr lang="en-GB" dirty="0">
                <a:solidFill>
                  <a:schemeClr val="accent1">
                    <a:lumMod val="50000"/>
                  </a:schemeClr>
                </a:solidFill>
              </a:rPr>
              <a:t> </a:t>
            </a:r>
          </a:p>
          <a:p>
            <a:r>
              <a:rPr lang="en-GB" dirty="0">
                <a:solidFill>
                  <a:schemeClr val="accent1">
                    <a:lumMod val="50000"/>
                  </a:schemeClr>
                </a:solidFill>
              </a:rPr>
              <a:t>--backend-port </a:t>
            </a:r>
            <a:r>
              <a:rPr lang="en-GB" dirty="0">
                <a:solidFill>
                  <a:srgbClr val="FF0000"/>
                </a:solidFill>
              </a:rPr>
              <a:t>81</a:t>
            </a:r>
            <a:r>
              <a:rPr lang="en-GB" dirty="0">
                <a:solidFill>
                  <a:schemeClr val="accent1">
                    <a:lumMod val="50000"/>
                  </a:schemeClr>
                </a:solidFill>
              </a:rPr>
              <a:t> </a:t>
            </a:r>
          </a:p>
          <a:p>
            <a:r>
              <a:rPr lang="en-GB" dirty="0">
                <a:solidFill>
                  <a:schemeClr val="accent1">
                    <a:lumMod val="50000"/>
                  </a:schemeClr>
                </a:solidFill>
              </a:rPr>
              <a:t>--frontend-</a:t>
            </a:r>
            <a:r>
              <a:rPr lang="en-GB" dirty="0" err="1">
                <a:solidFill>
                  <a:schemeClr val="accent1">
                    <a:lumMod val="50000"/>
                  </a:schemeClr>
                </a:solidFill>
              </a:rPr>
              <a:t>ip</a:t>
            </a:r>
            <a:r>
              <a:rPr lang="en-GB" dirty="0">
                <a:solidFill>
                  <a:schemeClr val="accent1">
                    <a:lumMod val="50000"/>
                  </a:schemeClr>
                </a:solidFill>
              </a:rPr>
              <a:t>-name </a:t>
            </a:r>
            <a:r>
              <a:rPr lang="en-GB" dirty="0" err="1">
                <a:solidFill>
                  <a:srgbClr val="FFC000"/>
                </a:solidFill>
              </a:rPr>
              <a:t>myLBFrontEnd</a:t>
            </a:r>
            <a:r>
              <a:rPr lang="en-GB" dirty="0">
                <a:solidFill>
                  <a:schemeClr val="accent1">
                    <a:lumMod val="50000"/>
                  </a:schemeClr>
                </a:solidFill>
              </a:rPr>
              <a:t> </a:t>
            </a:r>
          </a:p>
          <a:p>
            <a:r>
              <a:rPr lang="en-GB" dirty="0">
                <a:solidFill>
                  <a:schemeClr val="accent1">
                    <a:lumMod val="50000"/>
                  </a:schemeClr>
                </a:solidFill>
              </a:rPr>
              <a:t>--frontend-port </a:t>
            </a:r>
            <a:r>
              <a:rPr lang="en-GB" dirty="0">
                <a:solidFill>
                  <a:srgbClr val="FF0000"/>
                </a:solidFill>
              </a:rPr>
              <a:t>80</a:t>
            </a:r>
            <a:r>
              <a:rPr lang="en-GB" dirty="0">
                <a:solidFill>
                  <a:schemeClr val="accent1">
                    <a:lumMod val="50000"/>
                  </a:schemeClr>
                </a:solidFill>
              </a:rPr>
              <a:t> </a:t>
            </a:r>
          </a:p>
          <a:p>
            <a:r>
              <a:rPr lang="en-GB" dirty="0">
                <a:solidFill>
                  <a:schemeClr val="accent1">
                    <a:lumMod val="50000"/>
                  </a:schemeClr>
                </a:solidFill>
              </a:rPr>
              <a:t>--protocol </a:t>
            </a:r>
            <a:r>
              <a:rPr lang="en-GB" dirty="0" err="1">
                <a:solidFill>
                  <a:srgbClr val="FF0000"/>
                </a:solidFill>
              </a:rPr>
              <a:t>tcp</a:t>
            </a:r>
            <a:endParaRPr lang="en-GB" dirty="0">
              <a:solidFill>
                <a:srgbClr val="FF0000"/>
              </a:solidFill>
            </a:endParaRPr>
          </a:p>
        </p:txBody>
      </p:sp>
      <p:grpSp>
        <p:nvGrpSpPr>
          <p:cNvPr id="26" name="Group 25">
            <a:extLst>
              <a:ext uri="{FF2B5EF4-FFF2-40B4-BE49-F238E27FC236}">
                <a16:creationId xmlns:a16="http://schemas.microsoft.com/office/drawing/2014/main" id="{6AEEB9AE-AF8C-4F7C-A97D-3D9583B613EA}"/>
              </a:ext>
            </a:extLst>
          </p:cNvPr>
          <p:cNvGrpSpPr/>
          <p:nvPr/>
        </p:nvGrpSpPr>
        <p:grpSpPr>
          <a:xfrm>
            <a:off x="2641077" y="2275886"/>
            <a:ext cx="6502922" cy="4488553"/>
            <a:chOff x="1437565" y="2098766"/>
            <a:chExt cx="6502922" cy="4488553"/>
          </a:xfrm>
        </p:grpSpPr>
        <p:sp>
          <p:nvSpPr>
            <p:cNvPr id="25" name="Rectangle 24">
              <a:extLst>
                <a:ext uri="{FF2B5EF4-FFF2-40B4-BE49-F238E27FC236}">
                  <a16:creationId xmlns:a16="http://schemas.microsoft.com/office/drawing/2014/main" id="{28C5746C-45CF-492A-94B0-3958D0F69C39}"/>
                </a:ext>
              </a:extLst>
            </p:cNvPr>
            <p:cNvSpPr/>
            <p:nvPr/>
          </p:nvSpPr>
          <p:spPr bwMode="auto">
            <a:xfrm>
              <a:off x="1437565" y="3607558"/>
              <a:ext cx="6473587" cy="2979761"/>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pic>
          <p:nvPicPr>
            <p:cNvPr id="5" name="Picture 4">
              <a:extLst>
                <a:ext uri="{FF2B5EF4-FFF2-40B4-BE49-F238E27FC236}">
                  <a16:creationId xmlns:a16="http://schemas.microsoft.com/office/drawing/2014/main" id="{43F4BEA5-C6DB-48A4-8208-7EE922788474}"/>
                </a:ext>
              </a:extLst>
            </p:cNvPr>
            <p:cNvPicPr>
              <a:picLocks noChangeAspect="1"/>
            </p:cNvPicPr>
            <p:nvPr/>
          </p:nvPicPr>
          <p:blipFill>
            <a:blip r:embed="rId2"/>
            <a:stretch>
              <a:fillRect/>
            </a:stretch>
          </p:blipFill>
          <p:spPr>
            <a:xfrm>
              <a:off x="1527175" y="3962328"/>
              <a:ext cx="6067425" cy="1781175"/>
            </a:xfrm>
            <a:prstGeom prst="rect">
              <a:avLst/>
            </a:prstGeom>
          </p:spPr>
        </p:pic>
        <p:sp>
          <p:nvSpPr>
            <p:cNvPr id="6" name="TextBox 5">
              <a:extLst>
                <a:ext uri="{FF2B5EF4-FFF2-40B4-BE49-F238E27FC236}">
                  <a16:creationId xmlns:a16="http://schemas.microsoft.com/office/drawing/2014/main" id="{E6FD06F9-7554-4F6E-9D40-2AF328158B54}"/>
                </a:ext>
              </a:extLst>
            </p:cNvPr>
            <p:cNvSpPr txBox="1"/>
            <p:nvPr/>
          </p:nvSpPr>
          <p:spPr>
            <a:xfrm>
              <a:off x="1586104" y="2098766"/>
              <a:ext cx="6354383" cy="1569660"/>
            </a:xfrm>
            <a:prstGeom prst="rect">
              <a:avLst/>
            </a:prstGeom>
            <a:noFill/>
          </p:spPr>
          <p:txBody>
            <a:bodyPr wrap="square" rtlCol="0">
              <a:spAutoFit/>
            </a:bodyPr>
            <a:lstStyle/>
            <a:p>
              <a:r>
                <a:rPr lang="en-GB" sz="1600" i="1" dirty="0"/>
                <a:t>You can choose to use a different frontend port from the backend pool but the traffic will be sent to the same backend port for each VM. For example, use a load-balancing rule for port 80 to route traffic from your frontend IP to port 81 of your backend VM instances. The load balancer rewrites the headers of TCP/UDP headers flows when directing traffic to the backend pool instances </a:t>
              </a:r>
            </a:p>
          </p:txBody>
        </p:sp>
        <p:grpSp>
          <p:nvGrpSpPr>
            <p:cNvPr id="19" name="Group 18">
              <a:extLst>
                <a:ext uri="{FF2B5EF4-FFF2-40B4-BE49-F238E27FC236}">
                  <a16:creationId xmlns:a16="http://schemas.microsoft.com/office/drawing/2014/main" id="{D2399526-D8E8-4B6A-ACE6-48BF34A68FB6}"/>
                </a:ext>
              </a:extLst>
            </p:cNvPr>
            <p:cNvGrpSpPr/>
            <p:nvPr/>
          </p:nvGrpSpPr>
          <p:grpSpPr>
            <a:xfrm>
              <a:off x="2090390" y="4151685"/>
              <a:ext cx="1653646" cy="616354"/>
              <a:chOff x="1949363" y="5013862"/>
              <a:chExt cx="1653646" cy="616354"/>
            </a:xfrm>
          </p:grpSpPr>
          <p:sp>
            <p:nvSpPr>
              <p:cNvPr id="12" name="Arrow: Right 11">
                <a:extLst>
                  <a:ext uri="{FF2B5EF4-FFF2-40B4-BE49-F238E27FC236}">
                    <a16:creationId xmlns:a16="http://schemas.microsoft.com/office/drawing/2014/main" id="{9B324BA2-1BC9-4B27-AB50-7B91FA75097B}"/>
                  </a:ext>
                </a:extLst>
              </p:cNvPr>
              <p:cNvSpPr/>
              <p:nvPr/>
            </p:nvSpPr>
            <p:spPr bwMode="auto">
              <a:xfrm>
                <a:off x="2032143" y="5013862"/>
                <a:ext cx="1570866" cy="616354"/>
              </a:xfrm>
              <a:prstGeom prst="right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1" name="TextBox 10">
                <a:extLst>
                  <a:ext uri="{FF2B5EF4-FFF2-40B4-BE49-F238E27FC236}">
                    <a16:creationId xmlns:a16="http://schemas.microsoft.com/office/drawing/2014/main" id="{5F629C10-C448-4201-B1CE-56F2F9B56A16}"/>
                  </a:ext>
                </a:extLst>
              </p:cNvPr>
              <p:cNvSpPr txBox="1"/>
              <p:nvPr/>
            </p:nvSpPr>
            <p:spPr>
              <a:xfrm>
                <a:off x="1949363" y="5132328"/>
                <a:ext cx="1467068" cy="369332"/>
              </a:xfrm>
              <a:prstGeom prst="rect">
                <a:avLst/>
              </a:prstGeom>
              <a:noFill/>
            </p:spPr>
            <p:txBody>
              <a:bodyPr wrap="none" rtlCol="0">
                <a:spAutoFit/>
              </a:bodyPr>
              <a:lstStyle/>
              <a:p>
                <a:r>
                  <a:rPr lang="en-GB" dirty="0"/>
                  <a:t>189.5.6.9:</a:t>
                </a:r>
                <a:r>
                  <a:rPr lang="en-GB" dirty="0">
                    <a:solidFill>
                      <a:srgbClr val="FF0000"/>
                    </a:solidFill>
                  </a:rPr>
                  <a:t>80</a:t>
                </a:r>
              </a:p>
            </p:txBody>
          </p:sp>
        </p:grpSp>
        <p:sp>
          <p:nvSpPr>
            <p:cNvPr id="14" name="TextBox 13">
              <a:extLst>
                <a:ext uri="{FF2B5EF4-FFF2-40B4-BE49-F238E27FC236}">
                  <a16:creationId xmlns:a16="http://schemas.microsoft.com/office/drawing/2014/main" id="{CC89DFAA-8D97-44B8-9CA1-A6E0227965B5}"/>
                </a:ext>
              </a:extLst>
            </p:cNvPr>
            <p:cNvSpPr txBox="1"/>
            <p:nvPr/>
          </p:nvSpPr>
          <p:spPr>
            <a:xfrm>
              <a:off x="5661093" y="5487186"/>
              <a:ext cx="966931" cy="261610"/>
            </a:xfrm>
            <a:prstGeom prst="rect">
              <a:avLst/>
            </a:prstGeom>
            <a:noFill/>
          </p:spPr>
          <p:txBody>
            <a:bodyPr wrap="none" rtlCol="0">
              <a:spAutoFit/>
            </a:bodyPr>
            <a:lstStyle/>
            <a:p>
              <a:r>
                <a:rPr lang="en-GB" sz="1100" dirty="0"/>
                <a:t>10.7.19.4:81</a:t>
              </a:r>
            </a:p>
          </p:txBody>
        </p:sp>
        <p:sp>
          <p:nvSpPr>
            <p:cNvPr id="15" name="TextBox 14">
              <a:extLst>
                <a:ext uri="{FF2B5EF4-FFF2-40B4-BE49-F238E27FC236}">
                  <a16:creationId xmlns:a16="http://schemas.microsoft.com/office/drawing/2014/main" id="{81FD1D73-C3E3-4451-8246-4F981C8538E1}"/>
                </a:ext>
              </a:extLst>
            </p:cNvPr>
            <p:cNvSpPr txBox="1"/>
            <p:nvPr/>
          </p:nvSpPr>
          <p:spPr>
            <a:xfrm>
              <a:off x="5661093" y="4613350"/>
              <a:ext cx="966931" cy="261610"/>
            </a:xfrm>
            <a:prstGeom prst="rect">
              <a:avLst/>
            </a:prstGeom>
            <a:noFill/>
          </p:spPr>
          <p:txBody>
            <a:bodyPr wrap="none" rtlCol="0">
              <a:spAutoFit/>
            </a:bodyPr>
            <a:lstStyle/>
            <a:p>
              <a:r>
                <a:rPr lang="en-GB" sz="1100" dirty="0"/>
                <a:t>10.7.19.2:81</a:t>
              </a:r>
            </a:p>
          </p:txBody>
        </p:sp>
        <p:sp>
          <p:nvSpPr>
            <p:cNvPr id="16" name="TextBox 15">
              <a:extLst>
                <a:ext uri="{FF2B5EF4-FFF2-40B4-BE49-F238E27FC236}">
                  <a16:creationId xmlns:a16="http://schemas.microsoft.com/office/drawing/2014/main" id="{E9186DE6-9678-466A-BC63-15E48D9CE878}"/>
                </a:ext>
              </a:extLst>
            </p:cNvPr>
            <p:cNvSpPr txBox="1"/>
            <p:nvPr/>
          </p:nvSpPr>
          <p:spPr>
            <a:xfrm>
              <a:off x="5661093" y="5055111"/>
              <a:ext cx="966931" cy="261610"/>
            </a:xfrm>
            <a:prstGeom prst="rect">
              <a:avLst/>
            </a:prstGeom>
            <a:noFill/>
          </p:spPr>
          <p:txBody>
            <a:bodyPr wrap="none" rtlCol="0">
              <a:spAutoFit/>
            </a:bodyPr>
            <a:lstStyle/>
            <a:p>
              <a:r>
                <a:rPr lang="en-GB" sz="1100" dirty="0"/>
                <a:t>10.7.19.3:81</a:t>
              </a:r>
            </a:p>
          </p:txBody>
        </p:sp>
        <p:grpSp>
          <p:nvGrpSpPr>
            <p:cNvPr id="20" name="Group 19">
              <a:extLst>
                <a:ext uri="{FF2B5EF4-FFF2-40B4-BE49-F238E27FC236}">
                  <a16:creationId xmlns:a16="http://schemas.microsoft.com/office/drawing/2014/main" id="{DFCE2E4D-F9FC-4A68-A710-C12B7DCE6596}"/>
                </a:ext>
              </a:extLst>
            </p:cNvPr>
            <p:cNvGrpSpPr/>
            <p:nvPr/>
          </p:nvGrpSpPr>
          <p:grpSpPr>
            <a:xfrm>
              <a:off x="5690020" y="3854131"/>
              <a:ext cx="1653646" cy="616354"/>
              <a:chOff x="1949363" y="5141678"/>
              <a:chExt cx="1653646" cy="616354"/>
            </a:xfrm>
          </p:grpSpPr>
          <p:sp>
            <p:nvSpPr>
              <p:cNvPr id="21" name="Arrow: Right 20">
                <a:extLst>
                  <a:ext uri="{FF2B5EF4-FFF2-40B4-BE49-F238E27FC236}">
                    <a16:creationId xmlns:a16="http://schemas.microsoft.com/office/drawing/2014/main" id="{E6FAD33E-CA9C-4D28-B800-C2EBC13CEE1F}"/>
                  </a:ext>
                </a:extLst>
              </p:cNvPr>
              <p:cNvSpPr/>
              <p:nvPr/>
            </p:nvSpPr>
            <p:spPr bwMode="auto">
              <a:xfrm>
                <a:off x="2032143" y="5141678"/>
                <a:ext cx="1570866" cy="616354"/>
              </a:xfrm>
              <a:prstGeom prst="right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22" name="TextBox 21">
                <a:extLst>
                  <a:ext uri="{FF2B5EF4-FFF2-40B4-BE49-F238E27FC236}">
                    <a16:creationId xmlns:a16="http://schemas.microsoft.com/office/drawing/2014/main" id="{9FBDD201-E5C4-4E67-A53F-433CA8861841}"/>
                  </a:ext>
                </a:extLst>
              </p:cNvPr>
              <p:cNvSpPr txBox="1"/>
              <p:nvPr/>
            </p:nvSpPr>
            <p:spPr>
              <a:xfrm>
                <a:off x="1949363" y="5260144"/>
                <a:ext cx="1492716" cy="369332"/>
              </a:xfrm>
              <a:prstGeom prst="rect">
                <a:avLst/>
              </a:prstGeom>
              <a:noFill/>
            </p:spPr>
            <p:txBody>
              <a:bodyPr wrap="none" rtlCol="0">
                <a:spAutoFit/>
              </a:bodyPr>
              <a:lstStyle/>
              <a:p>
                <a:r>
                  <a:rPr lang="en-GB" dirty="0"/>
                  <a:t>10.7.19.X:</a:t>
                </a:r>
                <a:r>
                  <a:rPr lang="en-GB" dirty="0">
                    <a:solidFill>
                      <a:srgbClr val="FF0000"/>
                    </a:solidFill>
                  </a:rPr>
                  <a:t>81</a:t>
                </a:r>
              </a:p>
            </p:txBody>
          </p:sp>
        </p:grpSp>
        <p:sp>
          <p:nvSpPr>
            <p:cNvPr id="23" name="TextBox 22">
              <a:extLst>
                <a:ext uri="{FF2B5EF4-FFF2-40B4-BE49-F238E27FC236}">
                  <a16:creationId xmlns:a16="http://schemas.microsoft.com/office/drawing/2014/main" id="{3938ECCF-8503-4A26-A6A3-1DE036F9BE55}"/>
                </a:ext>
              </a:extLst>
            </p:cNvPr>
            <p:cNvSpPr txBox="1"/>
            <p:nvPr/>
          </p:nvSpPr>
          <p:spPr>
            <a:xfrm>
              <a:off x="2173170" y="5838825"/>
              <a:ext cx="1146468" cy="646331"/>
            </a:xfrm>
            <a:prstGeom prst="rect">
              <a:avLst/>
            </a:prstGeom>
            <a:noFill/>
          </p:spPr>
          <p:txBody>
            <a:bodyPr wrap="none" rtlCol="0">
              <a:spAutoFit/>
            </a:bodyPr>
            <a:lstStyle/>
            <a:p>
              <a:r>
                <a:rPr lang="en-GB" dirty="0"/>
                <a:t>Public IP</a:t>
              </a:r>
            </a:p>
            <a:p>
              <a:r>
                <a:rPr lang="en-GB" dirty="0"/>
                <a:t>189.5.6.9</a:t>
              </a:r>
            </a:p>
          </p:txBody>
        </p:sp>
        <p:sp>
          <p:nvSpPr>
            <p:cNvPr id="24" name="TextBox 23">
              <a:extLst>
                <a:ext uri="{FF2B5EF4-FFF2-40B4-BE49-F238E27FC236}">
                  <a16:creationId xmlns:a16="http://schemas.microsoft.com/office/drawing/2014/main" id="{C084F254-8B43-46A7-A0BF-15889E163537}"/>
                </a:ext>
              </a:extLst>
            </p:cNvPr>
            <p:cNvSpPr txBox="1"/>
            <p:nvPr/>
          </p:nvSpPr>
          <p:spPr>
            <a:xfrm>
              <a:off x="5863144" y="5830441"/>
              <a:ext cx="1710725" cy="646331"/>
            </a:xfrm>
            <a:prstGeom prst="rect">
              <a:avLst/>
            </a:prstGeom>
            <a:noFill/>
          </p:spPr>
          <p:txBody>
            <a:bodyPr wrap="none" rtlCol="0">
              <a:spAutoFit/>
            </a:bodyPr>
            <a:lstStyle/>
            <a:p>
              <a:r>
                <a:rPr lang="en-GB" dirty="0"/>
                <a:t>VM Private IPs</a:t>
              </a:r>
            </a:p>
            <a:p>
              <a:r>
                <a:rPr lang="en-GB" dirty="0"/>
                <a:t>10.7.19.X</a:t>
              </a:r>
            </a:p>
          </p:txBody>
        </p:sp>
      </p:grpSp>
      <p:sp>
        <p:nvSpPr>
          <p:cNvPr id="7" name="Oval 6">
            <a:extLst>
              <a:ext uri="{FF2B5EF4-FFF2-40B4-BE49-F238E27FC236}">
                <a16:creationId xmlns:a16="http://schemas.microsoft.com/office/drawing/2014/main" id="{BA3C0A4C-D3EB-4D07-917E-E5B667E025F7}"/>
              </a:ext>
            </a:extLst>
          </p:cNvPr>
          <p:cNvSpPr/>
          <p:nvPr/>
        </p:nvSpPr>
        <p:spPr bwMode="auto">
          <a:xfrm>
            <a:off x="1583759" y="5158674"/>
            <a:ext cx="437108" cy="432075"/>
          </a:xfrm>
          <a:prstGeom prst="ellipse">
            <a:avLst/>
          </a:prstGeom>
          <a:noFill/>
          <a:ln w="38100" cap="flat" cmpd="sng" algn="ctr">
            <a:solidFill>
              <a:srgbClr val="FF0000"/>
            </a:solidFill>
            <a:prstDash val="sysDot"/>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28" name="Oval 27">
            <a:extLst>
              <a:ext uri="{FF2B5EF4-FFF2-40B4-BE49-F238E27FC236}">
                <a16:creationId xmlns:a16="http://schemas.microsoft.com/office/drawing/2014/main" id="{C9017217-B14A-4021-B3F8-31A17A0346A8}"/>
              </a:ext>
            </a:extLst>
          </p:cNvPr>
          <p:cNvSpPr/>
          <p:nvPr/>
        </p:nvSpPr>
        <p:spPr bwMode="auto">
          <a:xfrm>
            <a:off x="1567574" y="5950063"/>
            <a:ext cx="437108" cy="432075"/>
          </a:xfrm>
          <a:prstGeom prst="ellipse">
            <a:avLst/>
          </a:prstGeom>
          <a:noFill/>
          <a:ln w="38100" cap="flat" cmpd="sng" algn="ctr">
            <a:solidFill>
              <a:srgbClr val="FF0000"/>
            </a:solidFill>
            <a:prstDash val="sysDot"/>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cxnSp>
        <p:nvCxnSpPr>
          <p:cNvPr id="9" name="Connector: Elbow 8">
            <a:extLst>
              <a:ext uri="{FF2B5EF4-FFF2-40B4-BE49-F238E27FC236}">
                <a16:creationId xmlns:a16="http://schemas.microsoft.com/office/drawing/2014/main" id="{4615FB76-E31F-4843-A284-F686B2A346E2}"/>
              </a:ext>
            </a:extLst>
          </p:cNvPr>
          <p:cNvCxnSpPr>
            <a:stCxn id="7" idx="6"/>
            <a:endCxn id="22" idx="0"/>
          </p:cNvCxnSpPr>
          <p:nvPr/>
        </p:nvCxnSpPr>
        <p:spPr bwMode="auto">
          <a:xfrm flipV="1">
            <a:off x="2020867" y="4149717"/>
            <a:ext cx="5619023" cy="1224995"/>
          </a:xfrm>
          <a:prstGeom prst="bentConnector4">
            <a:avLst>
              <a:gd name="adj1" fmla="val 43359"/>
              <a:gd name="adj2" fmla="val 118661"/>
            </a:avLst>
          </a:prstGeom>
          <a:solidFill>
            <a:schemeClr val="accent1"/>
          </a:solidFill>
          <a:ln w="28575" cap="flat" cmpd="sng" algn="ctr">
            <a:solidFill>
              <a:srgbClr val="FF0000"/>
            </a:solidFill>
            <a:prstDash val="solid"/>
            <a:round/>
            <a:headEnd type="none" w="med" len="med"/>
            <a:tailEnd type="arrow" w="med"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 name="Connector: Elbow 28">
            <a:extLst>
              <a:ext uri="{FF2B5EF4-FFF2-40B4-BE49-F238E27FC236}">
                <a16:creationId xmlns:a16="http://schemas.microsoft.com/office/drawing/2014/main" id="{B6D1A831-46FC-4BAF-8984-E6BF43D3BEEE}"/>
              </a:ext>
            </a:extLst>
          </p:cNvPr>
          <p:cNvCxnSpPr>
            <a:stCxn id="28" idx="6"/>
            <a:endCxn id="11" idx="0"/>
          </p:cNvCxnSpPr>
          <p:nvPr/>
        </p:nvCxnSpPr>
        <p:spPr bwMode="auto">
          <a:xfrm flipV="1">
            <a:off x="2004682" y="4447271"/>
            <a:ext cx="2022754" cy="1718830"/>
          </a:xfrm>
          <a:prstGeom prst="bentConnector4">
            <a:avLst>
              <a:gd name="adj1" fmla="val 21972"/>
              <a:gd name="adj2" fmla="val 113300"/>
            </a:avLst>
          </a:prstGeom>
          <a:solidFill>
            <a:schemeClr val="accent1"/>
          </a:solidFill>
          <a:ln w="28575" cap="flat" cmpd="sng" algn="ctr">
            <a:solidFill>
              <a:srgbClr val="FF0000"/>
            </a:solidFill>
            <a:prstDash val="solid"/>
            <a:round/>
            <a:headEnd type="none" w="med" len="med"/>
            <a:tailEnd type="arrow" w="med"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764780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DF972-674B-40CD-A049-78143F0987C0}"/>
              </a:ext>
            </a:extLst>
          </p:cNvPr>
          <p:cNvSpPr>
            <a:spLocks noGrp="1"/>
          </p:cNvSpPr>
          <p:nvPr>
            <p:ph type="title"/>
          </p:nvPr>
        </p:nvSpPr>
        <p:spPr>
          <a:xfrm>
            <a:off x="257175" y="0"/>
            <a:ext cx="8686800" cy="557142"/>
          </a:xfrm>
        </p:spPr>
        <p:txBody>
          <a:bodyPr/>
          <a:lstStyle/>
          <a:p>
            <a:r>
              <a:rPr lang="en-GB" dirty="0"/>
              <a:t>Backend Address Pool</a:t>
            </a:r>
          </a:p>
        </p:txBody>
      </p:sp>
      <p:sp>
        <p:nvSpPr>
          <p:cNvPr id="3" name="Content Placeholder 2">
            <a:extLst>
              <a:ext uri="{FF2B5EF4-FFF2-40B4-BE49-F238E27FC236}">
                <a16:creationId xmlns:a16="http://schemas.microsoft.com/office/drawing/2014/main" id="{527F11DB-AFC8-4FFD-8AED-C59F7722550C}"/>
              </a:ext>
            </a:extLst>
          </p:cNvPr>
          <p:cNvSpPr>
            <a:spLocks noGrp="1"/>
          </p:cNvSpPr>
          <p:nvPr>
            <p:ph idx="1"/>
          </p:nvPr>
        </p:nvSpPr>
        <p:spPr>
          <a:xfrm>
            <a:off x="147483" y="919189"/>
            <a:ext cx="8796491" cy="4411506"/>
          </a:xfrm>
        </p:spPr>
        <p:txBody>
          <a:bodyPr/>
          <a:lstStyle/>
          <a:p>
            <a:r>
              <a:rPr lang="en-GB" dirty="0"/>
              <a:t>A load balancer has a pool of backend address pools</a:t>
            </a:r>
          </a:p>
          <a:p>
            <a:r>
              <a:rPr lang="en-GB" dirty="0"/>
              <a:t>A backend pool defines the group of resources that will serve traffic for a given load-balancing rule.</a:t>
            </a:r>
          </a:p>
          <a:p>
            <a:r>
              <a:rPr lang="en-GB" b="1" dirty="0"/>
              <a:t>NIC Configuration</a:t>
            </a:r>
            <a:r>
              <a:rPr lang="en-GB" dirty="0"/>
              <a:t>: use to add existing virtual machines and virtual machine scale sets to the load balancer</a:t>
            </a:r>
          </a:p>
          <a:p>
            <a:pPr lvl="1"/>
            <a:r>
              <a:rPr lang="en-GB" dirty="0"/>
              <a:t>This method builds the most direct link between VM and load balancer</a:t>
            </a:r>
          </a:p>
          <a:p>
            <a:pPr lvl="1"/>
            <a:endParaRPr lang="en-GB" dirty="0"/>
          </a:p>
          <a:p>
            <a:pPr lvl="1"/>
            <a:endParaRPr lang="en-GB" dirty="0"/>
          </a:p>
          <a:p>
            <a:pPr lvl="1"/>
            <a:endParaRPr lang="en-GB" dirty="0"/>
          </a:p>
          <a:p>
            <a:pPr lvl="1"/>
            <a:endParaRPr lang="en-GB" dirty="0"/>
          </a:p>
          <a:p>
            <a:r>
              <a:rPr lang="en-GB" dirty="0"/>
              <a:t>Each backend pool must </a:t>
            </a:r>
            <a:r>
              <a:rPr lang="en-GB" b="1" u="sng" dirty="0"/>
              <a:t>either</a:t>
            </a:r>
            <a:r>
              <a:rPr lang="en-GB" dirty="0"/>
              <a:t> contain NIC</a:t>
            </a:r>
            <a:r>
              <a:rPr lang="en-GB" sz="1800" baseline="30000" dirty="0"/>
              <a:t>#</a:t>
            </a:r>
            <a:r>
              <a:rPr lang="en-GB" dirty="0"/>
              <a:t>s </a:t>
            </a:r>
            <a:r>
              <a:rPr lang="en-GB" u="sng" dirty="0"/>
              <a:t>or</a:t>
            </a:r>
            <a:r>
              <a:rPr lang="en-GB" dirty="0"/>
              <a:t> IP addresses</a:t>
            </a:r>
          </a:p>
        </p:txBody>
      </p:sp>
      <p:sp>
        <p:nvSpPr>
          <p:cNvPr id="4" name="Footer Placeholder 3">
            <a:extLst>
              <a:ext uri="{FF2B5EF4-FFF2-40B4-BE49-F238E27FC236}">
                <a16:creationId xmlns:a16="http://schemas.microsoft.com/office/drawing/2014/main" id="{8EB696AC-1CAB-4D22-BBD0-1E122B8FB916}"/>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402ABCE9-5D53-46FF-A77C-3E9B4CA0F395}"/>
              </a:ext>
            </a:extLst>
          </p:cNvPr>
          <p:cNvSpPr txBox="1"/>
          <p:nvPr/>
        </p:nvSpPr>
        <p:spPr>
          <a:xfrm>
            <a:off x="4941070" y="6320997"/>
            <a:ext cx="4070195" cy="523220"/>
          </a:xfrm>
          <a:prstGeom prst="rect">
            <a:avLst/>
          </a:prstGeom>
          <a:noFill/>
        </p:spPr>
        <p:txBody>
          <a:bodyPr wrap="square" rtlCol="0">
            <a:spAutoFit/>
          </a:bodyPr>
          <a:lstStyle/>
          <a:p>
            <a:r>
              <a:rPr lang="en-GB" sz="1400" dirty="0"/>
              <a:t>https://docs.microsoft.com/en-us/azure/load-balancer/backend-pool-management</a:t>
            </a:r>
          </a:p>
        </p:txBody>
      </p:sp>
      <p:sp>
        <p:nvSpPr>
          <p:cNvPr id="16" name="Rectangle 15">
            <a:extLst>
              <a:ext uri="{FF2B5EF4-FFF2-40B4-BE49-F238E27FC236}">
                <a16:creationId xmlns:a16="http://schemas.microsoft.com/office/drawing/2014/main" id="{758729FB-6289-4976-9265-BE64DC55855A}"/>
              </a:ext>
            </a:extLst>
          </p:cNvPr>
          <p:cNvSpPr/>
          <p:nvPr/>
        </p:nvSpPr>
        <p:spPr bwMode="auto">
          <a:xfrm>
            <a:off x="7123693" y="3083271"/>
            <a:ext cx="1009934" cy="477672"/>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VM</a:t>
            </a:r>
          </a:p>
        </p:txBody>
      </p:sp>
      <p:sp>
        <p:nvSpPr>
          <p:cNvPr id="18" name="Rectangle 17">
            <a:extLst>
              <a:ext uri="{FF2B5EF4-FFF2-40B4-BE49-F238E27FC236}">
                <a16:creationId xmlns:a16="http://schemas.microsoft.com/office/drawing/2014/main" id="{89C5A2CD-598B-4832-811F-FCC5284BFAD1}"/>
              </a:ext>
            </a:extLst>
          </p:cNvPr>
          <p:cNvSpPr/>
          <p:nvPr/>
        </p:nvSpPr>
        <p:spPr bwMode="auto">
          <a:xfrm>
            <a:off x="1077498" y="3083269"/>
            <a:ext cx="1628633" cy="998563"/>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Load Balancer</a:t>
            </a:r>
          </a:p>
        </p:txBody>
      </p:sp>
      <p:sp>
        <p:nvSpPr>
          <p:cNvPr id="19" name="Rectangle 18">
            <a:extLst>
              <a:ext uri="{FF2B5EF4-FFF2-40B4-BE49-F238E27FC236}">
                <a16:creationId xmlns:a16="http://schemas.microsoft.com/office/drawing/2014/main" id="{F4212AF7-5716-472D-8456-96686DD0F389}"/>
              </a:ext>
            </a:extLst>
          </p:cNvPr>
          <p:cNvSpPr/>
          <p:nvPr/>
        </p:nvSpPr>
        <p:spPr bwMode="auto">
          <a:xfrm>
            <a:off x="7123693" y="3604160"/>
            <a:ext cx="1009934" cy="477672"/>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VM</a:t>
            </a:r>
          </a:p>
        </p:txBody>
      </p:sp>
      <p:sp>
        <p:nvSpPr>
          <p:cNvPr id="20" name="Cloud 19">
            <a:extLst>
              <a:ext uri="{FF2B5EF4-FFF2-40B4-BE49-F238E27FC236}">
                <a16:creationId xmlns:a16="http://schemas.microsoft.com/office/drawing/2014/main" id="{92D4E824-5146-4F46-9980-C8918D930F07}"/>
              </a:ext>
            </a:extLst>
          </p:cNvPr>
          <p:cNvSpPr/>
          <p:nvPr/>
        </p:nvSpPr>
        <p:spPr bwMode="auto">
          <a:xfrm>
            <a:off x="3857328" y="2972254"/>
            <a:ext cx="1978925" cy="1214651"/>
          </a:xfrm>
          <a:prstGeom prst="cloud">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Backend Address Pool</a:t>
            </a:r>
          </a:p>
        </p:txBody>
      </p:sp>
      <p:sp>
        <p:nvSpPr>
          <p:cNvPr id="21" name="Rectangle 20">
            <a:extLst>
              <a:ext uri="{FF2B5EF4-FFF2-40B4-BE49-F238E27FC236}">
                <a16:creationId xmlns:a16="http://schemas.microsoft.com/office/drawing/2014/main" id="{513598F8-78B5-42A7-815F-184E5FF63527}"/>
              </a:ext>
            </a:extLst>
          </p:cNvPr>
          <p:cNvSpPr/>
          <p:nvPr/>
        </p:nvSpPr>
        <p:spPr bwMode="auto">
          <a:xfrm>
            <a:off x="6626828" y="3178662"/>
            <a:ext cx="552732" cy="299590"/>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NIC</a:t>
            </a:r>
          </a:p>
        </p:txBody>
      </p:sp>
      <p:sp>
        <p:nvSpPr>
          <p:cNvPr id="22" name="Rectangle 21">
            <a:extLst>
              <a:ext uri="{FF2B5EF4-FFF2-40B4-BE49-F238E27FC236}">
                <a16:creationId xmlns:a16="http://schemas.microsoft.com/office/drawing/2014/main" id="{BA9B352A-5634-4377-8D6F-21EC6A33B6EF}"/>
              </a:ext>
            </a:extLst>
          </p:cNvPr>
          <p:cNvSpPr/>
          <p:nvPr/>
        </p:nvSpPr>
        <p:spPr bwMode="auto">
          <a:xfrm>
            <a:off x="6626828" y="3707583"/>
            <a:ext cx="552732" cy="299590"/>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NIC</a:t>
            </a:r>
          </a:p>
        </p:txBody>
      </p:sp>
      <p:cxnSp>
        <p:nvCxnSpPr>
          <p:cNvPr id="23" name="Straight Arrow Connector 22">
            <a:extLst>
              <a:ext uri="{FF2B5EF4-FFF2-40B4-BE49-F238E27FC236}">
                <a16:creationId xmlns:a16="http://schemas.microsoft.com/office/drawing/2014/main" id="{EB81D5A6-67F5-455D-9CB0-0A8175B50DC1}"/>
              </a:ext>
            </a:extLst>
          </p:cNvPr>
          <p:cNvCxnSpPr>
            <a:stCxn id="18" idx="3"/>
            <a:endCxn id="20" idx="2"/>
          </p:cNvCxnSpPr>
          <p:nvPr/>
        </p:nvCxnSpPr>
        <p:spPr bwMode="auto">
          <a:xfrm flipV="1">
            <a:off x="2706131" y="3579580"/>
            <a:ext cx="1157335" cy="2971"/>
          </a:xfrm>
          <a:prstGeom prst="straightConnector1">
            <a:avLst/>
          </a:prstGeom>
          <a:solidFill>
            <a:schemeClr val="accent1"/>
          </a:solidFill>
          <a:ln w="34925" cap="flat" cmpd="sng" algn="ctr">
            <a:solidFill>
              <a:schemeClr val="tx1"/>
            </a:solidFill>
            <a:prstDash val="dash"/>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 name="Straight Arrow Connector 23">
            <a:extLst>
              <a:ext uri="{FF2B5EF4-FFF2-40B4-BE49-F238E27FC236}">
                <a16:creationId xmlns:a16="http://schemas.microsoft.com/office/drawing/2014/main" id="{84BE60A3-A868-4772-85C8-85D11BD9723A}"/>
              </a:ext>
            </a:extLst>
          </p:cNvPr>
          <p:cNvCxnSpPr>
            <a:endCxn id="21" idx="1"/>
          </p:cNvCxnSpPr>
          <p:nvPr/>
        </p:nvCxnSpPr>
        <p:spPr bwMode="auto">
          <a:xfrm>
            <a:off x="5755814" y="3328457"/>
            <a:ext cx="871014" cy="0"/>
          </a:xfrm>
          <a:prstGeom prst="straightConnector1">
            <a:avLst/>
          </a:prstGeom>
          <a:solidFill>
            <a:schemeClr val="accent1"/>
          </a:solidFill>
          <a:ln w="25400" cap="flat" cmpd="sng" algn="ctr">
            <a:solidFill>
              <a:schemeClr val="tx1"/>
            </a:solidFill>
            <a:prstDash val="dash"/>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Straight Arrow Connector 24">
            <a:extLst>
              <a:ext uri="{FF2B5EF4-FFF2-40B4-BE49-F238E27FC236}">
                <a16:creationId xmlns:a16="http://schemas.microsoft.com/office/drawing/2014/main" id="{CC23962D-1E0C-4C57-85F7-EE889575F8E1}"/>
              </a:ext>
            </a:extLst>
          </p:cNvPr>
          <p:cNvCxnSpPr>
            <a:endCxn id="22" idx="1"/>
          </p:cNvCxnSpPr>
          <p:nvPr/>
        </p:nvCxnSpPr>
        <p:spPr bwMode="auto">
          <a:xfrm>
            <a:off x="5555226" y="3857378"/>
            <a:ext cx="1071602" cy="0"/>
          </a:xfrm>
          <a:prstGeom prst="straightConnector1">
            <a:avLst/>
          </a:prstGeom>
          <a:solidFill>
            <a:schemeClr val="accent1"/>
          </a:solidFill>
          <a:ln w="25400" cap="flat" cmpd="sng" algn="ctr">
            <a:solidFill>
              <a:schemeClr val="tx1"/>
            </a:solidFill>
            <a:prstDash val="dash"/>
            <a:round/>
            <a:headEnd type="none" w="med" len="med"/>
            <a:tailEnd type="arrow"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extBox 5">
            <a:extLst>
              <a:ext uri="{FF2B5EF4-FFF2-40B4-BE49-F238E27FC236}">
                <a16:creationId xmlns:a16="http://schemas.microsoft.com/office/drawing/2014/main" id="{3C6EB435-A8AF-6829-1678-90152B8F9486}"/>
              </a:ext>
            </a:extLst>
          </p:cNvPr>
          <p:cNvSpPr txBox="1"/>
          <p:nvPr/>
        </p:nvSpPr>
        <p:spPr>
          <a:xfrm>
            <a:off x="3926541" y="5150926"/>
            <a:ext cx="3389924" cy="738664"/>
          </a:xfrm>
          <a:prstGeom prst="rect">
            <a:avLst/>
          </a:prstGeom>
          <a:noFill/>
        </p:spPr>
        <p:txBody>
          <a:bodyPr wrap="square" rtlCol="0">
            <a:spAutoFit/>
          </a:bodyPr>
          <a:lstStyle/>
          <a:p>
            <a:r>
              <a:rPr lang="en-GB" sz="1400" i="1" dirty="0"/>
              <a:t># Technically speaking the Load Balancer requires an </a:t>
            </a:r>
            <a:r>
              <a:rPr lang="en-GB" sz="1400" i="1" dirty="0" err="1"/>
              <a:t>IPConfig</a:t>
            </a:r>
            <a:r>
              <a:rPr lang="en-GB" sz="1400" i="1" dirty="0"/>
              <a:t> that belongs to a NIC</a:t>
            </a:r>
          </a:p>
        </p:txBody>
      </p:sp>
    </p:spTree>
    <p:extLst>
      <p:ext uri="{BB962C8B-B14F-4D97-AF65-F5344CB8AC3E}">
        <p14:creationId xmlns:p14="http://schemas.microsoft.com/office/powerpoint/2010/main" val="1388516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18">
            <a:extLst>
              <a:ext uri="{FF2B5EF4-FFF2-40B4-BE49-F238E27FC236}">
                <a16:creationId xmlns:a16="http://schemas.microsoft.com/office/drawing/2014/main" id="{0F4AED80-9C97-4810-BF2F-70A375AE4844}"/>
              </a:ext>
            </a:extLst>
          </p:cNvPr>
          <p:cNvSpPr/>
          <p:nvPr/>
        </p:nvSpPr>
        <p:spPr bwMode="auto">
          <a:xfrm>
            <a:off x="3417611" y="3338570"/>
            <a:ext cx="1129805" cy="557633"/>
          </a:xfrm>
          <a:prstGeom prst="roundRect">
            <a:avLst/>
          </a:prstGeom>
          <a:pattFill prst="pct30">
            <a:fgClr>
              <a:schemeClr val="tx1"/>
            </a:fgClr>
            <a:bgClr>
              <a:schemeClr val="bg1"/>
            </a:bgClr>
          </a:pattFill>
          <a:ln w="9525" cap="flat" cmpd="sng" algn="ctr">
            <a:solidFill>
              <a:schemeClr val="tx1"/>
            </a:solidFill>
            <a:prstDash val="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4" name="Rectangle 13">
            <a:extLst>
              <a:ext uri="{FF2B5EF4-FFF2-40B4-BE49-F238E27FC236}">
                <a16:creationId xmlns:a16="http://schemas.microsoft.com/office/drawing/2014/main" id="{49654BD6-0120-4879-AA2D-F81C85644B01}"/>
              </a:ext>
            </a:extLst>
          </p:cNvPr>
          <p:cNvSpPr/>
          <p:nvPr/>
        </p:nvSpPr>
        <p:spPr bwMode="auto">
          <a:xfrm>
            <a:off x="2915185" y="2432613"/>
            <a:ext cx="1275407" cy="431561"/>
          </a:xfrm>
          <a:prstGeom prst="rect">
            <a:avLst/>
          </a:prstGeom>
          <a:pattFill prst="wdUpDiag">
            <a:fgClr>
              <a:schemeClr val="tx1"/>
            </a:fgClr>
            <a:bgClr>
              <a:schemeClr val="bg1"/>
            </a:bgClr>
          </a:patt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2" name="Title 1">
            <a:extLst>
              <a:ext uri="{FF2B5EF4-FFF2-40B4-BE49-F238E27FC236}">
                <a16:creationId xmlns:a16="http://schemas.microsoft.com/office/drawing/2014/main" id="{F63D6BB0-8828-4626-987A-A127B075D4E5}"/>
              </a:ext>
            </a:extLst>
          </p:cNvPr>
          <p:cNvSpPr>
            <a:spLocks noGrp="1"/>
          </p:cNvSpPr>
          <p:nvPr>
            <p:ph type="title"/>
          </p:nvPr>
        </p:nvSpPr>
        <p:spPr>
          <a:xfrm>
            <a:off x="38198" y="-1"/>
            <a:ext cx="4838602" cy="1111321"/>
          </a:xfrm>
        </p:spPr>
        <p:txBody>
          <a:bodyPr/>
          <a:lstStyle/>
          <a:p>
            <a:r>
              <a:rPr lang="en-GB" dirty="0"/>
              <a:t>Load Balancer Components</a:t>
            </a:r>
          </a:p>
        </p:txBody>
      </p:sp>
      <p:sp>
        <p:nvSpPr>
          <p:cNvPr id="4" name="Footer Placeholder 3">
            <a:extLst>
              <a:ext uri="{FF2B5EF4-FFF2-40B4-BE49-F238E27FC236}">
                <a16:creationId xmlns:a16="http://schemas.microsoft.com/office/drawing/2014/main" id="{D07282CB-1042-4ED7-8402-9FF8ECD2D5E9}"/>
              </a:ext>
            </a:extLst>
          </p:cNvPr>
          <p:cNvSpPr>
            <a:spLocks noGrp="1"/>
          </p:cNvSpPr>
          <p:nvPr>
            <p:ph type="ftr" sz="quarter" idx="10"/>
          </p:nvPr>
        </p:nvSpPr>
        <p:spPr/>
        <p:txBody>
          <a:bodyPr/>
          <a:lstStyle/>
          <a:p>
            <a:pPr>
              <a:defRPr/>
            </a:pPr>
            <a:r>
              <a:rPr lang="en-US" altLang="en-US"/>
              <a:t>WEB</a:t>
            </a:r>
            <a:endParaRPr lang="en-US" altLang="en-US" dirty="0"/>
          </a:p>
        </p:txBody>
      </p:sp>
      <p:sp>
        <p:nvSpPr>
          <p:cNvPr id="5" name="Cloud 4">
            <a:extLst>
              <a:ext uri="{FF2B5EF4-FFF2-40B4-BE49-F238E27FC236}">
                <a16:creationId xmlns:a16="http://schemas.microsoft.com/office/drawing/2014/main" id="{AC9A44F0-DDCD-4F0A-AFD2-40D0EFBBAB0B}"/>
              </a:ext>
            </a:extLst>
          </p:cNvPr>
          <p:cNvSpPr/>
          <p:nvPr/>
        </p:nvSpPr>
        <p:spPr bwMode="auto">
          <a:xfrm>
            <a:off x="38198" y="1952477"/>
            <a:ext cx="1778759" cy="1407161"/>
          </a:xfrm>
          <a:prstGeom prst="cloud">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Internet</a:t>
            </a:r>
          </a:p>
        </p:txBody>
      </p:sp>
      <p:sp>
        <p:nvSpPr>
          <p:cNvPr id="6" name="Arrow: Right 5">
            <a:extLst>
              <a:ext uri="{FF2B5EF4-FFF2-40B4-BE49-F238E27FC236}">
                <a16:creationId xmlns:a16="http://schemas.microsoft.com/office/drawing/2014/main" id="{27E35CCD-9EF8-4ACC-A910-92E75B958A41}"/>
              </a:ext>
            </a:extLst>
          </p:cNvPr>
          <p:cNvSpPr/>
          <p:nvPr/>
        </p:nvSpPr>
        <p:spPr bwMode="auto">
          <a:xfrm>
            <a:off x="1869493" y="2353223"/>
            <a:ext cx="829384" cy="591403"/>
          </a:xfrm>
          <a:prstGeom prst="rightArrow">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7" name="Isosceles Triangle 6">
            <a:extLst>
              <a:ext uri="{FF2B5EF4-FFF2-40B4-BE49-F238E27FC236}">
                <a16:creationId xmlns:a16="http://schemas.microsoft.com/office/drawing/2014/main" id="{0124872C-004D-4547-84FC-B3257015E61A}"/>
              </a:ext>
            </a:extLst>
          </p:cNvPr>
          <p:cNvSpPr/>
          <p:nvPr/>
        </p:nvSpPr>
        <p:spPr bwMode="auto">
          <a:xfrm>
            <a:off x="3448956" y="2435005"/>
            <a:ext cx="934064" cy="1019241"/>
          </a:xfrm>
          <a:prstGeom prst="triangle">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LB</a:t>
            </a:r>
          </a:p>
        </p:txBody>
      </p:sp>
      <p:sp>
        <p:nvSpPr>
          <p:cNvPr id="8" name="Oval 7">
            <a:extLst>
              <a:ext uri="{FF2B5EF4-FFF2-40B4-BE49-F238E27FC236}">
                <a16:creationId xmlns:a16="http://schemas.microsoft.com/office/drawing/2014/main" id="{3591392C-B673-45D1-9685-25EF92F9CDE7}"/>
              </a:ext>
            </a:extLst>
          </p:cNvPr>
          <p:cNvSpPr/>
          <p:nvPr/>
        </p:nvSpPr>
        <p:spPr bwMode="auto">
          <a:xfrm>
            <a:off x="2698877" y="2432614"/>
            <a:ext cx="432619" cy="432619"/>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9" name="TextBox 8">
            <a:extLst>
              <a:ext uri="{FF2B5EF4-FFF2-40B4-BE49-F238E27FC236}">
                <a16:creationId xmlns:a16="http://schemas.microsoft.com/office/drawing/2014/main" id="{353555A0-12A1-465C-9E9A-EE34DDB0BDE9}"/>
              </a:ext>
            </a:extLst>
          </p:cNvPr>
          <p:cNvSpPr txBox="1"/>
          <p:nvPr/>
        </p:nvSpPr>
        <p:spPr>
          <a:xfrm>
            <a:off x="1575413" y="1495820"/>
            <a:ext cx="1338828" cy="646331"/>
          </a:xfrm>
          <a:prstGeom prst="rect">
            <a:avLst/>
          </a:prstGeom>
          <a:noFill/>
        </p:spPr>
        <p:txBody>
          <a:bodyPr wrap="none" rtlCol="0">
            <a:spAutoFit/>
          </a:bodyPr>
          <a:lstStyle/>
          <a:p>
            <a:r>
              <a:rPr lang="en-GB" dirty="0"/>
              <a:t>Public IP</a:t>
            </a:r>
          </a:p>
          <a:p>
            <a:r>
              <a:rPr lang="en-GB" i="1" dirty="0" err="1"/>
              <a:t>myPublicIP</a:t>
            </a:r>
            <a:endParaRPr lang="en-GB" i="1" dirty="0"/>
          </a:p>
        </p:txBody>
      </p:sp>
      <p:cxnSp>
        <p:nvCxnSpPr>
          <p:cNvPr id="11" name="Straight Arrow Connector 10">
            <a:extLst>
              <a:ext uri="{FF2B5EF4-FFF2-40B4-BE49-F238E27FC236}">
                <a16:creationId xmlns:a16="http://schemas.microsoft.com/office/drawing/2014/main" id="{9B2F29F9-7D3E-46C3-93CF-7169B98FBDF0}"/>
              </a:ext>
            </a:extLst>
          </p:cNvPr>
          <p:cNvCxnSpPr>
            <a:stCxn id="9" idx="2"/>
          </p:cNvCxnSpPr>
          <p:nvPr/>
        </p:nvCxnSpPr>
        <p:spPr bwMode="auto">
          <a:xfrm>
            <a:off x="2244827" y="2142151"/>
            <a:ext cx="669414" cy="509005"/>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 name="TextBox 14">
            <a:extLst>
              <a:ext uri="{FF2B5EF4-FFF2-40B4-BE49-F238E27FC236}">
                <a16:creationId xmlns:a16="http://schemas.microsoft.com/office/drawing/2014/main" id="{9E678DD8-2B96-476F-9B69-0C980A86CC0D}"/>
              </a:ext>
            </a:extLst>
          </p:cNvPr>
          <p:cNvSpPr txBox="1"/>
          <p:nvPr/>
        </p:nvSpPr>
        <p:spPr>
          <a:xfrm>
            <a:off x="3063914" y="1322393"/>
            <a:ext cx="1441420" cy="646331"/>
          </a:xfrm>
          <a:prstGeom prst="rect">
            <a:avLst/>
          </a:prstGeom>
          <a:noFill/>
        </p:spPr>
        <p:txBody>
          <a:bodyPr wrap="none" rtlCol="0">
            <a:spAutoFit/>
          </a:bodyPr>
          <a:lstStyle/>
          <a:p>
            <a:r>
              <a:rPr lang="en-GB" dirty="0"/>
              <a:t>IP Config</a:t>
            </a:r>
          </a:p>
          <a:p>
            <a:r>
              <a:rPr lang="en-GB" i="1" dirty="0" err="1"/>
              <a:t>myFrontEnd</a:t>
            </a:r>
            <a:endParaRPr lang="en-GB" i="1" dirty="0"/>
          </a:p>
        </p:txBody>
      </p:sp>
      <p:cxnSp>
        <p:nvCxnSpPr>
          <p:cNvPr id="17" name="Straight Arrow Connector 16">
            <a:extLst>
              <a:ext uri="{FF2B5EF4-FFF2-40B4-BE49-F238E27FC236}">
                <a16:creationId xmlns:a16="http://schemas.microsoft.com/office/drawing/2014/main" id="{BB0FD5D4-2601-4068-92AB-7B6190EFDC4A}"/>
              </a:ext>
            </a:extLst>
          </p:cNvPr>
          <p:cNvCxnSpPr>
            <a:stCxn id="15" idx="2"/>
            <a:endCxn id="14" idx="0"/>
          </p:cNvCxnSpPr>
          <p:nvPr/>
        </p:nvCxnSpPr>
        <p:spPr bwMode="auto">
          <a:xfrm flipH="1">
            <a:off x="3552889" y="1968724"/>
            <a:ext cx="231735" cy="463889"/>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 name="TextBox 19">
            <a:extLst>
              <a:ext uri="{FF2B5EF4-FFF2-40B4-BE49-F238E27FC236}">
                <a16:creationId xmlns:a16="http://schemas.microsoft.com/office/drawing/2014/main" id="{7174CE35-C224-4FEF-A8C0-E003B69293FD}"/>
              </a:ext>
            </a:extLst>
          </p:cNvPr>
          <p:cNvSpPr txBox="1"/>
          <p:nvPr/>
        </p:nvSpPr>
        <p:spPr>
          <a:xfrm>
            <a:off x="5289395" y="3093596"/>
            <a:ext cx="1877437" cy="646331"/>
          </a:xfrm>
          <a:prstGeom prst="rect">
            <a:avLst/>
          </a:prstGeom>
          <a:noFill/>
        </p:spPr>
        <p:txBody>
          <a:bodyPr wrap="none" rtlCol="0">
            <a:spAutoFit/>
          </a:bodyPr>
          <a:lstStyle/>
          <a:p>
            <a:r>
              <a:rPr lang="en-GB" dirty="0"/>
              <a:t>Backend Pool</a:t>
            </a:r>
          </a:p>
          <a:p>
            <a:r>
              <a:rPr lang="en-GB" i="1" dirty="0" err="1"/>
              <a:t>myBackEndPool</a:t>
            </a:r>
            <a:endParaRPr lang="en-GB" i="1" dirty="0"/>
          </a:p>
        </p:txBody>
      </p:sp>
      <p:sp>
        <p:nvSpPr>
          <p:cNvPr id="21" name="TextBox 20">
            <a:extLst>
              <a:ext uri="{FF2B5EF4-FFF2-40B4-BE49-F238E27FC236}">
                <a16:creationId xmlns:a16="http://schemas.microsoft.com/office/drawing/2014/main" id="{4AC3424B-A8DE-46B9-83F2-88C9BE8666C0}"/>
              </a:ext>
            </a:extLst>
          </p:cNvPr>
          <p:cNvSpPr txBox="1"/>
          <p:nvPr/>
        </p:nvSpPr>
        <p:spPr>
          <a:xfrm>
            <a:off x="4655007" y="2030057"/>
            <a:ext cx="1915909" cy="646331"/>
          </a:xfrm>
          <a:prstGeom prst="rect">
            <a:avLst/>
          </a:prstGeom>
          <a:noFill/>
        </p:spPr>
        <p:txBody>
          <a:bodyPr wrap="none" rtlCol="0">
            <a:spAutoFit/>
          </a:bodyPr>
          <a:lstStyle/>
          <a:p>
            <a:r>
              <a:rPr lang="en-GB" dirty="0"/>
              <a:t>Load Balancer</a:t>
            </a:r>
          </a:p>
          <a:p>
            <a:r>
              <a:rPr lang="en-GB" i="1" dirty="0" err="1"/>
              <a:t>myLoadBalancer</a:t>
            </a:r>
            <a:endParaRPr lang="en-GB" i="1" dirty="0"/>
          </a:p>
        </p:txBody>
      </p:sp>
      <p:cxnSp>
        <p:nvCxnSpPr>
          <p:cNvPr id="23" name="Straight Arrow Connector 22">
            <a:extLst>
              <a:ext uri="{FF2B5EF4-FFF2-40B4-BE49-F238E27FC236}">
                <a16:creationId xmlns:a16="http://schemas.microsoft.com/office/drawing/2014/main" id="{EE552437-E199-4E8E-9409-0C876CF1CF88}"/>
              </a:ext>
            </a:extLst>
          </p:cNvPr>
          <p:cNvCxnSpPr>
            <a:stCxn id="21" idx="2"/>
          </p:cNvCxnSpPr>
          <p:nvPr/>
        </p:nvCxnSpPr>
        <p:spPr bwMode="auto">
          <a:xfrm flipH="1">
            <a:off x="4174963" y="2676388"/>
            <a:ext cx="1437999" cy="535554"/>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Straight Arrow Connector 24">
            <a:extLst>
              <a:ext uri="{FF2B5EF4-FFF2-40B4-BE49-F238E27FC236}">
                <a16:creationId xmlns:a16="http://schemas.microsoft.com/office/drawing/2014/main" id="{EDE7B014-E8E0-4D42-864D-03D5A1DC1251}"/>
              </a:ext>
            </a:extLst>
          </p:cNvPr>
          <p:cNvCxnSpPr/>
          <p:nvPr/>
        </p:nvCxnSpPr>
        <p:spPr bwMode="auto">
          <a:xfrm flipH="1">
            <a:off x="4334020" y="3374570"/>
            <a:ext cx="993058" cy="278967"/>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28" name="Table 24">
            <a:extLst>
              <a:ext uri="{FF2B5EF4-FFF2-40B4-BE49-F238E27FC236}">
                <a16:creationId xmlns:a16="http://schemas.microsoft.com/office/drawing/2014/main" id="{31493152-9146-419E-B6C0-7F987493919B}"/>
              </a:ext>
            </a:extLst>
          </p:cNvPr>
          <p:cNvGraphicFramePr>
            <a:graphicFrameLocks noGrp="1"/>
          </p:cNvGraphicFramePr>
          <p:nvPr/>
        </p:nvGraphicFramePr>
        <p:xfrm>
          <a:off x="293279" y="6069222"/>
          <a:ext cx="8557441" cy="670560"/>
        </p:xfrm>
        <a:graphic>
          <a:graphicData uri="http://schemas.openxmlformats.org/drawingml/2006/table">
            <a:tbl>
              <a:tblPr firstRow="1" bandRow="1">
                <a:tableStyleId>{5940675A-B579-460E-94D1-54222C63F5DA}</a:tableStyleId>
              </a:tblPr>
              <a:tblGrid>
                <a:gridCol w="1149794">
                  <a:extLst>
                    <a:ext uri="{9D8B030D-6E8A-4147-A177-3AD203B41FA5}">
                      <a16:colId xmlns:a16="http://schemas.microsoft.com/office/drawing/2014/main" val="2448024695"/>
                    </a:ext>
                  </a:extLst>
                </a:gridCol>
                <a:gridCol w="1149794">
                  <a:extLst>
                    <a:ext uri="{9D8B030D-6E8A-4147-A177-3AD203B41FA5}">
                      <a16:colId xmlns:a16="http://schemas.microsoft.com/office/drawing/2014/main" val="2256742599"/>
                    </a:ext>
                  </a:extLst>
                </a:gridCol>
                <a:gridCol w="1149794">
                  <a:extLst>
                    <a:ext uri="{9D8B030D-6E8A-4147-A177-3AD203B41FA5}">
                      <a16:colId xmlns:a16="http://schemas.microsoft.com/office/drawing/2014/main" val="2619823785"/>
                    </a:ext>
                  </a:extLst>
                </a:gridCol>
                <a:gridCol w="1149794">
                  <a:extLst>
                    <a:ext uri="{9D8B030D-6E8A-4147-A177-3AD203B41FA5}">
                      <a16:colId xmlns:a16="http://schemas.microsoft.com/office/drawing/2014/main" val="3587734474"/>
                    </a:ext>
                  </a:extLst>
                </a:gridCol>
                <a:gridCol w="1149794">
                  <a:extLst>
                    <a:ext uri="{9D8B030D-6E8A-4147-A177-3AD203B41FA5}">
                      <a16:colId xmlns:a16="http://schemas.microsoft.com/office/drawing/2014/main" val="3259311797"/>
                    </a:ext>
                  </a:extLst>
                </a:gridCol>
                <a:gridCol w="2808471">
                  <a:extLst>
                    <a:ext uri="{9D8B030D-6E8A-4147-A177-3AD203B41FA5}">
                      <a16:colId xmlns:a16="http://schemas.microsoft.com/office/drawing/2014/main" val="108377367"/>
                    </a:ext>
                  </a:extLst>
                </a:gridCol>
              </a:tblGrid>
              <a:tr h="324000">
                <a:tc>
                  <a:txBody>
                    <a:bodyPr/>
                    <a:lstStyle/>
                    <a:p>
                      <a:pPr algn="ctr"/>
                      <a:r>
                        <a:rPr lang="en-GB" sz="1600" b="1" dirty="0" err="1"/>
                        <a:t>Dest</a:t>
                      </a:r>
                      <a:r>
                        <a:rPr lang="en-GB" sz="1600" b="1" dirty="0"/>
                        <a:t> </a:t>
                      </a:r>
                      <a:r>
                        <a:rPr lang="en-GB" sz="1600" b="1" dirty="0" err="1"/>
                        <a:t>Addr</a:t>
                      </a:r>
                      <a:endParaRPr lang="en-GB" sz="1600" b="1" dirty="0"/>
                    </a:p>
                  </a:txBody>
                  <a:tcPr>
                    <a:solidFill>
                      <a:schemeClr val="bg1"/>
                    </a:solidFill>
                  </a:tcPr>
                </a:tc>
                <a:tc>
                  <a:txBody>
                    <a:bodyPr/>
                    <a:lstStyle/>
                    <a:p>
                      <a:pPr algn="ctr"/>
                      <a:r>
                        <a:rPr lang="en-GB" sz="1600" b="1" dirty="0" err="1"/>
                        <a:t>Dest</a:t>
                      </a:r>
                      <a:r>
                        <a:rPr lang="en-GB" sz="1600" b="1" dirty="0"/>
                        <a:t> Port</a:t>
                      </a:r>
                    </a:p>
                  </a:txBody>
                  <a:tcPr>
                    <a:solidFill>
                      <a:schemeClr val="bg1"/>
                    </a:solidFill>
                  </a:tcPr>
                </a:tc>
                <a:tc>
                  <a:txBody>
                    <a:bodyPr/>
                    <a:lstStyle/>
                    <a:p>
                      <a:pPr algn="ctr"/>
                      <a:r>
                        <a:rPr lang="en-GB" sz="1600" b="1" dirty="0" err="1"/>
                        <a:t>Src</a:t>
                      </a:r>
                      <a:r>
                        <a:rPr lang="en-GB" sz="1600" b="1" dirty="0"/>
                        <a:t> </a:t>
                      </a:r>
                      <a:r>
                        <a:rPr lang="en-GB" sz="1600" b="1" dirty="0" err="1"/>
                        <a:t>Addr</a:t>
                      </a:r>
                      <a:endParaRPr lang="en-GB" sz="1600" b="1" dirty="0"/>
                    </a:p>
                  </a:txBody>
                  <a:tcPr>
                    <a:solidFill>
                      <a:schemeClr val="bg1"/>
                    </a:solidFill>
                  </a:tcPr>
                </a:tc>
                <a:tc>
                  <a:txBody>
                    <a:bodyPr/>
                    <a:lstStyle/>
                    <a:p>
                      <a:pPr algn="ctr"/>
                      <a:r>
                        <a:rPr lang="en-GB" sz="1600" b="1" dirty="0" err="1"/>
                        <a:t>Src</a:t>
                      </a:r>
                      <a:r>
                        <a:rPr lang="en-GB" sz="1600" b="1" dirty="0"/>
                        <a:t> Port</a:t>
                      </a:r>
                    </a:p>
                  </a:txBody>
                  <a:tcPr>
                    <a:solidFill>
                      <a:schemeClr val="bg1"/>
                    </a:solidFill>
                  </a:tcPr>
                </a:tc>
                <a:tc>
                  <a:txBody>
                    <a:bodyPr/>
                    <a:lstStyle/>
                    <a:p>
                      <a:pPr algn="ctr"/>
                      <a:r>
                        <a:rPr lang="en-GB" sz="1600" b="1" dirty="0"/>
                        <a:t>Protocol</a:t>
                      </a:r>
                    </a:p>
                  </a:txBody>
                  <a:tcPr>
                    <a:solidFill>
                      <a:schemeClr val="bg1"/>
                    </a:solidFill>
                  </a:tcPr>
                </a:tc>
                <a:tc>
                  <a:txBody>
                    <a:bodyPr/>
                    <a:lstStyle/>
                    <a:p>
                      <a:pPr algn="ctr"/>
                      <a:r>
                        <a:rPr lang="en-GB" sz="1600" b="1" dirty="0"/>
                        <a:t>Data</a:t>
                      </a:r>
                    </a:p>
                  </a:txBody>
                  <a:tcPr>
                    <a:solidFill>
                      <a:schemeClr val="bg1"/>
                    </a:solidFill>
                  </a:tcPr>
                </a:tc>
                <a:extLst>
                  <a:ext uri="{0D108BD9-81ED-4DB2-BD59-A6C34878D82A}">
                    <a16:rowId xmlns:a16="http://schemas.microsoft.com/office/drawing/2014/main" val="1380047800"/>
                  </a:ext>
                </a:extLst>
              </a:tr>
              <a:tr h="324000">
                <a:tc>
                  <a:txBody>
                    <a:bodyPr/>
                    <a:lstStyle/>
                    <a:p>
                      <a:pPr algn="ctr"/>
                      <a:r>
                        <a:rPr lang="en-GB" sz="1600" dirty="0"/>
                        <a:t>*</a:t>
                      </a:r>
                    </a:p>
                  </a:txBody>
                  <a:tcPr>
                    <a:solidFill>
                      <a:schemeClr val="bg1"/>
                    </a:solidFill>
                  </a:tcPr>
                </a:tc>
                <a:tc>
                  <a:txBody>
                    <a:bodyPr/>
                    <a:lstStyle/>
                    <a:p>
                      <a:pPr algn="ctr"/>
                      <a:r>
                        <a:rPr lang="en-GB" sz="1600" dirty="0"/>
                        <a:t>80</a:t>
                      </a:r>
                    </a:p>
                  </a:txBody>
                  <a:tcPr>
                    <a:solidFill>
                      <a:schemeClr val="bg1"/>
                    </a:solidFill>
                  </a:tcPr>
                </a:tc>
                <a:tc>
                  <a:txBody>
                    <a:bodyPr/>
                    <a:lstStyle/>
                    <a:p>
                      <a:pPr algn="ctr"/>
                      <a:r>
                        <a:rPr lang="en-GB" sz="1600" dirty="0"/>
                        <a:t>*</a:t>
                      </a:r>
                    </a:p>
                  </a:txBody>
                  <a:tcPr>
                    <a:solidFill>
                      <a:schemeClr val="bg1"/>
                    </a:solidFill>
                  </a:tcPr>
                </a:tc>
                <a:tc>
                  <a:txBody>
                    <a:bodyPr/>
                    <a:lstStyle/>
                    <a:p>
                      <a:pPr algn="ctr"/>
                      <a:r>
                        <a:rPr lang="en-GB" sz="1600" dirty="0"/>
                        <a:t>*</a:t>
                      </a:r>
                    </a:p>
                  </a:txBody>
                  <a:tcPr>
                    <a:solidFill>
                      <a:schemeClr val="bg1"/>
                    </a:solidFill>
                  </a:tcPr>
                </a:tc>
                <a:tc>
                  <a:txBody>
                    <a:bodyPr/>
                    <a:lstStyle/>
                    <a:p>
                      <a:pPr algn="ctr"/>
                      <a:r>
                        <a:rPr lang="en-GB" sz="1600" dirty="0"/>
                        <a:t>TCP</a:t>
                      </a:r>
                    </a:p>
                  </a:txBody>
                  <a:tcPr>
                    <a:solidFill>
                      <a:schemeClr val="bg1"/>
                    </a:solidFill>
                  </a:tcPr>
                </a:tc>
                <a:tc>
                  <a:txBody>
                    <a:bodyPr/>
                    <a:lstStyle/>
                    <a:p>
                      <a:pPr algn="ctr"/>
                      <a:endParaRPr lang="en-GB" sz="1600" dirty="0"/>
                    </a:p>
                  </a:txBody>
                  <a:tcPr>
                    <a:pattFill prst="wdUpDiag">
                      <a:fgClr>
                        <a:schemeClr val="tx1"/>
                      </a:fgClr>
                      <a:bgClr>
                        <a:schemeClr val="bg1"/>
                      </a:bgClr>
                    </a:pattFill>
                  </a:tcPr>
                </a:tc>
                <a:extLst>
                  <a:ext uri="{0D108BD9-81ED-4DB2-BD59-A6C34878D82A}">
                    <a16:rowId xmlns:a16="http://schemas.microsoft.com/office/drawing/2014/main" val="1774033376"/>
                  </a:ext>
                </a:extLst>
              </a:tr>
            </a:tbl>
          </a:graphicData>
        </a:graphic>
      </p:graphicFrame>
      <p:sp>
        <p:nvSpPr>
          <p:cNvPr id="29" name="Oval 28">
            <a:extLst>
              <a:ext uri="{FF2B5EF4-FFF2-40B4-BE49-F238E27FC236}">
                <a16:creationId xmlns:a16="http://schemas.microsoft.com/office/drawing/2014/main" id="{3329500E-80FA-413E-A1BE-CA26DEB82DE3}"/>
              </a:ext>
            </a:extLst>
          </p:cNvPr>
          <p:cNvSpPr/>
          <p:nvPr/>
        </p:nvSpPr>
        <p:spPr bwMode="auto">
          <a:xfrm>
            <a:off x="2519471" y="2722576"/>
            <a:ext cx="301441" cy="301441"/>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Helvetica" panose="020B0604020202020204" pitchFamily="34" charset="0"/>
              </a:rPr>
              <a:t>80</a:t>
            </a:r>
          </a:p>
        </p:txBody>
      </p:sp>
      <p:pic>
        <p:nvPicPr>
          <p:cNvPr id="30" name="Content Placeholder 11" descr="Remote learning math with solid fill">
            <a:extLst>
              <a:ext uri="{FF2B5EF4-FFF2-40B4-BE49-F238E27FC236}">
                <a16:creationId xmlns:a16="http://schemas.microsoft.com/office/drawing/2014/main" id="{8DF45FA2-2633-46E9-A063-D728A47468E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auto">
          <a:xfrm>
            <a:off x="3690134" y="4114314"/>
            <a:ext cx="705135" cy="705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Oval 30">
            <a:extLst>
              <a:ext uri="{FF2B5EF4-FFF2-40B4-BE49-F238E27FC236}">
                <a16:creationId xmlns:a16="http://schemas.microsoft.com/office/drawing/2014/main" id="{6B472CA0-0421-4108-A7F6-476C8AFFDF6B}"/>
              </a:ext>
            </a:extLst>
          </p:cNvPr>
          <p:cNvSpPr/>
          <p:nvPr/>
        </p:nvSpPr>
        <p:spPr bwMode="auto">
          <a:xfrm>
            <a:off x="3543732" y="4206259"/>
            <a:ext cx="292804" cy="301441"/>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Helvetica" panose="020B0604020202020204" pitchFamily="34" charset="0"/>
              </a:rPr>
              <a:t>80</a:t>
            </a:r>
          </a:p>
        </p:txBody>
      </p:sp>
      <p:sp>
        <p:nvSpPr>
          <p:cNvPr id="34" name="TextBox 33">
            <a:extLst>
              <a:ext uri="{FF2B5EF4-FFF2-40B4-BE49-F238E27FC236}">
                <a16:creationId xmlns:a16="http://schemas.microsoft.com/office/drawing/2014/main" id="{773AD6B6-F8DA-474A-811E-BC9348953F34}"/>
              </a:ext>
            </a:extLst>
          </p:cNvPr>
          <p:cNvSpPr txBox="1"/>
          <p:nvPr/>
        </p:nvSpPr>
        <p:spPr>
          <a:xfrm>
            <a:off x="1370240" y="3230307"/>
            <a:ext cx="1275407" cy="646331"/>
          </a:xfrm>
          <a:prstGeom prst="rect">
            <a:avLst/>
          </a:prstGeom>
          <a:noFill/>
        </p:spPr>
        <p:txBody>
          <a:bodyPr wrap="square" rtlCol="0">
            <a:spAutoFit/>
          </a:bodyPr>
          <a:lstStyle/>
          <a:p>
            <a:r>
              <a:rPr lang="en-GB" dirty="0"/>
              <a:t>Front End Port</a:t>
            </a:r>
          </a:p>
        </p:txBody>
      </p:sp>
      <p:cxnSp>
        <p:nvCxnSpPr>
          <p:cNvPr id="37" name="Straight Arrow Connector 36">
            <a:extLst>
              <a:ext uri="{FF2B5EF4-FFF2-40B4-BE49-F238E27FC236}">
                <a16:creationId xmlns:a16="http://schemas.microsoft.com/office/drawing/2014/main" id="{F3EECC16-7847-427B-A2C8-B4236710C1DD}"/>
              </a:ext>
            </a:extLst>
          </p:cNvPr>
          <p:cNvCxnSpPr>
            <a:endCxn id="29" idx="3"/>
          </p:cNvCxnSpPr>
          <p:nvPr/>
        </p:nvCxnSpPr>
        <p:spPr bwMode="auto">
          <a:xfrm flipV="1">
            <a:off x="2219014" y="2979872"/>
            <a:ext cx="344602" cy="267964"/>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9" name="TextBox 38">
            <a:extLst>
              <a:ext uri="{FF2B5EF4-FFF2-40B4-BE49-F238E27FC236}">
                <a16:creationId xmlns:a16="http://schemas.microsoft.com/office/drawing/2014/main" id="{257DE1B8-D12B-4900-BA6C-702B979D19DB}"/>
              </a:ext>
            </a:extLst>
          </p:cNvPr>
          <p:cNvSpPr txBox="1"/>
          <p:nvPr/>
        </p:nvSpPr>
        <p:spPr>
          <a:xfrm>
            <a:off x="2095500" y="4202366"/>
            <a:ext cx="1275407" cy="646331"/>
          </a:xfrm>
          <a:prstGeom prst="rect">
            <a:avLst/>
          </a:prstGeom>
          <a:noFill/>
        </p:spPr>
        <p:txBody>
          <a:bodyPr wrap="square" rtlCol="0">
            <a:spAutoFit/>
          </a:bodyPr>
          <a:lstStyle/>
          <a:p>
            <a:r>
              <a:rPr lang="en-GB" dirty="0"/>
              <a:t>Back End Port</a:t>
            </a:r>
          </a:p>
        </p:txBody>
      </p:sp>
      <p:cxnSp>
        <p:nvCxnSpPr>
          <p:cNvPr id="47" name="Straight Arrow Connector 46">
            <a:extLst>
              <a:ext uri="{FF2B5EF4-FFF2-40B4-BE49-F238E27FC236}">
                <a16:creationId xmlns:a16="http://schemas.microsoft.com/office/drawing/2014/main" id="{BE040480-7BA5-4958-8C25-80327AFC357C}"/>
              </a:ext>
            </a:extLst>
          </p:cNvPr>
          <p:cNvCxnSpPr>
            <a:endCxn id="31" idx="2"/>
          </p:cNvCxnSpPr>
          <p:nvPr/>
        </p:nvCxnSpPr>
        <p:spPr bwMode="auto">
          <a:xfrm flipV="1">
            <a:off x="3243087" y="4356980"/>
            <a:ext cx="300645" cy="109901"/>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1" name="TextBox 50">
            <a:extLst>
              <a:ext uri="{FF2B5EF4-FFF2-40B4-BE49-F238E27FC236}">
                <a16:creationId xmlns:a16="http://schemas.microsoft.com/office/drawing/2014/main" id="{CC4828F3-75E1-4359-859A-32BC15DA23BF}"/>
              </a:ext>
            </a:extLst>
          </p:cNvPr>
          <p:cNvSpPr txBox="1"/>
          <p:nvPr/>
        </p:nvSpPr>
        <p:spPr>
          <a:xfrm>
            <a:off x="278503" y="5743162"/>
            <a:ext cx="5684149" cy="338554"/>
          </a:xfrm>
          <a:prstGeom prst="rect">
            <a:avLst/>
          </a:prstGeom>
          <a:noFill/>
        </p:spPr>
        <p:txBody>
          <a:bodyPr wrap="square" rtlCol="0">
            <a:spAutoFit/>
          </a:bodyPr>
          <a:lstStyle/>
          <a:p>
            <a:r>
              <a:rPr lang="en-GB" sz="1600" i="1" dirty="0"/>
              <a:t>Incoming packet from browser heading for VM running Nginx</a:t>
            </a:r>
          </a:p>
        </p:txBody>
      </p:sp>
      <p:sp>
        <p:nvSpPr>
          <p:cNvPr id="52" name="TextBox 51">
            <a:extLst>
              <a:ext uri="{FF2B5EF4-FFF2-40B4-BE49-F238E27FC236}">
                <a16:creationId xmlns:a16="http://schemas.microsoft.com/office/drawing/2014/main" id="{67D223AB-31D7-49C1-B4BA-664DCFAF5AB2}"/>
              </a:ext>
            </a:extLst>
          </p:cNvPr>
          <p:cNvSpPr txBox="1"/>
          <p:nvPr/>
        </p:nvSpPr>
        <p:spPr>
          <a:xfrm>
            <a:off x="4926727" y="4096491"/>
            <a:ext cx="4110288" cy="1569660"/>
          </a:xfrm>
          <a:prstGeom prst="rect">
            <a:avLst/>
          </a:prstGeom>
          <a:solidFill>
            <a:schemeClr val="bg1"/>
          </a:solidFill>
          <a:ln>
            <a:solidFill>
              <a:srgbClr val="FF0000"/>
            </a:solidFill>
          </a:ln>
        </p:spPr>
        <p:txBody>
          <a:bodyPr wrap="square" rtlCol="0">
            <a:spAutoFit/>
          </a:bodyPr>
          <a:lstStyle/>
          <a:p>
            <a:r>
              <a:rPr lang="en-GB" sz="1600" u="sng" dirty="0"/>
              <a:t>Load Balancer Rule</a:t>
            </a:r>
          </a:p>
          <a:p>
            <a:r>
              <a:rPr lang="en-GB" sz="1600" dirty="0"/>
              <a:t>Specify front end receiving traffic is </a:t>
            </a:r>
            <a:r>
              <a:rPr lang="en-GB" sz="1600" i="1" dirty="0" err="1"/>
              <a:t>myFrontEnd</a:t>
            </a:r>
            <a:r>
              <a:rPr lang="en-GB" sz="1600" dirty="0"/>
              <a:t> on the public IP address using TCP port 80 (front end). Forward it to a VM in the </a:t>
            </a:r>
            <a:r>
              <a:rPr lang="en-GB" sz="1600" i="1" dirty="0" err="1"/>
              <a:t>myBackEndPool</a:t>
            </a:r>
            <a:r>
              <a:rPr lang="en-GB" sz="1600" dirty="0"/>
              <a:t> where the VMs are listening on port 80 (back end)</a:t>
            </a:r>
          </a:p>
        </p:txBody>
      </p:sp>
      <p:cxnSp>
        <p:nvCxnSpPr>
          <p:cNvPr id="10" name="Connector: Elbow 9">
            <a:extLst>
              <a:ext uri="{FF2B5EF4-FFF2-40B4-BE49-F238E27FC236}">
                <a16:creationId xmlns:a16="http://schemas.microsoft.com/office/drawing/2014/main" id="{DFDA6046-9E12-46E7-833A-D4DBA75DED63}"/>
              </a:ext>
            </a:extLst>
          </p:cNvPr>
          <p:cNvCxnSpPr>
            <a:stCxn id="5" idx="0"/>
            <a:endCxn id="30" idx="0"/>
          </p:cNvCxnSpPr>
          <p:nvPr/>
        </p:nvCxnSpPr>
        <p:spPr bwMode="auto">
          <a:xfrm>
            <a:off x="1815475" y="2656058"/>
            <a:ext cx="2227227" cy="1458256"/>
          </a:xfrm>
          <a:prstGeom prst="bentConnector2">
            <a:avLst/>
          </a:prstGeom>
          <a:solidFill>
            <a:schemeClr val="accent1"/>
          </a:solidFill>
          <a:ln w="28575" cap="flat" cmpd="sng" algn="ctr">
            <a:solidFill>
              <a:srgbClr val="FF0000"/>
            </a:solidFill>
            <a:prstDash val="sysDot"/>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Connector: Elbow 12">
            <a:extLst>
              <a:ext uri="{FF2B5EF4-FFF2-40B4-BE49-F238E27FC236}">
                <a16:creationId xmlns:a16="http://schemas.microsoft.com/office/drawing/2014/main" id="{D0557E0B-4697-4F5B-B1A4-8DB8F78D5BC6}"/>
              </a:ext>
            </a:extLst>
          </p:cNvPr>
          <p:cNvCxnSpPr>
            <a:stCxn id="5" idx="1"/>
            <a:endCxn id="28" idx="1"/>
          </p:cNvCxnSpPr>
          <p:nvPr/>
        </p:nvCxnSpPr>
        <p:spPr bwMode="auto">
          <a:xfrm rot="5400000">
            <a:off x="-912752" y="4564172"/>
            <a:ext cx="3046362" cy="634299"/>
          </a:xfrm>
          <a:prstGeom prst="bentConnector4">
            <a:avLst>
              <a:gd name="adj1" fmla="val 44472"/>
              <a:gd name="adj2" fmla="val 136040"/>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 name="TextBox 2">
            <a:extLst>
              <a:ext uri="{FF2B5EF4-FFF2-40B4-BE49-F238E27FC236}">
                <a16:creationId xmlns:a16="http://schemas.microsoft.com/office/drawing/2014/main" id="{1FF5C166-6EC4-84AB-1148-BBF196EFA097}"/>
              </a:ext>
            </a:extLst>
          </p:cNvPr>
          <p:cNvSpPr txBox="1"/>
          <p:nvPr/>
        </p:nvSpPr>
        <p:spPr>
          <a:xfrm>
            <a:off x="4926727" y="84561"/>
            <a:ext cx="4110288" cy="1723549"/>
          </a:xfrm>
          <a:prstGeom prst="rect">
            <a:avLst/>
          </a:prstGeom>
          <a:noFill/>
          <a:ln>
            <a:solidFill>
              <a:srgbClr val="FF0000"/>
            </a:solidFill>
          </a:ln>
        </p:spPr>
        <p:txBody>
          <a:bodyPr wrap="square" rtlCol="0">
            <a:spAutoFit/>
          </a:bodyPr>
          <a:lstStyle/>
          <a:p>
            <a:r>
              <a:rPr lang="en-GB" sz="1400" dirty="0"/>
              <a:t>Remember a NIC is only required for VMs </a:t>
            </a:r>
            <a:r>
              <a:rPr lang="en-GB" sz="1400" dirty="0" err="1"/>
              <a:t>inorder</a:t>
            </a:r>
            <a:r>
              <a:rPr lang="en-GB" sz="1400" dirty="0"/>
              <a:t> to allow the OS to recognise that the network exists. Since a load balancer does not have an OS it just needs an </a:t>
            </a:r>
            <a:r>
              <a:rPr lang="en-GB" sz="1400" dirty="0" err="1"/>
              <a:t>IPConfig</a:t>
            </a:r>
            <a:r>
              <a:rPr lang="en-GB" sz="1400" dirty="0"/>
              <a:t> to attach to the public IP address. </a:t>
            </a:r>
            <a:br>
              <a:rPr lang="en-GB" sz="1400" dirty="0"/>
            </a:br>
            <a:r>
              <a:rPr lang="en-GB" sz="1200" dirty="0"/>
              <a:t>Note: A load balancer can actually have multiple front end IP Configs so that it can handle multiple public IP addresses. However, we are not interested in doing this.</a:t>
            </a:r>
          </a:p>
        </p:txBody>
      </p:sp>
    </p:spTree>
    <p:extLst>
      <p:ext uri="{BB962C8B-B14F-4D97-AF65-F5344CB8AC3E}">
        <p14:creationId xmlns:p14="http://schemas.microsoft.com/office/powerpoint/2010/main" val="1121012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F8DE-4AB2-4ED9-B694-1C6F7D8D5134}"/>
              </a:ext>
            </a:extLst>
          </p:cNvPr>
          <p:cNvSpPr>
            <a:spLocks noGrp="1"/>
          </p:cNvSpPr>
          <p:nvPr>
            <p:ph type="title"/>
          </p:nvPr>
        </p:nvSpPr>
        <p:spPr/>
        <p:txBody>
          <a:bodyPr/>
          <a:lstStyle/>
          <a:p>
            <a:r>
              <a:rPr lang="en-GB" dirty="0"/>
              <a:t>Create a Load Balancer Rule </a:t>
            </a:r>
          </a:p>
        </p:txBody>
      </p:sp>
      <p:sp>
        <p:nvSpPr>
          <p:cNvPr id="4" name="Footer Placeholder 3">
            <a:extLst>
              <a:ext uri="{FF2B5EF4-FFF2-40B4-BE49-F238E27FC236}">
                <a16:creationId xmlns:a16="http://schemas.microsoft.com/office/drawing/2014/main" id="{0D1F4FC3-DD31-4A50-A8B2-6BED69AEAE0D}"/>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B8CDE213-7A5E-469E-8F83-D8BBACAE2423}"/>
              </a:ext>
            </a:extLst>
          </p:cNvPr>
          <p:cNvSpPr txBox="1"/>
          <p:nvPr/>
        </p:nvSpPr>
        <p:spPr>
          <a:xfrm>
            <a:off x="101139" y="1535772"/>
            <a:ext cx="8941721" cy="2862322"/>
          </a:xfrm>
          <a:prstGeom prst="rect">
            <a:avLst/>
          </a:prstGeom>
          <a:solidFill>
            <a:srgbClr val="000000"/>
          </a:solidFill>
        </p:spPr>
        <p:txBody>
          <a:bodyPr wrap="square" rtlCol="0">
            <a:spAutoFit/>
          </a:bodyPr>
          <a:lstStyle/>
          <a:p>
            <a:r>
              <a:rPr lang="en-GB" u="sng" dirty="0">
                <a:solidFill>
                  <a:schemeClr val="bg1"/>
                </a:solidFill>
              </a:rPr>
              <a:t>CREATE A LOAD BALANCER RULE </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lb rule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--lb-name </a:t>
            </a:r>
            <a:r>
              <a:rPr lang="en-GB" dirty="0" err="1">
                <a:solidFill>
                  <a:srgbClr val="FFC000"/>
                </a:solidFill>
              </a:rPr>
              <a:t>myLoadBalancer</a:t>
            </a:r>
            <a:r>
              <a:rPr lang="en-GB" dirty="0">
                <a:solidFill>
                  <a:schemeClr val="accent1">
                    <a:lumMod val="50000"/>
                  </a:schemeClr>
                </a:solidFill>
              </a:rPr>
              <a:t> --name </a:t>
            </a:r>
            <a:r>
              <a:rPr lang="en-GB" dirty="0" err="1">
                <a:solidFill>
                  <a:srgbClr val="FFC000"/>
                </a:solidFill>
              </a:rPr>
              <a:t>myHTTPRule</a:t>
            </a:r>
            <a:endParaRPr lang="en-GB" dirty="0">
              <a:solidFill>
                <a:srgbClr val="FFC000"/>
              </a:solidFill>
            </a:endParaRPr>
          </a:p>
          <a:p>
            <a:endParaRPr lang="en-GB" dirty="0">
              <a:solidFill>
                <a:srgbClr val="FFC000"/>
              </a:solidFill>
            </a:endParaRPr>
          </a:p>
          <a:p>
            <a:r>
              <a:rPr lang="en-GB" dirty="0">
                <a:solidFill>
                  <a:schemeClr val="accent1">
                    <a:lumMod val="50000"/>
                  </a:schemeClr>
                </a:solidFill>
              </a:rPr>
              <a:t>--frontend-</a:t>
            </a:r>
            <a:r>
              <a:rPr lang="en-GB" dirty="0" err="1">
                <a:solidFill>
                  <a:schemeClr val="accent1">
                    <a:lumMod val="50000"/>
                  </a:schemeClr>
                </a:solidFill>
              </a:rPr>
              <a:t>ip</a:t>
            </a:r>
            <a:r>
              <a:rPr lang="en-GB" dirty="0">
                <a:solidFill>
                  <a:schemeClr val="accent1">
                    <a:lumMod val="50000"/>
                  </a:schemeClr>
                </a:solidFill>
              </a:rPr>
              <a:t>-name </a:t>
            </a:r>
            <a:r>
              <a:rPr lang="en-GB" dirty="0" err="1">
                <a:solidFill>
                  <a:srgbClr val="FFC000"/>
                </a:solidFill>
              </a:rPr>
              <a:t>myFrontEnd</a:t>
            </a:r>
            <a:r>
              <a:rPr lang="en-GB" dirty="0">
                <a:solidFill>
                  <a:schemeClr val="accent1">
                    <a:lumMod val="50000"/>
                  </a:schemeClr>
                </a:solidFill>
              </a:rPr>
              <a:t> --protocol </a:t>
            </a:r>
            <a:r>
              <a:rPr lang="en-GB" dirty="0" err="1">
                <a:solidFill>
                  <a:srgbClr val="FFC000"/>
                </a:solidFill>
              </a:rPr>
              <a:t>tcp</a:t>
            </a:r>
            <a:r>
              <a:rPr lang="en-GB" dirty="0">
                <a:solidFill>
                  <a:schemeClr val="accent1">
                    <a:lumMod val="50000"/>
                  </a:schemeClr>
                </a:solidFill>
              </a:rPr>
              <a:t> --frontend-port </a:t>
            </a:r>
            <a:r>
              <a:rPr lang="en-GB" dirty="0">
                <a:solidFill>
                  <a:srgbClr val="FFC000"/>
                </a:solidFill>
              </a:rPr>
              <a:t>80</a:t>
            </a:r>
            <a:r>
              <a:rPr lang="en-GB" dirty="0">
                <a:solidFill>
                  <a:schemeClr val="accent1">
                    <a:lumMod val="50000"/>
                  </a:schemeClr>
                </a:solidFill>
              </a:rPr>
              <a:t> </a:t>
            </a:r>
          </a:p>
          <a:p>
            <a:endParaRPr lang="en-GB" dirty="0">
              <a:solidFill>
                <a:schemeClr val="accent1">
                  <a:lumMod val="50000"/>
                </a:schemeClr>
              </a:solidFill>
            </a:endParaRPr>
          </a:p>
          <a:p>
            <a:r>
              <a:rPr lang="en-GB" dirty="0">
                <a:solidFill>
                  <a:schemeClr val="accent1">
                    <a:lumMod val="50000"/>
                  </a:schemeClr>
                </a:solidFill>
              </a:rPr>
              <a:t>--backend-port </a:t>
            </a:r>
            <a:r>
              <a:rPr lang="en-GB" dirty="0">
                <a:solidFill>
                  <a:srgbClr val="FFC000"/>
                </a:solidFill>
              </a:rPr>
              <a:t>80</a:t>
            </a:r>
            <a:r>
              <a:rPr lang="en-GB" dirty="0">
                <a:solidFill>
                  <a:schemeClr val="accent1">
                    <a:lumMod val="50000"/>
                  </a:schemeClr>
                </a:solidFill>
              </a:rPr>
              <a:t> --backend-pool-name </a:t>
            </a:r>
            <a:r>
              <a:rPr lang="en-GB" dirty="0" err="1">
                <a:solidFill>
                  <a:srgbClr val="FFC000"/>
                </a:solidFill>
              </a:rPr>
              <a:t>myBackEndPool</a:t>
            </a:r>
            <a:endParaRPr lang="en-GB" dirty="0">
              <a:solidFill>
                <a:srgbClr val="FFC000"/>
              </a:solidFill>
            </a:endParaRPr>
          </a:p>
          <a:p>
            <a:endParaRPr lang="en-GB" dirty="0">
              <a:solidFill>
                <a:srgbClr val="FFC000"/>
              </a:solidFill>
            </a:endParaRPr>
          </a:p>
          <a:p>
            <a:r>
              <a:rPr lang="en-GB" dirty="0">
                <a:solidFill>
                  <a:schemeClr val="accent1">
                    <a:lumMod val="50000"/>
                  </a:schemeClr>
                </a:solidFill>
              </a:rPr>
              <a:t> --probe-name </a:t>
            </a:r>
            <a:r>
              <a:rPr lang="en-GB" dirty="0" err="1">
                <a:solidFill>
                  <a:srgbClr val="FFC000"/>
                </a:solidFill>
              </a:rPr>
              <a:t>myHealthProbe</a:t>
            </a:r>
            <a:r>
              <a:rPr lang="en-GB" dirty="0">
                <a:solidFill>
                  <a:schemeClr val="accent1">
                    <a:lumMod val="50000"/>
                  </a:schemeClr>
                </a:solidFill>
              </a:rPr>
              <a:t> --disable-outbound-</a:t>
            </a:r>
            <a:r>
              <a:rPr lang="en-GB" dirty="0" err="1">
                <a:solidFill>
                  <a:schemeClr val="accent1">
                    <a:lumMod val="50000"/>
                  </a:schemeClr>
                </a:solidFill>
              </a:rPr>
              <a:t>snat</a:t>
            </a:r>
            <a:r>
              <a:rPr lang="en-GB" dirty="0">
                <a:solidFill>
                  <a:schemeClr val="accent1">
                    <a:lumMod val="50000"/>
                  </a:schemeClr>
                </a:solidFill>
              </a:rPr>
              <a:t> </a:t>
            </a:r>
            <a:r>
              <a:rPr lang="en-GB" dirty="0">
                <a:solidFill>
                  <a:srgbClr val="FFC000"/>
                </a:solidFill>
              </a:rPr>
              <a:t>true</a:t>
            </a:r>
            <a:r>
              <a:rPr lang="en-GB" dirty="0">
                <a:solidFill>
                  <a:schemeClr val="accent1">
                    <a:lumMod val="50000"/>
                  </a:schemeClr>
                </a:solidFill>
              </a:rPr>
              <a:t> --idle-timeout </a:t>
            </a:r>
            <a:r>
              <a:rPr lang="en-GB" dirty="0">
                <a:solidFill>
                  <a:srgbClr val="FFC000"/>
                </a:solidFill>
              </a:rPr>
              <a:t>15</a:t>
            </a:r>
            <a:r>
              <a:rPr lang="en-GB" dirty="0">
                <a:solidFill>
                  <a:schemeClr val="accent1">
                    <a:lumMod val="50000"/>
                  </a:schemeClr>
                </a:solidFill>
              </a:rPr>
              <a:t> --enable-</a:t>
            </a:r>
            <a:r>
              <a:rPr lang="en-GB" dirty="0" err="1">
                <a:solidFill>
                  <a:schemeClr val="accent1">
                    <a:lumMod val="50000"/>
                  </a:schemeClr>
                </a:solidFill>
              </a:rPr>
              <a:t>tcp</a:t>
            </a:r>
            <a:r>
              <a:rPr lang="en-GB" dirty="0">
                <a:solidFill>
                  <a:schemeClr val="accent1">
                    <a:lumMod val="50000"/>
                  </a:schemeClr>
                </a:solidFill>
              </a:rPr>
              <a:t>-reset </a:t>
            </a:r>
            <a:r>
              <a:rPr lang="en-GB" dirty="0">
                <a:solidFill>
                  <a:srgbClr val="FFC000"/>
                </a:solidFill>
              </a:rPr>
              <a:t>true</a:t>
            </a:r>
          </a:p>
        </p:txBody>
      </p:sp>
      <p:sp>
        <p:nvSpPr>
          <p:cNvPr id="7" name="TextBox 6">
            <a:extLst>
              <a:ext uri="{FF2B5EF4-FFF2-40B4-BE49-F238E27FC236}">
                <a16:creationId xmlns:a16="http://schemas.microsoft.com/office/drawing/2014/main" id="{5EC787BE-2FEA-4FC6-8A67-324559190937}"/>
              </a:ext>
            </a:extLst>
          </p:cNvPr>
          <p:cNvSpPr txBox="1"/>
          <p:nvPr/>
        </p:nvSpPr>
        <p:spPr>
          <a:xfrm>
            <a:off x="666477" y="6366961"/>
            <a:ext cx="8477523" cy="523220"/>
          </a:xfrm>
          <a:prstGeom prst="rect">
            <a:avLst/>
          </a:prstGeom>
          <a:noFill/>
        </p:spPr>
        <p:txBody>
          <a:bodyPr wrap="square" rtlCol="0">
            <a:spAutoFit/>
          </a:bodyPr>
          <a:lstStyle/>
          <a:p>
            <a:r>
              <a:rPr lang="en-GB" sz="1400" i="1" dirty="0"/>
              <a:t>https://docs.microsoft.com/en-us/azure/load-balancer/quickstart-load-balancer-standard-public-cli?tabs=option-1-create-load-balancer-standard</a:t>
            </a:r>
          </a:p>
        </p:txBody>
      </p:sp>
      <p:sp>
        <p:nvSpPr>
          <p:cNvPr id="6" name="Rectangle 5">
            <a:extLst>
              <a:ext uri="{FF2B5EF4-FFF2-40B4-BE49-F238E27FC236}">
                <a16:creationId xmlns:a16="http://schemas.microsoft.com/office/drawing/2014/main" id="{27137FBF-6712-4BD4-B585-CE30A363DA7F}"/>
              </a:ext>
            </a:extLst>
          </p:cNvPr>
          <p:cNvSpPr/>
          <p:nvPr/>
        </p:nvSpPr>
        <p:spPr bwMode="auto">
          <a:xfrm>
            <a:off x="142434" y="2633486"/>
            <a:ext cx="6517937" cy="369285"/>
          </a:xfrm>
          <a:prstGeom prst="rect">
            <a:avLst/>
          </a:prstGeom>
          <a:noFill/>
          <a:ln w="28575" cap="flat" cmpd="sng" algn="ctr">
            <a:solidFill>
              <a:srgbClr val="FF0000"/>
            </a:solidFill>
            <a:prstDash val="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8" name="Rectangle 7">
            <a:extLst>
              <a:ext uri="{FF2B5EF4-FFF2-40B4-BE49-F238E27FC236}">
                <a16:creationId xmlns:a16="http://schemas.microsoft.com/office/drawing/2014/main" id="{E1FC843A-70D9-4975-A53F-EBBE2695495D}"/>
              </a:ext>
            </a:extLst>
          </p:cNvPr>
          <p:cNvSpPr/>
          <p:nvPr/>
        </p:nvSpPr>
        <p:spPr bwMode="auto">
          <a:xfrm>
            <a:off x="142434" y="3195597"/>
            <a:ext cx="5886706" cy="369285"/>
          </a:xfrm>
          <a:prstGeom prst="rect">
            <a:avLst/>
          </a:prstGeom>
          <a:noFill/>
          <a:ln w="28575" cap="flat" cmpd="sng" algn="ctr">
            <a:solidFill>
              <a:srgbClr val="FF0000"/>
            </a:solidFill>
            <a:prstDash val="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9" name="TextBox 8">
            <a:extLst>
              <a:ext uri="{FF2B5EF4-FFF2-40B4-BE49-F238E27FC236}">
                <a16:creationId xmlns:a16="http://schemas.microsoft.com/office/drawing/2014/main" id="{E2AEDBC7-CF63-44AC-A240-B4F045B20AC9}"/>
              </a:ext>
            </a:extLst>
          </p:cNvPr>
          <p:cNvSpPr txBox="1"/>
          <p:nvPr/>
        </p:nvSpPr>
        <p:spPr>
          <a:xfrm>
            <a:off x="5267467" y="939292"/>
            <a:ext cx="3775393" cy="369332"/>
          </a:xfrm>
          <a:prstGeom prst="rect">
            <a:avLst/>
          </a:prstGeom>
          <a:noFill/>
        </p:spPr>
        <p:txBody>
          <a:bodyPr wrap="none" rtlCol="0">
            <a:spAutoFit/>
          </a:bodyPr>
          <a:lstStyle/>
          <a:p>
            <a:r>
              <a:rPr lang="en-GB" i="1" dirty="0">
                <a:solidFill>
                  <a:srgbClr val="FF0000"/>
                </a:solidFill>
              </a:rPr>
              <a:t>What traffic to receive (frontend)….</a:t>
            </a:r>
          </a:p>
        </p:txBody>
      </p:sp>
      <p:cxnSp>
        <p:nvCxnSpPr>
          <p:cNvPr id="11" name="Straight Arrow Connector 10">
            <a:extLst>
              <a:ext uri="{FF2B5EF4-FFF2-40B4-BE49-F238E27FC236}">
                <a16:creationId xmlns:a16="http://schemas.microsoft.com/office/drawing/2014/main" id="{6EC2C487-D9D8-4BF6-A488-D3893B15D310}"/>
              </a:ext>
            </a:extLst>
          </p:cNvPr>
          <p:cNvCxnSpPr/>
          <p:nvPr/>
        </p:nvCxnSpPr>
        <p:spPr bwMode="auto">
          <a:xfrm flipH="1">
            <a:off x="5610286" y="1342946"/>
            <a:ext cx="1132677" cy="1205575"/>
          </a:xfrm>
          <a:prstGeom prst="straightConnector1">
            <a:avLst/>
          </a:prstGeom>
          <a:solidFill>
            <a:schemeClr val="accent1"/>
          </a:solidFill>
          <a:ln w="28575" cap="flat" cmpd="sng" algn="ctr">
            <a:solidFill>
              <a:srgbClr val="FF0000"/>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 name="TextBox 11">
            <a:extLst>
              <a:ext uri="{FF2B5EF4-FFF2-40B4-BE49-F238E27FC236}">
                <a16:creationId xmlns:a16="http://schemas.microsoft.com/office/drawing/2014/main" id="{74B48C14-4257-492F-8B5A-474289BFFE2F}"/>
              </a:ext>
            </a:extLst>
          </p:cNvPr>
          <p:cNvSpPr txBox="1"/>
          <p:nvPr/>
        </p:nvSpPr>
        <p:spPr>
          <a:xfrm>
            <a:off x="5290737" y="4687555"/>
            <a:ext cx="3736920" cy="369332"/>
          </a:xfrm>
          <a:prstGeom prst="rect">
            <a:avLst/>
          </a:prstGeom>
          <a:noFill/>
        </p:spPr>
        <p:txBody>
          <a:bodyPr wrap="none" rtlCol="0">
            <a:spAutoFit/>
          </a:bodyPr>
          <a:lstStyle/>
          <a:p>
            <a:r>
              <a:rPr lang="en-GB" i="1" dirty="0">
                <a:solidFill>
                  <a:srgbClr val="FF0000"/>
                </a:solidFill>
              </a:rPr>
              <a:t>….where it should go (backend)….</a:t>
            </a:r>
          </a:p>
        </p:txBody>
      </p:sp>
      <p:cxnSp>
        <p:nvCxnSpPr>
          <p:cNvPr id="13" name="Straight Arrow Connector 12">
            <a:extLst>
              <a:ext uri="{FF2B5EF4-FFF2-40B4-BE49-F238E27FC236}">
                <a16:creationId xmlns:a16="http://schemas.microsoft.com/office/drawing/2014/main" id="{856626BE-4E23-4BCF-B7DF-2393100B7FAC}"/>
              </a:ext>
            </a:extLst>
          </p:cNvPr>
          <p:cNvCxnSpPr>
            <a:stCxn id="12" idx="0"/>
          </p:cNvCxnSpPr>
          <p:nvPr/>
        </p:nvCxnSpPr>
        <p:spPr bwMode="auto">
          <a:xfrm flipH="1" flipV="1">
            <a:off x="5610287" y="3646235"/>
            <a:ext cx="1548910" cy="1041320"/>
          </a:xfrm>
          <a:prstGeom prst="straightConnector1">
            <a:avLst/>
          </a:prstGeom>
          <a:solidFill>
            <a:schemeClr val="accent1"/>
          </a:solidFill>
          <a:ln w="28575" cap="flat" cmpd="sng" algn="ctr">
            <a:solidFill>
              <a:srgbClr val="FF0000"/>
            </a:solidFill>
            <a:prstDash val="solid"/>
            <a:round/>
            <a:headEnd type="none" w="med" len="med"/>
            <a:tailEnd type="arrow"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265793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0B179E32-E6F3-41F8-8C7D-DA53CC9798B0}"/>
              </a:ext>
            </a:extLst>
          </p:cNvPr>
          <p:cNvSpPr/>
          <p:nvPr/>
        </p:nvSpPr>
        <p:spPr bwMode="auto">
          <a:xfrm>
            <a:off x="1632154" y="3163005"/>
            <a:ext cx="5187690" cy="2472740"/>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Helvetica" panose="020B0604020202020204" pitchFamily="34" charset="0"/>
            </a:endParaRPr>
          </a:p>
        </p:txBody>
      </p:sp>
      <p:sp>
        <p:nvSpPr>
          <p:cNvPr id="2" name="Title 1">
            <a:extLst>
              <a:ext uri="{FF2B5EF4-FFF2-40B4-BE49-F238E27FC236}">
                <a16:creationId xmlns:a16="http://schemas.microsoft.com/office/drawing/2014/main" id="{29A3D439-0750-478A-B095-E31A0E358455}"/>
              </a:ext>
            </a:extLst>
          </p:cNvPr>
          <p:cNvSpPr>
            <a:spLocks noGrp="1"/>
          </p:cNvSpPr>
          <p:nvPr>
            <p:ph type="title"/>
          </p:nvPr>
        </p:nvSpPr>
        <p:spPr>
          <a:xfrm>
            <a:off x="257175" y="0"/>
            <a:ext cx="8686800" cy="675960"/>
          </a:xfrm>
        </p:spPr>
        <p:txBody>
          <a:bodyPr/>
          <a:lstStyle/>
          <a:p>
            <a:r>
              <a:rPr lang="en-GB" dirty="0"/>
              <a:t>Add NSG Rules</a:t>
            </a:r>
          </a:p>
        </p:txBody>
      </p:sp>
      <p:pic>
        <p:nvPicPr>
          <p:cNvPr id="12" name="Content Placeholder 11" descr="Remote learning math with solid fill">
            <a:extLst>
              <a:ext uri="{FF2B5EF4-FFF2-40B4-BE49-F238E27FC236}">
                <a16:creationId xmlns:a16="http://schemas.microsoft.com/office/drawing/2014/main" id="{0D1C99F7-97D6-4E16-ABAF-D16C550A94B3}"/>
              </a:ext>
            </a:extLst>
          </p:cNvPr>
          <p:cNvPicPr>
            <a:picLocks noGrp="1" noChangeAspect="1"/>
          </p:cNvPicPr>
          <p:nvPr>
            <p:ph idx="1"/>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909993" y="3452289"/>
            <a:ext cx="705135" cy="705135"/>
          </a:xfrm>
        </p:spPr>
      </p:pic>
      <p:sp>
        <p:nvSpPr>
          <p:cNvPr id="4" name="Footer Placeholder 3">
            <a:extLst>
              <a:ext uri="{FF2B5EF4-FFF2-40B4-BE49-F238E27FC236}">
                <a16:creationId xmlns:a16="http://schemas.microsoft.com/office/drawing/2014/main" id="{38B3BFA7-3A12-40BD-878A-179458D70369}"/>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07E395FB-8CE9-41C1-9C69-AD84F00BFA80}"/>
              </a:ext>
            </a:extLst>
          </p:cNvPr>
          <p:cNvSpPr txBox="1"/>
          <p:nvPr/>
        </p:nvSpPr>
        <p:spPr>
          <a:xfrm>
            <a:off x="79375" y="753474"/>
            <a:ext cx="8941721" cy="2308324"/>
          </a:xfrm>
          <a:prstGeom prst="rect">
            <a:avLst/>
          </a:prstGeom>
          <a:solidFill>
            <a:srgbClr val="000000"/>
          </a:solidFill>
        </p:spPr>
        <p:txBody>
          <a:bodyPr wrap="square" rtlCol="0">
            <a:spAutoFit/>
          </a:bodyPr>
          <a:lstStyle/>
          <a:p>
            <a:r>
              <a:rPr lang="en-GB" u="sng" dirty="0">
                <a:solidFill>
                  <a:schemeClr val="bg1"/>
                </a:solidFill>
              </a:rPr>
              <a:t>CREATE A NETWORK SEC GROUP (NSG) FOR THE VMs TO SHARE </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a:t>
            </a:r>
            <a:r>
              <a:rPr lang="en-GB" dirty="0" err="1">
                <a:solidFill>
                  <a:schemeClr val="accent1">
                    <a:lumMod val="50000"/>
                  </a:schemeClr>
                </a:solidFill>
              </a:rPr>
              <a:t>nsg</a:t>
            </a:r>
            <a:r>
              <a:rPr lang="en-GB" dirty="0">
                <a:solidFill>
                  <a:schemeClr val="accent1">
                    <a:lumMod val="50000"/>
                  </a:schemeClr>
                </a:solidFill>
              </a:rPr>
              <a:t>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myNSG</a:t>
            </a:r>
            <a:endParaRPr lang="en-GB" dirty="0">
              <a:solidFill>
                <a:srgbClr val="FFC000"/>
              </a:solidFill>
            </a:endParaRPr>
          </a:p>
          <a:p>
            <a:endParaRPr lang="en-GB" dirty="0">
              <a:solidFill>
                <a:schemeClr val="bg1"/>
              </a:solidFill>
            </a:endParaRPr>
          </a:p>
          <a:p>
            <a:r>
              <a:rPr lang="en-GB" u="sng" dirty="0">
                <a:solidFill>
                  <a:schemeClr val="bg1"/>
                </a:solidFill>
              </a:rPr>
              <a:t>ADD A RULE TO THIS NSG TO ALLOW ACCESS TO PORT 80</a:t>
            </a:r>
            <a:endParaRPr lang="en-GB" dirty="0">
              <a:solidFill>
                <a:schemeClr val="bg1"/>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a:t>
            </a:r>
            <a:r>
              <a:rPr lang="en-GB" dirty="0" err="1">
                <a:solidFill>
                  <a:schemeClr val="accent1">
                    <a:lumMod val="50000"/>
                  </a:schemeClr>
                </a:solidFill>
              </a:rPr>
              <a:t>nsg</a:t>
            </a:r>
            <a:r>
              <a:rPr lang="en-GB" dirty="0">
                <a:solidFill>
                  <a:schemeClr val="accent1">
                    <a:lumMod val="50000"/>
                  </a:schemeClr>
                </a:solidFill>
              </a:rPr>
              <a:t> rule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a:t>
            </a:r>
            <a:r>
              <a:rPr lang="en-GB" dirty="0" err="1">
                <a:solidFill>
                  <a:schemeClr val="accent1">
                    <a:lumMod val="50000"/>
                  </a:schemeClr>
                </a:solidFill>
              </a:rPr>
              <a:t>nsg</a:t>
            </a:r>
            <a:r>
              <a:rPr lang="en-GB" dirty="0">
                <a:solidFill>
                  <a:schemeClr val="accent1">
                    <a:lumMod val="50000"/>
                  </a:schemeClr>
                </a:solidFill>
              </a:rPr>
              <a:t>-name </a:t>
            </a:r>
            <a:r>
              <a:rPr lang="en-GB" dirty="0" err="1">
                <a:solidFill>
                  <a:srgbClr val="FFC000"/>
                </a:solidFill>
              </a:rPr>
              <a:t>myNSG</a:t>
            </a:r>
            <a:r>
              <a:rPr lang="en-GB" dirty="0">
                <a:solidFill>
                  <a:schemeClr val="accent1">
                    <a:lumMod val="50000"/>
                  </a:schemeClr>
                </a:solidFill>
              </a:rPr>
              <a:t> --name </a:t>
            </a:r>
            <a:r>
              <a:rPr lang="en-GB" dirty="0" err="1">
                <a:solidFill>
                  <a:srgbClr val="FFC000"/>
                </a:solidFill>
              </a:rPr>
              <a:t>myNSGRuleHTTP</a:t>
            </a:r>
            <a:r>
              <a:rPr lang="en-GB" dirty="0">
                <a:solidFill>
                  <a:schemeClr val="accent1">
                    <a:lumMod val="50000"/>
                  </a:schemeClr>
                </a:solidFill>
              </a:rPr>
              <a:t> --protocol </a:t>
            </a:r>
            <a:r>
              <a:rPr lang="en-GB" dirty="0">
                <a:solidFill>
                  <a:srgbClr val="FFC000"/>
                </a:solidFill>
              </a:rPr>
              <a:t>'*'</a:t>
            </a:r>
            <a:r>
              <a:rPr lang="en-GB" dirty="0">
                <a:solidFill>
                  <a:schemeClr val="accent1">
                    <a:lumMod val="50000"/>
                  </a:schemeClr>
                </a:solidFill>
              </a:rPr>
              <a:t> --direction </a:t>
            </a:r>
            <a:r>
              <a:rPr lang="en-GB" dirty="0">
                <a:solidFill>
                  <a:srgbClr val="FFC000"/>
                </a:solidFill>
              </a:rPr>
              <a:t>inbound</a:t>
            </a:r>
            <a:r>
              <a:rPr lang="en-GB" dirty="0">
                <a:solidFill>
                  <a:schemeClr val="accent1">
                    <a:lumMod val="50000"/>
                  </a:schemeClr>
                </a:solidFill>
              </a:rPr>
              <a:t> --source-address-prefix </a:t>
            </a:r>
            <a:r>
              <a:rPr lang="en-GB" dirty="0">
                <a:solidFill>
                  <a:srgbClr val="FFC000"/>
                </a:solidFill>
              </a:rPr>
              <a:t>'*'</a:t>
            </a:r>
            <a:r>
              <a:rPr lang="en-GB" dirty="0">
                <a:solidFill>
                  <a:schemeClr val="accent1">
                    <a:lumMod val="50000"/>
                  </a:schemeClr>
                </a:solidFill>
              </a:rPr>
              <a:t> --source-port-range</a:t>
            </a:r>
            <a:r>
              <a:rPr lang="en-GB" dirty="0">
                <a:solidFill>
                  <a:srgbClr val="FFC000"/>
                </a:solidFill>
              </a:rPr>
              <a:t> '*' </a:t>
            </a:r>
            <a:r>
              <a:rPr lang="en-GB" dirty="0">
                <a:solidFill>
                  <a:schemeClr val="accent1">
                    <a:lumMod val="50000"/>
                  </a:schemeClr>
                </a:solidFill>
              </a:rPr>
              <a:t>--destination-address-prefix </a:t>
            </a:r>
            <a:r>
              <a:rPr lang="en-GB" dirty="0">
                <a:solidFill>
                  <a:srgbClr val="FFC000"/>
                </a:solidFill>
              </a:rPr>
              <a:t>'*'</a:t>
            </a:r>
            <a:r>
              <a:rPr lang="en-GB" dirty="0">
                <a:solidFill>
                  <a:schemeClr val="accent1">
                    <a:lumMod val="50000"/>
                  </a:schemeClr>
                </a:solidFill>
              </a:rPr>
              <a:t> --destination-port-range </a:t>
            </a:r>
            <a:r>
              <a:rPr lang="en-GB" dirty="0">
                <a:solidFill>
                  <a:srgbClr val="FFC000"/>
                </a:solidFill>
              </a:rPr>
              <a:t>80</a:t>
            </a:r>
            <a:r>
              <a:rPr lang="en-GB" dirty="0">
                <a:solidFill>
                  <a:schemeClr val="accent1">
                    <a:lumMod val="50000"/>
                  </a:schemeClr>
                </a:solidFill>
              </a:rPr>
              <a:t> --access </a:t>
            </a:r>
            <a:r>
              <a:rPr lang="en-GB" dirty="0">
                <a:solidFill>
                  <a:srgbClr val="FFC000"/>
                </a:solidFill>
              </a:rPr>
              <a:t>allow</a:t>
            </a:r>
            <a:r>
              <a:rPr lang="en-GB" dirty="0">
                <a:solidFill>
                  <a:schemeClr val="accent1">
                    <a:lumMod val="50000"/>
                  </a:schemeClr>
                </a:solidFill>
              </a:rPr>
              <a:t> --priority </a:t>
            </a:r>
            <a:r>
              <a:rPr lang="en-GB" dirty="0">
                <a:solidFill>
                  <a:srgbClr val="FFC000"/>
                </a:solidFill>
              </a:rPr>
              <a:t>200</a:t>
            </a:r>
          </a:p>
        </p:txBody>
      </p:sp>
      <p:sp>
        <p:nvSpPr>
          <p:cNvPr id="9" name="Cloud 8">
            <a:extLst>
              <a:ext uri="{FF2B5EF4-FFF2-40B4-BE49-F238E27FC236}">
                <a16:creationId xmlns:a16="http://schemas.microsoft.com/office/drawing/2014/main" id="{2EDF76ED-CDE4-4EBC-B3A2-C51191D97D24}"/>
              </a:ext>
            </a:extLst>
          </p:cNvPr>
          <p:cNvSpPr/>
          <p:nvPr/>
        </p:nvSpPr>
        <p:spPr bwMode="auto">
          <a:xfrm>
            <a:off x="1891582" y="3347671"/>
            <a:ext cx="1778759" cy="1407161"/>
          </a:xfrm>
          <a:prstGeom prst="cloud">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Helvetica" panose="020B0604020202020204" pitchFamily="34" charset="0"/>
              </a:rPr>
              <a:t>Internet</a:t>
            </a:r>
          </a:p>
        </p:txBody>
      </p:sp>
      <p:sp>
        <p:nvSpPr>
          <p:cNvPr id="10" name="Arrow: Right 9">
            <a:extLst>
              <a:ext uri="{FF2B5EF4-FFF2-40B4-BE49-F238E27FC236}">
                <a16:creationId xmlns:a16="http://schemas.microsoft.com/office/drawing/2014/main" id="{5059EF98-EC62-4CE2-B66B-E2C271D10130}"/>
              </a:ext>
            </a:extLst>
          </p:cNvPr>
          <p:cNvSpPr/>
          <p:nvPr/>
        </p:nvSpPr>
        <p:spPr bwMode="auto">
          <a:xfrm>
            <a:off x="3811367" y="4147610"/>
            <a:ext cx="829384" cy="591403"/>
          </a:xfrm>
          <a:prstGeom prst="rightArrow">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pic>
        <p:nvPicPr>
          <p:cNvPr id="13" name="Content Placeholder 11" descr="Remote learning math with solid fill">
            <a:extLst>
              <a:ext uri="{FF2B5EF4-FFF2-40B4-BE49-F238E27FC236}">
                <a16:creationId xmlns:a16="http://schemas.microsoft.com/office/drawing/2014/main" id="{52BA4267-82EC-4DF0-82AD-F33DA30F999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auto">
          <a:xfrm>
            <a:off x="5909992" y="4090745"/>
            <a:ext cx="705135" cy="705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Content Placeholder 11" descr="Remote learning math with solid fill">
            <a:extLst>
              <a:ext uri="{FF2B5EF4-FFF2-40B4-BE49-F238E27FC236}">
                <a16:creationId xmlns:a16="http://schemas.microsoft.com/office/drawing/2014/main" id="{C9BA2D43-27FB-46C9-8FB6-E4CBB86BA34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auto">
          <a:xfrm>
            <a:off x="5919093" y="4715832"/>
            <a:ext cx="705135" cy="705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a:extLst>
              <a:ext uri="{FF2B5EF4-FFF2-40B4-BE49-F238E27FC236}">
                <a16:creationId xmlns:a16="http://schemas.microsoft.com/office/drawing/2014/main" id="{873541A3-798C-4033-9939-931B47DC06DD}"/>
              </a:ext>
            </a:extLst>
          </p:cNvPr>
          <p:cNvSpPr/>
          <p:nvPr/>
        </p:nvSpPr>
        <p:spPr bwMode="auto">
          <a:xfrm>
            <a:off x="4645301" y="3452289"/>
            <a:ext cx="444407" cy="2043896"/>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6" name="Arrow: Right 15">
            <a:extLst>
              <a:ext uri="{FF2B5EF4-FFF2-40B4-BE49-F238E27FC236}">
                <a16:creationId xmlns:a16="http://schemas.microsoft.com/office/drawing/2014/main" id="{CB64DBC6-2048-45E1-8499-89940CF18521}"/>
              </a:ext>
            </a:extLst>
          </p:cNvPr>
          <p:cNvSpPr/>
          <p:nvPr/>
        </p:nvSpPr>
        <p:spPr bwMode="auto">
          <a:xfrm>
            <a:off x="5154815" y="3482090"/>
            <a:ext cx="755177" cy="591403"/>
          </a:xfrm>
          <a:prstGeom prst="rightArrow">
            <a:avLst/>
          </a:prstGeom>
          <a:pattFill prst="wdUpDiag">
            <a:fgClr>
              <a:schemeClr val="tx1"/>
            </a:fgClr>
            <a:bgClr>
              <a:schemeClr val="bg1"/>
            </a:bgClr>
          </a:patt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Helvetica" panose="020B0604020202020204" pitchFamily="34" charset="0"/>
            </a:endParaRPr>
          </a:p>
        </p:txBody>
      </p:sp>
      <p:sp>
        <p:nvSpPr>
          <p:cNvPr id="18" name="Arrow: Right 17">
            <a:extLst>
              <a:ext uri="{FF2B5EF4-FFF2-40B4-BE49-F238E27FC236}">
                <a16:creationId xmlns:a16="http://schemas.microsoft.com/office/drawing/2014/main" id="{7DA0EC51-A30C-4EC4-B76F-C78EE66E7BC8}"/>
              </a:ext>
            </a:extLst>
          </p:cNvPr>
          <p:cNvSpPr/>
          <p:nvPr/>
        </p:nvSpPr>
        <p:spPr bwMode="auto">
          <a:xfrm>
            <a:off x="5154815" y="4113772"/>
            <a:ext cx="755177" cy="591403"/>
          </a:xfrm>
          <a:prstGeom prst="rightArrow">
            <a:avLst/>
          </a:prstGeom>
          <a:pattFill prst="wdUpDiag">
            <a:fgClr>
              <a:schemeClr val="tx1"/>
            </a:fgClr>
            <a:bgClr>
              <a:schemeClr val="bg1"/>
            </a:bgClr>
          </a:patt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9" name="Arrow: Right 18">
            <a:extLst>
              <a:ext uri="{FF2B5EF4-FFF2-40B4-BE49-F238E27FC236}">
                <a16:creationId xmlns:a16="http://schemas.microsoft.com/office/drawing/2014/main" id="{965E2AD9-D690-4CD0-B7C6-D1F0E27AB84F}"/>
              </a:ext>
            </a:extLst>
          </p:cNvPr>
          <p:cNvSpPr/>
          <p:nvPr/>
        </p:nvSpPr>
        <p:spPr bwMode="auto">
          <a:xfrm>
            <a:off x="5165328" y="4762885"/>
            <a:ext cx="755177" cy="591403"/>
          </a:xfrm>
          <a:prstGeom prst="rightArrow">
            <a:avLst/>
          </a:prstGeom>
          <a:pattFill prst="wdUpDiag">
            <a:fgClr>
              <a:schemeClr val="tx1"/>
            </a:fgClr>
            <a:bgClr>
              <a:schemeClr val="bg1"/>
            </a:bgClr>
          </a:patt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20" name="TextBox 19">
            <a:extLst>
              <a:ext uri="{FF2B5EF4-FFF2-40B4-BE49-F238E27FC236}">
                <a16:creationId xmlns:a16="http://schemas.microsoft.com/office/drawing/2014/main" id="{7DCE9D57-CBA8-4457-A321-7BB38536C920}"/>
              </a:ext>
            </a:extLst>
          </p:cNvPr>
          <p:cNvSpPr txBox="1"/>
          <p:nvPr/>
        </p:nvSpPr>
        <p:spPr>
          <a:xfrm>
            <a:off x="5260870" y="3163005"/>
            <a:ext cx="928459" cy="369332"/>
          </a:xfrm>
          <a:prstGeom prst="rect">
            <a:avLst/>
          </a:prstGeom>
          <a:noFill/>
        </p:spPr>
        <p:txBody>
          <a:bodyPr wrap="none" rtlCol="0">
            <a:spAutoFit/>
          </a:bodyPr>
          <a:lstStyle/>
          <a:p>
            <a:r>
              <a:rPr lang="en-GB" dirty="0"/>
              <a:t>Port 80</a:t>
            </a:r>
          </a:p>
        </p:txBody>
      </p:sp>
      <p:graphicFrame>
        <p:nvGraphicFramePr>
          <p:cNvPr id="24" name="Table 24">
            <a:extLst>
              <a:ext uri="{FF2B5EF4-FFF2-40B4-BE49-F238E27FC236}">
                <a16:creationId xmlns:a16="http://schemas.microsoft.com/office/drawing/2014/main" id="{217BC5C1-297E-4280-930B-F62E870EDE09}"/>
              </a:ext>
            </a:extLst>
          </p:cNvPr>
          <p:cNvGraphicFramePr>
            <a:graphicFrameLocks noGrp="1"/>
          </p:cNvGraphicFramePr>
          <p:nvPr/>
        </p:nvGraphicFramePr>
        <p:xfrm>
          <a:off x="419044" y="5709963"/>
          <a:ext cx="7854801" cy="670560"/>
        </p:xfrm>
        <a:graphic>
          <a:graphicData uri="http://schemas.openxmlformats.org/drawingml/2006/table">
            <a:tbl>
              <a:tblPr firstRow="1" bandRow="1">
                <a:tableStyleId>{5940675A-B579-460E-94D1-54222C63F5DA}</a:tableStyleId>
              </a:tblPr>
              <a:tblGrid>
                <a:gridCol w="1219200">
                  <a:extLst>
                    <a:ext uri="{9D8B030D-6E8A-4147-A177-3AD203B41FA5}">
                      <a16:colId xmlns:a16="http://schemas.microsoft.com/office/drawing/2014/main" val="2448024695"/>
                    </a:ext>
                  </a:extLst>
                </a:gridCol>
                <a:gridCol w="1219200">
                  <a:extLst>
                    <a:ext uri="{9D8B030D-6E8A-4147-A177-3AD203B41FA5}">
                      <a16:colId xmlns:a16="http://schemas.microsoft.com/office/drawing/2014/main" val="2256742599"/>
                    </a:ext>
                  </a:extLst>
                </a:gridCol>
                <a:gridCol w="1219200">
                  <a:extLst>
                    <a:ext uri="{9D8B030D-6E8A-4147-A177-3AD203B41FA5}">
                      <a16:colId xmlns:a16="http://schemas.microsoft.com/office/drawing/2014/main" val="2619823785"/>
                    </a:ext>
                  </a:extLst>
                </a:gridCol>
                <a:gridCol w="1219200">
                  <a:extLst>
                    <a:ext uri="{9D8B030D-6E8A-4147-A177-3AD203B41FA5}">
                      <a16:colId xmlns:a16="http://schemas.microsoft.com/office/drawing/2014/main" val="3587734474"/>
                    </a:ext>
                  </a:extLst>
                </a:gridCol>
                <a:gridCol w="2978001">
                  <a:extLst>
                    <a:ext uri="{9D8B030D-6E8A-4147-A177-3AD203B41FA5}">
                      <a16:colId xmlns:a16="http://schemas.microsoft.com/office/drawing/2014/main" val="108377367"/>
                    </a:ext>
                  </a:extLst>
                </a:gridCol>
              </a:tblGrid>
              <a:tr h="324000">
                <a:tc>
                  <a:txBody>
                    <a:bodyPr/>
                    <a:lstStyle/>
                    <a:p>
                      <a:pPr algn="ctr"/>
                      <a:r>
                        <a:rPr lang="en-GB" sz="1600" b="1" dirty="0" err="1"/>
                        <a:t>Dest</a:t>
                      </a:r>
                      <a:r>
                        <a:rPr lang="en-GB" sz="1600" b="1" dirty="0"/>
                        <a:t> </a:t>
                      </a:r>
                      <a:r>
                        <a:rPr lang="en-GB" sz="1600" b="1" dirty="0" err="1"/>
                        <a:t>Addr</a:t>
                      </a:r>
                      <a:endParaRPr lang="en-GB" sz="1600" b="1" dirty="0"/>
                    </a:p>
                  </a:txBody>
                  <a:tcPr>
                    <a:solidFill>
                      <a:schemeClr val="bg1"/>
                    </a:solidFill>
                  </a:tcPr>
                </a:tc>
                <a:tc>
                  <a:txBody>
                    <a:bodyPr/>
                    <a:lstStyle/>
                    <a:p>
                      <a:pPr algn="ctr"/>
                      <a:r>
                        <a:rPr lang="en-GB" sz="1600" b="1" dirty="0" err="1"/>
                        <a:t>Dest</a:t>
                      </a:r>
                      <a:r>
                        <a:rPr lang="en-GB" sz="1600" b="1" dirty="0"/>
                        <a:t> Port</a:t>
                      </a:r>
                    </a:p>
                  </a:txBody>
                  <a:tcPr>
                    <a:solidFill>
                      <a:schemeClr val="bg1"/>
                    </a:solidFill>
                  </a:tcPr>
                </a:tc>
                <a:tc>
                  <a:txBody>
                    <a:bodyPr/>
                    <a:lstStyle/>
                    <a:p>
                      <a:pPr algn="ctr"/>
                      <a:r>
                        <a:rPr lang="en-GB" sz="1600" b="1" dirty="0" err="1"/>
                        <a:t>Src</a:t>
                      </a:r>
                      <a:r>
                        <a:rPr lang="en-GB" sz="1600" b="1" dirty="0"/>
                        <a:t> </a:t>
                      </a:r>
                      <a:r>
                        <a:rPr lang="en-GB" sz="1600" b="1" dirty="0" err="1"/>
                        <a:t>Addr</a:t>
                      </a:r>
                      <a:endParaRPr lang="en-GB" sz="1600" b="1" dirty="0"/>
                    </a:p>
                  </a:txBody>
                  <a:tcPr>
                    <a:solidFill>
                      <a:schemeClr val="bg1"/>
                    </a:solidFill>
                  </a:tcPr>
                </a:tc>
                <a:tc>
                  <a:txBody>
                    <a:bodyPr/>
                    <a:lstStyle/>
                    <a:p>
                      <a:pPr algn="ctr"/>
                      <a:r>
                        <a:rPr lang="en-GB" sz="1600" b="1" dirty="0" err="1"/>
                        <a:t>Src</a:t>
                      </a:r>
                      <a:r>
                        <a:rPr lang="en-GB" sz="1600" b="1" dirty="0"/>
                        <a:t> Port</a:t>
                      </a:r>
                    </a:p>
                  </a:txBody>
                  <a:tcPr>
                    <a:solidFill>
                      <a:schemeClr val="bg1"/>
                    </a:solidFill>
                  </a:tcPr>
                </a:tc>
                <a:tc>
                  <a:txBody>
                    <a:bodyPr/>
                    <a:lstStyle/>
                    <a:p>
                      <a:pPr algn="ctr"/>
                      <a:r>
                        <a:rPr lang="en-GB" sz="1600" b="1" dirty="0"/>
                        <a:t>Data</a:t>
                      </a:r>
                    </a:p>
                  </a:txBody>
                  <a:tcPr>
                    <a:solidFill>
                      <a:schemeClr val="bg1"/>
                    </a:solidFill>
                  </a:tcPr>
                </a:tc>
                <a:extLst>
                  <a:ext uri="{0D108BD9-81ED-4DB2-BD59-A6C34878D82A}">
                    <a16:rowId xmlns:a16="http://schemas.microsoft.com/office/drawing/2014/main" val="1380047800"/>
                  </a:ext>
                </a:extLst>
              </a:tr>
              <a:tr h="324000">
                <a:tc>
                  <a:txBody>
                    <a:bodyPr/>
                    <a:lstStyle/>
                    <a:p>
                      <a:pPr algn="ctr"/>
                      <a:r>
                        <a:rPr lang="en-GB" sz="1600" dirty="0"/>
                        <a:t>*</a:t>
                      </a:r>
                    </a:p>
                  </a:txBody>
                  <a:tcPr>
                    <a:solidFill>
                      <a:schemeClr val="bg1"/>
                    </a:solidFill>
                  </a:tcPr>
                </a:tc>
                <a:tc>
                  <a:txBody>
                    <a:bodyPr/>
                    <a:lstStyle/>
                    <a:p>
                      <a:pPr algn="ctr"/>
                      <a:r>
                        <a:rPr lang="en-GB" sz="1600" dirty="0"/>
                        <a:t>80</a:t>
                      </a:r>
                    </a:p>
                  </a:txBody>
                  <a:tcPr>
                    <a:solidFill>
                      <a:schemeClr val="bg1"/>
                    </a:solidFill>
                  </a:tcPr>
                </a:tc>
                <a:tc>
                  <a:txBody>
                    <a:bodyPr/>
                    <a:lstStyle/>
                    <a:p>
                      <a:pPr algn="ctr"/>
                      <a:r>
                        <a:rPr lang="en-GB" sz="1600" dirty="0"/>
                        <a:t>*</a:t>
                      </a:r>
                    </a:p>
                  </a:txBody>
                  <a:tcPr>
                    <a:solidFill>
                      <a:schemeClr val="bg1"/>
                    </a:solidFill>
                  </a:tcPr>
                </a:tc>
                <a:tc>
                  <a:txBody>
                    <a:bodyPr/>
                    <a:lstStyle/>
                    <a:p>
                      <a:pPr algn="ctr"/>
                      <a:r>
                        <a:rPr lang="en-GB" sz="1600" dirty="0"/>
                        <a:t>*</a:t>
                      </a:r>
                    </a:p>
                  </a:txBody>
                  <a:tcPr>
                    <a:solidFill>
                      <a:schemeClr val="bg1"/>
                    </a:solidFill>
                  </a:tcPr>
                </a:tc>
                <a:tc>
                  <a:txBody>
                    <a:bodyPr/>
                    <a:lstStyle/>
                    <a:p>
                      <a:pPr algn="ctr"/>
                      <a:endParaRPr lang="en-GB" sz="1600" dirty="0"/>
                    </a:p>
                  </a:txBody>
                  <a:tcPr>
                    <a:pattFill prst="wdUpDiag">
                      <a:fgClr>
                        <a:schemeClr val="tx1"/>
                      </a:fgClr>
                      <a:bgClr>
                        <a:schemeClr val="bg1"/>
                      </a:bgClr>
                    </a:pattFill>
                  </a:tcPr>
                </a:tc>
                <a:extLst>
                  <a:ext uri="{0D108BD9-81ED-4DB2-BD59-A6C34878D82A}">
                    <a16:rowId xmlns:a16="http://schemas.microsoft.com/office/drawing/2014/main" val="1774033376"/>
                  </a:ext>
                </a:extLst>
              </a:tr>
            </a:tbl>
          </a:graphicData>
        </a:graphic>
      </p:graphicFrame>
      <p:sp>
        <p:nvSpPr>
          <p:cNvPr id="3" name="TextBox 2">
            <a:extLst>
              <a:ext uri="{FF2B5EF4-FFF2-40B4-BE49-F238E27FC236}">
                <a16:creationId xmlns:a16="http://schemas.microsoft.com/office/drawing/2014/main" id="{2D94E9E6-9A96-4DC8-8B7E-0DE893C8B8BB}"/>
              </a:ext>
            </a:extLst>
          </p:cNvPr>
          <p:cNvSpPr txBox="1"/>
          <p:nvPr/>
        </p:nvSpPr>
        <p:spPr>
          <a:xfrm>
            <a:off x="6991006" y="3209171"/>
            <a:ext cx="1952969" cy="1200329"/>
          </a:xfrm>
          <a:prstGeom prst="rect">
            <a:avLst/>
          </a:prstGeom>
          <a:noFill/>
        </p:spPr>
        <p:txBody>
          <a:bodyPr wrap="square" rtlCol="0">
            <a:spAutoFit/>
          </a:bodyPr>
          <a:lstStyle/>
          <a:p>
            <a:r>
              <a:rPr lang="en-GB" dirty="0"/>
              <a:t>These rules are applied in order of priority (highest first)</a:t>
            </a:r>
          </a:p>
        </p:txBody>
      </p:sp>
      <p:sp>
        <p:nvSpPr>
          <p:cNvPr id="6" name="TextBox 5">
            <a:extLst>
              <a:ext uri="{FF2B5EF4-FFF2-40B4-BE49-F238E27FC236}">
                <a16:creationId xmlns:a16="http://schemas.microsoft.com/office/drawing/2014/main" id="{7C3ECECE-98BA-2438-3F08-951CA45BCB02}"/>
              </a:ext>
            </a:extLst>
          </p:cNvPr>
          <p:cNvSpPr txBox="1"/>
          <p:nvPr/>
        </p:nvSpPr>
        <p:spPr>
          <a:xfrm>
            <a:off x="372488" y="6349431"/>
            <a:ext cx="4177747" cy="276999"/>
          </a:xfrm>
          <a:prstGeom prst="rect">
            <a:avLst/>
          </a:prstGeom>
          <a:noFill/>
        </p:spPr>
        <p:txBody>
          <a:bodyPr wrap="none" rtlCol="0">
            <a:spAutoFit/>
          </a:bodyPr>
          <a:lstStyle/>
          <a:p>
            <a:r>
              <a:rPr lang="en-GB" sz="1200" i="1" dirty="0"/>
              <a:t>Anything destined to port 80 arriving from any address/port</a:t>
            </a:r>
          </a:p>
        </p:txBody>
      </p:sp>
    </p:spTree>
    <p:extLst>
      <p:ext uri="{BB962C8B-B14F-4D97-AF65-F5344CB8AC3E}">
        <p14:creationId xmlns:p14="http://schemas.microsoft.com/office/powerpoint/2010/main" val="14327348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D3627-1E62-4F0D-91E0-3DBBD745973B}"/>
              </a:ext>
            </a:extLst>
          </p:cNvPr>
          <p:cNvSpPr>
            <a:spLocks noGrp="1"/>
          </p:cNvSpPr>
          <p:nvPr>
            <p:ph type="title"/>
          </p:nvPr>
        </p:nvSpPr>
        <p:spPr/>
        <p:txBody>
          <a:bodyPr/>
          <a:lstStyle/>
          <a:p>
            <a:r>
              <a:rPr lang="en-GB"/>
              <a:t>Demo 1</a:t>
            </a:r>
            <a:endParaRPr lang="en-GB" dirty="0"/>
          </a:p>
        </p:txBody>
      </p:sp>
      <p:sp>
        <p:nvSpPr>
          <p:cNvPr id="3" name="Content Placeholder 2">
            <a:extLst>
              <a:ext uri="{FF2B5EF4-FFF2-40B4-BE49-F238E27FC236}">
                <a16:creationId xmlns:a16="http://schemas.microsoft.com/office/drawing/2014/main" id="{F4E35B7A-5512-4B2A-A17F-3EF1CA4F4994}"/>
              </a:ext>
            </a:extLst>
          </p:cNvPr>
          <p:cNvSpPr>
            <a:spLocks noGrp="1"/>
          </p:cNvSpPr>
          <p:nvPr>
            <p:ph idx="1"/>
          </p:nvPr>
        </p:nvSpPr>
        <p:spPr/>
        <p:txBody>
          <a:bodyPr/>
          <a:lstStyle/>
          <a:p>
            <a:r>
              <a:rPr lang="en-GB" dirty="0"/>
              <a:t>Create a Network Security Group and Rule to allow us to connect to port 80 of the load balancer</a:t>
            </a:r>
          </a:p>
          <a:p>
            <a:r>
              <a:rPr lang="en-GB" dirty="0"/>
              <a:t>Create 3 VMs running the Nginx web server</a:t>
            </a:r>
          </a:p>
          <a:p>
            <a:r>
              <a:rPr lang="en-GB" dirty="0"/>
              <a:t>Create a public IP address</a:t>
            </a:r>
          </a:p>
          <a:p>
            <a:r>
              <a:rPr lang="en-GB" dirty="0"/>
              <a:t>Create a load balancer</a:t>
            </a:r>
          </a:p>
          <a:p>
            <a:r>
              <a:rPr lang="en-GB" dirty="0"/>
              <a:t>Add a load balancer rule to map the public port to the VM ports</a:t>
            </a:r>
          </a:p>
          <a:p>
            <a:r>
              <a:rPr lang="en-GB" dirty="0"/>
              <a:t>Add the VMs to the load balancer</a:t>
            </a:r>
          </a:p>
          <a:p>
            <a:r>
              <a:rPr lang="en-GB" dirty="0"/>
              <a:t>Test the web server is running</a:t>
            </a:r>
          </a:p>
          <a:p>
            <a:pPr lvl="1"/>
            <a:r>
              <a:rPr lang="en-GB" dirty="0"/>
              <a:t>Refresh a few times to see responding VM change</a:t>
            </a:r>
          </a:p>
          <a:p>
            <a:pPr lvl="1"/>
            <a:r>
              <a:rPr lang="en-GB" dirty="0"/>
              <a:t>Might have to force it </a:t>
            </a:r>
            <a:r>
              <a:rPr lang="en-GB"/>
              <a:t>by stopping a VM </a:t>
            </a:r>
            <a:r>
              <a:rPr lang="en-GB">
                <a:sym typeface="Wingdings" panose="05000000000000000000" pitchFamily="2" charset="2"/>
              </a:rPr>
              <a:t></a:t>
            </a:r>
            <a:endParaRPr lang="en-GB" dirty="0"/>
          </a:p>
        </p:txBody>
      </p:sp>
      <p:sp>
        <p:nvSpPr>
          <p:cNvPr id="4" name="Footer Placeholder 3">
            <a:extLst>
              <a:ext uri="{FF2B5EF4-FFF2-40B4-BE49-F238E27FC236}">
                <a16:creationId xmlns:a16="http://schemas.microsoft.com/office/drawing/2014/main" id="{B4F9A6CE-9DFF-42FB-83B4-B62254D8E51E}"/>
              </a:ext>
            </a:extLst>
          </p:cNvPr>
          <p:cNvSpPr>
            <a:spLocks noGrp="1"/>
          </p:cNvSpPr>
          <p:nvPr>
            <p:ph type="ftr" sz="quarter" idx="10"/>
          </p:nvPr>
        </p:nvSpPr>
        <p:spPr/>
        <p:txBody>
          <a:bodyPr/>
          <a:lstStyle/>
          <a:p>
            <a:pPr>
              <a:defRPr/>
            </a:pPr>
            <a:r>
              <a:rPr lang="en-US" altLang="en-US"/>
              <a:t>WEB</a:t>
            </a:r>
            <a:endParaRPr lang="en-US" altLang="en-US" dirty="0"/>
          </a:p>
        </p:txBody>
      </p:sp>
    </p:spTree>
    <p:extLst>
      <p:ext uri="{BB962C8B-B14F-4D97-AF65-F5344CB8AC3E}">
        <p14:creationId xmlns:p14="http://schemas.microsoft.com/office/powerpoint/2010/main" val="5718296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7262E-A7E5-3218-D410-1AF97440CDC6}"/>
              </a:ext>
            </a:extLst>
          </p:cNvPr>
          <p:cNvSpPr>
            <a:spLocks noGrp="1"/>
          </p:cNvSpPr>
          <p:nvPr>
            <p:ph type="title"/>
          </p:nvPr>
        </p:nvSpPr>
        <p:spPr/>
        <p:txBody>
          <a:bodyPr/>
          <a:lstStyle/>
          <a:p>
            <a:r>
              <a:rPr lang="en-GB" dirty="0"/>
              <a:t>Answer</a:t>
            </a:r>
          </a:p>
        </p:txBody>
      </p:sp>
      <p:sp>
        <p:nvSpPr>
          <p:cNvPr id="3" name="Content Placeholder 2">
            <a:extLst>
              <a:ext uri="{FF2B5EF4-FFF2-40B4-BE49-F238E27FC236}">
                <a16:creationId xmlns:a16="http://schemas.microsoft.com/office/drawing/2014/main" id="{3AF070E8-60E5-B9D1-34AC-FAC2E8B445FE}"/>
              </a:ext>
            </a:extLst>
          </p:cNvPr>
          <p:cNvSpPr>
            <a:spLocks noGrp="1"/>
          </p:cNvSpPr>
          <p:nvPr>
            <p:ph idx="1"/>
          </p:nvPr>
        </p:nvSpPr>
        <p:spPr/>
        <p:txBody>
          <a:bodyPr/>
          <a:lstStyle/>
          <a:p>
            <a:endParaRPr lang="en-GB"/>
          </a:p>
        </p:txBody>
      </p:sp>
      <p:sp>
        <p:nvSpPr>
          <p:cNvPr id="4" name="Footer Placeholder 3">
            <a:extLst>
              <a:ext uri="{FF2B5EF4-FFF2-40B4-BE49-F238E27FC236}">
                <a16:creationId xmlns:a16="http://schemas.microsoft.com/office/drawing/2014/main" id="{637DC7ED-0633-999F-2866-621CE99E316C}"/>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0E75A9A3-0A9D-D3D9-4A52-47FEF8DDFADD}"/>
              </a:ext>
            </a:extLst>
          </p:cNvPr>
          <p:cNvSpPr txBox="1"/>
          <p:nvPr/>
        </p:nvSpPr>
        <p:spPr>
          <a:xfrm>
            <a:off x="101139" y="1535772"/>
            <a:ext cx="8941721" cy="4524315"/>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group create --name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--location </a:t>
            </a:r>
            <a:r>
              <a:rPr lang="en-GB" dirty="0" err="1">
                <a:solidFill>
                  <a:srgbClr val="FFC000"/>
                </a:solidFill>
              </a:rPr>
              <a:t>ukwest</a:t>
            </a:r>
            <a:endParaRPr lang="en-GB" dirty="0">
              <a:solidFill>
                <a:srgbClr val="FFC000"/>
              </a:solidFill>
            </a:endParaRPr>
          </a:p>
          <a:p>
            <a:endParaRPr lang="en-GB" u="sng" dirty="0">
              <a:solidFill>
                <a:schemeClr val="bg1"/>
              </a:solidFill>
            </a:endParaRPr>
          </a:p>
          <a:p>
            <a:r>
              <a:rPr lang="en-GB" u="sng" dirty="0">
                <a:solidFill>
                  <a:schemeClr val="bg1"/>
                </a:solidFill>
              </a:rPr>
              <a:t>CREATE A </a:t>
            </a:r>
            <a:r>
              <a:rPr lang="en-GB" u="sng" dirty="0" err="1">
                <a:solidFill>
                  <a:schemeClr val="bg1"/>
                </a:solidFill>
              </a:rPr>
              <a:t>vNET</a:t>
            </a:r>
            <a:r>
              <a:rPr lang="en-GB" u="sng" dirty="0">
                <a:solidFill>
                  <a:schemeClr val="bg1"/>
                </a:solidFill>
              </a:rPr>
              <a:t>, SUBNET AND VMs FOR THE BACKEND POOL</a:t>
            </a:r>
          </a:p>
          <a:p>
            <a:r>
              <a:rPr lang="en-GB" u="sng" dirty="0">
                <a:solidFill>
                  <a:schemeClr val="bg1"/>
                </a:solidFill>
              </a:rPr>
              <a:t>TO BE USED BY THE LOAD BALANCER</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a:t>
            </a:r>
            <a:r>
              <a:rPr lang="en-GB" dirty="0" err="1">
                <a:solidFill>
                  <a:schemeClr val="accent1">
                    <a:lumMod val="50000"/>
                  </a:schemeClr>
                </a:solidFill>
              </a:rPr>
              <a:t>vnet</a:t>
            </a:r>
            <a:r>
              <a:rPr lang="en-GB" dirty="0">
                <a:solidFill>
                  <a:schemeClr val="accent1">
                    <a:lumMod val="50000"/>
                  </a:schemeClr>
                </a:solidFill>
              </a:rPr>
              <a:t>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--location </a:t>
            </a:r>
            <a:r>
              <a:rPr lang="en-GB" dirty="0" err="1">
                <a:solidFill>
                  <a:srgbClr val="FFC000"/>
                </a:solidFill>
              </a:rPr>
              <a:t>ukwest</a:t>
            </a:r>
            <a:r>
              <a:rPr lang="en-GB" dirty="0">
                <a:solidFill>
                  <a:schemeClr val="accent1">
                    <a:lumMod val="50000"/>
                  </a:schemeClr>
                </a:solidFill>
              </a:rPr>
              <a:t> --name </a:t>
            </a:r>
            <a:r>
              <a:rPr lang="en-GB" dirty="0" err="1">
                <a:solidFill>
                  <a:srgbClr val="FFC000"/>
                </a:solidFill>
              </a:rPr>
              <a:t>myVNet</a:t>
            </a:r>
            <a:r>
              <a:rPr lang="en-GB" dirty="0">
                <a:solidFill>
                  <a:schemeClr val="accent1">
                    <a:lumMod val="50000"/>
                  </a:schemeClr>
                </a:solidFill>
              </a:rPr>
              <a:t> --address-prefixes </a:t>
            </a:r>
            <a:r>
              <a:rPr lang="en-GB" dirty="0">
                <a:solidFill>
                  <a:srgbClr val="FFC000"/>
                </a:solidFill>
              </a:rPr>
              <a:t>10.1.0.0/16</a:t>
            </a:r>
            <a:r>
              <a:rPr lang="en-GB" dirty="0">
                <a:solidFill>
                  <a:schemeClr val="accent1">
                    <a:lumMod val="50000"/>
                  </a:schemeClr>
                </a:solidFill>
              </a:rPr>
              <a:t> --subnet-name </a:t>
            </a:r>
            <a:r>
              <a:rPr lang="en-GB" dirty="0" err="1">
                <a:solidFill>
                  <a:srgbClr val="FFC000"/>
                </a:solidFill>
              </a:rPr>
              <a:t>myBackendSubnet</a:t>
            </a:r>
            <a:r>
              <a:rPr lang="en-GB" dirty="0">
                <a:solidFill>
                  <a:schemeClr val="accent1">
                    <a:lumMod val="50000"/>
                  </a:schemeClr>
                </a:solidFill>
              </a:rPr>
              <a:t> --subnet-prefixes </a:t>
            </a:r>
            <a:r>
              <a:rPr lang="en-GB" dirty="0">
                <a:solidFill>
                  <a:srgbClr val="FFC000"/>
                </a:solidFill>
              </a:rPr>
              <a:t>10.1.1.0/24</a:t>
            </a:r>
          </a:p>
          <a:p>
            <a:endParaRPr lang="en-GB" dirty="0">
              <a:solidFill>
                <a:schemeClr val="accent1">
                  <a:lumMod val="50000"/>
                </a:schemeClr>
              </a:solidFill>
            </a:endParaRPr>
          </a:p>
          <a:p>
            <a:r>
              <a:rPr lang="en-GB" u="sng" cap="all" dirty="0">
                <a:solidFill>
                  <a:schemeClr val="bg1"/>
                </a:solidFill>
              </a:rPr>
              <a:t>Create a Network Security Group and add rule to allow public access to port 80</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a:t>
            </a:r>
            <a:r>
              <a:rPr lang="en-GB" dirty="0" err="1">
                <a:solidFill>
                  <a:schemeClr val="accent1">
                    <a:lumMod val="50000"/>
                  </a:schemeClr>
                </a:solidFill>
              </a:rPr>
              <a:t>nsg</a:t>
            </a:r>
            <a:r>
              <a:rPr lang="en-GB" dirty="0">
                <a:solidFill>
                  <a:schemeClr val="accent1">
                    <a:lumMod val="50000"/>
                  </a:schemeClr>
                </a:solidFill>
              </a:rPr>
              <a:t>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myNSG</a:t>
            </a:r>
            <a:endParaRPr lang="en-GB" dirty="0">
              <a:solidFill>
                <a:srgbClr val="FFC000"/>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a:t>
            </a:r>
            <a:r>
              <a:rPr lang="en-GB" dirty="0" err="1">
                <a:solidFill>
                  <a:schemeClr val="accent1">
                    <a:lumMod val="50000"/>
                  </a:schemeClr>
                </a:solidFill>
              </a:rPr>
              <a:t>nsg</a:t>
            </a:r>
            <a:r>
              <a:rPr lang="en-GB" dirty="0">
                <a:solidFill>
                  <a:schemeClr val="accent1">
                    <a:lumMod val="50000"/>
                  </a:schemeClr>
                </a:solidFill>
              </a:rPr>
              <a:t> rule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a:t>
            </a:r>
            <a:r>
              <a:rPr lang="en-GB" dirty="0" err="1">
                <a:solidFill>
                  <a:schemeClr val="accent1">
                    <a:lumMod val="50000"/>
                  </a:schemeClr>
                </a:solidFill>
              </a:rPr>
              <a:t>nsg</a:t>
            </a:r>
            <a:r>
              <a:rPr lang="en-GB" dirty="0">
                <a:solidFill>
                  <a:schemeClr val="accent1">
                    <a:lumMod val="50000"/>
                  </a:schemeClr>
                </a:solidFill>
              </a:rPr>
              <a:t>-name </a:t>
            </a:r>
            <a:r>
              <a:rPr lang="en-GB" dirty="0" err="1">
                <a:solidFill>
                  <a:srgbClr val="FFC000"/>
                </a:solidFill>
              </a:rPr>
              <a:t>myNSG</a:t>
            </a:r>
            <a:r>
              <a:rPr lang="en-GB" dirty="0">
                <a:solidFill>
                  <a:schemeClr val="accent1">
                    <a:lumMod val="50000"/>
                  </a:schemeClr>
                </a:solidFill>
              </a:rPr>
              <a:t> --name </a:t>
            </a:r>
            <a:r>
              <a:rPr lang="en-GB" dirty="0" err="1">
                <a:solidFill>
                  <a:srgbClr val="FFC000"/>
                </a:solidFill>
              </a:rPr>
              <a:t>myNSGRuleHTTP</a:t>
            </a:r>
            <a:r>
              <a:rPr lang="en-GB" dirty="0">
                <a:solidFill>
                  <a:schemeClr val="accent1">
                    <a:lumMod val="50000"/>
                  </a:schemeClr>
                </a:solidFill>
              </a:rPr>
              <a:t> --protocol </a:t>
            </a:r>
            <a:r>
              <a:rPr lang="en-GB" dirty="0">
                <a:solidFill>
                  <a:srgbClr val="FFC000"/>
                </a:solidFill>
              </a:rPr>
              <a:t>'*'</a:t>
            </a:r>
            <a:r>
              <a:rPr lang="en-GB" dirty="0">
                <a:solidFill>
                  <a:schemeClr val="accent1">
                    <a:lumMod val="50000"/>
                  </a:schemeClr>
                </a:solidFill>
              </a:rPr>
              <a:t> --direction </a:t>
            </a:r>
            <a:r>
              <a:rPr lang="en-GB" dirty="0">
                <a:solidFill>
                  <a:srgbClr val="FFC000"/>
                </a:solidFill>
              </a:rPr>
              <a:t>inbound</a:t>
            </a:r>
            <a:r>
              <a:rPr lang="en-GB" dirty="0">
                <a:solidFill>
                  <a:schemeClr val="accent1">
                    <a:lumMod val="50000"/>
                  </a:schemeClr>
                </a:solidFill>
              </a:rPr>
              <a:t> --source-address-prefix </a:t>
            </a:r>
            <a:r>
              <a:rPr lang="en-GB" dirty="0">
                <a:solidFill>
                  <a:srgbClr val="FFC000"/>
                </a:solidFill>
              </a:rPr>
              <a:t>'*'</a:t>
            </a:r>
            <a:r>
              <a:rPr lang="en-GB" dirty="0">
                <a:solidFill>
                  <a:schemeClr val="accent1">
                    <a:lumMod val="50000"/>
                  </a:schemeClr>
                </a:solidFill>
              </a:rPr>
              <a:t> --source-port-range </a:t>
            </a:r>
            <a:r>
              <a:rPr lang="en-GB" dirty="0">
                <a:solidFill>
                  <a:srgbClr val="FFC000"/>
                </a:solidFill>
              </a:rPr>
              <a:t>'*'</a:t>
            </a:r>
            <a:r>
              <a:rPr lang="en-GB" dirty="0">
                <a:solidFill>
                  <a:schemeClr val="accent1">
                    <a:lumMod val="50000"/>
                  </a:schemeClr>
                </a:solidFill>
              </a:rPr>
              <a:t> --destination-address-prefix </a:t>
            </a:r>
            <a:r>
              <a:rPr lang="en-GB" dirty="0">
                <a:solidFill>
                  <a:srgbClr val="FFC000"/>
                </a:solidFill>
              </a:rPr>
              <a:t>'*'</a:t>
            </a:r>
            <a:r>
              <a:rPr lang="en-GB" dirty="0">
                <a:solidFill>
                  <a:schemeClr val="accent1">
                    <a:lumMod val="50000"/>
                  </a:schemeClr>
                </a:solidFill>
              </a:rPr>
              <a:t> --destination-port-range</a:t>
            </a:r>
            <a:r>
              <a:rPr lang="en-GB" dirty="0">
                <a:solidFill>
                  <a:srgbClr val="FFC000"/>
                </a:solidFill>
              </a:rPr>
              <a:t> 80 </a:t>
            </a:r>
            <a:r>
              <a:rPr lang="en-GB" dirty="0">
                <a:solidFill>
                  <a:schemeClr val="accent1">
                    <a:lumMod val="50000"/>
                  </a:schemeClr>
                </a:solidFill>
              </a:rPr>
              <a:t>--access </a:t>
            </a:r>
            <a:r>
              <a:rPr lang="en-GB" dirty="0">
                <a:solidFill>
                  <a:srgbClr val="FFC000"/>
                </a:solidFill>
              </a:rPr>
              <a:t>allow</a:t>
            </a:r>
            <a:r>
              <a:rPr lang="en-GB" dirty="0">
                <a:solidFill>
                  <a:schemeClr val="accent1">
                    <a:lumMod val="50000"/>
                  </a:schemeClr>
                </a:solidFill>
              </a:rPr>
              <a:t> --priority </a:t>
            </a:r>
            <a:r>
              <a:rPr lang="en-GB" dirty="0">
                <a:solidFill>
                  <a:srgbClr val="FFC000"/>
                </a:solidFill>
              </a:rPr>
              <a:t>200</a:t>
            </a:r>
          </a:p>
          <a:p>
            <a:endParaRPr lang="en-GB" dirty="0">
              <a:solidFill>
                <a:srgbClr val="FFC000"/>
              </a:solidFill>
            </a:endParaRPr>
          </a:p>
        </p:txBody>
      </p:sp>
    </p:spTree>
    <p:extLst>
      <p:ext uri="{BB962C8B-B14F-4D97-AF65-F5344CB8AC3E}">
        <p14:creationId xmlns:p14="http://schemas.microsoft.com/office/powerpoint/2010/main" val="9777558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7262E-A7E5-3218-D410-1AF97440CDC6}"/>
              </a:ext>
            </a:extLst>
          </p:cNvPr>
          <p:cNvSpPr>
            <a:spLocks noGrp="1"/>
          </p:cNvSpPr>
          <p:nvPr>
            <p:ph type="title"/>
          </p:nvPr>
        </p:nvSpPr>
        <p:spPr>
          <a:xfrm>
            <a:off x="257175" y="0"/>
            <a:ext cx="8686800" cy="728128"/>
          </a:xfrm>
        </p:spPr>
        <p:txBody>
          <a:bodyPr/>
          <a:lstStyle/>
          <a:p>
            <a:r>
              <a:rPr lang="en-GB" dirty="0"/>
              <a:t>Answer</a:t>
            </a:r>
          </a:p>
        </p:txBody>
      </p:sp>
      <p:sp>
        <p:nvSpPr>
          <p:cNvPr id="4" name="Footer Placeholder 3">
            <a:extLst>
              <a:ext uri="{FF2B5EF4-FFF2-40B4-BE49-F238E27FC236}">
                <a16:creationId xmlns:a16="http://schemas.microsoft.com/office/drawing/2014/main" id="{637DC7ED-0633-999F-2866-621CE99E316C}"/>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0E75A9A3-0A9D-D3D9-4A52-47FEF8DDFADD}"/>
              </a:ext>
            </a:extLst>
          </p:cNvPr>
          <p:cNvSpPr txBox="1"/>
          <p:nvPr/>
        </p:nvSpPr>
        <p:spPr>
          <a:xfrm>
            <a:off x="101139" y="728128"/>
            <a:ext cx="8941721" cy="4801314"/>
          </a:xfrm>
          <a:prstGeom prst="rect">
            <a:avLst/>
          </a:prstGeom>
          <a:solidFill>
            <a:srgbClr val="000000"/>
          </a:solidFill>
        </p:spPr>
        <p:txBody>
          <a:bodyPr wrap="square" rtlCol="0">
            <a:spAutoFit/>
          </a:bodyPr>
          <a:lstStyle/>
          <a:p>
            <a:r>
              <a:rPr lang="en-GB" u="sng" cap="all" dirty="0">
                <a:solidFill>
                  <a:schemeClr val="bg1"/>
                </a:solidFill>
              </a:rPr>
              <a:t>Create 3 </a:t>
            </a:r>
            <a:r>
              <a:rPr lang="en-GB" u="sng" dirty="0">
                <a:solidFill>
                  <a:schemeClr val="bg1"/>
                </a:solidFill>
              </a:rPr>
              <a:t>NICs, VMs </a:t>
            </a:r>
            <a:r>
              <a:rPr lang="en-GB" u="sng" cap="all" dirty="0">
                <a:solidFill>
                  <a:schemeClr val="bg1"/>
                </a:solidFill>
              </a:rPr>
              <a:t>running</a:t>
            </a:r>
            <a:r>
              <a:rPr lang="en-GB" u="sng" dirty="0">
                <a:solidFill>
                  <a:schemeClr val="bg1"/>
                </a:solidFill>
              </a:rPr>
              <a:t> Nginx. </a:t>
            </a:r>
          </a:p>
          <a:p>
            <a:r>
              <a:rPr lang="en-GB" u="sng" dirty="0">
                <a:solidFill>
                  <a:schemeClr val="bg1"/>
                </a:solidFill>
              </a:rPr>
              <a:t>REPEAT THESE STEPS 3 TIMES FOR myVM1/myNIC1, myVM2/myNIC2, myVM3, myNIC3</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a:t>
            </a:r>
            <a:r>
              <a:rPr lang="en-GB" dirty="0" err="1">
                <a:solidFill>
                  <a:schemeClr val="accent1">
                    <a:lumMod val="50000"/>
                  </a:schemeClr>
                </a:solidFill>
              </a:rPr>
              <a:t>nic</a:t>
            </a:r>
            <a:r>
              <a:rPr lang="en-GB" dirty="0">
                <a:solidFill>
                  <a:schemeClr val="accent1">
                    <a:lumMod val="50000"/>
                  </a:schemeClr>
                </a:solidFill>
              </a:rPr>
              <a:t>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a:solidFill>
                  <a:srgbClr val="FFC000"/>
                </a:solidFill>
              </a:rPr>
              <a:t>myNIC1</a:t>
            </a:r>
            <a:r>
              <a:rPr lang="en-GB" dirty="0">
                <a:solidFill>
                  <a:schemeClr val="accent1">
                    <a:lumMod val="50000"/>
                  </a:schemeClr>
                </a:solidFill>
              </a:rPr>
              <a:t> --</a:t>
            </a:r>
            <a:r>
              <a:rPr lang="en-GB" dirty="0" err="1">
                <a:solidFill>
                  <a:schemeClr val="accent1">
                    <a:lumMod val="50000"/>
                  </a:schemeClr>
                </a:solidFill>
              </a:rPr>
              <a:t>vnet</a:t>
            </a:r>
            <a:r>
              <a:rPr lang="en-GB" dirty="0">
                <a:solidFill>
                  <a:schemeClr val="accent1">
                    <a:lumMod val="50000"/>
                  </a:schemeClr>
                </a:solidFill>
              </a:rPr>
              <a:t>-name </a:t>
            </a:r>
            <a:r>
              <a:rPr lang="en-GB" dirty="0" err="1">
                <a:solidFill>
                  <a:srgbClr val="FFC000"/>
                </a:solidFill>
              </a:rPr>
              <a:t>myVNet</a:t>
            </a:r>
            <a:r>
              <a:rPr lang="en-GB" dirty="0">
                <a:solidFill>
                  <a:schemeClr val="accent1">
                    <a:lumMod val="50000"/>
                  </a:schemeClr>
                </a:solidFill>
              </a:rPr>
              <a:t> --subnet </a:t>
            </a:r>
            <a:r>
              <a:rPr lang="en-GB" dirty="0" err="1">
                <a:solidFill>
                  <a:srgbClr val="FFC000"/>
                </a:solidFill>
              </a:rPr>
              <a:t>myBackEndSubnet</a:t>
            </a:r>
            <a:r>
              <a:rPr lang="en-GB" dirty="0">
                <a:solidFill>
                  <a:schemeClr val="accent1">
                    <a:lumMod val="50000"/>
                  </a:schemeClr>
                </a:solidFill>
              </a:rPr>
              <a:t> --network-security-group </a:t>
            </a:r>
            <a:r>
              <a:rPr lang="en-GB" dirty="0" err="1">
                <a:solidFill>
                  <a:srgbClr val="FFC000"/>
                </a:solidFill>
              </a:rPr>
              <a:t>myNSG</a:t>
            </a:r>
            <a:endParaRPr lang="en-GB" dirty="0">
              <a:solidFill>
                <a:srgbClr val="FFC000"/>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a:solidFill>
                  <a:srgbClr val="FFC000"/>
                </a:solidFill>
              </a:rPr>
              <a:t>myVM1</a:t>
            </a:r>
            <a:r>
              <a:rPr lang="en-GB" dirty="0">
                <a:solidFill>
                  <a:schemeClr val="accent1">
                    <a:lumMod val="50000"/>
                  </a:schemeClr>
                </a:solidFill>
              </a:rPr>
              <a:t> --</a:t>
            </a:r>
            <a:r>
              <a:rPr lang="en-GB" dirty="0" err="1">
                <a:solidFill>
                  <a:schemeClr val="accent1">
                    <a:lumMod val="50000"/>
                  </a:schemeClr>
                </a:solidFill>
              </a:rPr>
              <a:t>nics</a:t>
            </a:r>
            <a:r>
              <a:rPr lang="en-GB" dirty="0">
                <a:solidFill>
                  <a:schemeClr val="accent1">
                    <a:lumMod val="50000"/>
                  </a:schemeClr>
                </a:solidFill>
              </a:rPr>
              <a:t> </a:t>
            </a:r>
            <a:r>
              <a:rPr lang="en-GB" dirty="0">
                <a:solidFill>
                  <a:srgbClr val="FFC000"/>
                </a:solidFill>
              </a:rPr>
              <a:t>myNIC1</a:t>
            </a:r>
            <a:r>
              <a:rPr lang="en-GB" dirty="0">
                <a:solidFill>
                  <a:schemeClr val="accent1">
                    <a:lumMod val="50000"/>
                  </a:schemeClr>
                </a:solidFill>
              </a:rPr>
              <a:t> --image </a:t>
            </a:r>
            <a:r>
              <a:rPr lang="en-GB" dirty="0" err="1">
                <a:solidFill>
                  <a:srgbClr val="FFC000"/>
                </a:solidFill>
              </a:rPr>
              <a:t>UbuntuLTS</a:t>
            </a:r>
            <a:r>
              <a:rPr lang="en-GB" dirty="0">
                <a:solidFill>
                  <a:schemeClr val="accent1">
                    <a:lumMod val="50000"/>
                  </a:schemeClr>
                </a:solidFill>
              </a:rPr>
              <a:t> --admin-username </a:t>
            </a:r>
            <a:r>
              <a:rPr lang="en-GB" dirty="0" err="1">
                <a:solidFill>
                  <a:srgbClr val="FFC000"/>
                </a:solidFill>
              </a:rPr>
              <a:t>azureuser</a:t>
            </a:r>
            <a:r>
              <a:rPr lang="en-GB" dirty="0">
                <a:solidFill>
                  <a:schemeClr val="accent1">
                    <a:lumMod val="50000"/>
                  </a:schemeClr>
                </a:solidFill>
              </a:rPr>
              <a:t> --generate-ssh-keys --public-</a:t>
            </a:r>
            <a:r>
              <a:rPr lang="en-GB" dirty="0" err="1">
                <a:solidFill>
                  <a:schemeClr val="accent1">
                    <a:lumMod val="50000"/>
                  </a:schemeClr>
                </a:solidFill>
              </a:rPr>
              <a:t>ip</a:t>
            </a:r>
            <a:r>
              <a:rPr lang="en-GB" dirty="0">
                <a:solidFill>
                  <a:schemeClr val="accent1">
                    <a:lumMod val="50000"/>
                  </a:schemeClr>
                </a:solidFill>
              </a:rPr>
              <a:t>-address </a:t>
            </a:r>
            <a:r>
              <a:rPr lang="en-GB" dirty="0">
                <a:solidFill>
                  <a:srgbClr val="FFC000"/>
                </a:solidFill>
              </a:rPr>
              <a:t>""</a:t>
            </a:r>
            <a:r>
              <a:rPr lang="en-GB" dirty="0">
                <a:solidFill>
                  <a:schemeClr val="accent1">
                    <a:lumMod val="50000"/>
                  </a:schemeClr>
                </a:solidFill>
              </a:rPr>
              <a:t> </a:t>
            </a:r>
          </a:p>
          <a:p>
            <a:r>
              <a:rPr lang="en-GB" dirty="0">
                <a:solidFill>
                  <a:schemeClr val="bg1"/>
                </a:solidFill>
              </a:rPr>
              <a:t>Note: unfortunately, if the extension times out in the next step then you may need to use the alternative approach which is to create your own image or see end of slide deck for an “Alternative Image Approach”.</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extension set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-name </a:t>
            </a:r>
            <a:r>
              <a:rPr lang="en-GB" dirty="0">
                <a:solidFill>
                  <a:srgbClr val="FFC000"/>
                </a:solidFill>
              </a:rPr>
              <a:t>myVM1</a:t>
            </a:r>
            <a:r>
              <a:rPr lang="en-GB" dirty="0">
                <a:solidFill>
                  <a:schemeClr val="accent1">
                    <a:lumMod val="50000"/>
                  </a:schemeClr>
                </a:solidFill>
              </a:rPr>
              <a:t> --publisher </a:t>
            </a:r>
            <a:r>
              <a:rPr lang="en-GB" dirty="0" err="1">
                <a:solidFill>
                  <a:srgbClr val="FFC000"/>
                </a:solidFill>
              </a:rPr>
              <a:t>Microsoft.Azure.Extensions</a:t>
            </a:r>
            <a:r>
              <a:rPr lang="en-GB" dirty="0">
                <a:solidFill>
                  <a:srgbClr val="FFC000"/>
                </a:solidFill>
              </a:rPr>
              <a:t> </a:t>
            </a:r>
            <a:r>
              <a:rPr lang="en-GB" dirty="0">
                <a:solidFill>
                  <a:schemeClr val="accent1">
                    <a:lumMod val="50000"/>
                  </a:schemeClr>
                </a:solidFill>
              </a:rPr>
              <a:t>--name </a:t>
            </a:r>
            <a:r>
              <a:rPr lang="en-GB" dirty="0" err="1">
                <a:solidFill>
                  <a:srgbClr val="FFC000"/>
                </a:solidFill>
              </a:rPr>
              <a:t>CustomScript</a:t>
            </a:r>
            <a:r>
              <a:rPr lang="en-GB" dirty="0">
                <a:solidFill>
                  <a:schemeClr val="accent1">
                    <a:lumMod val="50000"/>
                  </a:schemeClr>
                </a:solidFill>
              </a:rPr>
              <a:t> --version </a:t>
            </a:r>
            <a:r>
              <a:rPr lang="en-GB" dirty="0">
                <a:solidFill>
                  <a:srgbClr val="FFC000"/>
                </a:solidFill>
              </a:rPr>
              <a:t>2.0</a:t>
            </a:r>
            <a:r>
              <a:rPr lang="en-GB" dirty="0">
                <a:solidFill>
                  <a:schemeClr val="accent1">
                    <a:lumMod val="50000"/>
                  </a:schemeClr>
                </a:solidFill>
              </a:rPr>
              <a:t> --protected-settings </a:t>
            </a:r>
            <a:r>
              <a:rPr lang="en-GB" dirty="0">
                <a:solidFill>
                  <a:srgbClr val="FFC000"/>
                </a:solidFill>
              </a:rPr>
              <a:t>'{"</a:t>
            </a:r>
            <a:r>
              <a:rPr lang="en-GB" dirty="0" err="1">
                <a:solidFill>
                  <a:srgbClr val="FFC000"/>
                </a:solidFill>
              </a:rPr>
              <a:t>fileUris</a:t>
            </a:r>
            <a:r>
              <a:rPr lang="en-GB" dirty="0">
                <a:solidFill>
                  <a:srgbClr val="FFC000"/>
                </a:solidFill>
              </a:rPr>
              <a:t>":["https://raw.githubusercontent.com/</a:t>
            </a:r>
            <a:r>
              <a:rPr lang="en-GB" dirty="0" err="1">
                <a:solidFill>
                  <a:srgbClr val="FFC000"/>
                </a:solidFill>
              </a:rPr>
              <a:t>UWTSDStudents</a:t>
            </a:r>
            <a:r>
              <a:rPr lang="en-GB" dirty="0">
                <a:solidFill>
                  <a:srgbClr val="FFC000"/>
                </a:solidFill>
              </a:rPr>
              <a:t>/</a:t>
            </a:r>
            <a:r>
              <a:rPr lang="en-GB" dirty="0" err="1">
                <a:solidFill>
                  <a:srgbClr val="FFC000"/>
                </a:solidFill>
              </a:rPr>
              <a:t>nginxquickapp</a:t>
            </a:r>
            <a:r>
              <a:rPr lang="en-GB" dirty="0">
                <a:solidFill>
                  <a:srgbClr val="FFC000"/>
                </a:solidFill>
              </a:rPr>
              <a:t>/refs/heads/main/automate_ngnix.sh"], "</a:t>
            </a:r>
            <a:r>
              <a:rPr lang="en-GB" dirty="0" err="1">
                <a:solidFill>
                  <a:srgbClr val="FFC000"/>
                </a:solidFill>
              </a:rPr>
              <a:t>commandToExecute</a:t>
            </a:r>
            <a:r>
              <a:rPr lang="en-GB" dirty="0">
                <a:solidFill>
                  <a:srgbClr val="FFC000"/>
                </a:solidFill>
              </a:rPr>
              <a:t>":"./automate_ngnix.sh"}'</a:t>
            </a:r>
          </a:p>
          <a:p>
            <a:r>
              <a:rPr lang="en-GB" cap="all" dirty="0">
                <a:solidFill>
                  <a:schemeClr val="bg1"/>
                </a:solidFill>
              </a:rPr>
              <a:t>REPEAT FOR </a:t>
            </a:r>
            <a:r>
              <a:rPr lang="en-GB" dirty="0">
                <a:solidFill>
                  <a:schemeClr val="bg1"/>
                </a:solidFill>
              </a:rPr>
              <a:t>myVM2/myNIC2 AND myVM3/myNIC3</a:t>
            </a:r>
            <a:endParaRPr lang="en-GB" dirty="0">
              <a:solidFill>
                <a:srgbClr val="FFC000"/>
              </a:solidFill>
            </a:endParaRPr>
          </a:p>
        </p:txBody>
      </p:sp>
      <p:sp>
        <p:nvSpPr>
          <p:cNvPr id="6" name="Oval 5">
            <a:extLst>
              <a:ext uri="{FF2B5EF4-FFF2-40B4-BE49-F238E27FC236}">
                <a16:creationId xmlns:a16="http://schemas.microsoft.com/office/drawing/2014/main" id="{9468BB82-CDCE-53CC-F5F6-65F7A5765BAE}"/>
              </a:ext>
            </a:extLst>
          </p:cNvPr>
          <p:cNvSpPr/>
          <p:nvPr/>
        </p:nvSpPr>
        <p:spPr bwMode="auto">
          <a:xfrm>
            <a:off x="7051343" y="1557968"/>
            <a:ext cx="968991" cy="391236"/>
          </a:xfrm>
          <a:prstGeom prst="ellipse">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7" name="Oval 6">
            <a:extLst>
              <a:ext uri="{FF2B5EF4-FFF2-40B4-BE49-F238E27FC236}">
                <a16:creationId xmlns:a16="http://schemas.microsoft.com/office/drawing/2014/main" id="{D6CAE85D-6524-8B35-08D2-C9BD7F21E68E}"/>
              </a:ext>
            </a:extLst>
          </p:cNvPr>
          <p:cNvSpPr/>
          <p:nvPr/>
        </p:nvSpPr>
        <p:spPr bwMode="auto">
          <a:xfrm>
            <a:off x="6158552" y="2101604"/>
            <a:ext cx="968991" cy="391236"/>
          </a:xfrm>
          <a:prstGeom prst="ellipse">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8" name="Oval 7">
            <a:extLst>
              <a:ext uri="{FF2B5EF4-FFF2-40B4-BE49-F238E27FC236}">
                <a16:creationId xmlns:a16="http://schemas.microsoft.com/office/drawing/2014/main" id="{2A4FAC97-9F4E-C00C-BD06-51FC2AB43072}"/>
              </a:ext>
            </a:extLst>
          </p:cNvPr>
          <p:cNvSpPr/>
          <p:nvPr/>
        </p:nvSpPr>
        <p:spPr bwMode="auto">
          <a:xfrm>
            <a:off x="7671179" y="2101604"/>
            <a:ext cx="968991" cy="391236"/>
          </a:xfrm>
          <a:prstGeom prst="ellipse">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9" name="Oval 8">
            <a:extLst>
              <a:ext uri="{FF2B5EF4-FFF2-40B4-BE49-F238E27FC236}">
                <a16:creationId xmlns:a16="http://schemas.microsoft.com/office/drawing/2014/main" id="{27FA690C-2B2C-3EBF-189D-F63F5B1B2336}"/>
              </a:ext>
            </a:extLst>
          </p:cNvPr>
          <p:cNvSpPr/>
          <p:nvPr/>
        </p:nvSpPr>
        <p:spPr bwMode="auto">
          <a:xfrm>
            <a:off x="7254183" y="3725065"/>
            <a:ext cx="968991" cy="391236"/>
          </a:xfrm>
          <a:prstGeom prst="ellipse">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0" name="TextBox 9">
            <a:extLst>
              <a:ext uri="{FF2B5EF4-FFF2-40B4-BE49-F238E27FC236}">
                <a16:creationId xmlns:a16="http://schemas.microsoft.com/office/drawing/2014/main" id="{F8106A10-27E2-94E3-D32E-8E8BF35C7514}"/>
              </a:ext>
            </a:extLst>
          </p:cNvPr>
          <p:cNvSpPr txBox="1"/>
          <p:nvPr/>
        </p:nvSpPr>
        <p:spPr>
          <a:xfrm>
            <a:off x="79375" y="5662748"/>
            <a:ext cx="8842836" cy="923330"/>
          </a:xfrm>
          <a:prstGeom prst="rect">
            <a:avLst/>
          </a:prstGeom>
          <a:noFill/>
        </p:spPr>
        <p:txBody>
          <a:bodyPr wrap="square" rtlCol="0">
            <a:spAutoFit/>
          </a:bodyPr>
          <a:lstStyle/>
          <a:p>
            <a:r>
              <a:rPr lang="en-GB" dirty="0"/>
              <a:t>Note: the VMs share the same </a:t>
            </a:r>
            <a:r>
              <a:rPr lang="en-GB" dirty="0" err="1"/>
              <a:t>vNet</a:t>
            </a:r>
            <a:r>
              <a:rPr lang="en-GB" dirty="0"/>
              <a:t> and NSG</a:t>
            </a:r>
            <a:br>
              <a:rPr lang="en-GB" dirty="0"/>
            </a:br>
            <a:r>
              <a:rPr lang="en-GB" dirty="0"/>
              <a:t>Remember, in the CLI you can just up arrow and change the VM and NIC names for the previous commands you executed</a:t>
            </a:r>
          </a:p>
        </p:txBody>
      </p:sp>
      <p:sp>
        <p:nvSpPr>
          <p:cNvPr id="3" name="Arrow: Bent 2">
            <a:extLst>
              <a:ext uri="{FF2B5EF4-FFF2-40B4-BE49-F238E27FC236}">
                <a16:creationId xmlns:a16="http://schemas.microsoft.com/office/drawing/2014/main" id="{BDF267C0-4D1E-84B4-8246-5574A62D63EF}"/>
              </a:ext>
            </a:extLst>
          </p:cNvPr>
          <p:cNvSpPr/>
          <p:nvPr/>
        </p:nvSpPr>
        <p:spPr bwMode="auto">
          <a:xfrm rot="5400000">
            <a:off x="1183615" y="4358488"/>
            <a:ext cx="246004" cy="292422"/>
          </a:xfrm>
          <a:prstGeom prst="bentArrow">
            <a:avLst/>
          </a:prstGeom>
          <a:solidFill>
            <a:srgbClr val="FF0000"/>
          </a:solidFill>
          <a:ln w="952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1" name="TextBox 10">
            <a:extLst>
              <a:ext uri="{FF2B5EF4-FFF2-40B4-BE49-F238E27FC236}">
                <a16:creationId xmlns:a16="http://schemas.microsoft.com/office/drawing/2014/main" id="{7AD0549B-199A-EC3B-E869-FEAB29C0E65A}"/>
              </a:ext>
            </a:extLst>
          </p:cNvPr>
          <p:cNvSpPr txBox="1"/>
          <p:nvPr/>
        </p:nvSpPr>
        <p:spPr>
          <a:xfrm>
            <a:off x="1541863" y="4350693"/>
            <a:ext cx="1760418" cy="261610"/>
          </a:xfrm>
          <a:prstGeom prst="rect">
            <a:avLst/>
          </a:prstGeom>
          <a:noFill/>
        </p:spPr>
        <p:txBody>
          <a:bodyPr wrap="none" rtlCol="0">
            <a:spAutoFit/>
          </a:bodyPr>
          <a:lstStyle/>
          <a:p>
            <a:r>
              <a:rPr lang="en-GB" sz="1100" i="1" dirty="0">
                <a:solidFill>
                  <a:srgbClr val="FF0000"/>
                </a:solidFill>
              </a:rPr>
              <a:t>Same line, not a new line</a:t>
            </a:r>
          </a:p>
        </p:txBody>
      </p:sp>
    </p:spTree>
    <p:extLst>
      <p:ext uri="{BB962C8B-B14F-4D97-AF65-F5344CB8AC3E}">
        <p14:creationId xmlns:p14="http://schemas.microsoft.com/office/powerpoint/2010/main" val="1698276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7262E-A7E5-3218-D410-1AF97440CDC6}"/>
              </a:ext>
            </a:extLst>
          </p:cNvPr>
          <p:cNvSpPr>
            <a:spLocks noGrp="1"/>
          </p:cNvSpPr>
          <p:nvPr>
            <p:ph type="title"/>
          </p:nvPr>
        </p:nvSpPr>
        <p:spPr/>
        <p:txBody>
          <a:bodyPr/>
          <a:lstStyle/>
          <a:p>
            <a:r>
              <a:rPr lang="en-GB" dirty="0"/>
              <a:t>Answer</a:t>
            </a:r>
          </a:p>
        </p:txBody>
      </p:sp>
      <p:sp>
        <p:nvSpPr>
          <p:cNvPr id="4" name="Footer Placeholder 3">
            <a:extLst>
              <a:ext uri="{FF2B5EF4-FFF2-40B4-BE49-F238E27FC236}">
                <a16:creationId xmlns:a16="http://schemas.microsoft.com/office/drawing/2014/main" id="{637DC7ED-0633-999F-2866-621CE99E316C}"/>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0E75A9A3-0A9D-D3D9-4A52-47FEF8DDFADD}"/>
              </a:ext>
            </a:extLst>
          </p:cNvPr>
          <p:cNvSpPr txBox="1"/>
          <p:nvPr/>
        </p:nvSpPr>
        <p:spPr>
          <a:xfrm>
            <a:off x="129714" y="1072013"/>
            <a:ext cx="8941721" cy="4801314"/>
          </a:xfrm>
          <a:prstGeom prst="rect">
            <a:avLst/>
          </a:prstGeom>
          <a:solidFill>
            <a:srgbClr val="000000"/>
          </a:solidFill>
        </p:spPr>
        <p:txBody>
          <a:bodyPr wrap="square" rtlCol="0">
            <a:spAutoFit/>
          </a:bodyPr>
          <a:lstStyle/>
          <a:p>
            <a:r>
              <a:rPr lang="en-GB" u="sng" dirty="0">
                <a:solidFill>
                  <a:schemeClr val="bg1"/>
                </a:solidFill>
              </a:rPr>
              <a:t>CREATE PUBLIC IP </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public-</a:t>
            </a:r>
            <a:r>
              <a:rPr lang="en-GB" dirty="0" err="1">
                <a:solidFill>
                  <a:schemeClr val="accent1">
                    <a:lumMod val="50000"/>
                  </a:schemeClr>
                </a:solidFill>
              </a:rPr>
              <a:t>ip</a:t>
            </a:r>
            <a:r>
              <a:rPr lang="en-GB" dirty="0">
                <a:solidFill>
                  <a:schemeClr val="accent1">
                    <a:lumMod val="50000"/>
                  </a:schemeClr>
                </a:solidFill>
              </a:rPr>
              <a:t>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myPublicIP</a:t>
            </a:r>
            <a:r>
              <a:rPr lang="en-GB" dirty="0">
                <a:solidFill>
                  <a:schemeClr val="accent1">
                    <a:lumMod val="50000"/>
                  </a:schemeClr>
                </a:solidFill>
              </a:rPr>
              <a:t> --</a:t>
            </a:r>
            <a:r>
              <a:rPr lang="en-GB" dirty="0" err="1">
                <a:solidFill>
                  <a:schemeClr val="accent1">
                    <a:lumMod val="50000"/>
                  </a:schemeClr>
                </a:solidFill>
              </a:rPr>
              <a:t>sku</a:t>
            </a:r>
            <a:r>
              <a:rPr lang="en-GB" dirty="0">
                <a:solidFill>
                  <a:schemeClr val="accent1">
                    <a:lumMod val="50000"/>
                  </a:schemeClr>
                </a:solidFill>
              </a:rPr>
              <a:t> </a:t>
            </a:r>
            <a:r>
              <a:rPr lang="en-GB" dirty="0">
                <a:solidFill>
                  <a:srgbClr val="FFC000"/>
                </a:solidFill>
              </a:rPr>
              <a:t>Standard</a:t>
            </a:r>
          </a:p>
          <a:p>
            <a:r>
              <a:rPr lang="en-GB" u="sng" dirty="0">
                <a:solidFill>
                  <a:schemeClr val="bg1"/>
                </a:solidFill>
              </a:rPr>
              <a:t>CREATE THE LOAD BALANCER</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lb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myLoadBalancer</a:t>
            </a:r>
            <a:r>
              <a:rPr lang="en-GB" dirty="0">
                <a:solidFill>
                  <a:schemeClr val="accent1">
                    <a:lumMod val="50000"/>
                  </a:schemeClr>
                </a:solidFill>
              </a:rPr>
              <a:t> --</a:t>
            </a:r>
            <a:r>
              <a:rPr lang="en-GB" dirty="0" err="1">
                <a:solidFill>
                  <a:schemeClr val="accent1">
                    <a:lumMod val="50000"/>
                  </a:schemeClr>
                </a:solidFill>
              </a:rPr>
              <a:t>sku</a:t>
            </a:r>
            <a:r>
              <a:rPr lang="en-GB" dirty="0">
                <a:solidFill>
                  <a:schemeClr val="accent1">
                    <a:lumMod val="50000"/>
                  </a:schemeClr>
                </a:solidFill>
              </a:rPr>
              <a:t> </a:t>
            </a:r>
            <a:r>
              <a:rPr lang="en-GB" dirty="0">
                <a:solidFill>
                  <a:srgbClr val="FFC000"/>
                </a:solidFill>
              </a:rPr>
              <a:t>Standard</a:t>
            </a:r>
            <a:r>
              <a:rPr lang="en-GB" dirty="0">
                <a:solidFill>
                  <a:schemeClr val="accent1">
                    <a:lumMod val="50000"/>
                  </a:schemeClr>
                </a:solidFill>
              </a:rPr>
              <a:t> --public-</a:t>
            </a:r>
            <a:r>
              <a:rPr lang="en-GB" dirty="0" err="1">
                <a:solidFill>
                  <a:schemeClr val="accent1">
                    <a:lumMod val="50000"/>
                  </a:schemeClr>
                </a:solidFill>
              </a:rPr>
              <a:t>ip</a:t>
            </a:r>
            <a:r>
              <a:rPr lang="en-GB" dirty="0">
                <a:solidFill>
                  <a:schemeClr val="accent1">
                    <a:lumMod val="50000"/>
                  </a:schemeClr>
                </a:solidFill>
              </a:rPr>
              <a:t>-address </a:t>
            </a:r>
            <a:r>
              <a:rPr lang="en-GB" dirty="0" err="1">
                <a:solidFill>
                  <a:srgbClr val="FFC000"/>
                </a:solidFill>
              </a:rPr>
              <a:t>myPublicIP</a:t>
            </a:r>
            <a:r>
              <a:rPr lang="en-GB" dirty="0">
                <a:solidFill>
                  <a:schemeClr val="accent1">
                    <a:lumMod val="50000"/>
                  </a:schemeClr>
                </a:solidFill>
              </a:rPr>
              <a:t> --frontend-</a:t>
            </a:r>
            <a:r>
              <a:rPr lang="en-GB" dirty="0" err="1">
                <a:solidFill>
                  <a:schemeClr val="accent1">
                    <a:lumMod val="50000"/>
                  </a:schemeClr>
                </a:solidFill>
              </a:rPr>
              <a:t>ip</a:t>
            </a:r>
            <a:r>
              <a:rPr lang="en-GB" dirty="0">
                <a:solidFill>
                  <a:schemeClr val="accent1">
                    <a:lumMod val="50000"/>
                  </a:schemeClr>
                </a:solidFill>
              </a:rPr>
              <a:t>-name </a:t>
            </a:r>
            <a:r>
              <a:rPr lang="en-GB" dirty="0" err="1">
                <a:solidFill>
                  <a:srgbClr val="FFC000"/>
                </a:solidFill>
              </a:rPr>
              <a:t>myFrontEnd</a:t>
            </a:r>
            <a:r>
              <a:rPr lang="en-GB" dirty="0">
                <a:solidFill>
                  <a:schemeClr val="accent1">
                    <a:lumMod val="50000"/>
                  </a:schemeClr>
                </a:solidFill>
              </a:rPr>
              <a:t> --backend-pool-name </a:t>
            </a:r>
            <a:r>
              <a:rPr lang="en-GB" dirty="0" err="1">
                <a:solidFill>
                  <a:srgbClr val="FFC000"/>
                </a:solidFill>
              </a:rPr>
              <a:t>myBackEndPool</a:t>
            </a:r>
            <a:endParaRPr lang="en-GB" dirty="0">
              <a:solidFill>
                <a:srgbClr val="FFC000"/>
              </a:solidFill>
            </a:endParaRPr>
          </a:p>
          <a:p>
            <a:r>
              <a:rPr lang="en-GB" u="sng" dirty="0">
                <a:solidFill>
                  <a:schemeClr val="bg1"/>
                </a:solidFill>
              </a:rPr>
              <a:t>CREATE A HEALTH PROBE</a:t>
            </a:r>
          </a:p>
          <a:p>
            <a:r>
              <a:rPr lang="en-GB" dirty="0">
                <a:solidFill>
                  <a:schemeClr val="bg1"/>
                </a:solidFill>
              </a:rPr>
              <a:t>A way of checking if a VM is still working</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lb probe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--lb-name </a:t>
            </a:r>
            <a:r>
              <a:rPr lang="en-GB" dirty="0" err="1">
                <a:solidFill>
                  <a:srgbClr val="FFC000"/>
                </a:solidFill>
              </a:rPr>
              <a:t>myLoadBalancer</a:t>
            </a:r>
            <a:r>
              <a:rPr lang="en-GB" dirty="0">
                <a:solidFill>
                  <a:schemeClr val="accent1">
                    <a:lumMod val="50000"/>
                  </a:schemeClr>
                </a:solidFill>
              </a:rPr>
              <a:t> --name </a:t>
            </a:r>
            <a:r>
              <a:rPr lang="en-GB" dirty="0" err="1">
                <a:solidFill>
                  <a:srgbClr val="FFC000"/>
                </a:solidFill>
              </a:rPr>
              <a:t>myHealthProbe</a:t>
            </a:r>
            <a:r>
              <a:rPr lang="en-GB" dirty="0">
                <a:solidFill>
                  <a:schemeClr val="accent1">
                    <a:lumMod val="50000"/>
                  </a:schemeClr>
                </a:solidFill>
              </a:rPr>
              <a:t> --protocol </a:t>
            </a:r>
            <a:r>
              <a:rPr lang="en-GB" dirty="0" err="1">
                <a:solidFill>
                  <a:srgbClr val="FFC000"/>
                </a:solidFill>
              </a:rPr>
              <a:t>tcp</a:t>
            </a:r>
            <a:r>
              <a:rPr lang="en-GB" dirty="0">
                <a:solidFill>
                  <a:schemeClr val="accent1">
                    <a:lumMod val="50000"/>
                  </a:schemeClr>
                </a:solidFill>
              </a:rPr>
              <a:t> --port </a:t>
            </a:r>
            <a:r>
              <a:rPr lang="en-GB" dirty="0">
                <a:solidFill>
                  <a:srgbClr val="FFC000"/>
                </a:solidFill>
              </a:rPr>
              <a:t>80</a:t>
            </a:r>
          </a:p>
          <a:p>
            <a:r>
              <a:rPr lang="en-GB" u="sng" dirty="0">
                <a:solidFill>
                  <a:schemeClr val="bg1"/>
                </a:solidFill>
              </a:rPr>
              <a:t>CREATE THE LOAD BALANCER RULE</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lb rule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--lb-name </a:t>
            </a:r>
            <a:r>
              <a:rPr lang="en-GB" dirty="0" err="1">
                <a:solidFill>
                  <a:srgbClr val="FFC000"/>
                </a:solidFill>
              </a:rPr>
              <a:t>myLoadBalancer</a:t>
            </a:r>
            <a:r>
              <a:rPr lang="en-GB" dirty="0">
                <a:solidFill>
                  <a:schemeClr val="accent1">
                    <a:lumMod val="50000"/>
                  </a:schemeClr>
                </a:solidFill>
              </a:rPr>
              <a:t> --name </a:t>
            </a:r>
            <a:r>
              <a:rPr lang="en-GB" dirty="0" err="1">
                <a:solidFill>
                  <a:srgbClr val="FFC000"/>
                </a:solidFill>
              </a:rPr>
              <a:t>myHTTPRule</a:t>
            </a:r>
            <a:r>
              <a:rPr lang="en-GB" dirty="0">
                <a:solidFill>
                  <a:schemeClr val="accent1">
                    <a:lumMod val="50000"/>
                  </a:schemeClr>
                </a:solidFill>
              </a:rPr>
              <a:t> --protocol </a:t>
            </a:r>
            <a:r>
              <a:rPr lang="en-GB" dirty="0" err="1">
                <a:solidFill>
                  <a:srgbClr val="FFC000"/>
                </a:solidFill>
              </a:rPr>
              <a:t>tcp</a:t>
            </a:r>
            <a:r>
              <a:rPr lang="en-GB" dirty="0">
                <a:solidFill>
                  <a:schemeClr val="accent1">
                    <a:lumMod val="50000"/>
                  </a:schemeClr>
                </a:solidFill>
              </a:rPr>
              <a:t> --frontend-port </a:t>
            </a:r>
            <a:r>
              <a:rPr lang="en-GB" dirty="0">
                <a:solidFill>
                  <a:srgbClr val="FFC000"/>
                </a:solidFill>
              </a:rPr>
              <a:t>80</a:t>
            </a:r>
            <a:r>
              <a:rPr lang="en-GB" dirty="0">
                <a:solidFill>
                  <a:schemeClr val="accent1">
                    <a:lumMod val="50000"/>
                  </a:schemeClr>
                </a:solidFill>
              </a:rPr>
              <a:t> --backend-port </a:t>
            </a:r>
            <a:r>
              <a:rPr lang="en-GB" dirty="0">
                <a:solidFill>
                  <a:srgbClr val="FFC000"/>
                </a:solidFill>
              </a:rPr>
              <a:t>80</a:t>
            </a:r>
            <a:r>
              <a:rPr lang="en-GB" dirty="0">
                <a:solidFill>
                  <a:schemeClr val="accent1">
                    <a:lumMod val="50000"/>
                  </a:schemeClr>
                </a:solidFill>
              </a:rPr>
              <a:t> --frontend-</a:t>
            </a:r>
            <a:r>
              <a:rPr lang="en-GB" dirty="0" err="1">
                <a:solidFill>
                  <a:schemeClr val="accent1">
                    <a:lumMod val="50000"/>
                  </a:schemeClr>
                </a:solidFill>
              </a:rPr>
              <a:t>ip</a:t>
            </a:r>
            <a:r>
              <a:rPr lang="en-GB" dirty="0">
                <a:solidFill>
                  <a:schemeClr val="accent1">
                    <a:lumMod val="50000"/>
                  </a:schemeClr>
                </a:solidFill>
              </a:rPr>
              <a:t>-name </a:t>
            </a:r>
            <a:r>
              <a:rPr lang="en-GB" dirty="0" err="1">
                <a:solidFill>
                  <a:srgbClr val="FFC000"/>
                </a:solidFill>
              </a:rPr>
              <a:t>myFrontEnd</a:t>
            </a:r>
            <a:r>
              <a:rPr lang="en-GB" dirty="0">
                <a:solidFill>
                  <a:schemeClr val="accent1">
                    <a:lumMod val="50000"/>
                  </a:schemeClr>
                </a:solidFill>
              </a:rPr>
              <a:t> --backend-pool-name </a:t>
            </a:r>
            <a:r>
              <a:rPr lang="en-GB" dirty="0" err="1">
                <a:solidFill>
                  <a:srgbClr val="FFC000"/>
                </a:solidFill>
              </a:rPr>
              <a:t>myBackEndPool</a:t>
            </a:r>
            <a:r>
              <a:rPr lang="en-GB" dirty="0">
                <a:solidFill>
                  <a:schemeClr val="accent1">
                    <a:lumMod val="50000"/>
                  </a:schemeClr>
                </a:solidFill>
              </a:rPr>
              <a:t> --probe-name </a:t>
            </a:r>
            <a:r>
              <a:rPr lang="en-GB" dirty="0" err="1">
                <a:solidFill>
                  <a:srgbClr val="FFC000"/>
                </a:solidFill>
              </a:rPr>
              <a:t>myHealthProbe</a:t>
            </a:r>
            <a:r>
              <a:rPr lang="en-GB" dirty="0">
                <a:solidFill>
                  <a:schemeClr val="accent1">
                    <a:lumMod val="50000"/>
                  </a:schemeClr>
                </a:solidFill>
              </a:rPr>
              <a:t> --disable-outbound-</a:t>
            </a:r>
            <a:r>
              <a:rPr lang="en-GB" dirty="0" err="1">
                <a:solidFill>
                  <a:schemeClr val="accent1">
                    <a:lumMod val="50000"/>
                  </a:schemeClr>
                </a:solidFill>
              </a:rPr>
              <a:t>snat</a:t>
            </a:r>
            <a:r>
              <a:rPr lang="en-GB" dirty="0">
                <a:solidFill>
                  <a:schemeClr val="accent1">
                    <a:lumMod val="50000"/>
                  </a:schemeClr>
                </a:solidFill>
              </a:rPr>
              <a:t> </a:t>
            </a:r>
            <a:r>
              <a:rPr lang="en-GB" dirty="0">
                <a:solidFill>
                  <a:srgbClr val="FFC000"/>
                </a:solidFill>
              </a:rPr>
              <a:t>true</a:t>
            </a:r>
            <a:r>
              <a:rPr lang="en-GB" dirty="0">
                <a:solidFill>
                  <a:schemeClr val="accent1">
                    <a:lumMod val="50000"/>
                  </a:schemeClr>
                </a:solidFill>
              </a:rPr>
              <a:t> --idle-timeout </a:t>
            </a:r>
            <a:r>
              <a:rPr lang="en-GB" dirty="0">
                <a:solidFill>
                  <a:srgbClr val="FFC000"/>
                </a:solidFill>
              </a:rPr>
              <a:t>15</a:t>
            </a:r>
            <a:r>
              <a:rPr lang="en-GB" dirty="0">
                <a:solidFill>
                  <a:schemeClr val="accent1">
                    <a:lumMod val="50000"/>
                  </a:schemeClr>
                </a:solidFill>
              </a:rPr>
              <a:t> --enable-</a:t>
            </a:r>
            <a:r>
              <a:rPr lang="en-GB" dirty="0" err="1">
                <a:solidFill>
                  <a:schemeClr val="accent1">
                    <a:lumMod val="50000"/>
                  </a:schemeClr>
                </a:solidFill>
              </a:rPr>
              <a:t>tcp</a:t>
            </a:r>
            <a:r>
              <a:rPr lang="en-GB" dirty="0">
                <a:solidFill>
                  <a:schemeClr val="accent1">
                    <a:lumMod val="50000"/>
                  </a:schemeClr>
                </a:solidFill>
              </a:rPr>
              <a:t>-reset </a:t>
            </a:r>
            <a:r>
              <a:rPr lang="en-GB" dirty="0">
                <a:solidFill>
                  <a:srgbClr val="FFC000"/>
                </a:solidFill>
              </a:rPr>
              <a:t>true</a:t>
            </a:r>
          </a:p>
        </p:txBody>
      </p:sp>
      <p:sp>
        <p:nvSpPr>
          <p:cNvPr id="3" name="TextBox 2">
            <a:extLst>
              <a:ext uri="{FF2B5EF4-FFF2-40B4-BE49-F238E27FC236}">
                <a16:creationId xmlns:a16="http://schemas.microsoft.com/office/drawing/2014/main" id="{ED179A81-F8B2-8040-B194-1A96030F40F1}"/>
              </a:ext>
            </a:extLst>
          </p:cNvPr>
          <p:cNvSpPr txBox="1"/>
          <p:nvPr/>
        </p:nvSpPr>
        <p:spPr>
          <a:xfrm>
            <a:off x="6382233" y="2918497"/>
            <a:ext cx="2116581" cy="461665"/>
          </a:xfrm>
          <a:prstGeom prst="rect">
            <a:avLst/>
          </a:prstGeom>
          <a:noFill/>
        </p:spPr>
        <p:txBody>
          <a:bodyPr wrap="square" rtlCol="0">
            <a:spAutoFit/>
          </a:bodyPr>
          <a:lstStyle/>
          <a:p>
            <a:r>
              <a:rPr lang="en-GB" sz="1200" i="1" dirty="0">
                <a:solidFill>
                  <a:srgbClr val="FF0000"/>
                </a:solidFill>
              </a:rPr>
              <a:t>This creates a default IP config for us with this name</a:t>
            </a:r>
          </a:p>
        </p:txBody>
      </p:sp>
      <p:cxnSp>
        <p:nvCxnSpPr>
          <p:cNvPr id="7" name="Straight Arrow Connector 6">
            <a:extLst>
              <a:ext uri="{FF2B5EF4-FFF2-40B4-BE49-F238E27FC236}">
                <a16:creationId xmlns:a16="http://schemas.microsoft.com/office/drawing/2014/main" id="{64BFC44E-9256-DD21-1649-3A04C22780DC}"/>
              </a:ext>
            </a:extLst>
          </p:cNvPr>
          <p:cNvCxnSpPr>
            <a:cxnSpLocks/>
            <a:stCxn id="3" idx="0"/>
          </p:cNvCxnSpPr>
          <p:nvPr/>
        </p:nvCxnSpPr>
        <p:spPr bwMode="auto">
          <a:xfrm flipH="1" flipV="1">
            <a:off x="7143460" y="2746746"/>
            <a:ext cx="297064" cy="171751"/>
          </a:xfrm>
          <a:prstGeom prst="straightConnector1">
            <a:avLst/>
          </a:prstGeom>
          <a:solidFill>
            <a:schemeClr val="accent1"/>
          </a:solidFill>
          <a:ln w="2857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 name="TextBox 10">
            <a:extLst>
              <a:ext uri="{FF2B5EF4-FFF2-40B4-BE49-F238E27FC236}">
                <a16:creationId xmlns:a16="http://schemas.microsoft.com/office/drawing/2014/main" id="{32FDD653-7831-1462-C8F6-F3587732D97D}"/>
              </a:ext>
            </a:extLst>
          </p:cNvPr>
          <p:cNvSpPr txBox="1"/>
          <p:nvPr/>
        </p:nvSpPr>
        <p:spPr>
          <a:xfrm>
            <a:off x="2538968" y="5873327"/>
            <a:ext cx="6605032" cy="523220"/>
          </a:xfrm>
          <a:prstGeom prst="rect">
            <a:avLst/>
          </a:prstGeom>
          <a:noFill/>
        </p:spPr>
        <p:txBody>
          <a:bodyPr wrap="square" rtlCol="0">
            <a:spAutoFit/>
          </a:bodyPr>
          <a:lstStyle/>
          <a:p>
            <a:r>
              <a:rPr lang="en-GB" sz="1400" i="1" dirty="0"/>
              <a:t>Even if you create a load balancer without specifying the --frontend-</a:t>
            </a:r>
            <a:r>
              <a:rPr lang="en-GB" sz="1400" i="1" dirty="0" err="1"/>
              <a:t>ip</a:t>
            </a:r>
            <a:r>
              <a:rPr lang="en-GB" sz="1400" i="1" dirty="0"/>
              <a:t>-name a default IP config is created for it anyway with the name “</a:t>
            </a:r>
            <a:r>
              <a:rPr lang="en-GB" sz="1400" i="1" dirty="0" err="1"/>
              <a:t>LoadBalancerFrontEnd</a:t>
            </a:r>
            <a:r>
              <a:rPr lang="en-GB" sz="1400" i="1" dirty="0"/>
              <a:t>”</a:t>
            </a:r>
          </a:p>
        </p:txBody>
      </p:sp>
    </p:spTree>
    <p:extLst>
      <p:ext uri="{BB962C8B-B14F-4D97-AF65-F5344CB8AC3E}">
        <p14:creationId xmlns:p14="http://schemas.microsoft.com/office/powerpoint/2010/main" val="12302278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7262E-A7E5-3218-D410-1AF97440CDC6}"/>
              </a:ext>
            </a:extLst>
          </p:cNvPr>
          <p:cNvSpPr>
            <a:spLocks noGrp="1"/>
          </p:cNvSpPr>
          <p:nvPr>
            <p:ph type="title"/>
          </p:nvPr>
        </p:nvSpPr>
        <p:spPr/>
        <p:txBody>
          <a:bodyPr/>
          <a:lstStyle/>
          <a:p>
            <a:r>
              <a:rPr lang="en-GB" dirty="0"/>
              <a:t>Answer</a:t>
            </a:r>
          </a:p>
        </p:txBody>
      </p:sp>
      <p:sp>
        <p:nvSpPr>
          <p:cNvPr id="4" name="Footer Placeholder 3">
            <a:extLst>
              <a:ext uri="{FF2B5EF4-FFF2-40B4-BE49-F238E27FC236}">
                <a16:creationId xmlns:a16="http://schemas.microsoft.com/office/drawing/2014/main" id="{637DC7ED-0633-999F-2866-621CE99E316C}"/>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0E75A9A3-0A9D-D3D9-4A52-47FEF8DDFADD}"/>
              </a:ext>
            </a:extLst>
          </p:cNvPr>
          <p:cNvSpPr txBox="1"/>
          <p:nvPr/>
        </p:nvSpPr>
        <p:spPr>
          <a:xfrm>
            <a:off x="129714" y="1072013"/>
            <a:ext cx="8941721" cy="5078313"/>
          </a:xfrm>
          <a:prstGeom prst="rect">
            <a:avLst/>
          </a:prstGeom>
          <a:solidFill>
            <a:srgbClr val="000000"/>
          </a:solidFill>
        </p:spPr>
        <p:txBody>
          <a:bodyPr wrap="square" rtlCol="0">
            <a:spAutoFit/>
          </a:bodyPr>
          <a:lstStyle/>
          <a:p>
            <a:r>
              <a:rPr lang="en-GB" u="sng" dirty="0">
                <a:solidFill>
                  <a:schemeClr val="bg1"/>
                </a:solidFill>
              </a:rPr>
              <a:t>ADD THE VMs TO THE LOAD BALANCER BACKEND POOL REPEAT FOR myNIC1, myNIC2, myNIC3</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a:t>
            </a:r>
            <a:r>
              <a:rPr lang="en-GB" dirty="0" err="1">
                <a:solidFill>
                  <a:schemeClr val="accent1">
                    <a:lumMod val="50000"/>
                  </a:schemeClr>
                </a:solidFill>
              </a:rPr>
              <a:t>nic</a:t>
            </a:r>
            <a:r>
              <a:rPr lang="en-GB" dirty="0">
                <a:solidFill>
                  <a:schemeClr val="accent1">
                    <a:lumMod val="50000"/>
                  </a:schemeClr>
                </a:solidFill>
              </a:rPr>
              <a:t> </a:t>
            </a:r>
            <a:r>
              <a:rPr lang="en-GB" dirty="0" err="1">
                <a:solidFill>
                  <a:schemeClr val="accent1">
                    <a:lumMod val="50000"/>
                  </a:schemeClr>
                </a:solidFill>
              </a:rPr>
              <a:t>ip</a:t>
            </a:r>
            <a:r>
              <a:rPr lang="en-GB" dirty="0">
                <a:solidFill>
                  <a:schemeClr val="accent1">
                    <a:lumMod val="50000"/>
                  </a:schemeClr>
                </a:solidFill>
              </a:rPr>
              <a:t>-config address-pool add --address-pool </a:t>
            </a:r>
            <a:r>
              <a:rPr lang="en-GB" dirty="0" err="1">
                <a:solidFill>
                  <a:srgbClr val="FFC000"/>
                </a:solidFill>
              </a:rPr>
              <a:t>myBackendPool</a:t>
            </a:r>
            <a:r>
              <a:rPr lang="en-GB" dirty="0">
                <a:solidFill>
                  <a:schemeClr val="accent1">
                    <a:lumMod val="50000"/>
                  </a:schemeClr>
                </a:solidFill>
              </a:rPr>
              <a:t> --</a:t>
            </a:r>
            <a:r>
              <a:rPr lang="en-GB" dirty="0" err="1">
                <a:solidFill>
                  <a:schemeClr val="accent1">
                    <a:lumMod val="50000"/>
                  </a:schemeClr>
                </a:solidFill>
              </a:rPr>
              <a:t>nic</a:t>
            </a:r>
            <a:r>
              <a:rPr lang="en-GB" dirty="0">
                <a:solidFill>
                  <a:schemeClr val="accent1">
                    <a:lumMod val="50000"/>
                  </a:schemeClr>
                </a:solidFill>
              </a:rPr>
              <a:t>-name </a:t>
            </a:r>
            <a:r>
              <a:rPr lang="en-GB" dirty="0">
                <a:solidFill>
                  <a:srgbClr val="FFC000"/>
                </a:solidFill>
              </a:rPr>
              <a:t>myNIC1</a:t>
            </a:r>
            <a:r>
              <a:rPr lang="en-GB" dirty="0">
                <a:solidFill>
                  <a:schemeClr val="accent1">
                    <a:lumMod val="50000"/>
                  </a:schemeClr>
                </a:solidFill>
              </a:rPr>
              <a:t>  --</a:t>
            </a:r>
            <a:r>
              <a:rPr lang="en-GB" dirty="0" err="1">
                <a:solidFill>
                  <a:schemeClr val="accent1">
                    <a:lumMod val="50000"/>
                  </a:schemeClr>
                </a:solidFill>
              </a:rPr>
              <a:t>ip</a:t>
            </a:r>
            <a:r>
              <a:rPr lang="en-GB" dirty="0">
                <a:solidFill>
                  <a:schemeClr val="accent1">
                    <a:lumMod val="50000"/>
                  </a:schemeClr>
                </a:solidFill>
              </a:rPr>
              <a:t>-config-name </a:t>
            </a:r>
            <a:r>
              <a:rPr lang="en-GB" dirty="0">
                <a:solidFill>
                  <a:srgbClr val="FFC000"/>
                </a:solidFill>
              </a:rPr>
              <a:t>ipconfig1</a:t>
            </a:r>
            <a:r>
              <a:rPr lang="en-GB" dirty="0">
                <a:solidFill>
                  <a:schemeClr val="accent1">
                    <a:lumMod val="50000"/>
                  </a:schemeClr>
                </a:solidFill>
              </a:rPr>
              <a:t>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--lb-name </a:t>
            </a:r>
            <a:r>
              <a:rPr lang="en-GB" dirty="0" err="1">
                <a:solidFill>
                  <a:srgbClr val="FFC000"/>
                </a:solidFill>
              </a:rPr>
              <a:t>myLoadBalancer</a:t>
            </a:r>
            <a:endParaRPr lang="en-GB" dirty="0">
              <a:solidFill>
                <a:srgbClr val="FFC000"/>
              </a:solidFill>
            </a:endParaRPr>
          </a:p>
          <a:p>
            <a:r>
              <a:rPr lang="en-GB" dirty="0">
                <a:solidFill>
                  <a:schemeClr val="bg1"/>
                </a:solidFill>
              </a:rPr>
              <a:t>REPEAT FOR myNIC2 AND myNIC3</a:t>
            </a:r>
          </a:p>
          <a:p>
            <a:endParaRPr lang="en-GB" dirty="0">
              <a:solidFill>
                <a:schemeClr val="bg1"/>
              </a:solidFill>
            </a:endParaRPr>
          </a:p>
          <a:p>
            <a:r>
              <a:rPr lang="en-GB" u="sng" dirty="0">
                <a:solidFill>
                  <a:schemeClr val="bg1"/>
                </a:solidFill>
              </a:rPr>
              <a:t>TEST THE LOAD BALANCER: GET THE PUBLIC IP ADDRESS FOR THE LOAD BALANCER </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public-</a:t>
            </a:r>
            <a:r>
              <a:rPr lang="en-GB" dirty="0" err="1">
                <a:solidFill>
                  <a:schemeClr val="accent1">
                    <a:lumMod val="50000"/>
                  </a:schemeClr>
                </a:solidFill>
              </a:rPr>
              <a:t>ip</a:t>
            </a:r>
            <a:r>
              <a:rPr lang="en-GB" dirty="0">
                <a:solidFill>
                  <a:schemeClr val="accent1">
                    <a:lumMod val="50000"/>
                  </a:schemeClr>
                </a:solidFill>
              </a:rPr>
              <a:t> show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myPublicIP</a:t>
            </a:r>
            <a:r>
              <a:rPr lang="en-GB" dirty="0">
                <a:solidFill>
                  <a:schemeClr val="accent1">
                    <a:lumMod val="50000"/>
                  </a:schemeClr>
                </a:solidFill>
              </a:rPr>
              <a:t> --query </a:t>
            </a:r>
            <a:r>
              <a:rPr lang="en-GB" dirty="0" err="1">
                <a:solidFill>
                  <a:schemeClr val="accent1">
                    <a:lumMod val="50000"/>
                  </a:schemeClr>
                </a:solidFill>
              </a:rPr>
              <a:t>ipAddress</a:t>
            </a:r>
            <a:r>
              <a:rPr lang="en-GB" dirty="0">
                <a:solidFill>
                  <a:schemeClr val="accent1">
                    <a:lumMod val="50000"/>
                  </a:schemeClr>
                </a:solidFill>
              </a:rPr>
              <a:t> --output </a:t>
            </a:r>
            <a:r>
              <a:rPr lang="en-GB" dirty="0" err="1">
                <a:solidFill>
                  <a:schemeClr val="accent1">
                    <a:lumMod val="50000"/>
                  </a:schemeClr>
                </a:solidFill>
              </a:rPr>
              <a:t>tsv</a:t>
            </a:r>
            <a:r>
              <a:rPr lang="en-GB" dirty="0">
                <a:solidFill>
                  <a:schemeClr val="accent1">
                    <a:lumMod val="50000"/>
                  </a:schemeClr>
                </a:solidFill>
              </a:rPr>
              <a:t> </a:t>
            </a:r>
            <a:endParaRPr lang="en-GB" dirty="0">
              <a:solidFill>
                <a:srgbClr val="FFC000"/>
              </a:solidFill>
            </a:endParaRPr>
          </a:p>
          <a:p>
            <a:r>
              <a:rPr lang="en-GB" u="sng" dirty="0">
                <a:solidFill>
                  <a:schemeClr val="bg1"/>
                </a:solidFill>
              </a:rPr>
              <a:t>CONNECT TO THIS IP ADDRESS IN A WEB BROWSER</a:t>
            </a:r>
          </a:p>
          <a:p>
            <a:r>
              <a:rPr lang="en-GB" dirty="0">
                <a:solidFill>
                  <a:schemeClr val="bg1"/>
                </a:solidFill>
              </a:rPr>
              <a:t>RECONNECT TO SEE RESPONDING VM CHANGE</a:t>
            </a:r>
          </a:p>
          <a:p>
            <a:r>
              <a:rPr lang="en-GB" dirty="0">
                <a:solidFill>
                  <a:schemeClr val="bg1"/>
                </a:solidFill>
              </a:rPr>
              <a:t>HINT: You a new private/incognito window each time to avoid browser caching response...it doesn't consistently switch from one VM to another so we may need to switch a VM off to demo it. </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deallocate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a:solidFill>
                  <a:srgbClr val="FFC000"/>
                </a:solidFill>
              </a:rPr>
              <a:t>myVM1</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start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a:solidFill>
                  <a:srgbClr val="FFC000"/>
                </a:solidFill>
              </a:rPr>
              <a:t>myVM1</a:t>
            </a:r>
          </a:p>
        </p:txBody>
      </p:sp>
      <p:sp>
        <p:nvSpPr>
          <p:cNvPr id="3" name="Oval 2">
            <a:extLst>
              <a:ext uri="{FF2B5EF4-FFF2-40B4-BE49-F238E27FC236}">
                <a16:creationId xmlns:a16="http://schemas.microsoft.com/office/drawing/2014/main" id="{DEE968E6-10BE-C8FA-FFD4-3F06F99DB6DF}"/>
              </a:ext>
            </a:extLst>
          </p:cNvPr>
          <p:cNvSpPr/>
          <p:nvPr/>
        </p:nvSpPr>
        <p:spPr bwMode="auto">
          <a:xfrm>
            <a:off x="766312" y="1897039"/>
            <a:ext cx="968991" cy="391236"/>
          </a:xfrm>
          <a:prstGeom prst="ellipse">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Tree>
    <p:extLst>
      <p:ext uri="{BB962C8B-B14F-4D97-AF65-F5344CB8AC3E}">
        <p14:creationId xmlns:p14="http://schemas.microsoft.com/office/powerpoint/2010/main" val="1912303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D89DF-FD97-59E0-FF39-9C6EF4BDB725}"/>
              </a:ext>
            </a:extLst>
          </p:cNvPr>
          <p:cNvSpPr>
            <a:spLocks noGrp="1"/>
          </p:cNvSpPr>
          <p:nvPr>
            <p:ph type="title"/>
          </p:nvPr>
        </p:nvSpPr>
        <p:spPr/>
        <p:txBody>
          <a:bodyPr/>
          <a:lstStyle/>
          <a:p>
            <a:endParaRPr lang="en-GB"/>
          </a:p>
        </p:txBody>
      </p:sp>
      <p:sp>
        <p:nvSpPr>
          <p:cNvPr id="4" name="Footer Placeholder 3">
            <a:extLst>
              <a:ext uri="{FF2B5EF4-FFF2-40B4-BE49-F238E27FC236}">
                <a16:creationId xmlns:a16="http://schemas.microsoft.com/office/drawing/2014/main" id="{CB243C92-C2B3-B331-0A8A-DD175C6081D5}"/>
              </a:ext>
            </a:extLst>
          </p:cNvPr>
          <p:cNvSpPr>
            <a:spLocks noGrp="1"/>
          </p:cNvSpPr>
          <p:nvPr>
            <p:ph type="ftr" sz="quarter" idx="10"/>
          </p:nvPr>
        </p:nvSpPr>
        <p:spPr/>
        <p:txBody>
          <a:bodyPr/>
          <a:lstStyle/>
          <a:p>
            <a:pPr>
              <a:defRPr/>
            </a:pPr>
            <a:r>
              <a:rPr lang="en-US" altLang="en-US"/>
              <a:t>WEB</a:t>
            </a:r>
            <a:endParaRPr lang="en-US" altLang="en-US" dirty="0"/>
          </a:p>
        </p:txBody>
      </p:sp>
      <p:sp>
        <p:nvSpPr>
          <p:cNvPr id="7" name="TextBox 6">
            <a:extLst>
              <a:ext uri="{FF2B5EF4-FFF2-40B4-BE49-F238E27FC236}">
                <a16:creationId xmlns:a16="http://schemas.microsoft.com/office/drawing/2014/main" id="{BC304E54-DA32-C1E3-D0C8-6E0BF8A695B7}"/>
              </a:ext>
            </a:extLst>
          </p:cNvPr>
          <p:cNvSpPr txBox="1"/>
          <p:nvPr/>
        </p:nvSpPr>
        <p:spPr>
          <a:xfrm>
            <a:off x="129714" y="1072013"/>
            <a:ext cx="8941721" cy="923330"/>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network public-</a:t>
            </a:r>
            <a:r>
              <a:rPr lang="en-GB" dirty="0" err="1">
                <a:solidFill>
                  <a:schemeClr val="accent1">
                    <a:lumMod val="50000"/>
                  </a:schemeClr>
                </a:solidFill>
              </a:rPr>
              <a:t>ip</a:t>
            </a:r>
            <a:r>
              <a:rPr lang="en-GB" dirty="0">
                <a:solidFill>
                  <a:schemeClr val="accent1">
                    <a:lumMod val="50000"/>
                  </a:schemeClr>
                </a:solidFill>
              </a:rPr>
              <a:t> show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myPublicIP</a:t>
            </a:r>
            <a:r>
              <a:rPr lang="en-GB" dirty="0">
                <a:solidFill>
                  <a:schemeClr val="accent1">
                    <a:lumMod val="50000"/>
                  </a:schemeClr>
                </a:solidFill>
              </a:rPr>
              <a:t> --query </a:t>
            </a:r>
            <a:r>
              <a:rPr lang="en-GB" dirty="0" err="1">
                <a:solidFill>
                  <a:schemeClr val="accent1">
                    <a:lumMod val="50000"/>
                  </a:schemeClr>
                </a:solidFill>
              </a:rPr>
              <a:t>ipAddress</a:t>
            </a:r>
            <a:r>
              <a:rPr lang="en-GB" dirty="0">
                <a:solidFill>
                  <a:schemeClr val="accent1">
                    <a:lumMod val="50000"/>
                  </a:schemeClr>
                </a:solidFill>
              </a:rPr>
              <a:t> --output </a:t>
            </a:r>
            <a:r>
              <a:rPr lang="en-GB" dirty="0" err="1">
                <a:solidFill>
                  <a:schemeClr val="accent1">
                    <a:lumMod val="50000"/>
                  </a:schemeClr>
                </a:solidFill>
              </a:rPr>
              <a:t>tsv</a:t>
            </a:r>
            <a:r>
              <a:rPr lang="en-GB" dirty="0">
                <a:solidFill>
                  <a:schemeClr val="accent1">
                    <a:lumMod val="50000"/>
                  </a:schemeClr>
                </a:solidFill>
              </a:rPr>
              <a:t> </a:t>
            </a:r>
            <a:endParaRPr lang="en-GB" dirty="0">
              <a:solidFill>
                <a:srgbClr val="FFC000"/>
              </a:solidFill>
            </a:endParaRPr>
          </a:p>
          <a:p>
            <a:r>
              <a:rPr lang="en-GB" dirty="0">
                <a:solidFill>
                  <a:schemeClr val="bg1"/>
                </a:solidFill>
              </a:rPr>
              <a:t>20.45.191.107</a:t>
            </a:r>
          </a:p>
        </p:txBody>
      </p:sp>
      <p:pic>
        <p:nvPicPr>
          <p:cNvPr id="9" name="Picture 8">
            <a:extLst>
              <a:ext uri="{FF2B5EF4-FFF2-40B4-BE49-F238E27FC236}">
                <a16:creationId xmlns:a16="http://schemas.microsoft.com/office/drawing/2014/main" id="{0CD64C43-5999-2832-C80C-C6403E119F99}"/>
              </a:ext>
            </a:extLst>
          </p:cNvPr>
          <p:cNvPicPr>
            <a:picLocks noChangeAspect="1"/>
          </p:cNvPicPr>
          <p:nvPr/>
        </p:nvPicPr>
        <p:blipFill>
          <a:blip r:embed="rId2"/>
          <a:stretch>
            <a:fillRect/>
          </a:stretch>
        </p:blipFill>
        <p:spPr>
          <a:xfrm>
            <a:off x="304942" y="2310678"/>
            <a:ext cx="3848100" cy="1609725"/>
          </a:xfrm>
          <a:prstGeom prst="rect">
            <a:avLst/>
          </a:prstGeom>
        </p:spPr>
      </p:pic>
      <p:pic>
        <p:nvPicPr>
          <p:cNvPr id="11" name="Picture 10">
            <a:extLst>
              <a:ext uri="{FF2B5EF4-FFF2-40B4-BE49-F238E27FC236}">
                <a16:creationId xmlns:a16="http://schemas.microsoft.com/office/drawing/2014/main" id="{D18388CD-AEB6-64FA-DA10-8112741F48EB}"/>
              </a:ext>
            </a:extLst>
          </p:cNvPr>
          <p:cNvPicPr>
            <a:picLocks noChangeAspect="1"/>
          </p:cNvPicPr>
          <p:nvPr/>
        </p:nvPicPr>
        <p:blipFill>
          <a:blip r:embed="rId3"/>
          <a:stretch>
            <a:fillRect/>
          </a:stretch>
        </p:blipFill>
        <p:spPr>
          <a:xfrm>
            <a:off x="4467326" y="5099050"/>
            <a:ext cx="4367024" cy="1620198"/>
          </a:xfrm>
          <a:prstGeom prst="rect">
            <a:avLst/>
          </a:prstGeom>
        </p:spPr>
      </p:pic>
      <p:sp>
        <p:nvSpPr>
          <p:cNvPr id="12" name="TextBox 11">
            <a:extLst>
              <a:ext uri="{FF2B5EF4-FFF2-40B4-BE49-F238E27FC236}">
                <a16:creationId xmlns:a16="http://schemas.microsoft.com/office/drawing/2014/main" id="{A0B7F724-FC1D-1F80-EE77-85E0C92F658F}"/>
              </a:ext>
            </a:extLst>
          </p:cNvPr>
          <p:cNvSpPr txBox="1"/>
          <p:nvPr/>
        </p:nvSpPr>
        <p:spPr>
          <a:xfrm>
            <a:off x="628751" y="4447438"/>
            <a:ext cx="7715250" cy="369332"/>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deallocate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a:solidFill>
                  <a:srgbClr val="FFC000"/>
                </a:solidFill>
              </a:rPr>
              <a:t>myVM3</a:t>
            </a:r>
          </a:p>
        </p:txBody>
      </p:sp>
      <p:sp>
        <p:nvSpPr>
          <p:cNvPr id="13" name="TextBox 12">
            <a:extLst>
              <a:ext uri="{FF2B5EF4-FFF2-40B4-BE49-F238E27FC236}">
                <a16:creationId xmlns:a16="http://schemas.microsoft.com/office/drawing/2014/main" id="{1BA1A325-7907-9CB1-5261-FD80110DBBE8}"/>
              </a:ext>
            </a:extLst>
          </p:cNvPr>
          <p:cNvSpPr txBox="1"/>
          <p:nvPr/>
        </p:nvSpPr>
        <p:spPr>
          <a:xfrm>
            <a:off x="4153042" y="2410562"/>
            <a:ext cx="1629613" cy="369332"/>
          </a:xfrm>
          <a:prstGeom prst="rect">
            <a:avLst/>
          </a:prstGeom>
          <a:noFill/>
        </p:spPr>
        <p:txBody>
          <a:bodyPr wrap="none" rtlCol="0">
            <a:spAutoFit/>
          </a:bodyPr>
          <a:lstStyle/>
          <a:p>
            <a:r>
              <a:rPr lang="en-GB" dirty="0"/>
              <a:t>It’s using VM3</a:t>
            </a:r>
          </a:p>
        </p:txBody>
      </p:sp>
      <p:sp>
        <p:nvSpPr>
          <p:cNvPr id="14" name="TextBox 13">
            <a:extLst>
              <a:ext uri="{FF2B5EF4-FFF2-40B4-BE49-F238E27FC236}">
                <a16:creationId xmlns:a16="http://schemas.microsoft.com/office/drawing/2014/main" id="{D8F117C6-CAB4-6B28-23E1-32C09706BA7B}"/>
              </a:ext>
            </a:extLst>
          </p:cNvPr>
          <p:cNvSpPr txBox="1"/>
          <p:nvPr/>
        </p:nvSpPr>
        <p:spPr>
          <a:xfrm>
            <a:off x="556857" y="4081668"/>
            <a:ext cx="4262705" cy="369332"/>
          </a:xfrm>
          <a:prstGeom prst="rect">
            <a:avLst/>
          </a:prstGeom>
          <a:noFill/>
        </p:spPr>
        <p:txBody>
          <a:bodyPr wrap="none" rtlCol="0">
            <a:spAutoFit/>
          </a:bodyPr>
          <a:lstStyle/>
          <a:p>
            <a:r>
              <a:rPr lang="en-GB" dirty="0"/>
              <a:t>Prevent it from using VM3 by stopping it</a:t>
            </a:r>
          </a:p>
        </p:txBody>
      </p:sp>
      <p:sp>
        <p:nvSpPr>
          <p:cNvPr id="15" name="TextBox 14">
            <a:extLst>
              <a:ext uri="{FF2B5EF4-FFF2-40B4-BE49-F238E27FC236}">
                <a16:creationId xmlns:a16="http://schemas.microsoft.com/office/drawing/2014/main" id="{1CAC2E16-B80B-D5FD-AF52-7EA273C66014}"/>
              </a:ext>
            </a:extLst>
          </p:cNvPr>
          <p:cNvSpPr txBox="1"/>
          <p:nvPr/>
        </p:nvSpPr>
        <p:spPr>
          <a:xfrm>
            <a:off x="1205511" y="5047323"/>
            <a:ext cx="3261815" cy="1477328"/>
          </a:xfrm>
          <a:prstGeom prst="rect">
            <a:avLst/>
          </a:prstGeom>
          <a:noFill/>
        </p:spPr>
        <p:txBody>
          <a:bodyPr wrap="square" rtlCol="0">
            <a:spAutoFit/>
          </a:bodyPr>
          <a:lstStyle/>
          <a:p>
            <a:r>
              <a:rPr lang="en-GB" dirty="0"/>
              <a:t>Open a private web browser window because the previous page can be cached so may not see it change</a:t>
            </a:r>
          </a:p>
          <a:p>
            <a:r>
              <a:rPr lang="en-GB" dirty="0"/>
              <a:t>It’s using VM1</a:t>
            </a:r>
          </a:p>
        </p:txBody>
      </p:sp>
    </p:spTree>
    <p:extLst>
      <p:ext uri="{BB962C8B-B14F-4D97-AF65-F5344CB8AC3E}">
        <p14:creationId xmlns:p14="http://schemas.microsoft.com/office/powerpoint/2010/main" val="157967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76A20-EE04-49AC-930B-758FDFBDCCCE}"/>
              </a:ext>
            </a:extLst>
          </p:cNvPr>
          <p:cNvSpPr>
            <a:spLocks noGrp="1"/>
          </p:cNvSpPr>
          <p:nvPr>
            <p:ph type="title"/>
          </p:nvPr>
        </p:nvSpPr>
        <p:spPr/>
        <p:txBody>
          <a:bodyPr/>
          <a:lstStyle/>
          <a:p>
            <a:r>
              <a:rPr lang="en-GB" dirty="0"/>
              <a:t>Always Remember to Clean Up</a:t>
            </a:r>
          </a:p>
        </p:txBody>
      </p:sp>
      <p:sp>
        <p:nvSpPr>
          <p:cNvPr id="3" name="Content Placeholder 2">
            <a:extLst>
              <a:ext uri="{FF2B5EF4-FFF2-40B4-BE49-F238E27FC236}">
                <a16:creationId xmlns:a16="http://schemas.microsoft.com/office/drawing/2014/main" id="{A9950101-BF08-471C-AE04-CB21A1E5C860}"/>
              </a:ext>
            </a:extLst>
          </p:cNvPr>
          <p:cNvSpPr>
            <a:spLocks noGrp="1"/>
          </p:cNvSpPr>
          <p:nvPr>
            <p:ph idx="1"/>
          </p:nvPr>
        </p:nvSpPr>
        <p:spPr>
          <a:xfrm>
            <a:off x="1047750" y="1120877"/>
            <a:ext cx="7029450" cy="4717948"/>
          </a:xfrm>
        </p:spPr>
        <p:txBody>
          <a:bodyPr/>
          <a:lstStyle/>
          <a:p>
            <a:r>
              <a:rPr lang="en-GB" dirty="0"/>
              <a:t>Delete the resource group</a:t>
            </a:r>
            <a:br>
              <a:rPr lang="en-GB" dirty="0"/>
            </a:br>
            <a:r>
              <a:rPr lang="en-GB" b="1" dirty="0"/>
              <a:t>This will delete all of the resources we created</a:t>
            </a:r>
            <a:endParaRPr lang="en-GB" dirty="0"/>
          </a:p>
          <a:p>
            <a:endParaRPr lang="en-GB" dirty="0"/>
          </a:p>
          <a:p>
            <a:endParaRPr lang="en-GB" dirty="0"/>
          </a:p>
          <a:p>
            <a:endParaRPr lang="en-GB" dirty="0"/>
          </a:p>
          <a:p>
            <a:endParaRPr lang="en-GB" dirty="0"/>
          </a:p>
          <a:p>
            <a:r>
              <a:rPr lang="en-GB" dirty="0"/>
              <a:t>In the Azure Web Portal you can do the same thing this way!!</a:t>
            </a:r>
          </a:p>
          <a:p>
            <a:pPr marL="457200" indent="-457200">
              <a:buFont typeface="+mj-lt"/>
              <a:buAutoNum type="arabicPeriod"/>
            </a:pPr>
            <a:r>
              <a:rPr lang="en-GB" dirty="0"/>
              <a:t>In Azure Portal, select Resource groups on the left.</a:t>
            </a:r>
          </a:p>
          <a:p>
            <a:pPr marL="457200" indent="-457200">
              <a:buFont typeface="+mj-lt"/>
              <a:buAutoNum type="arabicPeriod"/>
            </a:pPr>
            <a:r>
              <a:rPr lang="en-GB" dirty="0"/>
              <a:t>Find the your resource group and select it.</a:t>
            </a:r>
          </a:p>
          <a:p>
            <a:pPr marL="457200" indent="-457200">
              <a:buFont typeface="+mj-lt"/>
              <a:buAutoNum type="arabicPeriod"/>
            </a:pPr>
            <a:r>
              <a:rPr lang="en-GB" dirty="0"/>
              <a:t>In the Overview tab of the resource group, select Delete resource group.</a:t>
            </a:r>
          </a:p>
          <a:p>
            <a:pPr marL="457200" indent="-457200">
              <a:buFont typeface="+mj-lt"/>
              <a:buAutoNum type="arabicPeriod"/>
            </a:pPr>
            <a:r>
              <a:rPr lang="en-GB" dirty="0"/>
              <a:t>This opens a new dialog box. Type the name of the resource group again and select Delete. </a:t>
            </a:r>
            <a:endParaRPr lang="en-GB" b="1" dirty="0"/>
          </a:p>
          <a:p>
            <a:pPr marL="457200" indent="-457200">
              <a:buFont typeface="+mj-lt"/>
              <a:buAutoNum type="arabicPeriod"/>
            </a:pPr>
            <a:endParaRPr lang="en-GB" b="1" dirty="0"/>
          </a:p>
        </p:txBody>
      </p:sp>
      <p:sp>
        <p:nvSpPr>
          <p:cNvPr id="4" name="Footer Placeholder 3">
            <a:extLst>
              <a:ext uri="{FF2B5EF4-FFF2-40B4-BE49-F238E27FC236}">
                <a16:creationId xmlns:a16="http://schemas.microsoft.com/office/drawing/2014/main" id="{8A135067-1F2B-430A-9373-AA8865AEF321}"/>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E0A55F7E-92F5-4281-9E15-3BC4C80E9763}"/>
              </a:ext>
            </a:extLst>
          </p:cNvPr>
          <p:cNvSpPr txBox="1"/>
          <p:nvPr/>
        </p:nvSpPr>
        <p:spPr>
          <a:xfrm>
            <a:off x="1527175" y="1965836"/>
            <a:ext cx="5734192" cy="1200329"/>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group delete --name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rgbClr val="FFC000"/>
                </a:solidFill>
              </a:rPr>
              <a:t> </a:t>
            </a:r>
            <a:r>
              <a:rPr lang="en-GB" dirty="0">
                <a:solidFill>
                  <a:schemeClr val="accent1">
                    <a:lumMod val="50000"/>
                  </a:schemeClr>
                </a:solidFill>
              </a:rPr>
              <a:t>--yes</a:t>
            </a:r>
            <a:endParaRPr lang="en-GB" dirty="0">
              <a:solidFill>
                <a:srgbClr val="FFC000"/>
              </a:solidFill>
            </a:endParaRPr>
          </a:p>
          <a:p>
            <a:endParaRPr lang="en-GB" dirty="0">
              <a:solidFill>
                <a:srgbClr val="FFC000"/>
              </a:solidFill>
            </a:endParaRPr>
          </a:p>
          <a:p>
            <a:r>
              <a:rPr lang="en-GB" u="sng" dirty="0">
                <a:solidFill>
                  <a:schemeClr val="bg1"/>
                </a:solidFill>
              </a:rPr>
              <a:t>SHORTHAND</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group delete -n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rgbClr val="FFC000"/>
                </a:solidFill>
              </a:rPr>
              <a:t> </a:t>
            </a:r>
            <a:r>
              <a:rPr lang="en-GB" dirty="0">
                <a:solidFill>
                  <a:schemeClr val="accent1">
                    <a:lumMod val="50000"/>
                  </a:schemeClr>
                </a:solidFill>
              </a:rPr>
              <a:t>-y</a:t>
            </a:r>
            <a:endParaRPr lang="en-GB" dirty="0">
              <a:solidFill>
                <a:schemeClr val="bg1"/>
              </a:solidFill>
            </a:endParaRPr>
          </a:p>
        </p:txBody>
      </p:sp>
    </p:spTree>
    <p:extLst>
      <p:ext uri="{BB962C8B-B14F-4D97-AF65-F5344CB8AC3E}">
        <p14:creationId xmlns:p14="http://schemas.microsoft.com/office/powerpoint/2010/main" val="37960326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AA820-A7C7-E4D3-3B7D-3B5659070BFD}"/>
              </a:ext>
            </a:extLst>
          </p:cNvPr>
          <p:cNvSpPr>
            <a:spLocks noGrp="1"/>
          </p:cNvSpPr>
          <p:nvPr>
            <p:ph type="title"/>
          </p:nvPr>
        </p:nvSpPr>
        <p:spPr>
          <a:xfrm>
            <a:off x="257175" y="-1"/>
            <a:ext cx="8686800" cy="6456499"/>
          </a:xfrm>
        </p:spPr>
        <p:txBody>
          <a:bodyPr/>
          <a:lstStyle/>
          <a:p>
            <a:r>
              <a:rPr lang="en-GB" dirty="0"/>
              <a:t>Alternative Image Approach</a:t>
            </a:r>
          </a:p>
        </p:txBody>
      </p:sp>
      <p:sp>
        <p:nvSpPr>
          <p:cNvPr id="4" name="Footer Placeholder 3">
            <a:extLst>
              <a:ext uri="{FF2B5EF4-FFF2-40B4-BE49-F238E27FC236}">
                <a16:creationId xmlns:a16="http://schemas.microsoft.com/office/drawing/2014/main" id="{FE60C998-9ABE-3F0D-65B6-DDD36DEEB768}"/>
              </a:ext>
            </a:extLst>
          </p:cNvPr>
          <p:cNvSpPr>
            <a:spLocks noGrp="1"/>
          </p:cNvSpPr>
          <p:nvPr>
            <p:ph type="ftr" sz="quarter" idx="10"/>
          </p:nvPr>
        </p:nvSpPr>
        <p:spPr/>
        <p:txBody>
          <a:bodyPr/>
          <a:lstStyle/>
          <a:p>
            <a:pPr>
              <a:defRPr/>
            </a:pPr>
            <a:r>
              <a:rPr lang="en-US" altLang="en-US"/>
              <a:t>WEB</a:t>
            </a:r>
            <a:endParaRPr lang="en-US" altLang="en-US" dirty="0"/>
          </a:p>
        </p:txBody>
      </p:sp>
    </p:spTree>
    <p:extLst>
      <p:ext uri="{BB962C8B-B14F-4D97-AF65-F5344CB8AC3E}">
        <p14:creationId xmlns:p14="http://schemas.microsoft.com/office/powerpoint/2010/main" val="41535123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9EE86-0F8C-5F34-78DF-3681CDBCDFFE}"/>
              </a:ext>
            </a:extLst>
          </p:cNvPr>
          <p:cNvSpPr>
            <a:spLocks noGrp="1"/>
          </p:cNvSpPr>
          <p:nvPr>
            <p:ph type="title"/>
          </p:nvPr>
        </p:nvSpPr>
        <p:spPr/>
        <p:txBody>
          <a:bodyPr/>
          <a:lstStyle/>
          <a:p>
            <a:r>
              <a:rPr lang="en-GB" dirty="0"/>
              <a:t>Approaches</a:t>
            </a:r>
          </a:p>
        </p:txBody>
      </p:sp>
      <p:sp>
        <p:nvSpPr>
          <p:cNvPr id="3" name="Content Placeholder 2">
            <a:extLst>
              <a:ext uri="{FF2B5EF4-FFF2-40B4-BE49-F238E27FC236}">
                <a16:creationId xmlns:a16="http://schemas.microsoft.com/office/drawing/2014/main" id="{0C17E0B5-2393-EED3-CD1F-D83A91BE641A}"/>
              </a:ext>
            </a:extLst>
          </p:cNvPr>
          <p:cNvSpPr>
            <a:spLocks noGrp="1"/>
          </p:cNvSpPr>
          <p:nvPr>
            <p:ph idx="1"/>
          </p:nvPr>
        </p:nvSpPr>
        <p:spPr/>
        <p:txBody>
          <a:bodyPr/>
          <a:lstStyle/>
          <a:p>
            <a:r>
              <a:rPr lang="en-GB" dirty="0"/>
              <a:t>If simply loading a script file directly from GitHub as an extension fails (typically because of timeout issues) then you will need to use one of these two alternative approaches:</a:t>
            </a:r>
          </a:p>
          <a:p>
            <a:endParaRPr lang="en-GB" dirty="0"/>
          </a:p>
          <a:p>
            <a:pPr marL="457200" indent="-457200">
              <a:buFont typeface="+mj-lt"/>
              <a:buAutoNum type="arabicPeriod"/>
            </a:pPr>
            <a:r>
              <a:rPr lang="en-GB" dirty="0"/>
              <a:t>Create your own Nginx VM image then we don’t need to create an extension</a:t>
            </a:r>
          </a:p>
          <a:p>
            <a:pPr marL="457200" indent="-457200">
              <a:buFont typeface="+mj-lt"/>
              <a:buAutoNum type="arabicPeriod"/>
            </a:pPr>
            <a:endParaRPr lang="en-GB" dirty="0"/>
          </a:p>
          <a:p>
            <a:pPr marL="457200" indent="-457200">
              <a:buFont typeface="+mj-lt"/>
              <a:buAutoNum type="arabicPeriod"/>
            </a:pPr>
            <a:r>
              <a:rPr lang="en-GB" dirty="0"/>
              <a:t>Upload the script file to a local blob store and then create an extension that reads it from the store. This is a little more interesting.</a:t>
            </a:r>
          </a:p>
        </p:txBody>
      </p:sp>
      <p:sp>
        <p:nvSpPr>
          <p:cNvPr id="4" name="Footer Placeholder 3">
            <a:extLst>
              <a:ext uri="{FF2B5EF4-FFF2-40B4-BE49-F238E27FC236}">
                <a16:creationId xmlns:a16="http://schemas.microsoft.com/office/drawing/2014/main" id="{805A4B83-3102-CF24-A8D0-B33DD54DA850}"/>
              </a:ext>
            </a:extLst>
          </p:cNvPr>
          <p:cNvSpPr>
            <a:spLocks noGrp="1"/>
          </p:cNvSpPr>
          <p:nvPr>
            <p:ph type="ftr" sz="quarter" idx="10"/>
          </p:nvPr>
        </p:nvSpPr>
        <p:spPr/>
        <p:txBody>
          <a:bodyPr/>
          <a:lstStyle/>
          <a:p>
            <a:pPr>
              <a:defRPr/>
            </a:pPr>
            <a:r>
              <a:rPr lang="en-US" altLang="en-US"/>
              <a:t>WEB</a:t>
            </a:r>
            <a:endParaRPr lang="en-US" altLang="en-US" dirty="0"/>
          </a:p>
        </p:txBody>
      </p:sp>
    </p:spTree>
    <p:extLst>
      <p:ext uri="{BB962C8B-B14F-4D97-AF65-F5344CB8AC3E}">
        <p14:creationId xmlns:p14="http://schemas.microsoft.com/office/powerpoint/2010/main" val="26761762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062B0-D6BC-F007-5B77-36B18A7A5CA2}"/>
              </a:ext>
            </a:extLst>
          </p:cNvPr>
          <p:cNvSpPr>
            <a:spLocks noGrp="1"/>
          </p:cNvSpPr>
          <p:nvPr>
            <p:ph type="title"/>
          </p:nvPr>
        </p:nvSpPr>
        <p:spPr/>
        <p:txBody>
          <a:bodyPr/>
          <a:lstStyle/>
          <a:p>
            <a:r>
              <a:rPr lang="en-GB" dirty="0"/>
              <a:t>Create VM Image</a:t>
            </a:r>
          </a:p>
        </p:txBody>
      </p:sp>
      <p:sp>
        <p:nvSpPr>
          <p:cNvPr id="3" name="Content Placeholder 2">
            <a:extLst>
              <a:ext uri="{FF2B5EF4-FFF2-40B4-BE49-F238E27FC236}">
                <a16:creationId xmlns:a16="http://schemas.microsoft.com/office/drawing/2014/main" id="{7810C82C-DC8E-BE1A-687E-A4B1E45E177A}"/>
              </a:ext>
            </a:extLst>
          </p:cNvPr>
          <p:cNvSpPr>
            <a:spLocks noGrp="1"/>
          </p:cNvSpPr>
          <p:nvPr>
            <p:ph idx="1"/>
          </p:nvPr>
        </p:nvSpPr>
        <p:spPr/>
        <p:txBody>
          <a:bodyPr/>
          <a:lstStyle/>
          <a:p>
            <a:endParaRPr lang="en-GB"/>
          </a:p>
        </p:txBody>
      </p:sp>
      <p:sp>
        <p:nvSpPr>
          <p:cNvPr id="4" name="Footer Placeholder 3">
            <a:extLst>
              <a:ext uri="{FF2B5EF4-FFF2-40B4-BE49-F238E27FC236}">
                <a16:creationId xmlns:a16="http://schemas.microsoft.com/office/drawing/2014/main" id="{CFB7F52B-AE57-45E5-A573-4FD688DC1AB0}"/>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9336F9F0-CA82-1CB9-FD19-2B7D5FEBC5D1}"/>
              </a:ext>
            </a:extLst>
          </p:cNvPr>
          <p:cNvSpPr txBox="1"/>
          <p:nvPr/>
        </p:nvSpPr>
        <p:spPr>
          <a:xfrm>
            <a:off x="40943" y="844550"/>
            <a:ext cx="9103057" cy="5078313"/>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group create --name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--location </a:t>
            </a:r>
            <a:r>
              <a:rPr lang="en-GB" dirty="0" err="1">
                <a:solidFill>
                  <a:srgbClr val="FFC000"/>
                </a:solidFill>
              </a:rPr>
              <a:t>ukwest</a:t>
            </a:r>
            <a:endParaRPr lang="en-GB" dirty="0">
              <a:solidFill>
                <a:schemeClr val="accent1">
                  <a:lumMod val="50000"/>
                </a:schemeClr>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myVM</a:t>
            </a:r>
            <a:r>
              <a:rPr lang="en-GB" dirty="0">
                <a:solidFill>
                  <a:schemeClr val="accent1">
                    <a:lumMod val="50000"/>
                  </a:schemeClr>
                </a:solidFill>
              </a:rPr>
              <a:t> --image </a:t>
            </a:r>
            <a:r>
              <a:rPr lang="en-GB" dirty="0" err="1">
                <a:solidFill>
                  <a:srgbClr val="FFC000"/>
                </a:solidFill>
              </a:rPr>
              <a:t>UbuntuLTS</a:t>
            </a:r>
            <a:r>
              <a:rPr lang="en-GB" dirty="0">
                <a:solidFill>
                  <a:schemeClr val="accent1">
                    <a:lumMod val="50000"/>
                  </a:schemeClr>
                </a:solidFill>
              </a:rPr>
              <a:t> --admin-username </a:t>
            </a:r>
            <a:r>
              <a:rPr lang="en-GB" dirty="0" err="1">
                <a:solidFill>
                  <a:srgbClr val="FFC000"/>
                </a:solidFill>
              </a:rPr>
              <a:t>azureuser</a:t>
            </a:r>
            <a:r>
              <a:rPr lang="en-GB" dirty="0">
                <a:solidFill>
                  <a:schemeClr val="accent1">
                    <a:lumMod val="50000"/>
                  </a:schemeClr>
                </a:solidFill>
              </a:rPr>
              <a:t> --generate-ssh-keys --security-type </a:t>
            </a:r>
            <a:r>
              <a:rPr lang="en-GB" dirty="0" err="1">
                <a:solidFill>
                  <a:srgbClr val="FFC000"/>
                </a:solidFill>
              </a:rPr>
              <a:t>TrustedLaunch</a:t>
            </a:r>
            <a:endParaRPr lang="en-GB" dirty="0">
              <a:solidFill>
                <a:schemeClr val="accent1">
                  <a:lumMod val="50000"/>
                </a:schemeClr>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show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myVM</a:t>
            </a:r>
            <a:r>
              <a:rPr lang="en-GB" dirty="0">
                <a:solidFill>
                  <a:schemeClr val="accent1">
                    <a:lumMod val="50000"/>
                  </a:schemeClr>
                </a:solidFill>
              </a:rPr>
              <a:t> --show-details --query </a:t>
            </a:r>
            <a:r>
              <a:rPr lang="en-GB" dirty="0" err="1">
                <a:solidFill>
                  <a:srgbClr val="FFC000"/>
                </a:solidFill>
              </a:rPr>
              <a:t>publicIps</a:t>
            </a:r>
            <a:endParaRPr lang="en-GB" dirty="0">
              <a:solidFill>
                <a:srgbClr val="FFC000"/>
              </a:solidFill>
            </a:endParaRPr>
          </a:p>
          <a:p>
            <a:r>
              <a:rPr lang="en-GB" dirty="0">
                <a:solidFill>
                  <a:schemeClr val="bg1"/>
                </a:solidFill>
              </a:rPr>
              <a:t>"20.90.8.168“</a:t>
            </a:r>
          </a:p>
          <a:p>
            <a:endParaRPr lang="en-GB" u="sng" dirty="0">
              <a:solidFill>
                <a:schemeClr val="bg1"/>
              </a:solidFill>
            </a:endParaRPr>
          </a:p>
          <a:p>
            <a:r>
              <a:rPr lang="en-GB" u="sng" dirty="0">
                <a:solidFill>
                  <a:schemeClr val="bg1"/>
                </a:solidFill>
              </a:rPr>
              <a:t>…LOG INTO THE VM AND INSTALL NGINX</a:t>
            </a:r>
          </a:p>
          <a:p>
            <a:r>
              <a:rPr lang="en-GB" dirty="0">
                <a:solidFill>
                  <a:schemeClr val="bg1"/>
                </a:solidFill>
              </a:rPr>
              <a:t>$ </a:t>
            </a:r>
            <a:r>
              <a:rPr lang="en-GB" dirty="0" err="1">
                <a:solidFill>
                  <a:schemeClr val="accent1">
                    <a:lumMod val="50000"/>
                  </a:schemeClr>
                </a:solidFill>
              </a:rPr>
              <a:t>ssh</a:t>
            </a:r>
            <a:r>
              <a:rPr lang="en-GB" dirty="0">
                <a:solidFill>
                  <a:schemeClr val="bg1"/>
                </a:solidFill>
              </a:rPr>
              <a:t> azureuser@20.90.8.168</a:t>
            </a:r>
          </a:p>
          <a:p>
            <a:r>
              <a:rPr lang="en-GB" dirty="0" err="1">
                <a:solidFill>
                  <a:schemeClr val="bg1"/>
                </a:solidFill>
              </a:rPr>
              <a:t>azureuser@myVM</a:t>
            </a:r>
            <a:r>
              <a:rPr lang="en-GB" dirty="0">
                <a:solidFill>
                  <a:schemeClr val="bg1"/>
                </a:solidFill>
              </a:rPr>
              <a:t>:~$ </a:t>
            </a:r>
            <a:r>
              <a:rPr lang="en-GB" dirty="0" err="1">
                <a:solidFill>
                  <a:srgbClr val="00B0F0"/>
                </a:solidFill>
              </a:rPr>
              <a:t>sudo</a:t>
            </a:r>
            <a:r>
              <a:rPr lang="en-GB" dirty="0">
                <a:solidFill>
                  <a:srgbClr val="00B0F0"/>
                </a:solidFill>
              </a:rPr>
              <a:t> apt-get -y update</a:t>
            </a:r>
          </a:p>
          <a:p>
            <a:r>
              <a:rPr lang="en-GB" dirty="0" err="1">
                <a:solidFill>
                  <a:schemeClr val="bg1"/>
                </a:solidFill>
              </a:rPr>
              <a:t>azureuser@myVM</a:t>
            </a:r>
            <a:r>
              <a:rPr lang="en-GB" dirty="0">
                <a:solidFill>
                  <a:schemeClr val="bg1"/>
                </a:solidFill>
              </a:rPr>
              <a:t>:~$</a:t>
            </a:r>
            <a:r>
              <a:rPr lang="en-GB" dirty="0">
                <a:solidFill>
                  <a:srgbClr val="00B0F0"/>
                </a:solidFill>
              </a:rPr>
              <a:t> </a:t>
            </a:r>
            <a:r>
              <a:rPr lang="en-GB" dirty="0" err="1">
                <a:solidFill>
                  <a:srgbClr val="00B0F0"/>
                </a:solidFill>
              </a:rPr>
              <a:t>sudo</a:t>
            </a:r>
            <a:r>
              <a:rPr lang="en-GB" dirty="0">
                <a:solidFill>
                  <a:srgbClr val="00B0F0"/>
                </a:solidFill>
              </a:rPr>
              <a:t> apt-get -y install nginx</a:t>
            </a:r>
          </a:p>
          <a:p>
            <a:r>
              <a:rPr lang="en-GB" dirty="0" err="1">
                <a:solidFill>
                  <a:schemeClr val="bg1"/>
                </a:solidFill>
              </a:rPr>
              <a:t>ureuser@myVM</a:t>
            </a:r>
            <a:r>
              <a:rPr lang="en-GB" dirty="0">
                <a:solidFill>
                  <a:schemeClr val="bg1"/>
                </a:solidFill>
              </a:rPr>
              <a:t>:~$</a:t>
            </a:r>
            <a:r>
              <a:rPr lang="en-GB" dirty="0">
                <a:solidFill>
                  <a:srgbClr val="00B0F0"/>
                </a:solidFill>
              </a:rPr>
              <a:t> echo "Hello World from host" $HOSTNAME "!" | </a:t>
            </a:r>
            <a:r>
              <a:rPr lang="en-GB" dirty="0" err="1">
                <a:solidFill>
                  <a:srgbClr val="00B0F0"/>
                </a:solidFill>
              </a:rPr>
              <a:t>sudo</a:t>
            </a:r>
            <a:r>
              <a:rPr lang="en-GB" dirty="0">
                <a:solidFill>
                  <a:srgbClr val="00B0F0"/>
                </a:solidFill>
              </a:rPr>
              <a:t> tee /var/www/html/index.html</a:t>
            </a:r>
          </a:p>
          <a:p>
            <a:r>
              <a:rPr lang="en-GB" dirty="0" err="1">
                <a:solidFill>
                  <a:schemeClr val="bg1"/>
                </a:solidFill>
              </a:rPr>
              <a:t>azureuser@myVM</a:t>
            </a:r>
            <a:r>
              <a:rPr lang="en-GB" dirty="0">
                <a:solidFill>
                  <a:schemeClr val="bg1"/>
                </a:solidFill>
              </a:rPr>
              <a:t>:~$ </a:t>
            </a:r>
            <a:r>
              <a:rPr lang="en-GB" dirty="0" err="1">
                <a:solidFill>
                  <a:srgbClr val="00B0F0"/>
                </a:solidFill>
              </a:rPr>
              <a:t>sudo</a:t>
            </a:r>
            <a:r>
              <a:rPr lang="en-GB" dirty="0">
                <a:solidFill>
                  <a:srgbClr val="00B0F0"/>
                </a:solidFill>
              </a:rPr>
              <a:t> </a:t>
            </a:r>
            <a:r>
              <a:rPr lang="en-GB" dirty="0" err="1">
                <a:solidFill>
                  <a:srgbClr val="00B0F0"/>
                </a:solidFill>
              </a:rPr>
              <a:t>waagent</a:t>
            </a:r>
            <a:r>
              <a:rPr lang="en-GB" dirty="0">
                <a:solidFill>
                  <a:srgbClr val="00B0F0"/>
                </a:solidFill>
              </a:rPr>
              <a:t> -</a:t>
            </a:r>
            <a:r>
              <a:rPr lang="en-GB" dirty="0" err="1">
                <a:solidFill>
                  <a:srgbClr val="00B0F0"/>
                </a:solidFill>
              </a:rPr>
              <a:t>deprovision+user</a:t>
            </a:r>
            <a:endParaRPr lang="en-GB" dirty="0">
              <a:solidFill>
                <a:srgbClr val="00B0F0"/>
              </a:solidFill>
            </a:endParaRPr>
          </a:p>
          <a:p>
            <a:r>
              <a:rPr lang="en-GB" dirty="0" err="1">
                <a:solidFill>
                  <a:schemeClr val="bg1"/>
                </a:solidFill>
              </a:rPr>
              <a:t>azureuser@myVM</a:t>
            </a:r>
            <a:r>
              <a:rPr lang="en-GB" dirty="0">
                <a:solidFill>
                  <a:schemeClr val="bg1"/>
                </a:solidFill>
              </a:rPr>
              <a:t>:~$ </a:t>
            </a:r>
            <a:r>
              <a:rPr lang="en-GB" dirty="0">
                <a:solidFill>
                  <a:srgbClr val="00B0F0"/>
                </a:solidFill>
              </a:rPr>
              <a:t>exit</a:t>
            </a:r>
            <a:endParaRPr lang="en-GB" dirty="0">
              <a:solidFill>
                <a:schemeClr val="bg1"/>
              </a:solidFill>
            </a:endParaRPr>
          </a:p>
          <a:p>
            <a:endParaRPr lang="en-GB" u="sng" dirty="0">
              <a:solidFill>
                <a:schemeClr val="bg1"/>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deallocate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myVM</a:t>
            </a:r>
            <a:endParaRPr lang="en-GB" dirty="0">
              <a:solidFill>
                <a:srgbClr val="FFC000"/>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generalize -g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 </a:t>
            </a:r>
            <a:r>
              <a:rPr lang="en-GB" dirty="0" err="1">
                <a:solidFill>
                  <a:srgbClr val="FFC000"/>
                </a:solidFill>
              </a:rPr>
              <a:t>myVM</a:t>
            </a:r>
            <a:endParaRPr lang="en-GB" dirty="0">
              <a:solidFill>
                <a:srgbClr val="FFC000"/>
              </a:solidFill>
            </a:endParaRPr>
          </a:p>
        </p:txBody>
      </p:sp>
      <p:sp>
        <p:nvSpPr>
          <p:cNvPr id="8" name="TextBox 7">
            <a:extLst>
              <a:ext uri="{FF2B5EF4-FFF2-40B4-BE49-F238E27FC236}">
                <a16:creationId xmlns:a16="http://schemas.microsoft.com/office/drawing/2014/main" id="{EA41216E-D462-8B67-C997-4B6D2B23502E}"/>
              </a:ext>
            </a:extLst>
          </p:cNvPr>
          <p:cNvSpPr txBox="1"/>
          <p:nvPr/>
        </p:nvSpPr>
        <p:spPr>
          <a:xfrm>
            <a:off x="4047496" y="5991622"/>
            <a:ext cx="5096504" cy="461665"/>
          </a:xfrm>
          <a:prstGeom prst="rect">
            <a:avLst/>
          </a:prstGeom>
          <a:noFill/>
        </p:spPr>
        <p:txBody>
          <a:bodyPr wrap="square">
            <a:spAutoFit/>
          </a:bodyPr>
          <a:lstStyle/>
          <a:p>
            <a:r>
              <a:rPr lang="en-GB" sz="1200" i="1" dirty="0"/>
              <a:t>https://learn.microsoft.com/en-us/azure/virtual-machines/trusted-launch-portal?tabs=cli%2Ccli3%2Cportal2#deploy-a-trusted-launch-vm</a:t>
            </a:r>
          </a:p>
        </p:txBody>
      </p:sp>
      <p:sp>
        <p:nvSpPr>
          <p:cNvPr id="9" name="TextBox 8">
            <a:extLst>
              <a:ext uri="{FF2B5EF4-FFF2-40B4-BE49-F238E27FC236}">
                <a16:creationId xmlns:a16="http://schemas.microsoft.com/office/drawing/2014/main" id="{77FFF7AE-EC18-4094-207E-58AFA163AA79}"/>
              </a:ext>
            </a:extLst>
          </p:cNvPr>
          <p:cNvSpPr txBox="1"/>
          <p:nvPr/>
        </p:nvSpPr>
        <p:spPr>
          <a:xfrm>
            <a:off x="5310064" y="2174877"/>
            <a:ext cx="3633911" cy="954107"/>
          </a:xfrm>
          <a:prstGeom prst="rect">
            <a:avLst/>
          </a:prstGeom>
          <a:noFill/>
        </p:spPr>
        <p:txBody>
          <a:bodyPr wrap="square" rtlCol="0">
            <a:spAutoFit/>
          </a:bodyPr>
          <a:lstStyle/>
          <a:p>
            <a:r>
              <a:rPr lang="en-GB" sz="1400" dirty="0" err="1">
                <a:solidFill>
                  <a:schemeClr val="bg1"/>
                </a:solidFill>
              </a:rPr>
              <a:t>TrustedLaunch</a:t>
            </a:r>
            <a:r>
              <a:rPr lang="en-GB" sz="1400" i="1" dirty="0">
                <a:solidFill>
                  <a:schemeClr val="bg1"/>
                </a:solidFill>
              </a:rPr>
              <a:t> is the default setting anyway but I am making it explicit for you here. Images created from such a VM must be added to an Azure Compute Gallery</a:t>
            </a:r>
          </a:p>
        </p:txBody>
      </p:sp>
    </p:spTree>
    <p:extLst>
      <p:ext uri="{BB962C8B-B14F-4D97-AF65-F5344CB8AC3E}">
        <p14:creationId xmlns:p14="http://schemas.microsoft.com/office/powerpoint/2010/main" val="1017725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B9879-88D0-209B-5E73-0FC9108EB1AB}"/>
              </a:ext>
            </a:extLst>
          </p:cNvPr>
          <p:cNvSpPr>
            <a:spLocks noGrp="1"/>
          </p:cNvSpPr>
          <p:nvPr>
            <p:ph type="title"/>
          </p:nvPr>
        </p:nvSpPr>
        <p:spPr/>
        <p:txBody>
          <a:bodyPr/>
          <a:lstStyle/>
          <a:p>
            <a:r>
              <a:rPr lang="en-GB" dirty="0"/>
              <a:t>Create VM Image (</a:t>
            </a:r>
            <a:r>
              <a:rPr lang="en-GB" dirty="0" err="1"/>
              <a:t>Cont</a:t>
            </a:r>
            <a:r>
              <a:rPr lang="en-GB" dirty="0"/>
              <a:t>)</a:t>
            </a:r>
          </a:p>
        </p:txBody>
      </p:sp>
      <p:sp>
        <p:nvSpPr>
          <p:cNvPr id="3" name="Content Placeholder 2">
            <a:extLst>
              <a:ext uri="{FF2B5EF4-FFF2-40B4-BE49-F238E27FC236}">
                <a16:creationId xmlns:a16="http://schemas.microsoft.com/office/drawing/2014/main" id="{565A926D-B695-66C5-3051-3442B1E1998B}"/>
              </a:ext>
            </a:extLst>
          </p:cNvPr>
          <p:cNvSpPr>
            <a:spLocks noGrp="1"/>
          </p:cNvSpPr>
          <p:nvPr>
            <p:ph idx="1"/>
          </p:nvPr>
        </p:nvSpPr>
        <p:spPr/>
        <p:txBody>
          <a:bodyPr/>
          <a:lstStyle/>
          <a:p>
            <a:endParaRPr lang="en-GB"/>
          </a:p>
        </p:txBody>
      </p:sp>
      <p:sp>
        <p:nvSpPr>
          <p:cNvPr id="4" name="Footer Placeholder 3">
            <a:extLst>
              <a:ext uri="{FF2B5EF4-FFF2-40B4-BE49-F238E27FC236}">
                <a16:creationId xmlns:a16="http://schemas.microsoft.com/office/drawing/2014/main" id="{6628052B-A331-DA60-0796-AB945097D0DD}"/>
              </a:ext>
            </a:extLst>
          </p:cNvPr>
          <p:cNvSpPr>
            <a:spLocks noGrp="1"/>
          </p:cNvSpPr>
          <p:nvPr>
            <p:ph type="ftr" sz="quarter" idx="10"/>
          </p:nvPr>
        </p:nvSpPr>
        <p:spPr/>
        <p:txBody>
          <a:bodyPr/>
          <a:lstStyle/>
          <a:p>
            <a:pPr>
              <a:defRPr/>
            </a:pPr>
            <a:r>
              <a:rPr lang="en-US" altLang="en-US"/>
              <a:t>WEB</a:t>
            </a:r>
            <a:endParaRPr lang="en-US" altLang="en-US" dirty="0"/>
          </a:p>
        </p:txBody>
      </p:sp>
      <p:sp>
        <p:nvSpPr>
          <p:cNvPr id="5" name="TextBox 4">
            <a:extLst>
              <a:ext uri="{FF2B5EF4-FFF2-40B4-BE49-F238E27FC236}">
                <a16:creationId xmlns:a16="http://schemas.microsoft.com/office/drawing/2014/main" id="{FD1738D1-3D27-967D-D946-02AB4FDCB0DE}"/>
              </a:ext>
            </a:extLst>
          </p:cNvPr>
          <p:cNvSpPr txBox="1"/>
          <p:nvPr/>
        </p:nvSpPr>
        <p:spPr>
          <a:xfrm>
            <a:off x="18568" y="779798"/>
            <a:ext cx="9103057" cy="4801314"/>
          </a:xfrm>
          <a:prstGeom prst="rect">
            <a:avLst/>
          </a:prstGeom>
          <a:solidFill>
            <a:srgbClr val="000000"/>
          </a:solidFill>
        </p:spPr>
        <p:txBody>
          <a:bodyPr wrap="square" rtlCol="0">
            <a:spAutoFit/>
          </a:bodyPr>
          <a:lstStyle/>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sig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--gallery-name </a:t>
            </a:r>
            <a:r>
              <a:rPr lang="en-GB" dirty="0" err="1">
                <a:solidFill>
                  <a:srgbClr val="FFC000"/>
                </a:solidFill>
              </a:rPr>
              <a:t>myGallery</a:t>
            </a:r>
            <a:endParaRPr lang="en-GB" dirty="0">
              <a:solidFill>
                <a:srgbClr val="FFC000"/>
              </a:solidFill>
            </a:endParaRPr>
          </a:p>
          <a:p>
            <a:endParaRPr lang="en-GB" dirty="0">
              <a:solidFill>
                <a:schemeClr val="bg1"/>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sig image-definition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--gallery-name </a:t>
            </a:r>
            <a:r>
              <a:rPr lang="en-GB" dirty="0" err="1">
                <a:solidFill>
                  <a:srgbClr val="FFC000"/>
                </a:solidFill>
              </a:rPr>
              <a:t>myGallery</a:t>
            </a:r>
            <a:r>
              <a:rPr lang="en-GB" dirty="0">
                <a:solidFill>
                  <a:schemeClr val="accent1">
                    <a:lumMod val="50000"/>
                  </a:schemeClr>
                </a:solidFill>
              </a:rPr>
              <a:t> --gallery-image-definition </a:t>
            </a:r>
            <a:r>
              <a:rPr lang="en-GB" dirty="0" err="1">
                <a:solidFill>
                  <a:srgbClr val="FFC000"/>
                </a:solidFill>
              </a:rPr>
              <a:t>nginxapp</a:t>
            </a:r>
            <a:r>
              <a:rPr lang="en-GB" dirty="0">
                <a:solidFill>
                  <a:schemeClr val="accent1">
                    <a:lumMod val="50000"/>
                  </a:schemeClr>
                </a:solidFill>
              </a:rPr>
              <a:t> --publisher </a:t>
            </a:r>
            <a:r>
              <a:rPr lang="en-GB" dirty="0">
                <a:solidFill>
                  <a:srgbClr val="FFC000"/>
                </a:solidFill>
              </a:rPr>
              <a:t>Me</a:t>
            </a:r>
            <a:r>
              <a:rPr lang="en-GB" dirty="0">
                <a:solidFill>
                  <a:schemeClr val="accent1">
                    <a:lumMod val="50000"/>
                  </a:schemeClr>
                </a:solidFill>
              </a:rPr>
              <a:t> --offer </a:t>
            </a:r>
            <a:r>
              <a:rPr lang="en-GB" dirty="0">
                <a:solidFill>
                  <a:srgbClr val="FFC000"/>
                </a:solidFill>
              </a:rPr>
              <a:t>nginx</a:t>
            </a:r>
            <a:r>
              <a:rPr lang="en-GB" dirty="0">
                <a:solidFill>
                  <a:schemeClr val="accent1">
                    <a:lumMod val="50000"/>
                  </a:schemeClr>
                </a:solidFill>
              </a:rPr>
              <a:t> --</a:t>
            </a:r>
            <a:r>
              <a:rPr lang="en-GB" dirty="0" err="1">
                <a:solidFill>
                  <a:schemeClr val="accent1">
                    <a:lumMod val="50000"/>
                  </a:schemeClr>
                </a:solidFill>
              </a:rPr>
              <a:t>sku</a:t>
            </a:r>
            <a:r>
              <a:rPr lang="en-GB" dirty="0">
                <a:solidFill>
                  <a:schemeClr val="accent1">
                    <a:lumMod val="50000"/>
                  </a:schemeClr>
                </a:solidFill>
              </a:rPr>
              <a:t> </a:t>
            </a:r>
            <a:r>
              <a:rPr lang="en-GB" dirty="0" err="1">
                <a:solidFill>
                  <a:srgbClr val="FFC000"/>
                </a:solidFill>
              </a:rPr>
              <a:t>FirstImage</a:t>
            </a:r>
            <a:r>
              <a:rPr lang="en-GB" dirty="0">
                <a:solidFill>
                  <a:schemeClr val="accent1">
                    <a:lumMod val="50000"/>
                  </a:schemeClr>
                </a:solidFill>
              </a:rPr>
              <a:t>  --description </a:t>
            </a:r>
            <a:r>
              <a:rPr lang="en-GB" dirty="0">
                <a:solidFill>
                  <a:srgbClr val="FFC000"/>
                </a:solidFill>
              </a:rPr>
              <a:t>"A basic nginx image" </a:t>
            </a:r>
            <a:r>
              <a:rPr lang="en-GB" dirty="0">
                <a:solidFill>
                  <a:schemeClr val="accent1">
                    <a:lumMod val="50000"/>
                  </a:schemeClr>
                </a:solidFill>
              </a:rPr>
              <a:t>--</a:t>
            </a:r>
            <a:r>
              <a:rPr lang="en-GB" dirty="0" err="1">
                <a:solidFill>
                  <a:schemeClr val="accent1">
                    <a:lumMod val="50000"/>
                  </a:schemeClr>
                </a:solidFill>
              </a:rPr>
              <a:t>os</a:t>
            </a:r>
            <a:r>
              <a:rPr lang="en-GB" dirty="0">
                <a:solidFill>
                  <a:schemeClr val="accent1">
                    <a:lumMod val="50000"/>
                  </a:schemeClr>
                </a:solidFill>
              </a:rPr>
              <a:t>-type </a:t>
            </a:r>
            <a:r>
              <a:rPr lang="en-GB" dirty="0">
                <a:solidFill>
                  <a:srgbClr val="FFC000"/>
                </a:solidFill>
              </a:rPr>
              <a:t>Linux</a:t>
            </a:r>
            <a:r>
              <a:rPr lang="en-GB" dirty="0">
                <a:solidFill>
                  <a:schemeClr val="accent1">
                    <a:lumMod val="50000"/>
                  </a:schemeClr>
                </a:solidFill>
              </a:rPr>
              <a:t>  --</a:t>
            </a:r>
            <a:r>
              <a:rPr lang="en-GB" dirty="0" err="1">
                <a:solidFill>
                  <a:schemeClr val="accent1">
                    <a:lumMod val="50000"/>
                  </a:schemeClr>
                </a:solidFill>
              </a:rPr>
              <a:t>os</a:t>
            </a:r>
            <a:r>
              <a:rPr lang="en-GB" dirty="0">
                <a:solidFill>
                  <a:schemeClr val="accent1">
                    <a:lumMod val="50000"/>
                  </a:schemeClr>
                </a:solidFill>
              </a:rPr>
              <a:t>-state </a:t>
            </a:r>
            <a:r>
              <a:rPr lang="en-GB" dirty="0">
                <a:solidFill>
                  <a:srgbClr val="FFC000"/>
                </a:solidFill>
              </a:rPr>
              <a:t>Generalized </a:t>
            </a:r>
            <a:r>
              <a:rPr lang="en-GB" dirty="0">
                <a:solidFill>
                  <a:schemeClr val="accent1">
                    <a:lumMod val="50000"/>
                  </a:schemeClr>
                </a:solidFill>
              </a:rPr>
              <a:t>--features</a:t>
            </a:r>
            <a:r>
              <a:rPr lang="en-GB" dirty="0">
                <a:solidFill>
                  <a:srgbClr val="FFC000"/>
                </a:solidFill>
              </a:rPr>
              <a:t> </a:t>
            </a:r>
            <a:r>
              <a:rPr lang="en-GB" dirty="0" err="1">
                <a:solidFill>
                  <a:srgbClr val="FFC000"/>
                </a:solidFill>
              </a:rPr>
              <a:t>SecurityType</a:t>
            </a:r>
            <a:r>
              <a:rPr lang="en-GB" dirty="0">
                <a:solidFill>
                  <a:srgbClr val="FFC000"/>
                </a:solidFill>
              </a:rPr>
              <a:t>=</a:t>
            </a:r>
            <a:r>
              <a:rPr lang="en-GB" dirty="0" err="1">
                <a:solidFill>
                  <a:srgbClr val="FFC000"/>
                </a:solidFill>
              </a:rPr>
              <a:t>TrustedLaunchSupported</a:t>
            </a:r>
            <a:r>
              <a:rPr lang="en-GB" dirty="0">
                <a:solidFill>
                  <a:srgbClr val="FFC000"/>
                </a:solidFill>
              </a:rPr>
              <a:t> </a:t>
            </a:r>
            <a:r>
              <a:rPr lang="en-GB" dirty="0">
                <a:solidFill>
                  <a:schemeClr val="accent1">
                    <a:lumMod val="50000"/>
                  </a:schemeClr>
                </a:solidFill>
              </a:rPr>
              <a:t>--</a:t>
            </a:r>
            <a:r>
              <a:rPr lang="en-GB" dirty="0" err="1">
                <a:solidFill>
                  <a:schemeClr val="accent1">
                    <a:lumMod val="50000"/>
                  </a:schemeClr>
                </a:solidFill>
              </a:rPr>
              <a:t>hyper-v</a:t>
            </a:r>
            <a:r>
              <a:rPr lang="en-GB" dirty="0">
                <a:solidFill>
                  <a:schemeClr val="accent1">
                    <a:lumMod val="50000"/>
                  </a:schemeClr>
                </a:solidFill>
              </a:rPr>
              <a:t>-generation </a:t>
            </a:r>
            <a:r>
              <a:rPr lang="en-GB" dirty="0">
                <a:solidFill>
                  <a:srgbClr val="FFC000"/>
                </a:solidFill>
              </a:rPr>
              <a:t>V2</a:t>
            </a:r>
          </a:p>
          <a:p>
            <a:endParaRPr lang="en-GB" dirty="0">
              <a:solidFill>
                <a:schemeClr val="bg1"/>
              </a:solidFill>
            </a:endParaRPr>
          </a:p>
          <a:p>
            <a:r>
              <a:rPr lang="en-GB" dirty="0">
                <a:solidFill>
                  <a:schemeClr val="bg1"/>
                </a:solidFill>
              </a:rPr>
              <a:t>$ </a:t>
            </a:r>
            <a:r>
              <a:rPr lang="en-GB" dirty="0" err="1">
                <a:solidFill>
                  <a:schemeClr val="accent6">
                    <a:lumMod val="60000"/>
                    <a:lumOff val="40000"/>
                  </a:schemeClr>
                </a:solidFill>
              </a:rPr>
              <a:t>vm_id</a:t>
            </a:r>
            <a:r>
              <a:rPr lang="en-GB" dirty="0">
                <a:solidFill>
                  <a:schemeClr val="accent1">
                    <a:lumMod val="50000"/>
                  </a:schemeClr>
                </a:solidFill>
              </a:rPr>
              <a:t>=$(</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get-instance-view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myVM</a:t>
            </a:r>
            <a:r>
              <a:rPr lang="en-GB" dirty="0">
                <a:solidFill>
                  <a:schemeClr val="accent1">
                    <a:lumMod val="50000"/>
                  </a:schemeClr>
                </a:solidFill>
              </a:rPr>
              <a:t> --query id -o </a:t>
            </a:r>
            <a:r>
              <a:rPr lang="en-GB" dirty="0" err="1">
                <a:solidFill>
                  <a:schemeClr val="accent1">
                    <a:lumMod val="50000"/>
                  </a:schemeClr>
                </a:solidFill>
              </a:rPr>
              <a:t>tsv</a:t>
            </a:r>
            <a:r>
              <a:rPr lang="en-GB" dirty="0">
                <a:solidFill>
                  <a:schemeClr val="accent1">
                    <a:lumMod val="50000"/>
                  </a:schemeClr>
                </a:solidFill>
              </a:rPr>
              <a:t>) </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sig image-version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rgbClr val="FFC000"/>
                </a:solidFill>
              </a:rPr>
              <a:t> </a:t>
            </a:r>
            <a:r>
              <a:rPr lang="en-GB" dirty="0">
                <a:solidFill>
                  <a:schemeClr val="accent1">
                    <a:lumMod val="50000"/>
                  </a:schemeClr>
                </a:solidFill>
              </a:rPr>
              <a:t>--gallery-name </a:t>
            </a:r>
            <a:r>
              <a:rPr lang="en-GB" dirty="0" err="1">
                <a:solidFill>
                  <a:srgbClr val="FFC000"/>
                </a:solidFill>
              </a:rPr>
              <a:t>myGallery</a:t>
            </a:r>
            <a:r>
              <a:rPr lang="en-GB" dirty="0">
                <a:solidFill>
                  <a:schemeClr val="accent1">
                    <a:lumMod val="50000"/>
                  </a:schemeClr>
                </a:solidFill>
              </a:rPr>
              <a:t> --gallery-image-definition </a:t>
            </a:r>
            <a:r>
              <a:rPr lang="en-GB" dirty="0" err="1">
                <a:solidFill>
                  <a:srgbClr val="FFC000"/>
                </a:solidFill>
              </a:rPr>
              <a:t>nginxapp</a:t>
            </a:r>
            <a:r>
              <a:rPr lang="en-GB" dirty="0">
                <a:solidFill>
                  <a:srgbClr val="FFC000"/>
                </a:solidFill>
              </a:rPr>
              <a:t> </a:t>
            </a:r>
            <a:r>
              <a:rPr lang="en-GB" dirty="0">
                <a:solidFill>
                  <a:schemeClr val="accent1">
                    <a:lumMod val="50000"/>
                  </a:schemeClr>
                </a:solidFill>
              </a:rPr>
              <a:t>--gallery-image-version </a:t>
            </a:r>
            <a:r>
              <a:rPr lang="en-GB" dirty="0">
                <a:solidFill>
                  <a:srgbClr val="FFC000"/>
                </a:solidFill>
              </a:rPr>
              <a:t>1.0.0 </a:t>
            </a:r>
            <a:r>
              <a:rPr lang="en-GB" dirty="0">
                <a:solidFill>
                  <a:schemeClr val="accent1">
                    <a:lumMod val="50000"/>
                  </a:schemeClr>
                </a:solidFill>
              </a:rPr>
              <a:t>--target-regions "</a:t>
            </a:r>
            <a:r>
              <a:rPr lang="en-GB" dirty="0" err="1">
                <a:solidFill>
                  <a:srgbClr val="FFC000"/>
                </a:solidFill>
              </a:rPr>
              <a:t>ukwest</a:t>
            </a:r>
            <a:r>
              <a:rPr lang="en-GB" dirty="0">
                <a:solidFill>
                  <a:schemeClr val="accent1">
                    <a:lumMod val="50000"/>
                  </a:schemeClr>
                </a:solidFill>
              </a:rPr>
              <a:t>" --replica-count </a:t>
            </a:r>
            <a:r>
              <a:rPr lang="en-GB" dirty="0">
                <a:solidFill>
                  <a:srgbClr val="FFC000"/>
                </a:solidFill>
              </a:rPr>
              <a:t>1</a:t>
            </a:r>
            <a:r>
              <a:rPr lang="en-GB" dirty="0">
                <a:solidFill>
                  <a:schemeClr val="accent1">
                    <a:lumMod val="50000"/>
                  </a:schemeClr>
                </a:solidFill>
              </a:rPr>
              <a:t> --virtual-machine </a:t>
            </a:r>
            <a:r>
              <a:rPr lang="en-GB" dirty="0">
                <a:solidFill>
                  <a:schemeClr val="bg1"/>
                </a:solidFill>
              </a:rPr>
              <a:t>$</a:t>
            </a:r>
            <a:r>
              <a:rPr lang="en-GB" dirty="0" err="1">
                <a:solidFill>
                  <a:schemeClr val="accent6">
                    <a:lumMod val="60000"/>
                    <a:lumOff val="40000"/>
                  </a:schemeClr>
                </a:solidFill>
              </a:rPr>
              <a:t>vm_id</a:t>
            </a:r>
            <a:r>
              <a:rPr lang="en-GB" dirty="0">
                <a:solidFill>
                  <a:schemeClr val="accent1">
                    <a:lumMod val="50000"/>
                  </a:schemeClr>
                </a:solidFill>
              </a:rPr>
              <a:t> </a:t>
            </a:r>
          </a:p>
          <a:p>
            <a:endParaRPr lang="en-GB" u="sng" dirty="0">
              <a:solidFill>
                <a:schemeClr val="bg1"/>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delete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myVM</a:t>
            </a:r>
            <a:r>
              <a:rPr lang="en-GB" dirty="0">
                <a:solidFill>
                  <a:schemeClr val="accent1">
                    <a:lumMod val="50000"/>
                  </a:schemeClr>
                </a:solidFill>
              </a:rPr>
              <a:t> –yes</a:t>
            </a:r>
          </a:p>
          <a:p>
            <a:endParaRPr lang="en-GB" dirty="0">
              <a:solidFill>
                <a:schemeClr val="accent1">
                  <a:lumMod val="50000"/>
                </a:schemeClr>
              </a:solidFill>
            </a:endParaRPr>
          </a:p>
          <a:p>
            <a:r>
              <a:rPr lang="en-GB" dirty="0">
                <a:solidFill>
                  <a:schemeClr val="bg1"/>
                </a:solidFill>
              </a:rPr>
              <a:t>$ </a:t>
            </a:r>
            <a:r>
              <a:rPr lang="en-GB" dirty="0" err="1">
                <a:solidFill>
                  <a:schemeClr val="accent6">
                    <a:lumMod val="60000"/>
                    <a:lumOff val="40000"/>
                  </a:schemeClr>
                </a:solidFill>
              </a:rPr>
              <a:t>imgId</a:t>
            </a:r>
            <a:r>
              <a:rPr lang="en-GB" dirty="0">
                <a:solidFill>
                  <a:schemeClr val="accent1">
                    <a:lumMod val="50000"/>
                  </a:schemeClr>
                </a:solidFill>
              </a:rPr>
              <a:t>=$(</a:t>
            </a:r>
            <a:r>
              <a:rPr lang="en-GB" dirty="0" err="1">
                <a:solidFill>
                  <a:schemeClr val="accent1">
                    <a:lumMod val="50000"/>
                  </a:schemeClr>
                </a:solidFill>
              </a:rPr>
              <a:t>az</a:t>
            </a:r>
            <a:r>
              <a:rPr lang="en-GB" dirty="0">
                <a:solidFill>
                  <a:schemeClr val="accent1">
                    <a:lumMod val="50000"/>
                  </a:schemeClr>
                </a:solidFill>
              </a:rPr>
              <a:t> sig image-definition show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--gallery-name </a:t>
            </a:r>
            <a:r>
              <a:rPr lang="en-GB" dirty="0" err="1">
                <a:solidFill>
                  <a:srgbClr val="FFC000"/>
                </a:solidFill>
              </a:rPr>
              <a:t>myGallery</a:t>
            </a:r>
            <a:r>
              <a:rPr lang="en-GB" dirty="0">
                <a:solidFill>
                  <a:schemeClr val="accent1">
                    <a:lumMod val="50000"/>
                  </a:schemeClr>
                </a:solidFill>
              </a:rPr>
              <a:t> --gallery-image-definition </a:t>
            </a:r>
            <a:r>
              <a:rPr lang="en-GB" dirty="0" err="1">
                <a:solidFill>
                  <a:srgbClr val="FFC000"/>
                </a:solidFill>
              </a:rPr>
              <a:t>nginxapp</a:t>
            </a:r>
            <a:r>
              <a:rPr lang="en-GB" dirty="0">
                <a:solidFill>
                  <a:schemeClr val="accent1">
                    <a:lumMod val="50000"/>
                  </a:schemeClr>
                </a:solidFill>
              </a:rPr>
              <a:t> --query id -o </a:t>
            </a:r>
            <a:r>
              <a:rPr lang="en-GB" dirty="0" err="1">
                <a:solidFill>
                  <a:schemeClr val="accent1">
                    <a:lumMod val="50000"/>
                  </a:schemeClr>
                </a:solidFill>
              </a:rPr>
              <a:t>tsv</a:t>
            </a:r>
            <a:r>
              <a:rPr lang="en-GB" dirty="0">
                <a:solidFill>
                  <a:schemeClr val="accent1">
                    <a:lumMod val="50000"/>
                  </a:schemeClr>
                </a:solidFill>
              </a:rPr>
              <a:t>)</a:t>
            </a:r>
          </a:p>
        </p:txBody>
      </p:sp>
      <p:sp>
        <p:nvSpPr>
          <p:cNvPr id="6" name="TextBox 5">
            <a:extLst>
              <a:ext uri="{FF2B5EF4-FFF2-40B4-BE49-F238E27FC236}">
                <a16:creationId xmlns:a16="http://schemas.microsoft.com/office/drawing/2014/main" id="{E671F484-6AF5-B8C4-D5D4-0C05D3648D67}"/>
              </a:ext>
            </a:extLst>
          </p:cNvPr>
          <p:cNvSpPr txBox="1"/>
          <p:nvPr/>
        </p:nvSpPr>
        <p:spPr>
          <a:xfrm>
            <a:off x="17733" y="5907090"/>
            <a:ext cx="9103057" cy="923330"/>
          </a:xfrm>
          <a:prstGeom prst="rect">
            <a:avLst/>
          </a:prstGeom>
          <a:solidFill>
            <a:srgbClr val="000000"/>
          </a:solidFill>
        </p:spPr>
        <p:txBody>
          <a:bodyPr wrap="square" rtlCol="0">
            <a:spAutoFit/>
          </a:bodyPr>
          <a:lstStyle/>
          <a:p>
            <a:r>
              <a:rPr lang="en-GB" dirty="0">
                <a:solidFill>
                  <a:schemeClr val="bg1"/>
                </a:solidFill>
              </a:rPr>
              <a:t>CREATE THE 3 VMs LIKE THIS, NO VM EXTENSION REQUIRED</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a:solidFill>
                  <a:srgbClr val="FFC000"/>
                </a:solidFill>
              </a:rPr>
              <a:t>myVM1</a:t>
            </a:r>
            <a:r>
              <a:rPr lang="en-GB" dirty="0">
                <a:solidFill>
                  <a:schemeClr val="accent1">
                    <a:lumMod val="50000"/>
                  </a:schemeClr>
                </a:solidFill>
              </a:rPr>
              <a:t> --</a:t>
            </a:r>
            <a:r>
              <a:rPr lang="en-GB" dirty="0" err="1">
                <a:solidFill>
                  <a:schemeClr val="accent1">
                    <a:lumMod val="50000"/>
                  </a:schemeClr>
                </a:solidFill>
              </a:rPr>
              <a:t>nics</a:t>
            </a:r>
            <a:r>
              <a:rPr lang="en-GB" dirty="0">
                <a:solidFill>
                  <a:schemeClr val="accent1">
                    <a:lumMod val="50000"/>
                  </a:schemeClr>
                </a:solidFill>
              </a:rPr>
              <a:t> </a:t>
            </a:r>
            <a:r>
              <a:rPr lang="en-GB" dirty="0">
                <a:solidFill>
                  <a:srgbClr val="FFC000"/>
                </a:solidFill>
              </a:rPr>
              <a:t>myNIC1</a:t>
            </a:r>
            <a:r>
              <a:rPr lang="en-GB" dirty="0">
                <a:solidFill>
                  <a:schemeClr val="accent1">
                    <a:lumMod val="50000"/>
                  </a:schemeClr>
                </a:solidFill>
              </a:rPr>
              <a:t> --image </a:t>
            </a:r>
            <a:r>
              <a:rPr lang="en-GB" dirty="0">
                <a:solidFill>
                  <a:schemeClr val="accent6">
                    <a:lumMod val="60000"/>
                    <a:lumOff val="40000"/>
                  </a:schemeClr>
                </a:solidFill>
              </a:rPr>
              <a:t>$</a:t>
            </a:r>
            <a:r>
              <a:rPr lang="en-GB" dirty="0" err="1">
                <a:solidFill>
                  <a:schemeClr val="accent6">
                    <a:lumMod val="60000"/>
                    <a:lumOff val="40000"/>
                  </a:schemeClr>
                </a:solidFill>
              </a:rPr>
              <a:t>imgId</a:t>
            </a:r>
            <a:r>
              <a:rPr lang="en-GB" dirty="0">
                <a:solidFill>
                  <a:schemeClr val="accent1">
                    <a:lumMod val="50000"/>
                  </a:schemeClr>
                </a:solidFill>
              </a:rPr>
              <a:t> --admin-username </a:t>
            </a:r>
            <a:r>
              <a:rPr lang="en-GB" dirty="0" err="1">
                <a:solidFill>
                  <a:srgbClr val="FFC000"/>
                </a:solidFill>
              </a:rPr>
              <a:t>azureuser</a:t>
            </a:r>
            <a:r>
              <a:rPr lang="en-GB" dirty="0">
                <a:solidFill>
                  <a:schemeClr val="accent1">
                    <a:lumMod val="50000"/>
                  </a:schemeClr>
                </a:solidFill>
              </a:rPr>
              <a:t> --generate-ssh-keys --public-</a:t>
            </a:r>
            <a:r>
              <a:rPr lang="en-GB" dirty="0" err="1">
                <a:solidFill>
                  <a:schemeClr val="accent1">
                    <a:lumMod val="50000"/>
                  </a:schemeClr>
                </a:solidFill>
              </a:rPr>
              <a:t>ip</a:t>
            </a:r>
            <a:r>
              <a:rPr lang="en-GB" dirty="0">
                <a:solidFill>
                  <a:schemeClr val="accent1">
                    <a:lumMod val="50000"/>
                  </a:schemeClr>
                </a:solidFill>
              </a:rPr>
              <a:t>-address </a:t>
            </a:r>
            <a:r>
              <a:rPr lang="en-GB" dirty="0">
                <a:solidFill>
                  <a:srgbClr val="FFC000"/>
                </a:solidFill>
              </a:rPr>
              <a:t>""</a:t>
            </a:r>
            <a:r>
              <a:rPr lang="en-GB" dirty="0">
                <a:solidFill>
                  <a:schemeClr val="accent1">
                    <a:lumMod val="50000"/>
                  </a:schemeClr>
                </a:solidFill>
              </a:rPr>
              <a:t> </a:t>
            </a:r>
          </a:p>
        </p:txBody>
      </p:sp>
      <p:sp>
        <p:nvSpPr>
          <p:cNvPr id="7" name="Oval 6">
            <a:extLst>
              <a:ext uri="{FF2B5EF4-FFF2-40B4-BE49-F238E27FC236}">
                <a16:creationId xmlns:a16="http://schemas.microsoft.com/office/drawing/2014/main" id="{2DC823A7-095F-1C1B-7C9C-0B171753532E}"/>
              </a:ext>
            </a:extLst>
          </p:cNvPr>
          <p:cNvSpPr/>
          <p:nvPr/>
        </p:nvSpPr>
        <p:spPr bwMode="auto">
          <a:xfrm>
            <a:off x="6080077" y="6164803"/>
            <a:ext cx="968991" cy="391236"/>
          </a:xfrm>
          <a:prstGeom prst="ellipse">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8" name="Oval 7">
            <a:extLst>
              <a:ext uri="{FF2B5EF4-FFF2-40B4-BE49-F238E27FC236}">
                <a16:creationId xmlns:a16="http://schemas.microsoft.com/office/drawing/2014/main" id="{494288CB-B692-CFF3-90E0-B3E92FE02E6D}"/>
              </a:ext>
            </a:extLst>
          </p:cNvPr>
          <p:cNvSpPr/>
          <p:nvPr/>
        </p:nvSpPr>
        <p:spPr bwMode="auto">
          <a:xfrm>
            <a:off x="7592704" y="6164803"/>
            <a:ext cx="968991" cy="391236"/>
          </a:xfrm>
          <a:prstGeom prst="ellipse">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1" name="TextBox 10">
            <a:extLst>
              <a:ext uri="{FF2B5EF4-FFF2-40B4-BE49-F238E27FC236}">
                <a16:creationId xmlns:a16="http://schemas.microsoft.com/office/drawing/2014/main" id="{B1871B1E-0433-B8EB-6103-B04BECD04664}"/>
              </a:ext>
            </a:extLst>
          </p:cNvPr>
          <p:cNvSpPr txBox="1"/>
          <p:nvPr/>
        </p:nvSpPr>
        <p:spPr>
          <a:xfrm>
            <a:off x="139249" y="5561826"/>
            <a:ext cx="8935127" cy="400110"/>
          </a:xfrm>
          <a:prstGeom prst="rect">
            <a:avLst/>
          </a:prstGeom>
          <a:noFill/>
        </p:spPr>
        <p:txBody>
          <a:bodyPr wrap="square">
            <a:spAutoFit/>
          </a:bodyPr>
          <a:lstStyle/>
          <a:p>
            <a:r>
              <a:rPr lang="en-GB" sz="1000" i="1" dirty="0"/>
              <a:t>https://learn.microsoft.com/en-us/azure/virtual-machines/trusted-launch-portal?tabs=cli%2Ccli3%2Cportal2#deploy-a-trusted-launch-vm-from-an-azure-compute-gallery-image</a:t>
            </a:r>
          </a:p>
        </p:txBody>
      </p:sp>
    </p:spTree>
    <p:extLst>
      <p:ext uri="{BB962C8B-B14F-4D97-AF65-F5344CB8AC3E}">
        <p14:creationId xmlns:p14="http://schemas.microsoft.com/office/powerpoint/2010/main" val="2812861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693DE-BCF3-2F97-E2F0-B09F3EDA2DE8}"/>
              </a:ext>
            </a:extLst>
          </p:cNvPr>
          <p:cNvSpPr>
            <a:spLocks noGrp="1"/>
          </p:cNvSpPr>
          <p:nvPr>
            <p:ph type="title"/>
          </p:nvPr>
        </p:nvSpPr>
        <p:spPr/>
        <p:txBody>
          <a:bodyPr/>
          <a:lstStyle/>
          <a:p>
            <a:r>
              <a:rPr lang="en-GB" dirty="0"/>
              <a:t>Alternative Extension Approach</a:t>
            </a:r>
          </a:p>
        </p:txBody>
      </p:sp>
      <p:sp>
        <p:nvSpPr>
          <p:cNvPr id="3" name="Content Placeholder 2">
            <a:extLst>
              <a:ext uri="{FF2B5EF4-FFF2-40B4-BE49-F238E27FC236}">
                <a16:creationId xmlns:a16="http://schemas.microsoft.com/office/drawing/2014/main" id="{1739677F-38CE-D8E5-1E39-EA738C043E39}"/>
              </a:ext>
            </a:extLst>
          </p:cNvPr>
          <p:cNvSpPr>
            <a:spLocks noGrp="1"/>
          </p:cNvSpPr>
          <p:nvPr>
            <p:ph idx="1"/>
          </p:nvPr>
        </p:nvSpPr>
        <p:spPr>
          <a:xfrm>
            <a:off x="257175" y="738019"/>
            <a:ext cx="8529420" cy="660308"/>
          </a:xfrm>
        </p:spPr>
        <p:txBody>
          <a:bodyPr/>
          <a:lstStyle/>
          <a:p>
            <a:r>
              <a:rPr lang="en-GB" dirty="0"/>
              <a:t>If you have timeout issues when using extensions, you may need an alternative approach of loading the script into the VM.</a:t>
            </a:r>
          </a:p>
        </p:txBody>
      </p:sp>
      <p:sp>
        <p:nvSpPr>
          <p:cNvPr id="4" name="Footer Placeholder 3">
            <a:extLst>
              <a:ext uri="{FF2B5EF4-FFF2-40B4-BE49-F238E27FC236}">
                <a16:creationId xmlns:a16="http://schemas.microsoft.com/office/drawing/2014/main" id="{D2327FBF-D15C-168A-8CEC-0EFE925A660D}"/>
              </a:ext>
            </a:extLst>
          </p:cNvPr>
          <p:cNvSpPr>
            <a:spLocks noGrp="1"/>
          </p:cNvSpPr>
          <p:nvPr>
            <p:ph type="ftr" sz="quarter" idx="10"/>
          </p:nvPr>
        </p:nvSpPr>
        <p:spPr/>
        <p:txBody>
          <a:bodyPr/>
          <a:lstStyle/>
          <a:p>
            <a:pPr>
              <a:defRPr/>
            </a:pPr>
            <a:r>
              <a:rPr lang="en-US" altLang="en-US" dirty="0"/>
              <a:t>WEB</a:t>
            </a:r>
          </a:p>
        </p:txBody>
      </p:sp>
      <p:sp>
        <p:nvSpPr>
          <p:cNvPr id="7" name="TextBox 6">
            <a:extLst>
              <a:ext uri="{FF2B5EF4-FFF2-40B4-BE49-F238E27FC236}">
                <a16:creationId xmlns:a16="http://schemas.microsoft.com/office/drawing/2014/main" id="{9A83D45E-2927-542D-0F65-61E17FFD640E}"/>
              </a:ext>
            </a:extLst>
          </p:cNvPr>
          <p:cNvSpPr txBox="1"/>
          <p:nvPr/>
        </p:nvSpPr>
        <p:spPr>
          <a:xfrm>
            <a:off x="101139" y="1582569"/>
            <a:ext cx="8941721" cy="5078313"/>
          </a:xfrm>
          <a:prstGeom prst="rect">
            <a:avLst/>
          </a:prstGeom>
          <a:solidFill>
            <a:srgbClr val="000000"/>
          </a:solidFill>
        </p:spPr>
        <p:txBody>
          <a:bodyPr wrap="square" rtlCol="0">
            <a:spAutoFit/>
          </a:bodyPr>
          <a:lstStyle/>
          <a:p>
            <a:r>
              <a:rPr lang="en-GB" u="sng" cap="all" dirty="0">
                <a:solidFill>
                  <a:schemeClr val="bg1"/>
                </a:solidFill>
              </a:rPr>
              <a:t>CHECK THE STORAGE ACCOUNT NAME IS AVAILABLE</a:t>
            </a:r>
            <a:endParaRPr lang="en-GB" u="sng" dirty="0">
              <a:solidFill>
                <a:schemeClr val="bg1"/>
              </a:solidFill>
            </a:endParaRPr>
          </a:p>
          <a:p>
            <a:r>
              <a:rPr lang="en-GB" dirty="0">
                <a:solidFill>
                  <a:schemeClr val="bg1"/>
                </a:solidFill>
              </a:rPr>
              <a:t>$ </a:t>
            </a:r>
            <a:r>
              <a:rPr lang="en-GB" dirty="0" err="1">
                <a:solidFill>
                  <a:schemeClr val="accent6">
                    <a:lumMod val="40000"/>
                    <a:lumOff val="60000"/>
                  </a:schemeClr>
                </a:solidFill>
              </a:rPr>
              <a:t>mystorename</a:t>
            </a:r>
            <a:r>
              <a:rPr lang="en-GB" dirty="0">
                <a:solidFill>
                  <a:schemeClr val="accent1">
                    <a:lumMod val="50000"/>
                  </a:schemeClr>
                </a:solidFill>
              </a:rPr>
              <a:t>=</a:t>
            </a:r>
            <a:r>
              <a:rPr lang="en-GB" dirty="0" err="1">
                <a:solidFill>
                  <a:srgbClr val="FFC000"/>
                </a:solidFill>
              </a:rPr>
              <a:t>mystore$RANDOM</a:t>
            </a:r>
            <a:endParaRPr lang="en-GB" i="1" dirty="0">
              <a:solidFill>
                <a:srgbClr val="FFC000"/>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storage account check-name --name </a:t>
            </a:r>
            <a:r>
              <a:rPr lang="en-GB" dirty="0">
                <a:solidFill>
                  <a:schemeClr val="accent6">
                    <a:lumMod val="40000"/>
                    <a:lumOff val="60000"/>
                  </a:schemeClr>
                </a:solidFill>
              </a:rPr>
              <a:t>$</a:t>
            </a:r>
            <a:r>
              <a:rPr lang="en-GB" dirty="0" err="1">
                <a:solidFill>
                  <a:schemeClr val="accent6">
                    <a:lumMod val="40000"/>
                    <a:lumOff val="60000"/>
                  </a:schemeClr>
                </a:solidFill>
              </a:rPr>
              <a:t>mystorename</a:t>
            </a:r>
            <a:r>
              <a:rPr lang="en-GB" dirty="0">
                <a:solidFill>
                  <a:srgbClr val="FFC000"/>
                </a:solidFill>
              </a:rPr>
              <a:t> </a:t>
            </a:r>
          </a:p>
          <a:p>
            <a:r>
              <a:rPr lang="en-GB" u="sng" cap="all" dirty="0">
                <a:solidFill>
                  <a:schemeClr val="bg1"/>
                </a:solidFill>
              </a:rPr>
              <a:t>CREATE A BLOB STORAGE ACCOUNT</a:t>
            </a:r>
            <a:endParaRPr lang="en-GB" u="sng" dirty="0">
              <a:solidFill>
                <a:schemeClr val="bg1"/>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storage account create --name </a:t>
            </a:r>
            <a:r>
              <a:rPr lang="en-GB" dirty="0">
                <a:solidFill>
                  <a:schemeClr val="accent6">
                    <a:lumMod val="40000"/>
                    <a:lumOff val="60000"/>
                  </a:schemeClr>
                </a:solidFill>
              </a:rPr>
              <a:t>$</a:t>
            </a:r>
            <a:r>
              <a:rPr lang="en-GB" dirty="0" err="1">
                <a:solidFill>
                  <a:schemeClr val="accent6">
                    <a:lumMod val="40000"/>
                    <a:lumOff val="60000"/>
                  </a:schemeClr>
                </a:solidFill>
              </a:rPr>
              <a:t>mystorename</a:t>
            </a:r>
            <a:r>
              <a:rPr lang="en-GB" dirty="0">
                <a:solidFill>
                  <a:schemeClr val="accent1">
                    <a:lumMod val="50000"/>
                  </a:schemeClr>
                </a:solidFill>
              </a:rPr>
              <a:t>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--location </a:t>
            </a:r>
            <a:r>
              <a:rPr lang="en-GB" dirty="0" err="1">
                <a:solidFill>
                  <a:srgbClr val="FFC000"/>
                </a:solidFill>
              </a:rPr>
              <a:t>ukwest</a:t>
            </a:r>
            <a:r>
              <a:rPr lang="en-GB" dirty="0">
                <a:solidFill>
                  <a:schemeClr val="accent1">
                    <a:lumMod val="50000"/>
                  </a:schemeClr>
                </a:solidFill>
              </a:rPr>
              <a:t>  --</a:t>
            </a:r>
            <a:r>
              <a:rPr lang="en-GB" dirty="0" err="1">
                <a:solidFill>
                  <a:schemeClr val="accent1">
                    <a:lumMod val="50000"/>
                  </a:schemeClr>
                </a:solidFill>
              </a:rPr>
              <a:t>sku</a:t>
            </a:r>
            <a:r>
              <a:rPr lang="en-GB" dirty="0">
                <a:solidFill>
                  <a:schemeClr val="accent1">
                    <a:lumMod val="50000"/>
                  </a:schemeClr>
                </a:solidFill>
              </a:rPr>
              <a:t> </a:t>
            </a:r>
            <a:r>
              <a:rPr lang="en-GB" dirty="0" err="1">
                <a:solidFill>
                  <a:srgbClr val="FFC000"/>
                </a:solidFill>
              </a:rPr>
              <a:t>Standard_LRS</a:t>
            </a:r>
            <a:r>
              <a:rPr lang="en-GB" dirty="0">
                <a:solidFill>
                  <a:srgbClr val="FFC000"/>
                </a:solidFill>
              </a:rPr>
              <a:t> </a:t>
            </a:r>
            <a:r>
              <a:rPr lang="en-GB" dirty="0">
                <a:solidFill>
                  <a:schemeClr val="accent1">
                    <a:lumMod val="50000"/>
                  </a:schemeClr>
                </a:solidFill>
              </a:rPr>
              <a:t>--encryption-services </a:t>
            </a:r>
            <a:r>
              <a:rPr lang="en-GB" dirty="0">
                <a:solidFill>
                  <a:srgbClr val="FFC000"/>
                </a:solidFill>
              </a:rPr>
              <a:t>blob</a:t>
            </a:r>
          </a:p>
          <a:p>
            <a:r>
              <a:rPr lang="en-GB" u="sng" dirty="0">
                <a:solidFill>
                  <a:schemeClr val="bg1"/>
                </a:solidFill>
              </a:rPr>
              <a:t>GIVE YOURSELF PERMISSION TO USE THE BLOB STORAGE</a:t>
            </a:r>
          </a:p>
          <a:p>
            <a:r>
              <a:rPr lang="en-GB" dirty="0">
                <a:solidFill>
                  <a:schemeClr val="bg1"/>
                </a:solidFill>
              </a:rPr>
              <a:t>$ </a:t>
            </a:r>
            <a:r>
              <a:rPr lang="en-GB" dirty="0" err="1">
                <a:solidFill>
                  <a:schemeClr val="accent6">
                    <a:lumMod val="40000"/>
                    <a:lumOff val="60000"/>
                  </a:schemeClr>
                </a:solidFill>
              </a:rPr>
              <a:t>mystoreid</a:t>
            </a:r>
            <a:r>
              <a:rPr lang="en-GB" dirty="0">
                <a:solidFill>
                  <a:schemeClr val="accent1">
                    <a:lumMod val="50000"/>
                  </a:schemeClr>
                </a:solidFill>
              </a:rPr>
              <a:t>=$(</a:t>
            </a:r>
            <a:r>
              <a:rPr lang="en-GB" dirty="0" err="1">
                <a:solidFill>
                  <a:schemeClr val="accent1">
                    <a:lumMod val="50000"/>
                  </a:schemeClr>
                </a:solidFill>
              </a:rPr>
              <a:t>az</a:t>
            </a:r>
            <a:r>
              <a:rPr lang="en-GB" dirty="0">
                <a:solidFill>
                  <a:schemeClr val="accent1">
                    <a:lumMod val="50000"/>
                  </a:schemeClr>
                </a:solidFill>
              </a:rPr>
              <a:t> storage account show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a:solidFill>
                  <a:schemeClr val="accent6">
                    <a:lumMod val="40000"/>
                    <a:lumOff val="60000"/>
                  </a:schemeClr>
                </a:solidFill>
              </a:rPr>
              <a:t>$</a:t>
            </a:r>
            <a:r>
              <a:rPr lang="en-GB" dirty="0" err="1">
                <a:solidFill>
                  <a:schemeClr val="accent6">
                    <a:lumMod val="40000"/>
                    <a:lumOff val="60000"/>
                  </a:schemeClr>
                </a:solidFill>
              </a:rPr>
              <a:t>mystorename</a:t>
            </a:r>
            <a:r>
              <a:rPr lang="en-GB" dirty="0">
                <a:solidFill>
                  <a:schemeClr val="accent1">
                    <a:lumMod val="50000"/>
                  </a:schemeClr>
                </a:solidFill>
              </a:rPr>
              <a:t> --query id -o </a:t>
            </a:r>
            <a:r>
              <a:rPr lang="en-GB" dirty="0" err="1">
                <a:solidFill>
                  <a:schemeClr val="accent1">
                    <a:lumMod val="50000"/>
                  </a:schemeClr>
                </a:solidFill>
              </a:rPr>
              <a:t>tsv</a:t>
            </a:r>
            <a:r>
              <a:rPr lang="en-GB" dirty="0">
                <a:solidFill>
                  <a:schemeClr val="accent1">
                    <a:lumMod val="50000"/>
                  </a:schemeClr>
                </a:solidFill>
              </a:rPr>
              <a:t>)</a:t>
            </a:r>
          </a:p>
          <a:p>
            <a:r>
              <a:rPr lang="en-GB" dirty="0">
                <a:solidFill>
                  <a:schemeClr val="bg1"/>
                </a:solidFill>
              </a:rPr>
              <a:t>$ </a:t>
            </a:r>
            <a:r>
              <a:rPr lang="en-GB" dirty="0">
                <a:solidFill>
                  <a:schemeClr val="accent6">
                    <a:lumMod val="40000"/>
                    <a:lumOff val="60000"/>
                  </a:schemeClr>
                </a:solidFill>
              </a:rPr>
              <a:t>assignee</a:t>
            </a:r>
            <a:r>
              <a:rPr lang="en-GB" dirty="0">
                <a:solidFill>
                  <a:schemeClr val="accent1">
                    <a:lumMod val="50000"/>
                  </a:schemeClr>
                </a:solidFill>
              </a:rPr>
              <a:t>=$(</a:t>
            </a:r>
            <a:r>
              <a:rPr lang="en-GB" dirty="0" err="1">
                <a:solidFill>
                  <a:schemeClr val="accent1">
                    <a:lumMod val="50000"/>
                  </a:schemeClr>
                </a:solidFill>
              </a:rPr>
              <a:t>az</a:t>
            </a:r>
            <a:r>
              <a:rPr lang="en-GB" dirty="0">
                <a:solidFill>
                  <a:schemeClr val="accent1">
                    <a:lumMod val="50000"/>
                  </a:schemeClr>
                </a:solidFill>
              </a:rPr>
              <a:t> ad signed-in-user show --query </a:t>
            </a:r>
            <a:r>
              <a:rPr lang="en-GB" dirty="0">
                <a:solidFill>
                  <a:srgbClr val="FFC000"/>
                </a:solidFill>
              </a:rPr>
              <a:t>id</a:t>
            </a:r>
            <a:r>
              <a:rPr lang="en-GB" dirty="0">
                <a:solidFill>
                  <a:schemeClr val="accent1">
                    <a:lumMod val="50000"/>
                  </a:schemeClr>
                </a:solidFill>
              </a:rPr>
              <a:t> -o </a:t>
            </a:r>
            <a:r>
              <a:rPr lang="en-GB" dirty="0" err="1">
                <a:solidFill>
                  <a:schemeClr val="accent1">
                    <a:lumMod val="50000"/>
                  </a:schemeClr>
                </a:solidFill>
              </a:rPr>
              <a:t>tsv</a:t>
            </a:r>
            <a:r>
              <a:rPr lang="en-GB" dirty="0">
                <a:solidFill>
                  <a:schemeClr val="accent1">
                    <a:lumMod val="50000"/>
                  </a:schemeClr>
                </a:solidFill>
              </a:rPr>
              <a:t>)</a:t>
            </a:r>
            <a:endParaRPr lang="en-GB" dirty="0">
              <a:solidFill>
                <a:schemeClr val="accent6">
                  <a:lumMod val="40000"/>
                  <a:lumOff val="60000"/>
                </a:schemeClr>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role assignment create --role </a:t>
            </a:r>
            <a:r>
              <a:rPr lang="en-GB" dirty="0">
                <a:solidFill>
                  <a:srgbClr val="FFC000"/>
                </a:solidFill>
              </a:rPr>
              <a:t>"Storage Blob Data Contributor"</a:t>
            </a:r>
            <a:r>
              <a:rPr lang="en-GB" dirty="0">
                <a:solidFill>
                  <a:schemeClr val="accent1">
                    <a:lumMod val="50000"/>
                  </a:schemeClr>
                </a:solidFill>
              </a:rPr>
              <a:t> --assignee </a:t>
            </a:r>
            <a:r>
              <a:rPr lang="en-GB" dirty="0">
                <a:solidFill>
                  <a:schemeClr val="accent6">
                    <a:lumMod val="40000"/>
                    <a:lumOff val="60000"/>
                  </a:schemeClr>
                </a:solidFill>
              </a:rPr>
              <a:t>$assignee</a:t>
            </a:r>
            <a:r>
              <a:rPr lang="en-GB" dirty="0">
                <a:solidFill>
                  <a:schemeClr val="accent1">
                    <a:lumMod val="50000"/>
                  </a:schemeClr>
                </a:solidFill>
              </a:rPr>
              <a:t> --scope </a:t>
            </a:r>
            <a:r>
              <a:rPr lang="en-GB" dirty="0">
                <a:solidFill>
                  <a:schemeClr val="accent6">
                    <a:lumMod val="40000"/>
                    <a:lumOff val="60000"/>
                  </a:schemeClr>
                </a:solidFill>
              </a:rPr>
              <a:t>$</a:t>
            </a:r>
            <a:r>
              <a:rPr lang="en-GB" dirty="0" err="1">
                <a:solidFill>
                  <a:schemeClr val="accent6">
                    <a:lumMod val="40000"/>
                    <a:lumOff val="60000"/>
                  </a:schemeClr>
                </a:solidFill>
              </a:rPr>
              <a:t>mystoreid</a:t>
            </a:r>
            <a:endParaRPr lang="en-GB" dirty="0">
              <a:solidFill>
                <a:schemeClr val="accent6">
                  <a:lumMod val="40000"/>
                  <a:lumOff val="60000"/>
                </a:schemeClr>
              </a:solidFill>
            </a:endParaRPr>
          </a:p>
          <a:p>
            <a:r>
              <a:rPr lang="en-GB" u="sng" dirty="0">
                <a:solidFill>
                  <a:schemeClr val="bg1"/>
                </a:solidFill>
              </a:rPr>
              <a:t>GIVE A USER-ASSIGNED MANAGED IDENTITY ACCESS TO THE STORAGE</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identity create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myuserspidentity</a:t>
            </a:r>
            <a:endParaRPr lang="en-GB" dirty="0">
              <a:solidFill>
                <a:srgbClr val="FFC000"/>
              </a:solidFill>
            </a:endParaRPr>
          </a:p>
          <a:p>
            <a:r>
              <a:rPr lang="en-GB" dirty="0">
                <a:solidFill>
                  <a:schemeClr val="bg1"/>
                </a:solidFill>
              </a:rPr>
              <a:t>$ </a:t>
            </a:r>
            <a:r>
              <a:rPr lang="en-GB" dirty="0" err="1">
                <a:solidFill>
                  <a:schemeClr val="accent6">
                    <a:lumMod val="40000"/>
                    <a:lumOff val="60000"/>
                  </a:schemeClr>
                </a:solidFill>
              </a:rPr>
              <a:t>usrasgnsp</a:t>
            </a:r>
            <a:r>
              <a:rPr lang="en-GB" dirty="0">
                <a:solidFill>
                  <a:schemeClr val="accent1">
                    <a:lumMod val="50000"/>
                  </a:schemeClr>
                </a:solidFill>
              </a:rPr>
              <a:t>=$(</a:t>
            </a:r>
            <a:r>
              <a:rPr lang="en-GB" dirty="0" err="1">
                <a:solidFill>
                  <a:schemeClr val="accent1">
                    <a:lumMod val="50000"/>
                  </a:schemeClr>
                </a:solidFill>
              </a:rPr>
              <a:t>az</a:t>
            </a:r>
            <a:r>
              <a:rPr lang="en-GB" dirty="0">
                <a:solidFill>
                  <a:schemeClr val="accent1">
                    <a:lumMod val="50000"/>
                  </a:schemeClr>
                </a:solidFill>
              </a:rPr>
              <a:t> identity show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myuserspidentity</a:t>
            </a:r>
            <a:r>
              <a:rPr lang="en-GB" dirty="0">
                <a:solidFill>
                  <a:schemeClr val="accent1">
                    <a:lumMod val="50000"/>
                  </a:schemeClr>
                </a:solidFill>
              </a:rPr>
              <a:t> --query </a:t>
            </a:r>
            <a:r>
              <a:rPr lang="en-GB" dirty="0" err="1">
                <a:solidFill>
                  <a:srgbClr val="FFC000"/>
                </a:solidFill>
              </a:rPr>
              <a:t>principalId</a:t>
            </a:r>
            <a:r>
              <a:rPr lang="en-GB" dirty="0">
                <a:solidFill>
                  <a:schemeClr val="accent1">
                    <a:lumMod val="50000"/>
                  </a:schemeClr>
                </a:solidFill>
              </a:rPr>
              <a:t> -o </a:t>
            </a:r>
            <a:r>
              <a:rPr lang="en-GB" dirty="0" err="1">
                <a:solidFill>
                  <a:schemeClr val="accent1">
                    <a:lumMod val="50000"/>
                  </a:schemeClr>
                </a:solidFill>
              </a:rPr>
              <a:t>tsv</a:t>
            </a:r>
            <a:r>
              <a:rPr lang="en-GB" dirty="0">
                <a:solidFill>
                  <a:schemeClr val="accent1">
                    <a:lumMod val="50000"/>
                  </a:schemeClr>
                </a:solidFill>
              </a:rPr>
              <a:t>)</a:t>
            </a:r>
            <a:endParaRPr lang="en-GB" dirty="0">
              <a:solidFill>
                <a:schemeClr val="accent6">
                  <a:lumMod val="40000"/>
                  <a:lumOff val="60000"/>
                </a:schemeClr>
              </a:solidFill>
            </a:endParaRPr>
          </a:p>
          <a:p>
            <a:r>
              <a:rPr lang="en-GB" dirty="0">
                <a:solidFill>
                  <a:schemeClr val="bg1"/>
                </a:solidFill>
              </a:rPr>
              <a:t>$ </a:t>
            </a:r>
            <a:r>
              <a:rPr lang="en-GB" sz="1800" dirty="0" err="1">
                <a:solidFill>
                  <a:schemeClr val="accent1">
                    <a:lumMod val="50000"/>
                  </a:schemeClr>
                </a:solidFill>
              </a:rPr>
              <a:t>az</a:t>
            </a:r>
            <a:r>
              <a:rPr lang="en-GB" sz="1800" dirty="0">
                <a:solidFill>
                  <a:schemeClr val="accent1">
                    <a:lumMod val="50000"/>
                  </a:schemeClr>
                </a:solidFill>
              </a:rPr>
              <a:t> role assignment create --role "</a:t>
            </a:r>
            <a:r>
              <a:rPr lang="en-GB" sz="1800" dirty="0">
                <a:solidFill>
                  <a:srgbClr val="FFC000"/>
                </a:solidFill>
              </a:rPr>
              <a:t>Storage Blob Data Reader</a:t>
            </a:r>
            <a:r>
              <a:rPr lang="en-GB" sz="1800" dirty="0">
                <a:solidFill>
                  <a:schemeClr val="accent1">
                    <a:lumMod val="50000"/>
                  </a:schemeClr>
                </a:solidFill>
              </a:rPr>
              <a:t>" --assignee </a:t>
            </a:r>
            <a:r>
              <a:rPr lang="en-GB" dirty="0">
                <a:solidFill>
                  <a:schemeClr val="accent6">
                    <a:lumMod val="40000"/>
                    <a:lumOff val="60000"/>
                  </a:schemeClr>
                </a:solidFill>
              </a:rPr>
              <a:t>$</a:t>
            </a:r>
            <a:r>
              <a:rPr lang="en-GB" dirty="0" err="1">
                <a:solidFill>
                  <a:schemeClr val="accent6">
                    <a:lumMod val="40000"/>
                    <a:lumOff val="60000"/>
                  </a:schemeClr>
                </a:solidFill>
              </a:rPr>
              <a:t>usrasgnsp</a:t>
            </a:r>
            <a:r>
              <a:rPr lang="en-GB" dirty="0">
                <a:solidFill>
                  <a:schemeClr val="accent6">
                    <a:lumMod val="40000"/>
                    <a:lumOff val="60000"/>
                  </a:schemeClr>
                </a:solidFill>
              </a:rPr>
              <a:t> </a:t>
            </a:r>
            <a:r>
              <a:rPr lang="en-GB" sz="1800" dirty="0">
                <a:solidFill>
                  <a:schemeClr val="accent1">
                    <a:lumMod val="50000"/>
                  </a:schemeClr>
                </a:solidFill>
              </a:rPr>
              <a:t>--scope </a:t>
            </a:r>
            <a:r>
              <a:rPr lang="en-GB" dirty="0">
                <a:solidFill>
                  <a:schemeClr val="accent6">
                    <a:lumMod val="40000"/>
                    <a:lumOff val="60000"/>
                  </a:schemeClr>
                </a:solidFill>
              </a:rPr>
              <a:t>$</a:t>
            </a:r>
            <a:r>
              <a:rPr lang="en-GB" dirty="0" err="1">
                <a:solidFill>
                  <a:schemeClr val="accent6">
                    <a:lumMod val="40000"/>
                    <a:lumOff val="60000"/>
                  </a:schemeClr>
                </a:solidFill>
              </a:rPr>
              <a:t>mystoreid</a:t>
            </a:r>
            <a:endParaRPr lang="en-GB" dirty="0">
              <a:solidFill>
                <a:schemeClr val="accent6">
                  <a:lumMod val="40000"/>
                  <a:lumOff val="60000"/>
                </a:schemeClr>
              </a:solidFill>
            </a:endParaRPr>
          </a:p>
        </p:txBody>
      </p:sp>
    </p:spTree>
    <p:extLst>
      <p:ext uri="{BB962C8B-B14F-4D97-AF65-F5344CB8AC3E}">
        <p14:creationId xmlns:p14="http://schemas.microsoft.com/office/powerpoint/2010/main" val="8375233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C8BC0-04B4-0CAB-631F-AD3B40D6AB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E5F8D6-84C7-92C3-94CA-85A1864EC7F9}"/>
              </a:ext>
            </a:extLst>
          </p:cNvPr>
          <p:cNvSpPr>
            <a:spLocks noGrp="1"/>
          </p:cNvSpPr>
          <p:nvPr>
            <p:ph type="title"/>
          </p:nvPr>
        </p:nvSpPr>
        <p:spPr>
          <a:xfrm>
            <a:off x="257175" y="0"/>
            <a:ext cx="8686800" cy="487371"/>
          </a:xfrm>
        </p:spPr>
        <p:txBody>
          <a:bodyPr/>
          <a:lstStyle/>
          <a:p>
            <a:r>
              <a:rPr lang="en-GB" dirty="0"/>
              <a:t>Alternative Extension Approach (</a:t>
            </a:r>
            <a:r>
              <a:rPr lang="en-GB" dirty="0" err="1"/>
              <a:t>Cont</a:t>
            </a:r>
            <a:r>
              <a:rPr lang="en-GB" dirty="0"/>
              <a:t>)</a:t>
            </a:r>
          </a:p>
        </p:txBody>
      </p:sp>
      <p:sp>
        <p:nvSpPr>
          <p:cNvPr id="4" name="Footer Placeholder 3">
            <a:extLst>
              <a:ext uri="{FF2B5EF4-FFF2-40B4-BE49-F238E27FC236}">
                <a16:creationId xmlns:a16="http://schemas.microsoft.com/office/drawing/2014/main" id="{9A10C56A-83B3-A2F7-0ED8-88678DB1F9C2}"/>
              </a:ext>
            </a:extLst>
          </p:cNvPr>
          <p:cNvSpPr>
            <a:spLocks noGrp="1"/>
          </p:cNvSpPr>
          <p:nvPr>
            <p:ph type="ftr" sz="quarter" idx="10"/>
          </p:nvPr>
        </p:nvSpPr>
        <p:spPr/>
        <p:txBody>
          <a:bodyPr/>
          <a:lstStyle/>
          <a:p>
            <a:pPr>
              <a:defRPr/>
            </a:pPr>
            <a:r>
              <a:rPr lang="en-US" altLang="en-US" dirty="0"/>
              <a:t>WEB</a:t>
            </a:r>
          </a:p>
        </p:txBody>
      </p:sp>
      <p:sp>
        <p:nvSpPr>
          <p:cNvPr id="7" name="TextBox 6">
            <a:extLst>
              <a:ext uri="{FF2B5EF4-FFF2-40B4-BE49-F238E27FC236}">
                <a16:creationId xmlns:a16="http://schemas.microsoft.com/office/drawing/2014/main" id="{9897EDFA-1968-A29A-BB16-4B6BA3ED4B12}"/>
              </a:ext>
            </a:extLst>
          </p:cNvPr>
          <p:cNvSpPr txBox="1"/>
          <p:nvPr/>
        </p:nvSpPr>
        <p:spPr>
          <a:xfrm>
            <a:off x="42239" y="512041"/>
            <a:ext cx="9063029" cy="6186309"/>
          </a:xfrm>
          <a:prstGeom prst="rect">
            <a:avLst/>
          </a:prstGeom>
          <a:solidFill>
            <a:srgbClr val="000000"/>
          </a:solidFill>
        </p:spPr>
        <p:txBody>
          <a:bodyPr wrap="square" rtlCol="0">
            <a:spAutoFit/>
          </a:bodyPr>
          <a:lstStyle/>
          <a:p>
            <a:r>
              <a:rPr lang="en-GB" u="sng" dirty="0">
                <a:solidFill>
                  <a:schemeClr val="bg1"/>
                </a:solidFill>
              </a:rPr>
              <a:t>CREATE A CONTAINER “</a:t>
            </a:r>
            <a:r>
              <a:rPr lang="en-GB" u="sng" dirty="0" err="1">
                <a:solidFill>
                  <a:schemeClr val="bg1"/>
                </a:solidFill>
              </a:rPr>
              <a:t>myblobcontainer</a:t>
            </a:r>
            <a:r>
              <a:rPr lang="en-GB" u="sng" dirty="0">
                <a:solidFill>
                  <a:schemeClr val="bg1"/>
                </a:solidFill>
              </a:rPr>
              <a:t>” AND UPLOAD FILE INTO IT</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storage container create --account-name </a:t>
            </a:r>
            <a:r>
              <a:rPr lang="en-GB" dirty="0">
                <a:solidFill>
                  <a:schemeClr val="accent6">
                    <a:lumMod val="40000"/>
                    <a:lumOff val="60000"/>
                  </a:schemeClr>
                </a:solidFill>
              </a:rPr>
              <a:t>$</a:t>
            </a:r>
            <a:r>
              <a:rPr lang="en-GB" dirty="0" err="1">
                <a:solidFill>
                  <a:schemeClr val="accent6">
                    <a:lumMod val="40000"/>
                    <a:lumOff val="60000"/>
                  </a:schemeClr>
                </a:solidFill>
              </a:rPr>
              <a:t>mystorename</a:t>
            </a:r>
            <a:r>
              <a:rPr lang="en-GB" dirty="0">
                <a:solidFill>
                  <a:schemeClr val="accent1">
                    <a:lumMod val="50000"/>
                  </a:schemeClr>
                </a:solidFill>
              </a:rPr>
              <a:t> --name </a:t>
            </a:r>
            <a:r>
              <a:rPr lang="en-GB" dirty="0" err="1">
                <a:solidFill>
                  <a:srgbClr val="FFC000"/>
                </a:solidFill>
              </a:rPr>
              <a:t>myblobcontainer</a:t>
            </a:r>
            <a:r>
              <a:rPr lang="en-GB" dirty="0">
                <a:solidFill>
                  <a:schemeClr val="accent1">
                    <a:lumMod val="50000"/>
                  </a:schemeClr>
                </a:solidFill>
              </a:rPr>
              <a:t> --public-access </a:t>
            </a:r>
            <a:r>
              <a:rPr lang="en-GB" dirty="0">
                <a:solidFill>
                  <a:srgbClr val="FFC000"/>
                </a:solidFill>
              </a:rPr>
              <a:t>off</a:t>
            </a:r>
            <a:r>
              <a:rPr lang="en-GB" dirty="0">
                <a:solidFill>
                  <a:schemeClr val="accent1">
                    <a:lumMod val="50000"/>
                  </a:schemeClr>
                </a:solidFill>
              </a:rPr>
              <a:t> --auth-mode </a:t>
            </a:r>
            <a:r>
              <a:rPr lang="en-GB" dirty="0">
                <a:solidFill>
                  <a:srgbClr val="FFC000"/>
                </a:solidFill>
              </a:rPr>
              <a:t>login</a:t>
            </a:r>
          </a:p>
          <a:p>
            <a:r>
              <a:rPr lang="en-GB" dirty="0">
                <a:solidFill>
                  <a:schemeClr val="bg1"/>
                </a:solidFill>
              </a:rPr>
              <a:t>Assuming you have automate_ngnix.sh in the directory you are in.</a:t>
            </a: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storage blob upload --account-name </a:t>
            </a:r>
            <a:r>
              <a:rPr lang="en-GB" dirty="0">
                <a:solidFill>
                  <a:schemeClr val="accent6">
                    <a:lumMod val="40000"/>
                    <a:lumOff val="60000"/>
                  </a:schemeClr>
                </a:solidFill>
              </a:rPr>
              <a:t>$</a:t>
            </a:r>
            <a:r>
              <a:rPr lang="en-GB" dirty="0" err="1">
                <a:solidFill>
                  <a:schemeClr val="accent6">
                    <a:lumMod val="40000"/>
                    <a:lumOff val="60000"/>
                  </a:schemeClr>
                </a:solidFill>
              </a:rPr>
              <a:t>mystorename</a:t>
            </a:r>
            <a:r>
              <a:rPr lang="en-GB" dirty="0">
                <a:solidFill>
                  <a:schemeClr val="accent1">
                    <a:lumMod val="50000"/>
                  </a:schemeClr>
                </a:solidFill>
              </a:rPr>
              <a:t> --container-name </a:t>
            </a:r>
            <a:r>
              <a:rPr lang="en-GB" dirty="0" err="1">
                <a:solidFill>
                  <a:srgbClr val="FFC000"/>
                </a:solidFill>
              </a:rPr>
              <a:t>myblobcontainer</a:t>
            </a:r>
            <a:r>
              <a:rPr lang="en-GB" dirty="0">
                <a:solidFill>
                  <a:schemeClr val="accent1">
                    <a:lumMod val="50000"/>
                  </a:schemeClr>
                </a:solidFill>
              </a:rPr>
              <a:t> --name </a:t>
            </a:r>
            <a:r>
              <a:rPr lang="en-GB" dirty="0">
                <a:solidFill>
                  <a:srgbClr val="FFC000"/>
                </a:solidFill>
              </a:rPr>
              <a:t>automate_ngnix.sh</a:t>
            </a:r>
            <a:r>
              <a:rPr lang="en-GB" dirty="0">
                <a:solidFill>
                  <a:schemeClr val="accent1">
                    <a:lumMod val="50000"/>
                  </a:schemeClr>
                </a:solidFill>
              </a:rPr>
              <a:t> --file </a:t>
            </a:r>
            <a:r>
              <a:rPr lang="en-GB" dirty="0">
                <a:solidFill>
                  <a:srgbClr val="FFC000"/>
                </a:solidFill>
              </a:rPr>
              <a:t>automate_ngnix.sh</a:t>
            </a:r>
            <a:r>
              <a:rPr lang="en-GB" dirty="0">
                <a:solidFill>
                  <a:schemeClr val="accent1">
                    <a:lumMod val="50000"/>
                  </a:schemeClr>
                </a:solidFill>
              </a:rPr>
              <a:t> --auth-mode </a:t>
            </a:r>
            <a:r>
              <a:rPr lang="en-GB" dirty="0">
                <a:solidFill>
                  <a:srgbClr val="FFC000"/>
                </a:solidFill>
              </a:rPr>
              <a:t>login</a:t>
            </a:r>
          </a:p>
          <a:p>
            <a:r>
              <a:rPr lang="en-GB" u="sng" dirty="0">
                <a:solidFill>
                  <a:schemeClr val="bg1"/>
                </a:solidFill>
              </a:rPr>
              <a:t>ASSIGN ACCESS TO THIS FILE TO EACH VM  AND SET THE EXTENSION</a:t>
            </a:r>
          </a:p>
          <a:p>
            <a:r>
              <a:rPr lang="en-GB" dirty="0">
                <a:solidFill>
                  <a:schemeClr val="bg1"/>
                </a:solidFill>
              </a:rPr>
              <a:t>$ </a:t>
            </a:r>
            <a:r>
              <a:rPr lang="en-GB" dirty="0" err="1">
                <a:solidFill>
                  <a:schemeClr val="accent6">
                    <a:lumMod val="40000"/>
                    <a:lumOff val="60000"/>
                  </a:schemeClr>
                </a:solidFill>
              </a:rPr>
              <a:t>usrasgnid</a:t>
            </a:r>
            <a:r>
              <a:rPr lang="en-GB" dirty="0">
                <a:solidFill>
                  <a:schemeClr val="accent1">
                    <a:lumMod val="50000"/>
                  </a:schemeClr>
                </a:solidFill>
              </a:rPr>
              <a:t>=$(</a:t>
            </a:r>
            <a:r>
              <a:rPr lang="en-GB" dirty="0" err="1">
                <a:solidFill>
                  <a:schemeClr val="accent1">
                    <a:lumMod val="50000"/>
                  </a:schemeClr>
                </a:solidFill>
              </a:rPr>
              <a:t>az</a:t>
            </a:r>
            <a:r>
              <a:rPr lang="en-GB" dirty="0">
                <a:solidFill>
                  <a:schemeClr val="accent1">
                    <a:lumMod val="50000"/>
                  </a:schemeClr>
                </a:solidFill>
              </a:rPr>
              <a:t> identity show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myuserspidentity</a:t>
            </a:r>
            <a:r>
              <a:rPr lang="en-GB" dirty="0">
                <a:solidFill>
                  <a:schemeClr val="accent1">
                    <a:lumMod val="50000"/>
                  </a:schemeClr>
                </a:solidFill>
              </a:rPr>
              <a:t> --query </a:t>
            </a:r>
            <a:r>
              <a:rPr lang="en-GB" dirty="0">
                <a:solidFill>
                  <a:srgbClr val="FFC000"/>
                </a:solidFill>
              </a:rPr>
              <a:t>id</a:t>
            </a:r>
            <a:r>
              <a:rPr lang="en-GB" dirty="0">
                <a:solidFill>
                  <a:schemeClr val="accent1">
                    <a:lumMod val="50000"/>
                  </a:schemeClr>
                </a:solidFill>
              </a:rPr>
              <a:t> -o </a:t>
            </a:r>
            <a:r>
              <a:rPr lang="en-GB" dirty="0" err="1">
                <a:solidFill>
                  <a:schemeClr val="accent1">
                    <a:lumMod val="50000"/>
                  </a:schemeClr>
                </a:solidFill>
              </a:rPr>
              <a:t>tsv</a:t>
            </a:r>
            <a:r>
              <a:rPr lang="en-GB" dirty="0">
                <a:solidFill>
                  <a:schemeClr val="accent1">
                    <a:lumMod val="50000"/>
                  </a:schemeClr>
                </a:solidFill>
              </a:rPr>
              <a:t>)</a:t>
            </a:r>
          </a:p>
          <a:p>
            <a:r>
              <a:rPr lang="en-GB" dirty="0">
                <a:solidFill>
                  <a:schemeClr val="bg1"/>
                </a:solidFill>
              </a:rPr>
              <a:t>$ </a:t>
            </a:r>
            <a:r>
              <a:rPr lang="en-GB" dirty="0" err="1">
                <a:solidFill>
                  <a:schemeClr val="accent6">
                    <a:lumMod val="40000"/>
                    <a:lumOff val="60000"/>
                  </a:schemeClr>
                </a:solidFill>
              </a:rPr>
              <a:t>clientId</a:t>
            </a:r>
            <a:r>
              <a:rPr lang="en-GB" dirty="0">
                <a:solidFill>
                  <a:schemeClr val="accent1">
                    <a:lumMod val="50000"/>
                  </a:schemeClr>
                </a:solidFill>
              </a:rPr>
              <a:t>=$(</a:t>
            </a:r>
            <a:r>
              <a:rPr lang="en-GB" dirty="0" err="1">
                <a:solidFill>
                  <a:schemeClr val="accent1">
                    <a:lumMod val="50000"/>
                  </a:schemeClr>
                </a:solidFill>
              </a:rPr>
              <a:t>az</a:t>
            </a:r>
            <a:r>
              <a:rPr lang="en-GB" dirty="0">
                <a:solidFill>
                  <a:schemeClr val="accent1">
                    <a:lumMod val="50000"/>
                  </a:schemeClr>
                </a:solidFill>
              </a:rPr>
              <a:t> identity show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err="1">
                <a:solidFill>
                  <a:srgbClr val="FFC000"/>
                </a:solidFill>
              </a:rPr>
              <a:t>myuserspidentity</a:t>
            </a:r>
            <a:r>
              <a:rPr lang="en-GB" dirty="0">
                <a:solidFill>
                  <a:schemeClr val="accent1">
                    <a:lumMod val="50000"/>
                  </a:schemeClr>
                </a:solidFill>
              </a:rPr>
              <a:t> --query </a:t>
            </a:r>
            <a:r>
              <a:rPr lang="en-GB" dirty="0" err="1">
                <a:solidFill>
                  <a:srgbClr val="FFC000"/>
                </a:solidFill>
              </a:rPr>
              <a:t>clientId</a:t>
            </a:r>
            <a:r>
              <a:rPr lang="en-GB" dirty="0">
                <a:solidFill>
                  <a:schemeClr val="accent1">
                    <a:lumMod val="50000"/>
                  </a:schemeClr>
                </a:solidFill>
              </a:rPr>
              <a:t> -o </a:t>
            </a:r>
            <a:r>
              <a:rPr lang="en-GB" dirty="0" err="1">
                <a:solidFill>
                  <a:schemeClr val="accent1">
                    <a:lumMod val="50000"/>
                  </a:schemeClr>
                </a:solidFill>
              </a:rPr>
              <a:t>tsv</a:t>
            </a:r>
            <a:r>
              <a:rPr lang="en-GB" dirty="0">
                <a:solidFill>
                  <a:schemeClr val="accent1">
                    <a:lumMod val="50000"/>
                  </a:schemeClr>
                </a:solidFill>
              </a:rPr>
              <a:t>)</a:t>
            </a:r>
            <a:endParaRPr lang="en-GB" dirty="0">
              <a:solidFill>
                <a:schemeClr val="bg1"/>
              </a:solidFill>
            </a:endParaRPr>
          </a:p>
          <a:p>
            <a:r>
              <a:rPr lang="en-GB" dirty="0">
                <a:solidFill>
                  <a:schemeClr val="bg1"/>
                </a:solidFill>
              </a:rPr>
              <a:t>Assign the managed identity to each VM and set the extension to read from the blob storage. We can use the same user-assigned identity each time so that each VM is granted the same access to </a:t>
            </a:r>
            <a:r>
              <a:rPr lang="en-GB">
                <a:solidFill>
                  <a:schemeClr val="bg1"/>
                </a:solidFill>
              </a:rPr>
              <a:t>the storage.</a:t>
            </a:r>
            <a:endParaRPr lang="en-GB" dirty="0">
              <a:solidFill>
                <a:schemeClr val="bg1"/>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identity assign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--name </a:t>
            </a:r>
            <a:r>
              <a:rPr lang="en-GB" dirty="0">
                <a:solidFill>
                  <a:srgbClr val="FFC000"/>
                </a:solidFill>
              </a:rPr>
              <a:t>myVM1</a:t>
            </a:r>
            <a:r>
              <a:rPr lang="en-GB" dirty="0">
                <a:solidFill>
                  <a:schemeClr val="accent1">
                    <a:lumMod val="50000"/>
                  </a:schemeClr>
                </a:solidFill>
              </a:rPr>
              <a:t> --identities </a:t>
            </a:r>
            <a:r>
              <a:rPr lang="en-GB" dirty="0">
                <a:solidFill>
                  <a:schemeClr val="accent6">
                    <a:lumMod val="40000"/>
                    <a:lumOff val="60000"/>
                  </a:schemeClr>
                </a:solidFill>
              </a:rPr>
              <a:t>$</a:t>
            </a:r>
            <a:r>
              <a:rPr lang="en-GB" dirty="0" err="1">
                <a:solidFill>
                  <a:schemeClr val="accent6">
                    <a:lumMod val="40000"/>
                    <a:lumOff val="60000"/>
                  </a:schemeClr>
                </a:solidFill>
              </a:rPr>
              <a:t>usrasgnid</a:t>
            </a:r>
            <a:endParaRPr lang="en-GB" dirty="0">
              <a:solidFill>
                <a:srgbClr val="FFC000"/>
              </a:solidFill>
            </a:endParaRPr>
          </a:p>
          <a:p>
            <a:r>
              <a:rPr lang="en-GB" dirty="0">
                <a:solidFill>
                  <a:schemeClr val="bg1"/>
                </a:solidFill>
              </a:rPr>
              <a:t>$ </a:t>
            </a:r>
            <a:r>
              <a:rPr lang="en-GB" dirty="0" err="1">
                <a:solidFill>
                  <a:schemeClr val="accent1">
                    <a:lumMod val="50000"/>
                  </a:schemeClr>
                </a:solidFill>
              </a:rPr>
              <a:t>az</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 extension set --resource-group </a:t>
            </a:r>
            <a:r>
              <a:rPr lang="en-GB" dirty="0" err="1">
                <a:solidFill>
                  <a:srgbClr val="FFC000"/>
                </a:solidFill>
              </a:rPr>
              <a:t>myvm</a:t>
            </a:r>
            <a:r>
              <a:rPr lang="en-GB" dirty="0">
                <a:solidFill>
                  <a:srgbClr val="FFC000"/>
                </a:solidFill>
              </a:rPr>
              <a:t>-resource-</a:t>
            </a:r>
            <a:r>
              <a:rPr lang="en-GB" dirty="0" err="1">
                <a:solidFill>
                  <a:srgbClr val="FFC000"/>
                </a:solidFill>
              </a:rPr>
              <a:t>gp</a:t>
            </a:r>
            <a:r>
              <a:rPr lang="en-GB" dirty="0">
                <a:solidFill>
                  <a:schemeClr val="accent1">
                    <a:lumMod val="50000"/>
                  </a:schemeClr>
                </a:solidFill>
              </a:rPr>
              <a:t> --</a:t>
            </a:r>
            <a:r>
              <a:rPr lang="en-GB" dirty="0" err="1">
                <a:solidFill>
                  <a:schemeClr val="accent1">
                    <a:lumMod val="50000"/>
                  </a:schemeClr>
                </a:solidFill>
              </a:rPr>
              <a:t>vm</a:t>
            </a:r>
            <a:r>
              <a:rPr lang="en-GB" dirty="0">
                <a:solidFill>
                  <a:schemeClr val="accent1">
                    <a:lumMod val="50000"/>
                  </a:schemeClr>
                </a:solidFill>
              </a:rPr>
              <a:t>-name </a:t>
            </a:r>
            <a:r>
              <a:rPr lang="en-GB" dirty="0">
                <a:solidFill>
                  <a:srgbClr val="FFC000"/>
                </a:solidFill>
              </a:rPr>
              <a:t>myVM1</a:t>
            </a:r>
            <a:r>
              <a:rPr lang="en-GB" dirty="0">
                <a:solidFill>
                  <a:schemeClr val="accent1">
                    <a:lumMod val="50000"/>
                  </a:schemeClr>
                </a:solidFill>
              </a:rPr>
              <a:t> --publisher </a:t>
            </a:r>
            <a:r>
              <a:rPr lang="en-GB" dirty="0" err="1">
                <a:solidFill>
                  <a:srgbClr val="FFC000"/>
                </a:solidFill>
              </a:rPr>
              <a:t>Microsoft.Azure.Extensions</a:t>
            </a:r>
            <a:r>
              <a:rPr lang="en-GB" dirty="0">
                <a:solidFill>
                  <a:srgbClr val="FFC000"/>
                </a:solidFill>
              </a:rPr>
              <a:t> </a:t>
            </a:r>
            <a:r>
              <a:rPr lang="en-GB" dirty="0">
                <a:solidFill>
                  <a:schemeClr val="accent1">
                    <a:lumMod val="50000"/>
                  </a:schemeClr>
                </a:solidFill>
              </a:rPr>
              <a:t>--name </a:t>
            </a:r>
            <a:r>
              <a:rPr lang="en-GB" dirty="0" err="1">
                <a:solidFill>
                  <a:srgbClr val="FFC000"/>
                </a:solidFill>
              </a:rPr>
              <a:t>CustomScript</a:t>
            </a:r>
            <a:r>
              <a:rPr lang="en-GB" dirty="0">
                <a:solidFill>
                  <a:schemeClr val="accent1">
                    <a:lumMod val="50000"/>
                  </a:schemeClr>
                </a:solidFill>
              </a:rPr>
              <a:t> --version </a:t>
            </a:r>
            <a:r>
              <a:rPr lang="en-GB" dirty="0">
                <a:solidFill>
                  <a:srgbClr val="FFC000"/>
                </a:solidFill>
              </a:rPr>
              <a:t>2.0</a:t>
            </a:r>
            <a:r>
              <a:rPr lang="en-GB" dirty="0">
                <a:solidFill>
                  <a:schemeClr val="accent1">
                    <a:lumMod val="50000"/>
                  </a:schemeClr>
                </a:solidFill>
              </a:rPr>
              <a:t> --protected-settings </a:t>
            </a:r>
            <a:r>
              <a:rPr lang="en-GB" dirty="0">
                <a:solidFill>
                  <a:srgbClr val="FFC000"/>
                </a:solidFill>
              </a:rPr>
              <a:t>'{"</a:t>
            </a:r>
            <a:r>
              <a:rPr lang="en-GB" dirty="0" err="1">
                <a:solidFill>
                  <a:srgbClr val="FFC000"/>
                </a:solidFill>
              </a:rPr>
              <a:t>fileUris</a:t>
            </a:r>
            <a:r>
              <a:rPr lang="en-GB" dirty="0">
                <a:solidFill>
                  <a:srgbClr val="FFC000"/>
                </a:solidFill>
              </a:rPr>
              <a:t>":["https://'</a:t>
            </a:r>
            <a:r>
              <a:rPr lang="en-GB" dirty="0">
                <a:solidFill>
                  <a:schemeClr val="accent6">
                    <a:lumMod val="40000"/>
                    <a:lumOff val="60000"/>
                  </a:schemeClr>
                </a:solidFill>
              </a:rPr>
              <a:t>$</a:t>
            </a:r>
            <a:r>
              <a:rPr lang="en-GB" dirty="0" err="1">
                <a:solidFill>
                  <a:schemeClr val="accent6">
                    <a:lumMod val="40000"/>
                    <a:lumOff val="60000"/>
                  </a:schemeClr>
                </a:solidFill>
              </a:rPr>
              <a:t>mystorename</a:t>
            </a:r>
            <a:r>
              <a:rPr lang="en-GB" dirty="0">
                <a:solidFill>
                  <a:schemeClr val="accent6">
                    <a:lumMod val="40000"/>
                    <a:lumOff val="60000"/>
                  </a:schemeClr>
                </a:solidFill>
              </a:rPr>
              <a:t>'</a:t>
            </a:r>
            <a:r>
              <a:rPr lang="en-GB" dirty="0">
                <a:solidFill>
                  <a:srgbClr val="FFC000"/>
                </a:solidFill>
              </a:rPr>
              <a:t>.blob.core.windows.net/</a:t>
            </a:r>
            <a:r>
              <a:rPr lang="en-GB" dirty="0" err="1">
                <a:solidFill>
                  <a:srgbClr val="FFC000"/>
                </a:solidFill>
              </a:rPr>
              <a:t>myblobcontainer</a:t>
            </a:r>
            <a:r>
              <a:rPr lang="en-GB" dirty="0">
                <a:solidFill>
                  <a:srgbClr val="FFC000"/>
                </a:solidFill>
              </a:rPr>
              <a:t>/automate_ngnix.sh"], "</a:t>
            </a:r>
            <a:r>
              <a:rPr lang="en-GB" dirty="0" err="1">
                <a:solidFill>
                  <a:srgbClr val="FFC000"/>
                </a:solidFill>
              </a:rPr>
              <a:t>commandToExecute</a:t>
            </a:r>
            <a:r>
              <a:rPr lang="en-GB" dirty="0">
                <a:solidFill>
                  <a:srgbClr val="FFC000"/>
                </a:solidFill>
              </a:rPr>
              <a:t>":"./automate_ngnix.</a:t>
            </a:r>
            <a:r>
              <a:rPr lang="en-GB" dirty="0" err="1">
                <a:solidFill>
                  <a:srgbClr val="FFC000"/>
                </a:solidFill>
              </a:rPr>
              <a:t>sh</a:t>
            </a:r>
            <a:r>
              <a:rPr lang="en-GB" dirty="0">
                <a:solidFill>
                  <a:srgbClr val="FFC000"/>
                </a:solidFill>
              </a:rPr>
              <a:t>","</a:t>
            </a:r>
            <a:r>
              <a:rPr lang="en-GB" dirty="0" err="1">
                <a:solidFill>
                  <a:srgbClr val="FFC000"/>
                </a:solidFill>
              </a:rPr>
              <a:t>managedIdentity</a:t>
            </a:r>
            <a:r>
              <a:rPr lang="en-GB" dirty="0">
                <a:solidFill>
                  <a:srgbClr val="FFC000"/>
                </a:solidFill>
              </a:rPr>
              <a:t>":{"</a:t>
            </a:r>
            <a:r>
              <a:rPr lang="en-GB" dirty="0" err="1">
                <a:solidFill>
                  <a:srgbClr val="FFC000"/>
                </a:solidFill>
              </a:rPr>
              <a:t>clientId</a:t>
            </a:r>
            <a:r>
              <a:rPr lang="en-GB" dirty="0">
                <a:solidFill>
                  <a:srgbClr val="FFC000"/>
                </a:solidFill>
              </a:rPr>
              <a:t>":"'</a:t>
            </a:r>
            <a:r>
              <a:rPr lang="en-GB" dirty="0">
                <a:solidFill>
                  <a:schemeClr val="accent6">
                    <a:lumMod val="40000"/>
                    <a:lumOff val="60000"/>
                  </a:schemeClr>
                </a:solidFill>
              </a:rPr>
              <a:t>$</a:t>
            </a:r>
            <a:r>
              <a:rPr lang="en-GB" dirty="0" err="1">
                <a:solidFill>
                  <a:schemeClr val="accent6">
                    <a:lumMod val="40000"/>
                    <a:lumOff val="60000"/>
                  </a:schemeClr>
                </a:solidFill>
              </a:rPr>
              <a:t>clientId</a:t>
            </a:r>
            <a:r>
              <a:rPr lang="en-GB" dirty="0">
                <a:solidFill>
                  <a:schemeClr val="accent6">
                    <a:lumMod val="40000"/>
                    <a:lumOff val="60000"/>
                  </a:schemeClr>
                </a:solidFill>
              </a:rPr>
              <a:t>'</a:t>
            </a:r>
            <a:r>
              <a:rPr lang="en-GB" dirty="0">
                <a:solidFill>
                  <a:srgbClr val="FFC000"/>
                </a:solidFill>
              </a:rPr>
              <a:t>"}}'</a:t>
            </a:r>
          </a:p>
        </p:txBody>
      </p:sp>
      <p:sp>
        <p:nvSpPr>
          <p:cNvPr id="5" name="Oval 4">
            <a:extLst>
              <a:ext uri="{FF2B5EF4-FFF2-40B4-BE49-F238E27FC236}">
                <a16:creationId xmlns:a16="http://schemas.microsoft.com/office/drawing/2014/main" id="{61D67E78-FCEF-3EF6-FCB8-A877564DB75C}"/>
              </a:ext>
            </a:extLst>
          </p:cNvPr>
          <p:cNvSpPr/>
          <p:nvPr/>
        </p:nvSpPr>
        <p:spPr bwMode="auto">
          <a:xfrm>
            <a:off x="6878996" y="4345260"/>
            <a:ext cx="968991" cy="391236"/>
          </a:xfrm>
          <a:prstGeom prst="ellipse">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6" name="Oval 5">
            <a:extLst>
              <a:ext uri="{FF2B5EF4-FFF2-40B4-BE49-F238E27FC236}">
                <a16:creationId xmlns:a16="http://schemas.microsoft.com/office/drawing/2014/main" id="{62002572-8B4B-62A2-D231-6EAAB8D4E4D2}"/>
              </a:ext>
            </a:extLst>
          </p:cNvPr>
          <p:cNvSpPr/>
          <p:nvPr/>
        </p:nvSpPr>
        <p:spPr bwMode="auto">
          <a:xfrm>
            <a:off x="7175286" y="4883330"/>
            <a:ext cx="968991" cy="391236"/>
          </a:xfrm>
          <a:prstGeom prst="ellipse">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Helvetica" panose="020B0604020202020204" pitchFamily="34" charset="0"/>
            </a:endParaRPr>
          </a:p>
        </p:txBody>
      </p:sp>
      <p:sp>
        <p:nvSpPr>
          <p:cNvPr id="10" name="TextBox 9">
            <a:extLst>
              <a:ext uri="{FF2B5EF4-FFF2-40B4-BE49-F238E27FC236}">
                <a16:creationId xmlns:a16="http://schemas.microsoft.com/office/drawing/2014/main" id="{13F47390-5800-201D-692F-622AC8844B8B}"/>
              </a:ext>
            </a:extLst>
          </p:cNvPr>
          <p:cNvSpPr txBox="1"/>
          <p:nvPr/>
        </p:nvSpPr>
        <p:spPr>
          <a:xfrm>
            <a:off x="3960820" y="1061273"/>
            <a:ext cx="4983155" cy="353943"/>
          </a:xfrm>
          <a:prstGeom prst="rect">
            <a:avLst/>
          </a:prstGeom>
          <a:noFill/>
        </p:spPr>
        <p:txBody>
          <a:bodyPr wrap="square" rtlCol="0">
            <a:spAutoFit/>
          </a:bodyPr>
          <a:lstStyle/>
          <a:p>
            <a:r>
              <a:rPr lang="en-GB" sz="900" dirty="0">
                <a:solidFill>
                  <a:schemeClr val="bg1"/>
                </a:solidFill>
              </a:rPr>
              <a:t>You can copy the automate_ngnix.sh file from here: </a:t>
            </a:r>
            <a:r>
              <a:rPr lang="en-GB" sz="800" i="1" dirty="0">
                <a:solidFill>
                  <a:schemeClr val="bg1"/>
                </a:solidFill>
              </a:rPr>
              <a:t>https://raw.githubusercontent.com/UWTSDStudents/nginxquickapp/refs/heads/main/automate_ngnix.sh</a:t>
            </a:r>
          </a:p>
        </p:txBody>
      </p:sp>
      <p:sp>
        <p:nvSpPr>
          <p:cNvPr id="8" name="Content Placeholder 7">
            <a:extLst>
              <a:ext uri="{FF2B5EF4-FFF2-40B4-BE49-F238E27FC236}">
                <a16:creationId xmlns:a16="http://schemas.microsoft.com/office/drawing/2014/main" id="{770F4DF4-8372-58B1-6718-6783BFE55F0F}"/>
              </a:ext>
            </a:extLst>
          </p:cNvPr>
          <p:cNvSpPr>
            <a:spLocks noGrp="1"/>
          </p:cNvSpPr>
          <p:nvPr>
            <p:ph idx="1"/>
          </p:nvPr>
        </p:nvSpPr>
        <p:spPr>
          <a:xfrm>
            <a:off x="8702577" y="58835"/>
            <a:ext cx="368495" cy="159537"/>
          </a:xfrm>
        </p:spPr>
        <p:txBody>
          <a:bodyPr/>
          <a:lstStyle/>
          <a:p>
            <a:pPr marL="0" indent="0">
              <a:buNone/>
            </a:pPr>
            <a:r>
              <a:rPr lang="en-GB" dirty="0"/>
              <a:t>.</a:t>
            </a:r>
          </a:p>
        </p:txBody>
      </p:sp>
    </p:spTree>
    <p:extLst>
      <p:ext uri="{BB962C8B-B14F-4D97-AF65-F5344CB8AC3E}">
        <p14:creationId xmlns:p14="http://schemas.microsoft.com/office/powerpoint/2010/main" val="166620376"/>
      </p:ext>
    </p:extLst>
  </p:cSld>
  <p:clrMapOvr>
    <a:masterClrMapping/>
  </p:clrMapOvr>
</p:sld>
</file>

<file path=ppt/theme/theme1.xml><?xml version="1.0" encoding="utf-8"?>
<a:theme xmlns:a="http://schemas.openxmlformats.org/drawingml/2006/main" name="os-slides">
  <a:themeElements>
    <a:clrScheme name="">
      <a:dk1>
        <a:srgbClr val="660066"/>
      </a:dk1>
      <a:lt1>
        <a:srgbClr val="FFFFFF"/>
      </a:lt1>
      <a:dk2>
        <a:srgbClr val="006600"/>
      </a:dk2>
      <a:lt2>
        <a:srgbClr val="FFCC99"/>
      </a:lt2>
      <a:accent1>
        <a:srgbClr val="99FF99"/>
      </a:accent1>
      <a:accent2>
        <a:srgbClr val="CC66FF"/>
      </a:accent2>
      <a:accent3>
        <a:srgbClr val="FFFFFF"/>
      </a:accent3>
      <a:accent4>
        <a:srgbClr val="560056"/>
      </a:accent4>
      <a:accent5>
        <a:srgbClr val="CAFFCA"/>
      </a:accent5>
      <a:accent6>
        <a:srgbClr val="B95CE7"/>
      </a:accent6>
      <a:hlink>
        <a:srgbClr val="FF99CC"/>
      </a:hlink>
      <a:folHlink>
        <a:srgbClr val="006600"/>
      </a:folHlink>
    </a:clrScheme>
    <a:fontScheme name="os-slides">
      <a:majorFont>
        <a:latin typeface="Helvetica"/>
        <a:ea typeface=""/>
        <a:cs typeface=""/>
      </a:majorFont>
      <a:minorFont>
        <a:latin typeface="Helvetic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Helvetica"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Helvetica" panose="020B0604020202020204" pitchFamily="34" charset="0"/>
          </a:defRPr>
        </a:defPPr>
      </a:lstStyle>
    </a:lnDef>
  </a:objectDefaults>
  <a:extraClrSchemeLst>
    <a:extraClrScheme>
      <a:clrScheme name="os-slides 1">
        <a:dk1>
          <a:srgbClr val="000000"/>
        </a:dk1>
        <a:lt1>
          <a:srgbClr val="FFFFFF"/>
        </a:lt1>
        <a:dk2>
          <a:srgbClr val="6600CC"/>
        </a:dk2>
        <a:lt2>
          <a:srgbClr val="CCECFF"/>
        </a:lt2>
        <a:accent1>
          <a:srgbClr val="00FFCC"/>
        </a:accent1>
        <a:accent2>
          <a:srgbClr val="9933FF"/>
        </a:accent2>
        <a:accent3>
          <a:srgbClr val="B8AAE2"/>
        </a:accent3>
        <a:accent4>
          <a:srgbClr val="DADADA"/>
        </a:accent4>
        <a:accent5>
          <a:srgbClr val="AAFFE2"/>
        </a:accent5>
        <a:accent6>
          <a:srgbClr val="8A2DE7"/>
        </a:accent6>
        <a:hlink>
          <a:srgbClr val="660066"/>
        </a:hlink>
        <a:folHlink>
          <a:srgbClr val="006699"/>
        </a:folHlink>
      </a:clrScheme>
      <a:clrMap bg1="dk2" tx1="lt1" bg2="dk1" tx2="lt2" accent1="accent1" accent2="accent2" accent3="accent3" accent4="accent4" accent5="accent5" accent6="accent6" hlink="hlink" folHlink="folHlink"/>
    </a:extraClrScheme>
    <a:extraClrScheme>
      <a:clrScheme name="os-slides 2">
        <a:dk1>
          <a:srgbClr val="660066"/>
        </a:dk1>
        <a:lt1>
          <a:srgbClr val="FFFFFF"/>
        </a:lt1>
        <a:dk2>
          <a:srgbClr val="FF00FF"/>
        </a:dk2>
        <a:lt2>
          <a:srgbClr val="FFCC99"/>
        </a:lt2>
        <a:accent1>
          <a:srgbClr val="99FF99"/>
        </a:accent1>
        <a:accent2>
          <a:srgbClr val="CC66FF"/>
        </a:accent2>
        <a:accent3>
          <a:srgbClr val="FFFFFF"/>
        </a:accent3>
        <a:accent4>
          <a:srgbClr val="560056"/>
        </a:accent4>
        <a:accent5>
          <a:srgbClr val="CAFFCA"/>
        </a:accent5>
        <a:accent6>
          <a:srgbClr val="B95CE7"/>
        </a:accent6>
        <a:hlink>
          <a:srgbClr val="FF99CC"/>
        </a:hlink>
        <a:folHlink>
          <a:srgbClr val="006600"/>
        </a:folHlink>
      </a:clrScheme>
      <a:clrMap bg1="lt1" tx1="dk1" bg2="lt2" tx2="dk2" accent1="accent1" accent2="accent2" accent3="accent3" accent4="accent4" accent5="accent5" accent6="accent6" hlink="hlink" folHlink="folHlink"/>
    </a:extraClrScheme>
    <a:extraClrScheme>
      <a:clrScheme name="os-slides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s-slides 4">
        <a:dk1>
          <a:srgbClr val="000000"/>
        </a:dk1>
        <a:lt1>
          <a:srgbClr val="FFFFFF"/>
        </a:lt1>
        <a:dk2>
          <a:srgbClr val="CC0099"/>
        </a:dk2>
        <a:lt2>
          <a:srgbClr val="FFCCFF"/>
        </a:lt2>
        <a:accent1>
          <a:srgbClr val="00FF00"/>
        </a:accent1>
        <a:accent2>
          <a:srgbClr val="9933FF"/>
        </a:accent2>
        <a:accent3>
          <a:srgbClr val="E2AACA"/>
        </a:accent3>
        <a:accent4>
          <a:srgbClr val="DADADA"/>
        </a:accent4>
        <a:accent5>
          <a:srgbClr val="AAFFAA"/>
        </a:accent5>
        <a:accent6>
          <a:srgbClr val="8A2DE7"/>
        </a:accent6>
        <a:hlink>
          <a:srgbClr val="660066"/>
        </a:hlink>
        <a:folHlink>
          <a:srgbClr val="0066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3300"/>
    </a:dk1>
    <a:lt1>
      <a:srgbClr val="FFFFFF"/>
    </a:lt1>
    <a:dk2>
      <a:srgbClr val="0000FF"/>
    </a:dk2>
    <a:lt2>
      <a:srgbClr val="FFCC99"/>
    </a:lt2>
    <a:accent1>
      <a:srgbClr val="99FF99"/>
    </a:accent1>
    <a:accent2>
      <a:srgbClr val="CC66FF"/>
    </a:accent2>
    <a:accent3>
      <a:srgbClr val="FFFFFF"/>
    </a:accent3>
    <a:accent4>
      <a:srgbClr val="002A00"/>
    </a:accent4>
    <a:accent5>
      <a:srgbClr val="CAFFCA"/>
    </a:accent5>
    <a:accent6>
      <a:srgbClr val="B95CE7"/>
    </a:accent6>
    <a:hlink>
      <a:srgbClr val="FF99CC"/>
    </a:hlink>
    <a:folHlink>
      <a:srgbClr val="006600"/>
    </a:folHlink>
  </a:clrScheme>
</a:themeOverride>
</file>

<file path=docProps/app.xml><?xml version="1.0" encoding="utf-8"?>
<Properties xmlns="http://schemas.openxmlformats.org/officeDocument/2006/extended-properties" xmlns:vt="http://schemas.openxmlformats.org/officeDocument/2006/docPropsVTypes">
  <Template>C:\apps\Microsoft Office\Templates\Presentations\os-slides.pot</Template>
  <TotalTime>76553</TotalTime>
  <Words>3346</Words>
  <Application>Microsoft Office PowerPoint</Application>
  <PresentationFormat>On-screen Show (4:3)</PresentationFormat>
  <Paragraphs>353</Paragraphs>
  <Slides>25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Helvetica-Narrow</vt:lpstr>
      <vt:lpstr>Monotype Sorts</vt:lpstr>
      <vt:lpstr>Arial</vt:lpstr>
      <vt:lpstr>Helvetica</vt:lpstr>
      <vt:lpstr>Impact</vt:lpstr>
      <vt:lpstr>Times New Roman</vt:lpstr>
      <vt:lpstr>Wingdings</vt:lpstr>
      <vt:lpstr>os-slides</vt:lpstr>
      <vt:lpstr>Azure Load Balancing</vt:lpstr>
      <vt:lpstr>Overview</vt:lpstr>
      <vt:lpstr>What is load balancer?</vt:lpstr>
      <vt:lpstr>Architectural Overview</vt:lpstr>
      <vt:lpstr>Load Balancing Techniques</vt:lpstr>
      <vt:lpstr>Layer-4 Load Balancing</vt:lpstr>
      <vt:lpstr>Load Balancer Components</vt:lpstr>
      <vt:lpstr>Load Balancer Rule</vt:lpstr>
      <vt:lpstr>Backend Address Pool</vt:lpstr>
      <vt:lpstr>Load Balancer Components</vt:lpstr>
      <vt:lpstr>Create a Load Balancer Rule </vt:lpstr>
      <vt:lpstr>Add NSG Rules</vt:lpstr>
      <vt:lpstr>Demo 1</vt:lpstr>
      <vt:lpstr>Answer</vt:lpstr>
      <vt:lpstr>Answer</vt:lpstr>
      <vt:lpstr>Answer</vt:lpstr>
      <vt:lpstr>Answer</vt:lpstr>
      <vt:lpstr>PowerPoint Presentation</vt:lpstr>
      <vt:lpstr>Always Remember to Clean Up</vt:lpstr>
      <vt:lpstr>Alternative Image Approach</vt:lpstr>
      <vt:lpstr>Approaches</vt:lpstr>
      <vt:lpstr>Create VM Image</vt:lpstr>
      <vt:lpstr>Create VM Image (Cont)</vt:lpstr>
      <vt:lpstr>Alternative Extension Approach</vt:lpstr>
      <vt:lpstr>Alternative Extension Approach (Cont)</vt:lpstr>
    </vt:vector>
  </TitlesOfParts>
  <Company>SIHE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WAN Introduction</dc:title>
  <dc:creator>Michael Dacey</dc:creator>
  <cp:lastModifiedBy>Michael Dacey</cp:lastModifiedBy>
  <cp:revision>2328</cp:revision>
  <cp:lastPrinted>2001-06-14T13:58:17Z</cp:lastPrinted>
  <dcterms:created xsi:type="dcterms:W3CDTF">1999-06-25T18:38:26Z</dcterms:created>
  <dcterms:modified xsi:type="dcterms:W3CDTF">2025-01-16T10:00:32Z</dcterms:modified>
</cp:coreProperties>
</file>