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59" r:id="rId4"/>
    <p:sldId id="261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6" autoAdjust="0"/>
    <p:restoredTop sz="94660"/>
  </p:normalViewPr>
  <p:slideViewPr>
    <p:cSldViewPr snapToGrid="0">
      <p:cViewPr varScale="1">
        <p:scale>
          <a:sx n="128" d="100"/>
          <a:sy n="128" d="100"/>
        </p:scale>
        <p:origin x="51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E2A16-5A85-4BAF-B152-C8C540C52503}" type="datetimeFigureOut">
              <a:rPr lang="en-US" smtClean="0"/>
              <a:t>11/16/22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29B59-931A-4FD4-80B0-90E9AD784E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4804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E2A16-5A85-4BAF-B152-C8C540C52503}" type="datetimeFigureOut">
              <a:rPr lang="en-US" smtClean="0"/>
              <a:t>11/16/22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29B59-931A-4FD4-80B0-90E9AD784E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9603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E2A16-5A85-4BAF-B152-C8C540C52503}" type="datetimeFigureOut">
              <a:rPr lang="en-US" smtClean="0"/>
              <a:t>11/16/22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29B59-931A-4FD4-80B0-90E9AD784E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427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E2A16-5A85-4BAF-B152-C8C540C52503}" type="datetimeFigureOut">
              <a:rPr lang="en-US" smtClean="0"/>
              <a:t>11/16/22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29B59-931A-4FD4-80B0-90E9AD784E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4492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E2A16-5A85-4BAF-B152-C8C540C52503}" type="datetimeFigureOut">
              <a:rPr lang="en-US" smtClean="0"/>
              <a:t>11/16/22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29B59-931A-4FD4-80B0-90E9AD784E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784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E2A16-5A85-4BAF-B152-C8C540C52503}" type="datetimeFigureOut">
              <a:rPr lang="en-US" smtClean="0"/>
              <a:t>11/16/22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29B59-931A-4FD4-80B0-90E9AD784E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94248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E2A16-5A85-4BAF-B152-C8C540C52503}" type="datetimeFigureOut">
              <a:rPr lang="en-US" smtClean="0"/>
              <a:t>11/16/22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29B59-931A-4FD4-80B0-90E9AD784E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8066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E2A16-5A85-4BAF-B152-C8C540C52503}" type="datetimeFigureOut">
              <a:rPr lang="en-US" smtClean="0"/>
              <a:t>11/16/22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29B59-931A-4FD4-80B0-90E9AD784E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16567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E2A16-5A85-4BAF-B152-C8C540C52503}" type="datetimeFigureOut">
              <a:rPr lang="en-US" smtClean="0"/>
              <a:t>11/16/22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29B59-931A-4FD4-80B0-90E9AD784E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56353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E2A16-5A85-4BAF-B152-C8C540C52503}" type="datetimeFigureOut">
              <a:rPr lang="en-US" smtClean="0"/>
              <a:t>11/16/22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29B59-931A-4FD4-80B0-90E9AD784E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1307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E2A16-5A85-4BAF-B152-C8C540C52503}" type="datetimeFigureOut">
              <a:rPr lang="en-US" smtClean="0"/>
              <a:t>11/16/22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29B59-931A-4FD4-80B0-90E9AD784E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219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E2A16-5A85-4BAF-B152-C8C540C52503}" type="datetimeFigureOut">
              <a:rPr lang="en-US" smtClean="0"/>
              <a:t>11/16/22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29B59-931A-4FD4-80B0-90E9AD784E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6012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6E24B13-FAF5-1EF5-EAA4-15565DE2BCF0}"/>
              </a:ext>
            </a:extLst>
          </p:cNvPr>
          <p:cNvSpPr txBox="1"/>
          <p:nvPr/>
        </p:nvSpPr>
        <p:spPr>
          <a:xfrm flipH="1">
            <a:off x="3797608" y="804387"/>
            <a:ext cx="8394392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4400" b="1" u="sng" dirty="0"/>
              <a:t>Student name: Stephen Appiah </a:t>
            </a:r>
          </a:p>
          <a:p>
            <a:pPr algn="l"/>
            <a:r>
              <a:rPr lang="en-GB" sz="4400" b="1" u="sng" dirty="0"/>
              <a:t>Student ID: 2128509 </a:t>
            </a:r>
          </a:p>
          <a:p>
            <a:pPr algn="l"/>
            <a:r>
              <a:rPr lang="en-GB" sz="4400" b="1" u="sng" dirty="0"/>
              <a:t>Tutor name: Steve Jones</a:t>
            </a:r>
          </a:p>
          <a:p>
            <a:pPr algn="l"/>
            <a:r>
              <a:rPr lang="en-GB" sz="4400" b="1" u="sng" dirty="0"/>
              <a:t>Module number : BMIH4002</a:t>
            </a:r>
            <a:r>
              <a:rPr lang="en-GB" sz="4400" dirty="0"/>
              <a:t> </a:t>
            </a:r>
          </a:p>
          <a:p>
            <a:pPr algn="l"/>
            <a:r>
              <a:rPr lang="en-GB" sz="4400" dirty="0"/>
              <a:t>Food and beverage: 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97472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45 Vegetarian Christmas starter recipes - delicious. magazine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493" y="1"/>
            <a:ext cx="2454048" cy="128295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8" name="Picture 4" descr="christmas party themes where an elf is hidden in a christmas tre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79549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https://cdn5.vectorstock.com/i/thumb-large/45/99/restaurant-menu-symbol-vector-10444599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752725" cy="230505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Rectangle 4"/>
          <p:cNvSpPr/>
          <p:nvPr/>
        </p:nvSpPr>
        <p:spPr>
          <a:xfrm>
            <a:off x="2856700" y="128695"/>
            <a:ext cx="286795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Hotel Trinity</a:t>
            </a:r>
          </a:p>
        </p:txBody>
      </p:sp>
      <p:sp>
        <p:nvSpPr>
          <p:cNvPr id="6" name="Rectangle 5"/>
          <p:cNvSpPr/>
          <p:nvPr/>
        </p:nvSpPr>
        <p:spPr>
          <a:xfrm>
            <a:off x="9997297" y="6488668"/>
            <a:ext cx="2194703" cy="369332"/>
          </a:xfrm>
          <a:prstGeom prst="rect">
            <a:avLst/>
          </a:prstGeom>
          <a:solidFill>
            <a:srgbClr val="00B0F0"/>
          </a:solidFill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Elf on the Shelf Party </a:t>
            </a:r>
          </a:p>
        </p:txBody>
      </p:sp>
      <p:sp>
        <p:nvSpPr>
          <p:cNvPr id="7" name="Rectangle 6"/>
          <p:cNvSpPr/>
          <p:nvPr/>
        </p:nvSpPr>
        <p:spPr>
          <a:xfrm>
            <a:off x="70834" y="2616335"/>
            <a:ext cx="5653824" cy="34163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US" sz="1200" b="1" dirty="0"/>
              <a:t>SET MENUS </a:t>
            </a:r>
          </a:p>
          <a:p>
            <a:r>
              <a:rPr lang="en-US" sz="1200" dirty="0"/>
              <a:t>Menu 1</a:t>
            </a:r>
          </a:p>
          <a:p>
            <a:r>
              <a:rPr lang="en-US" sz="1200" dirty="0"/>
              <a:t>Starters: Sausage rolls</a:t>
            </a:r>
          </a:p>
          <a:p>
            <a:r>
              <a:rPr lang="en-US" sz="1200" dirty="0"/>
              <a:t>Mains: Roast beef with Yorkshire pudding</a:t>
            </a:r>
          </a:p>
          <a:p>
            <a:r>
              <a:rPr lang="en-US" sz="1200" dirty="0"/>
              <a:t>Dessert: Christmas pudding/ sponge cake</a:t>
            </a:r>
          </a:p>
          <a:p>
            <a:pPr algn="r"/>
            <a:r>
              <a:rPr lang="en-US" sz="1200" b="1" dirty="0"/>
              <a:t>£37.40 PP</a:t>
            </a:r>
            <a:endParaRPr lang="en-US" sz="1200" dirty="0"/>
          </a:p>
          <a:p>
            <a:r>
              <a:rPr lang="en-US" sz="1200" dirty="0"/>
              <a:t>Menu 2 </a:t>
            </a:r>
          </a:p>
          <a:p>
            <a:r>
              <a:rPr lang="en-US" sz="1200" dirty="0"/>
              <a:t>Starters: Miniature quiches</a:t>
            </a:r>
          </a:p>
          <a:p>
            <a:r>
              <a:rPr lang="en-US" sz="1200" dirty="0"/>
              <a:t>Mains: Traditionally Turkey meal with trimmings </a:t>
            </a:r>
          </a:p>
          <a:p>
            <a:r>
              <a:rPr lang="en-US" sz="1200" dirty="0"/>
              <a:t>Dessert: Mince pies/ Christmas cake</a:t>
            </a:r>
          </a:p>
          <a:p>
            <a:pPr algn="r"/>
            <a:r>
              <a:rPr lang="en-US" sz="1200" b="1" dirty="0"/>
              <a:t>£40.00 PP</a:t>
            </a:r>
          </a:p>
          <a:p>
            <a:r>
              <a:rPr lang="en-US" sz="1200" dirty="0"/>
              <a:t>Menu 3</a:t>
            </a:r>
          </a:p>
          <a:p>
            <a:r>
              <a:rPr lang="en-US" sz="1200" dirty="0"/>
              <a:t>Starters: Home made lobster soup</a:t>
            </a:r>
          </a:p>
          <a:p>
            <a:r>
              <a:rPr lang="en-US" sz="1200" dirty="0"/>
              <a:t>Mains: Fresh Seabass with herbs and lemon, butter &amp; white wine sauce</a:t>
            </a:r>
          </a:p>
          <a:p>
            <a:r>
              <a:rPr lang="en-US" sz="1200" dirty="0"/>
              <a:t>Dessert: Trifle/ Scottish shortbread</a:t>
            </a:r>
          </a:p>
          <a:p>
            <a:pPr algn="r"/>
            <a:r>
              <a:rPr lang="en-US" sz="1200" b="1" dirty="0"/>
              <a:t>£45.00 PP</a:t>
            </a:r>
          </a:p>
          <a:p>
            <a:pPr algn="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5766402" y="6003970"/>
            <a:ext cx="6425597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</a:rPr>
              <a:t>Advance bookings only| Deposit £10.00 PP | 5% off on weekdays </a:t>
            </a:r>
          </a:p>
        </p:txBody>
      </p:sp>
      <p:sp>
        <p:nvSpPr>
          <p:cNvPr id="9" name="Rectangle 8"/>
          <p:cNvSpPr/>
          <p:nvPr/>
        </p:nvSpPr>
        <p:spPr>
          <a:xfrm>
            <a:off x="6393355" y="1582659"/>
            <a:ext cx="565158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/>
              <a:t>Vegetarian Options  </a:t>
            </a:r>
          </a:p>
          <a:p>
            <a:r>
              <a:rPr lang="en-US" sz="1200" dirty="0"/>
              <a:t>Menu 1 </a:t>
            </a:r>
          </a:p>
          <a:p>
            <a:r>
              <a:rPr lang="en-US" sz="1200" dirty="0"/>
              <a:t>Starters: Coal roasted leeks with walnut</a:t>
            </a:r>
          </a:p>
          <a:p>
            <a:r>
              <a:rPr lang="en-US" sz="1200" dirty="0"/>
              <a:t>Mains: Broccoli and vegetable puree soup </a:t>
            </a:r>
          </a:p>
          <a:p>
            <a:r>
              <a:rPr lang="en-US" sz="1200" dirty="0"/>
              <a:t>Dessert: Christmas pudding/ sponge cake</a:t>
            </a:r>
          </a:p>
          <a:p>
            <a:r>
              <a:rPr lang="en-US" sz="1200" dirty="0"/>
              <a:t>Cauliflower fritters with herby dipping sauce (VG)</a:t>
            </a:r>
          </a:p>
          <a:p>
            <a:pPr algn="r"/>
            <a:r>
              <a:rPr lang="en-US" sz="1200" b="1" dirty="0"/>
              <a:t>£35.40 PP</a:t>
            </a:r>
            <a:endParaRPr lang="en-US" sz="1200" dirty="0"/>
          </a:p>
          <a:p>
            <a:pPr algn="r"/>
            <a:endParaRPr lang="en-US" sz="1200" dirty="0"/>
          </a:p>
          <a:p>
            <a:r>
              <a:rPr lang="en-US" sz="1200" dirty="0"/>
              <a:t>Menu 2 </a:t>
            </a:r>
          </a:p>
          <a:p>
            <a:r>
              <a:rPr lang="en-US" sz="1200" dirty="0"/>
              <a:t>Starters: Barbecued pizza with asparagus</a:t>
            </a:r>
          </a:p>
          <a:p>
            <a:r>
              <a:rPr lang="en-US" sz="1200" dirty="0"/>
              <a:t>Mains: English traditional kidney soup </a:t>
            </a:r>
          </a:p>
          <a:p>
            <a:r>
              <a:rPr lang="en-US" sz="1200" dirty="0"/>
              <a:t>Dessert: Christmas cake</a:t>
            </a:r>
          </a:p>
          <a:p>
            <a:r>
              <a:rPr lang="en-US" sz="1200" dirty="0"/>
              <a:t>Minty griddled </a:t>
            </a:r>
            <a:r>
              <a:rPr lang="en-US" sz="1200" dirty="0" err="1"/>
              <a:t>courgettes</a:t>
            </a:r>
            <a:r>
              <a:rPr lang="en-US" sz="1200" dirty="0"/>
              <a:t> (VG)	</a:t>
            </a:r>
          </a:p>
          <a:p>
            <a:pPr algn="r"/>
            <a:r>
              <a:rPr lang="en-US" sz="1200" b="1" dirty="0"/>
              <a:t>£33.40 PP</a:t>
            </a:r>
            <a:endParaRPr lang="en-US" sz="1200" dirty="0"/>
          </a:p>
          <a:p>
            <a:pPr algn="r"/>
            <a:endParaRPr lang="en-US" sz="1200" dirty="0"/>
          </a:p>
          <a:p>
            <a:r>
              <a:rPr lang="en-US" sz="1200" dirty="0"/>
              <a:t>Menu 3</a:t>
            </a:r>
          </a:p>
          <a:p>
            <a:r>
              <a:rPr lang="en-US" sz="1200" dirty="0"/>
              <a:t>Starters: Barbecued artichokes with smoked garlic mayonnaise </a:t>
            </a:r>
          </a:p>
          <a:p>
            <a:r>
              <a:rPr lang="en-US" sz="1200" dirty="0"/>
              <a:t>Mains: Roasted vegetables with a creamy sauce.</a:t>
            </a:r>
          </a:p>
          <a:p>
            <a:r>
              <a:rPr lang="en-US" sz="1200" dirty="0"/>
              <a:t>Dessert: Trifle/ Scottish shortbread</a:t>
            </a:r>
          </a:p>
          <a:p>
            <a:r>
              <a:rPr lang="en-US" sz="1200" dirty="0"/>
              <a:t>Simple roast radishes (VG)</a:t>
            </a:r>
          </a:p>
          <a:p>
            <a:pPr algn="r"/>
            <a:r>
              <a:rPr lang="en-US" sz="1200" b="1" dirty="0"/>
              <a:t>£36.40 PP</a:t>
            </a:r>
            <a:endParaRPr lang="en-US" sz="1200" dirty="0"/>
          </a:p>
          <a:p>
            <a:pPr algn="r"/>
            <a:endParaRPr lang="en-US" sz="1200" dirty="0"/>
          </a:p>
        </p:txBody>
      </p:sp>
      <p:sp>
        <p:nvSpPr>
          <p:cNvPr id="10" name="Rectangle 9"/>
          <p:cNvSpPr/>
          <p:nvPr/>
        </p:nvSpPr>
        <p:spPr>
          <a:xfrm>
            <a:off x="111090" y="6304002"/>
            <a:ext cx="549122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sz="2000" b="1" dirty="0">
                <a:solidFill>
                  <a:schemeClr val="bg1"/>
                </a:solidFill>
              </a:rPr>
              <a:t>25% off for children PP | Free plate for every 10</a:t>
            </a:r>
          </a:p>
        </p:txBody>
      </p:sp>
      <p:sp>
        <p:nvSpPr>
          <p:cNvPr id="11" name="Rectangle 10"/>
          <p:cNvSpPr/>
          <p:nvPr/>
        </p:nvSpPr>
        <p:spPr>
          <a:xfrm>
            <a:off x="8213279" y="0"/>
            <a:ext cx="4060041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b="1" dirty="0"/>
              <a:t>Christmas is a time for family, friends and good food. You will want to serve up a menu that celebrates the best of British cuisine.</a:t>
            </a:r>
          </a:p>
        </p:txBody>
      </p:sp>
    </p:spTree>
    <p:extLst>
      <p:ext uri="{BB962C8B-B14F-4D97-AF65-F5344CB8AC3E}">
        <p14:creationId xmlns:p14="http://schemas.microsoft.com/office/powerpoint/2010/main" val="22074439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20 Best Elf on the Shelf Return Ideas - Creative and Simple Elf Return Week  Idea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6822" y="0"/>
            <a:ext cx="609359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12+ Elf on the Shelf Ideas for Teens and Tweens - Natural Beach Livi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599" y="-59404"/>
            <a:ext cx="608552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8274275"/>
              </p:ext>
            </p:extLst>
          </p:nvPr>
        </p:nvGraphicFramePr>
        <p:xfrm>
          <a:off x="0" y="4041648"/>
          <a:ext cx="3022609" cy="2810256"/>
        </p:xfrm>
        <a:graphic>
          <a:graphicData uri="http://schemas.openxmlformats.org/drawingml/2006/table">
            <a:tbl>
              <a:tblPr firstRow="1" firstCol="1" bandRow="1"/>
              <a:tblGrid>
                <a:gridCol w="302260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Jacked Sauvignon Blanc with Ginger</a:t>
                      </a:r>
                      <a:endParaRPr lang="en-US" sz="1100" dirty="0">
                        <a:effectLst/>
                        <a:latin typeface="Tw Cen MT" panose="020B0602020104020603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…………………………………….          </a:t>
                      </a:r>
                      <a:r>
                        <a:rPr lang="en-US" sz="1100" b="1" dirty="0">
                          <a:solidFill>
                            <a:srgbClr val="000000"/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£4.00</a:t>
                      </a:r>
                      <a:endParaRPr lang="en-US" sz="1100" dirty="0">
                        <a:effectLst/>
                        <a:latin typeface="Tw Cen MT" panose="020B0602020104020603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effectLst/>
                        <a:latin typeface="Tw Cen MT" panose="020B0602020104020603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Jimmy Liao’s Riesling</a:t>
                      </a:r>
                      <a:endParaRPr lang="en-US" sz="1100" dirty="0">
                        <a:effectLst/>
                        <a:latin typeface="Tw Cen MT" panose="020B0602020104020603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…………………………………….          </a:t>
                      </a:r>
                      <a:r>
                        <a:rPr lang="en-US" sz="1100" b="1" dirty="0">
                          <a:solidFill>
                            <a:srgbClr val="000000"/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£6.20</a:t>
                      </a:r>
                      <a:endParaRPr lang="en-US" sz="1100" dirty="0">
                        <a:effectLst/>
                        <a:latin typeface="Tw Cen MT" panose="020B0602020104020603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b="1" dirty="0">
                          <a:solidFill>
                            <a:srgbClr val="000000"/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effectLst/>
                        <a:latin typeface="Tw Cen MT" panose="020B0602020104020603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 err="1">
                          <a:solidFill>
                            <a:srgbClr val="000000"/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Frontera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smooth &amp; fruity red </a:t>
                      </a:r>
                      <a:endParaRPr lang="en-US" sz="1100" dirty="0">
                        <a:effectLst/>
                        <a:latin typeface="Tw Cen MT" panose="020B0602020104020603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…………………………………….          </a:t>
                      </a:r>
                      <a:r>
                        <a:rPr lang="en-US" sz="1100" b="1" dirty="0">
                          <a:solidFill>
                            <a:srgbClr val="000000"/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£5.95</a:t>
                      </a:r>
                      <a:endParaRPr lang="en-US" sz="1100" dirty="0">
                        <a:effectLst/>
                        <a:latin typeface="Tw Cen MT" panose="020B0602020104020603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b="1" dirty="0">
                          <a:solidFill>
                            <a:srgbClr val="000000"/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effectLst/>
                        <a:latin typeface="Tw Cen MT" panose="020B0602020104020603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Stormy cape cabernet sauvignon</a:t>
                      </a:r>
                      <a:endParaRPr lang="en-US" sz="1100" dirty="0">
                        <a:effectLst/>
                        <a:latin typeface="Tw Cen MT" panose="020B0602020104020603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…………………………………….          </a:t>
                      </a:r>
                      <a:r>
                        <a:rPr lang="en-US" sz="1100" b="1" dirty="0">
                          <a:solidFill>
                            <a:srgbClr val="000000"/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£7.00</a:t>
                      </a:r>
                      <a:endParaRPr lang="en-US" sz="1100" dirty="0">
                        <a:effectLst/>
                        <a:latin typeface="Tw Cen MT" panose="020B0602020104020603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b="1" dirty="0">
                          <a:solidFill>
                            <a:srgbClr val="000000"/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effectLst/>
                        <a:latin typeface="Tw Cen MT" panose="020B0602020104020603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Sinfonia sauvignon blanc </a:t>
                      </a:r>
                      <a:endParaRPr lang="en-US" sz="1100" dirty="0">
                        <a:effectLst/>
                        <a:latin typeface="Tw Cen MT" panose="020B0602020104020603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…………………………………….          </a:t>
                      </a:r>
                      <a:r>
                        <a:rPr lang="en-US" sz="1100" b="1" dirty="0">
                          <a:solidFill>
                            <a:srgbClr val="000000"/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£6.90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endParaRPr lang="en-US" sz="1100" dirty="0">
                        <a:effectLst/>
                        <a:latin typeface="Tw Cen MT" panose="020B0602020104020603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effectLst/>
                        <a:latin typeface="Tw Cen MT" panose="020B0602020104020603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Helvetica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 dirty="0">
                        <a:effectLst/>
                        <a:latin typeface="Tw Cen MT" panose="020B0602020104020603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EE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3" name="Rectangle 2"/>
          <p:cNvSpPr/>
          <p:nvPr/>
        </p:nvSpPr>
        <p:spPr>
          <a:xfrm>
            <a:off x="3267689" y="-58443"/>
            <a:ext cx="373621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sz="5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Hotel Trinity</a:t>
            </a:r>
          </a:p>
        </p:txBody>
      </p:sp>
      <p:pic>
        <p:nvPicPr>
          <p:cNvPr id="4" name="Picture 3" descr="https://cdn5.vectorstock.com/i/thumb-large/45/99/restaurant-menu-symbol-vector-10444599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752725" cy="230505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Rectangle 4"/>
          <p:cNvSpPr/>
          <p:nvPr/>
        </p:nvSpPr>
        <p:spPr>
          <a:xfrm>
            <a:off x="2014370" y="3417027"/>
            <a:ext cx="899605" cy="400110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US" sz="2000" b="1" i="1" dirty="0">
                <a:solidFill>
                  <a:srgbClr val="FF0000"/>
                </a:solidFill>
              </a:rPr>
              <a:t>Wines </a:t>
            </a:r>
          </a:p>
        </p:txBody>
      </p:sp>
      <p:pic>
        <p:nvPicPr>
          <p:cNvPr id="6" name="Picture 5" descr="The Rutherford Wine Gift Basket by Pompei Baskets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64088"/>
            <a:ext cx="2105025" cy="1528647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Rectangle 6"/>
          <p:cNvSpPr/>
          <p:nvPr/>
        </p:nvSpPr>
        <p:spPr>
          <a:xfrm>
            <a:off x="9997297" y="6488668"/>
            <a:ext cx="21947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Elf on the Shelf Party </a:t>
            </a:r>
          </a:p>
        </p:txBody>
      </p:sp>
      <p:sp>
        <p:nvSpPr>
          <p:cNvPr id="8" name="Rectangle 7"/>
          <p:cNvSpPr/>
          <p:nvPr/>
        </p:nvSpPr>
        <p:spPr>
          <a:xfrm>
            <a:off x="10419009" y="1757680"/>
            <a:ext cx="1798749" cy="1477328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Drinks</a:t>
            </a:r>
          </a:p>
          <a:p>
            <a:r>
              <a:rPr lang="en-US" dirty="0">
                <a:solidFill>
                  <a:schemeClr val="bg1"/>
                </a:solidFill>
              </a:rPr>
              <a:t>Tea </a:t>
            </a:r>
            <a:r>
              <a:rPr lang="en-US" b="1" dirty="0"/>
              <a:t>£2.00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Coffee </a:t>
            </a:r>
            <a:r>
              <a:rPr lang="en-US" b="1" dirty="0"/>
              <a:t>£2.00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Soft drink </a:t>
            </a:r>
            <a:r>
              <a:rPr lang="en-US" b="1" dirty="0"/>
              <a:t>£2.40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Alcohol </a:t>
            </a:r>
            <a:r>
              <a:rPr lang="en-US" b="1" dirty="0"/>
              <a:t>£4.00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5667457" y="6457890"/>
            <a:ext cx="4329840" cy="369332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Advance bookings only| Deposit £10.00 PP </a:t>
            </a:r>
          </a:p>
        </p:txBody>
      </p:sp>
      <p:pic>
        <p:nvPicPr>
          <p:cNvPr id="12" name="Picture 2" descr="Very hot drinks 'probably' cause cancer: UN body - Capital Lifestyl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1361" y="1743144"/>
            <a:ext cx="3231569" cy="1477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/>
          <p:cNvSpPr/>
          <p:nvPr/>
        </p:nvSpPr>
        <p:spPr>
          <a:xfrm>
            <a:off x="7187440" y="3253171"/>
            <a:ext cx="5004560" cy="313932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US" b="1" dirty="0"/>
              <a:t>Spirits available </a:t>
            </a:r>
          </a:p>
          <a:p>
            <a:r>
              <a:rPr lang="en-US" i="1" dirty="0"/>
              <a:t>Smirnoff Red</a:t>
            </a:r>
          </a:p>
          <a:p>
            <a:r>
              <a:rPr lang="en-US" i="1" dirty="0"/>
              <a:t>Sambuca</a:t>
            </a:r>
          </a:p>
          <a:p>
            <a:r>
              <a:rPr lang="en-US" i="1" dirty="0"/>
              <a:t>Tequila</a:t>
            </a:r>
          </a:p>
          <a:p>
            <a:r>
              <a:rPr lang="en-US" i="1" dirty="0"/>
              <a:t>Archers Peach Schnapps</a:t>
            </a:r>
          </a:p>
          <a:p>
            <a:r>
              <a:rPr lang="en-US" i="1" dirty="0"/>
              <a:t>Bells Whisky</a:t>
            </a:r>
          </a:p>
          <a:p>
            <a:r>
              <a:rPr lang="en-US" i="1" dirty="0"/>
              <a:t>Gordons Gin</a:t>
            </a:r>
          </a:p>
          <a:p>
            <a:r>
              <a:rPr lang="en-US" i="1" dirty="0"/>
              <a:t>Cactus Jacks</a:t>
            </a:r>
          </a:p>
          <a:p>
            <a:r>
              <a:rPr lang="en-US" i="1" dirty="0"/>
              <a:t>Captain </a:t>
            </a:r>
            <a:r>
              <a:rPr lang="en-US" i="1" dirty="0" err="1"/>
              <a:t>Morgans</a:t>
            </a:r>
            <a:r>
              <a:rPr lang="en-US" i="1" dirty="0"/>
              <a:t> Dark</a:t>
            </a:r>
          </a:p>
          <a:p>
            <a:r>
              <a:rPr lang="en-US" i="1" dirty="0"/>
              <a:t>Southern Comfort</a:t>
            </a:r>
          </a:p>
          <a:p>
            <a:pPr algn="r"/>
            <a:r>
              <a:rPr lang="en-US" b="1" i="1" dirty="0"/>
              <a:t>£4.00-£4.80</a:t>
            </a:r>
          </a:p>
        </p:txBody>
      </p:sp>
      <p:pic>
        <p:nvPicPr>
          <p:cNvPr id="15" name="Picture 14" descr="https://bar-anywhere.co.uk/wp-content/themes/yootheme/cache/Drinks-07-826ed0a0.png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4495" y="3734117"/>
            <a:ext cx="1247775" cy="201930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Rectangle 10"/>
          <p:cNvSpPr/>
          <p:nvPr/>
        </p:nvSpPr>
        <p:spPr>
          <a:xfrm>
            <a:off x="3152815" y="3956441"/>
            <a:ext cx="3965965" cy="243605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just">
              <a:lnSpc>
                <a:spcPct val="105000"/>
              </a:lnSpc>
              <a:spcAft>
                <a:spcPts val="800"/>
              </a:spcAft>
            </a:pPr>
            <a:r>
              <a:rPr lang="en-US" dirty="0">
                <a:effectLst/>
                <a:latin typeface="Tw Cen MT" panose="020B06020201040206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Home delivery and take away services available </a:t>
            </a:r>
          </a:p>
          <a:p>
            <a:pPr algn="just">
              <a:lnSpc>
                <a:spcPct val="105000"/>
              </a:lnSpc>
              <a:spcAft>
                <a:spcPts val="800"/>
              </a:spcAft>
            </a:pPr>
            <a:r>
              <a:rPr lang="en-US" dirty="0">
                <a:effectLst/>
                <a:latin typeface="Tw Cen MT" panose="020B06020201040206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Telephone: +44 22 8259 878</a:t>
            </a:r>
          </a:p>
          <a:p>
            <a:pPr algn="just">
              <a:lnSpc>
                <a:spcPct val="105000"/>
              </a:lnSpc>
              <a:spcAft>
                <a:spcPts val="800"/>
              </a:spcAft>
              <a:tabLst>
                <a:tab pos="647700" algn="l"/>
                <a:tab pos="742950" algn="l"/>
              </a:tabLst>
            </a:pPr>
            <a:r>
              <a:rPr lang="en-US" dirty="0">
                <a:effectLst/>
                <a:latin typeface="Tw Cen MT" panose="020B06020201040206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      +44 26 8954 893	</a:t>
            </a:r>
          </a:p>
          <a:p>
            <a:pPr algn="just">
              <a:lnSpc>
                <a:spcPct val="105000"/>
              </a:lnSpc>
              <a:spcAft>
                <a:spcPts val="800"/>
              </a:spcAft>
              <a:tabLst>
                <a:tab pos="647700" algn="l"/>
                <a:tab pos="742950" algn="l"/>
              </a:tabLst>
            </a:pPr>
            <a:r>
              <a:rPr lang="en-US" dirty="0">
                <a:effectLst/>
                <a:latin typeface="Tw Cen MT" panose="020B06020201040206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Kindly let us know about any allergies and vegan or vegetarian meals when ordering </a:t>
            </a:r>
          </a:p>
        </p:txBody>
      </p:sp>
    </p:spTree>
    <p:extLst>
      <p:ext uri="{BB962C8B-B14F-4D97-AF65-F5344CB8AC3E}">
        <p14:creationId xmlns:p14="http://schemas.microsoft.com/office/powerpoint/2010/main" val="23618189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58368"/>
          </a:xfrm>
        </p:spPr>
        <p:txBody>
          <a:bodyPr/>
          <a:lstStyle/>
          <a:p>
            <a:r>
              <a:rPr lang="en-US" dirty="0"/>
              <a:t>Reference list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017431"/>
            <a:ext cx="10515600" cy="5159532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Austen-Smith, S. (2020). </a:t>
            </a:r>
            <a:r>
              <a:rPr lang="en-US" i="1" dirty="0"/>
              <a:t>Devilled eggs</a:t>
            </a:r>
            <a:r>
              <a:rPr lang="en-US" dirty="0"/>
              <a:t>. [online] delicious. magazine. Available at: https://www.deliciousmagazine.co.uk/recipes/devilled-eggs/ [Accessed 5 Nov. 2022].</a:t>
            </a:r>
          </a:p>
          <a:p>
            <a:r>
              <a:rPr lang="en-US" dirty="0"/>
              <a:t>Bar Anywhere (2020). </a:t>
            </a:r>
            <a:r>
              <a:rPr lang="en-US" i="1" dirty="0"/>
              <a:t>Drinks Prices – Bar Anywhere</a:t>
            </a:r>
            <a:r>
              <a:rPr lang="en-US" dirty="0"/>
              <a:t>. [online] bar-anywhere.co.uk. Available at: https://bar-anywhere.co.uk/drinks-prices/ [Accessed 5 Nov. 2022].</a:t>
            </a:r>
          </a:p>
          <a:p>
            <a:r>
              <a:rPr lang="en-US" dirty="0"/>
              <a:t>BBC (2022). </a:t>
            </a:r>
            <a:r>
              <a:rPr lang="en-US" i="1" dirty="0"/>
              <a:t>Vegan starter recipes</a:t>
            </a:r>
            <a:r>
              <a:rPr lang="en-US" dirty="0"/>
              <a:t>. [online] BBC Good Food. Available at: https://www.bbcgoodfood.com/recipes/collection/vegan-starter-recipes [Accessed 5 Nov. 2022].</a:t>
            </a:r>
          </a:p>
          <a:p>
            <a:r>
              <a:rPr lang="en-US" dirty="0"/>
              <a:t>Great British Chefs (</a:t>
            </a:r>
            <a:r>
              <a:rPr lang="en-US" dirty="0" err="1"/>
              <a:t>n.d.</a:t>
            </a:r>
            <a:r>
              <a:rPr lang="en-US" dirty="0"/>
              <a:t>). </a:t>
            </a:r>
            <a:r>
              <a:rPr lang="en-US" i="1" dirty="0"/>
              <a:t>Vegetarian Starter Recipes - Great British Chefs</a:t>
            </a:r>
            <a:r>
              <a:rPr lang="en-US" dirty="0"/>
              <a:t>. [online] www.greatbritishchefs.com. Available at: https://www.greatbritishchefs.com/collections/vegetarian-starter-recipes [Accessed 5 Nov. 2022].</a:t>
            </a:r>
          </a:p>
          <a:p>
            <a:r>
              <a:rPr lang="en-US" dirty="0"/>
              <a:t>Kimberly (2021). </a:t>
            </a:r>
            <a:r>
              <a:rPr lang="en-US" i="1" dirty="0"/>
              <a:t>12+ Elf on the Shelf Ideas for Teens and Tweens</a:t>
            </a:r>
            <a:r>
              <a:rPr lang="en-US" dirty="0"/>
              <a:t>. [online] Natural Beach Living. Available at: https://www.naturalbeachliving.com/elf-on-the-shelf-ideas-for-teens/ [Accessed 5 Nov. 2022].</a:t>
            </a:r>
          </a:p>
          <a:p>
            <a:r>
              <a:rPr lang="en-US" dirty="0"/>
              <a:t>Kolkata Lounge (2022). </a:t>
            </a:r>
            <a:r>
              <a:rPr lang="en-US" i="1" dirty="0"/>
              <a:t>Christmas Day Restaurant </a:t>
            </a:r>
            <a:r>
              <a:rPr lang="en-US" i="1" dirty="0" err="1"/>
              <a:t>Stirchley</a:t>
            </a:r>
            <a:r>
              <a:rPr lang="en-US" i="1" dirty="0"/>
              <a:t> Indian Restaurant Open Christmas Day</a:t>
            </a:r>
            <a:r>
              <a:rPr lang="en-US" dirty="0"/>
              <a:t>. [online] https://www.kolkatalounge.co.uk/. Available at: https://www.kolkatalounge.co.uk/christmas-restaurant/ [Accessed 5 Nov. 2022].</a:t>
            </a:r>
          </a:p>
          <a:p>
            <a:r>
              <a:rPr lang="en-US" dirty="0"/>
              <a:t>Picard, C. and Bourque, K. (2020). </a:t>
            </a:r>
            <a:r>
              <a:rPr lang="en-US" i="1" dirty="0"/>
              <a:t>You Can Make Your Holiday Fête Even More Fun With These Cool Party Themes</a:t>
            </a:r>
            <a:r>
              <a:rPr lang="en-US" dirty="0"/>
              <a:t>. [online] Good Housekeeping. Available at: https://www.goodhousekeeping.com/holidays/christmas-ideas/g1666/christmas-party-themes-decorations/.</a:t>
            </a:r>
          </a:p>
          <a:p>
            <a:r>
              <a:rPr lang="en-US" dirty="0"/>
              <a:t>Vale </a:t>
            </a:r>
            <a:r>
              <a:rPr lang="en-US" dirty="0" err="1"/>
              <a:t>D’Oro</a:t>
            </a:r>
            <a:r>
              <a:rPr lang="en-US" dirty="0"/>
              <a:t> (</a:t>
            </a:r>
            <a:r>
              <a:rPr lang="en-US" dirty="0" err="1"/>
              <a:t>n.d.</a:t>
            </a:r>
            <a:r>
              <a:rPr lang="en-US" dirty="0"/>
              <a:t>). </a:t>
            </a:r>
            <a:r>
              <a:rPr lang="en-US" i="1" dirty="0"/>
              <a:t>Christmas Day Menu</a:t>
            </a:r>
            <a:r>
              <a:rPr lang="en-US" dirty="0"/>
              <a:t>. [online] </a:t>
            </a:r>
            <a:r>
              <a:rPr lang="en-US" dirty="0" err="1"/>
              <a:t>Valledoro</a:t>
            </a:r>
            <a:r>
              <a:rPr lang="en-US" dirty="0"/>
              <a:t> restaurant. Available at: https://www.valledororestaurant.co.uk/christmas-day-menu-3/ [Accessed 5 Nov. 2022].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21929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722</Words>
  <Application>Microsoft Office PowerPoint</Application>
  <PresentationFormat>Widescreen</PresentationFormat>
  <Paragraphs>91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PowerPoint Presentation</vt:lpstr>
      <vt:lpstr>PowerPoint Presentation</vt:lpstr>
      <vt:lpstr>PowerPoint Presentation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account</dc:creator>
  <cp:lastModifiedBy>Stephen Kofi Appiah (2128509)</cp:lastModifiedBy>
  <cp:revision>21</cp:revision>
  <dcterms:created xsi:type="dcterms:W3CDTF">2022-11-05T11:19:08Z</dcterms:created>
  <dcterms:modified xsi:type="dcterms:W3CDTF">2022-11-16T22:23:01Z</dcterms:modified>
</cp:coreProperties>
</file>