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0"/>
  </p:notesMasterIdLst>
  <p:sldIdLst>
    <p:sldId id="256" r:id="rId7"/>
    <p:sldId id="259" r:id="rId8"/>
    <p:sldId id="680" r:id="rId9"/>
    <p:sldId id="705" r:id="rId10"/>
    <p:sldId id="706" r:id="rId11"/>
    <p:sldId id="701" r:id="rId12"/>
    <p:sldId id="445" r:id="rId13"/>
    <p:sldId id="684" r:id="rId14"/>
    <p:sldId id="683" r:id="rId15"/>
    <p:sldId id="685" r:id="rId16"/>
    <p:sldId id="352" r:id="rId17"/>
    <p:sldId id="682" r:id="rId18"/>
    <p:sldId id="662" r:id="rId19"/>
    <p:sldId id="686" r:id="rId20"/>
    <p:sldId id="687" r:id="rId21"/>
    <p:sldId id="688" r:id="rId22"/>
    <p:sldId id="338" r:id="rId23"/>
    <p:sldId id="689" r:id="rId24"/>
    <p:sldId id="690" r:id="rId25"/>
    <p:sldId id="694" r:id="rId26"/>
    <p:sldId id="470" r:id="rId27"/>
    <p:sldId id="702" r:id="rId28"/>
    <p:sldId id="573" r:id="rId29"/>
    <p:sldId id="707" r:id="rId30"/>
    <p:sldId id="278" r:id="rId31"/>
    <p:sldId id="263" r:id="rId32"/>
    <p:sldId id="260" r:id="rId33"/>
    <p:sldId id="262" r:id="rId34"/>
    <p:sldId id="696" r:id="rId35"/>
    <p:sldId id="697" r:id="rId36"/>
    <p:sldId id="698" r:id="rId37"/>
    <p:sldId id="699" r:id="rId38"/>
    <p:sldId id="70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7A57C2-4493-484C-B7F4-2058A35A0460}" v="5" dt="2026-09-30T13:39:51.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d" userId="baf2cde3-8896-481d-9254-c66691563779" providerId="ADAL" clId="{1B7C6878-564F-472B-BE69-7630F8A4F8D4}"/>
    <pc:docChg chg="custSel addSld delSld modSld sldOrd">
      <pc:chgData name="Emily Wild" userId="baf2cde3-8896-481d-9254-c66691563779" providerId="ADAL" clId="{1B7C6878-564F-472B-BE69-7630F8A4F8D4}" dt="2026-09-30T13:40:12.500" v="110" actId="47"/>
      <pc:docMkLst>
        <pc:docMk/>
      </pc:docMkLst>
      <pc:sldChg chg="ord">
        <pc:chgData name="Emily Wild" userId="baf2cde3-8896-481d-9254-c66691563779" providerId="ADAL" clId="{1B7C6878-564F-472B-BE69-7630F8A4F8D4}" dt="2026-09-30T09:41:41.920" v="1"/>
        <pc:sldMkLst>
          <pc:docMk/>
          <pc:sldMk cId="2083920938" sldId="338"/>
        </pc:sldMkLst>
      </pc:sldChg>
      <pc:sldChg chg="addSp delSp modSp add del mod">
        <pc:chgData name="Emily Wild" userId="baf2cde3-8896-481d-9254-c66691563779" providerId="ADAL" clId="{1B7C6878-564F-472B-BE69-7630F8A4F8D4}" dt="2026-09-30T13:40:12.500" v="110" actId="47"/>
        <pc:sldMkLst>
          <pc:docMk/>
          <pc:sldMk cId="1190758769" sldId="572"/>
        </pc:sldMkLst>
        <pc:spChg chg="mod">
          <ac:chgData name="Emily Wild" userId="baf2cde3-8896-481d-9254-c66691563779" providerId="ADAL" clId="{1B7C6878-564F-472B-BE69-7630F8A4F8D4}" dt="2026-09-30T13:33:20.478" v="107" actId="20577"/>
          <ac:spMkLst>
            <pc:docMk/>
            <pc:sldMk cId="1190758769" sldId="572"/>
            <ac:spMk id="5" creationId="{33A1AC0A-D70C-719B-9C6E-DDC29DCDA4D0}"/>
          </ac:spMkLst>
        </pc:spChg>
        <pc:spChg chg="add mod">
          <ac:chgData name="Emily Wild" userId="baf2cde3-8896-481d-9254-c66691563779" providerId="ADAL" clId="{1B7C6878-564F-472B-BE69-7630F8A4F8D4}" dt="2026-09-30T13:33:32.072" v="109" actId="1076"/>
          <ac:spMkLst>
            <pc:docMk/>
            <pc:sldMk cId="1190758769" sldId="572"/>
            <ac:spMk id="6" creationId="{B88D2CF9-DA65-FA37-7569-BE915988E2A6}"/>
          </ac:spMkLst>
        </pc:spChg>
        <pc:spChg chg="del">
          <ac:chgData name="Emily Wild" userId="baf2cde3-8896-481d-9254-c66691563779" providerId="ADAL" clId="{1B7C6878-564F-472B-BE69-7630F8A4F8D4}" dt="2026-09-30T13:30:56.036" v="39" actId="478"/>
          <ac:spMkLst>
            <pc:docMk/>
            <pc:sldMk cId="1190758769" sldId="572"/>
            <ac:spMk id="10" creationId="{7689E394-5AAC-53B7-8142-CDB81F9E6797}"/>
          </ac:spMkLst>
        </pc:spChg>
        <pc:picChg chg="add mod modCrop">
          <ac:chgData name="Emily Wild" userId="baf2cde3-8896-481d-9254-c66691563779" providerId="ADAL" clId="{1B7C6878-564F-472B-BE69-7630F8A4F8D4}" dt="2026-09-30T13:33:27.511" v="108" actId="1076"/>
          <ac:picMkLst>
            <pc:docMk/>
            <pc:sldMk cId="1190758769" sldId="572"/>
            <ac:picMk id="4" creationId="{D3434777-8F55-6043-4FC8-8F326E8E96ED}"/>
          </ac:picMkLst>
        </pc:picChg>
        <pc:picChg chg="del">
          <ac:chgData name="Emily Wild" userId="baf2cde3-8896-481d-9254-c66691563779" providerId="ADAL" clId="{1B7C6878-564F-472B-BE69-7630F8A4F8D4}" dt="2026-09-30T13:30:54.836" v="38" actId="478"/>
          <ac:picMkLst>
            <pc:docMk/>
            <pc:sldMk cId="1190758769" sldId="572"/>
            <ac:picMk id="7" creationId="{8B5F417C-9C42-08DB-D6E8-5AD51C8D9C8A}"/>
          </ac:picMkLst>
        </pc:picChg>
      </pc:sldChg>
      <pc:sldChg chg="addSp delSp modSp mod">
        <pc:chgData name="Emily Wild" userId="baf2cde3-8896-481d-9254-c66691563779" providerId="ADAL" clId="{1B7C6878-564F-472B-BE69-7630F8A4F8D4}" dt="2026-09-30T09:48:55.509" v="36" actId="1076"/>
        <pc:sldMkLst>
          <pc:docMk/>
          <pc:sldMk cId="578970088" sldId="573"/>
        </pc:sldMkLst>
        <pc:picChg chg="del">
          <ac:chgData name="Emily Wild" userId="baf2cde3-8896-481d-9254-c66691563779" providerId="ADAL" clId="{1B7C6878-564F-472B-BE69-7630F8A4F8D4}" dt="2026-09-30T09:46:30.194" v="24" actId="478"/>
          <ac:picMkLst>
            <pc:docMk/>
            <pc:sldMk cId="578970088" sldId="573"/>
            <ac:picMk id="4" creationId="{947972D3-B7C5-5CC7-0A5D-6D5FAF1333CA}"/>
          </ac:picMkLst>
        </pc:picChg>
        <pc:picChg chg="add mod modCrop">
          <ac:chgData name="Emily Wild" userId="baf2cde3-8896-481d-9254-c66691563779" providerId="ADAL" clId="{1B7C6878-564F-472B-BE69-7630F8A4F8D4}" dt="2026-09-30T09:48:55.509" v="36" actId="1076"/>
          <ac:picMkLst>
            <pc:docMk/>
            <pc:sldMk cId="578970088" sldId="573"/>
            <ac:picMk id="5" creationId="{F988900D-FA5E-72B8-A930-D94899CC6123}"/>
          </ac:picMkLst>
        </pc:picChg>
      </pc:sldChg>
      <pc:sldChg chg="modSp mod">
        <pc:chgData name="Emily Wild" userId="baf2cde3-8896-481d-9254-c66691563779" providerId="ADAL" clId="{1B7C6878-564F-472B-BE69-7630F8A4F8D4}" dt="2026-09-30T09:43:42.915" v="18" actId="1076"/>
        <pc:sldMkLst>
          <pc:docMk/>
          <pc:sldMk cId="104939273" sldId="690"/>
        </pc:sldMkLst>
        <pc:spChg chg="mod">
          <ac:chgData name="Emily Wild" userId="baf2cde3-8896-481d-9254-c66691563779" providerId="ADAL" clId="{1B7C6878-564F-472B-BE69-7630F8A4F8D4}" dt="2026-09-30T09:43:30.531" v="17" actId="1076"/>
          <ac:spMkLst>
            <pc:docMk/>
            <pc:sldMk cId="104939273" sldId="690"/>
            <ac:spMk id="5" creationId="{1C8A8002-E42F-442D-B230-EBD1C8D14605}"/>
          </ac:spMkLst>
        </pc:spChg>
        <pc:picChg chg="mod">
          <ac:chgData name="Emily Wild" userId="baf2cde3-8896-481d-9254-c66691563779" providerId="ADAL" clId="{1B7C6878-564F-472B-BE69-7630F8A4F8D4}" dt="2026-09-30T09:43:11.544" v="14" actId="1076"/>
          <ac:picMkLst>
            <pc:docMk/>
            <pc:sldMk cId="104939273" sldId="690"/>
            <ac:picMk id="7" creationId="{64B52A86-2315-D6A9-AC1C-8D24ABE66A0F}"/>
          </ac:picMkLst>
        </pc:picChg>
        <pc:picChg chg="mod modCrop">
          <ac:chgData name="Emily Wild" userId="baf2cde3-8896-481d-9254-c66691563779" providerId="ADAL" clId="{1B7C6878-564F-472B-BE69-7630F8A4F8D4}" dt="2026-09-30T09:43:42.915" v="18" actId="1076"/>
          <ac:picMkLst>
            <pc:docMk/>
            <pc:sldMk cId="104939273" sldId="690"/>
            <ac:picMk id="9" creationId="{DCAFD5C3-3C63-866F-918E-523C550FFDD3}"/>
          </ac:picMkLst>
        </pc:picChg>
      </pc:sldChg>
      <pc:sldChg chg="modSp mod">
        <pc:chgData name="Emily Wild" userId="baf2cde3-8896-481d-9254-c66691563779" providerId="ADAL" clId="{1B7C6878-564F-472B-BE69-7630F8A4F8D4}" dt="2026-09-30T09:44:37.161" v="23" actId="1076"/>
        <pc:sldMkLst>
          <pc:docMk/>
          <pc:sldMk cId="3169290649" sldId="702"/>
        </pc:sldMkLst>
        <pc:spChg chg="mod">
          <ac:chgData name="Emily Wild" userId="baf2cde3-8896-481d-9254-c66691563779" providerId="ADAL" clId="{1B7C6878-564F-472B-BE69-7630F8A4F8D4}" dt="2026-09-30T09:44:37.161" v="23" actId="1076"/>
          <ac:spMkLst>
            <pc:docMk/>
            <pc:sldMk cId="3169290649" sldId="702"/>
            <ac:spMk id="10" creationId="{81F55A3B-64D2-AF50-7142-9553322FA6D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3_1#3">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3" qsCatId="3D" csTypeId="urn:microsoft.com/office/officeart/2005/8/colors/accent3_1#3" csCatId="accent3" phldr="1"/>
      <dgm:spPr/>
      <dgm:t>
        <a:bodyPr/>
        <a:lstStyle/>
        <a:p>
          <a:endParaRPr lang="en-GB"/>
        </a:p>
      </dgm:t>
    </dgm:pt>
    <dgm:pt modelId="{80796817-207E-42E9-BDF3-0E1BA2E2E3C7}">
      <dgm:prSet phldrT="[Text]"/>
      <dgm:spPr/>
      <dgm:t>
        <a:bodyPr/>
        <a:lstStyle/>
        <a:p>
          <a:r>
            <a:rPr lang="en-GB"/>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3">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30/09/2026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Before we begin, it is important to address the issue of library anxiety.</a:t>
            </a:r>
          </a:p>
          <a:p>
            <a:endParaRPr lang="en-GB" sz="1400">
              <a:latin typeface="Aptos" panose="020B0004020202020204" pitchFamily="34" charset="0"/>
            </a:endParaRPr>
          </a:p>
          <a:p>
            <a:r>
              <a:rPr lang="en-GB" sz="1400">
                <a:latin typeface="Aptos" panose="020B0004020202020204" pitchFamily="34" charset="0"/>
              </a:rPr>
              <a:t>Many students may feel anxious or intimidated by their peers, or lack of knowledge or experience in using an academic library. </a:t>
            </a:r>
          </a:p>
          <a:p>
            <a:endParaRPr lang="en-GB" sz="1400">
              <a:latin typeface="Aptos" panose="020B0004020202020204" pitchFamily="34" charset="0"/>
            </a:endParaRPr>
          </a:p>
          <a:p>
            <a:r>
              <a:rPr lang="en-GB" sz="1400">
                <a:latin typeface="Aptos" panose="020B0004020202020204" pitchFamily="34" charset="0"/>
              </a:rPr>
              <a:t>It is a very common issue and we want to reassure you all there is plenty of support in place to help you overcome any fear.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80691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infoskills courses are just part of the support we offer all our students.</a:t>
            </a:r>
          </a:p>
          <a:p>
            <a:endParaRPr lang="en-GB" sz="1400">
              <a:latin typeface="Aptos" panose="020B0004020202020204" pitchFamily="34" charset="0"/>
            </a:endParaRPr>
          </a:p>
          <a:p>
            <a:r>
              <a:rPr lang="en-GB" sz="1400">
                <a:latin typeface="Aptos" panose="020B0004020202020204" pitchFamily="34" charset="0"/>
              </a:rPr>
              <a:t>The library webpage has lots of information, support and links to help you on your academic journey.</a:t>
            </a:r>
          </a:p>
          <a:p>
            <a:endParaRPr lang="en-GB" sz="1400">
              <a:latin typeface="Aptos" panose="020B0004020202020204" pitchFamily="34" charset="0"/>
            </a:endParaRPr>
          </a:p>
          <a:p>
            <a:r>
              <a:rPr lang="en-GB" sz="1400">
                <a:latin typeface="Aptos" panose="020B0004020202020204" pitchFamily="34" charset="0"/>
              </a:rPr>
              <a:t>You can navigate easily to the library webpage from your student HWB homepage.</a:t>
            </a:r>
          </a:p>
          <a:p>
            <a:endParaRPr lang="en-GB" sz="1400">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As a first step, we encourage all new students to self enrol on our infoskills programme.</a:t>
            </a:r>
          </a:p>
          <a:p>
            <a:endParaRPr lang="en-GB" sz="1400"/>
          </a:p>
          <a:p>
            <a:r>
              <a:rPr lang="en-GB" sz="1400"/>
              <a:t>As a new student you currently don’t know what you do not know.</a:t>
            </a:r>
          </a:p>
          <a:p>
            <a:endParaRPr lang="en-GB" sz="1400"/>
          </a:p>
          <a:p>
            <a:r>
              <a:rPr lang="en-GB" sz="1400"/>
              <a:t>Scan the QR code with your phone camera or click on the online link provided for more details on how to develop these important skills. </a:t>
            </a:r>
          </a:p>
          <a:p>
            <a:endParaRPr lang="en-GB" sz="1400"/>
          </a:p>
          <a:p>
            <a:r>
              <a:rPr lang="en-GB" sz="1400"/>
              <a:t>As you progress through this tutorial, you will see pink button links which will take you to the corresponding relevant units. </a:t>
            </a:r>
            <a:endParaRPr lang="en-US" sz="140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Your reading list is just your starting point. You will be expected to independently find further academic sources to include in your work.</a:t>
            </a:r>
          </a:p>
          <a:p>
            <a:endParaRPr lang="en-GB" sz="1400">
              <a:latin typeface="Aptos" panose="020B0004020202020204" pitchFamily="34" charset="0"/>
            </a:endParaRPr>
          </a:p>
          <a:p>
            <a:r>
              <a:rPr lang="en-GB" sz="1400">
                <a:latin typeface="Aptos" panose="020B0004020202020204" pitchFamily="34" charset="0"/>
              </a:rPr>
              <a:t>The library discovery tool is a great starting point. Using keywords you can search across many of our collections and resources in a single simple search.</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7960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9/30/2026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 id="214748371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Library_anxiety"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7.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svg"/><Relationship Id="rId1" Type="http://schemas.openxmlformats.org/officeDocument/2006/relationships/slideLayout" Target="../slideLayouts/slideLayout8.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30.png"/><Relationship Id="rId4" Type="http://schemas.openxmlformats.org/officeDocument/2006/relationships/hyperlink" Target="https://digitalservices.uwtsd.ac.uk/librar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3.png"/><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hyperlink" Target="https://moodle.uwtsd.ac.uk/login/index.php" TargetMode="Externa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7.png"/><Relationship Id="rId2" Type="http://schemas.openxmlformats.org/officeDocument/2006/relationships/hyperlink" Target="https://whelf-uwtsd.alma.exlibrisgroup.com/leganto/public/44WHELF_UWTSD/lists/15374863930002421?auth=SAML" TargetMode="External"/><Relationship Id="rId1" Type="http://schemas.openxmlformats.org/officeDocument/2006/relationships/slideLayout" Target="../slideLayouts/slideLayout8.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9.xml"/><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30.png"/><Relationship Id="rId4" Type="http://schemas.openxmlformats.org/officeDocument/2006/relationships/hyperlink" Target="https://librarysearch.uwtsd.ac.uk/discovery/dbsearch?vid=44WHELF_UWTSD%3A44WHELF_UWTSD_VU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image" Target="../media/image43.png"/><Relationship Id="rId4" Type="http://schemas.openxmlformats.org/officeDocument/2006/relationships/image" Target="../media/image42.jpeg"/></Relationships>
</file>

<file path=ppt/slides/_rels/slide18.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Health%20and%20social%20care&amp;displayField=all" TargetMode="External"/><Relationship Id="rId1" Type="http://schemas.openxmlformats.org/officeDocument/2006/relationships/slideLayout" Target="../slideLayouts/slideLayout10.xml"/><Relationship Id="rId5" Type="http://schemas.openxmlformats.org/officeDocument/2006/relationships/image" Target="../media/image45.png"/><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permalink/44WHELF_UWTSD/1vbe9ev/alma99100768918202421" TargetMode="External"/><Relationship Id="rId1" Type="http://schemas.openxmlformats.org/officeDocument/2006/relationships/slideLayout" Target="../slideLayouts/slideLayout11.xml"/><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Management%20and%20Health%E2%94%80Nursing,%20health%20and%20social%20care" TargetMode="Externa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9dYxLu9odAw?si=jFJpqR1azTzMyC9w" TargetMode="External"/><Relationship Id="rId2" Type="http://schemas.openxmlformats.org/officeDocument/2006/relationships/image" Target="../media/image50.png"/><Relationship Id="rId1" Type="http://schemas.openxmlformats.org/officeDocument/2006/relationships/slideLayout" Target="../slideLayouts/slideLayout9.xml"/><Relationship Id="rId6" Type="http://schemas.openxmlformats.org/officeDocument/2006/relationships/hyperlink" Target="https://librarysearch.uwtsd.ac.uk/permalink/44WHELF_UWTSD/1jltmvf/alma99100359058802421" TargetMode="External"/><Relationship Id="rId5" Type="http://schemas.openxmlformats.org/officeDocument/2006/relationships/hyperlink" Target="https://www.youtube.com/@VisibleBodyOfficial" TargetMode="External"/><Relationship Id="rId4" Type="http://schemas.openxmlformats.org/officeDocument/2006/relationships/hyperlink" Target="https://help.cengage.com/visible-body/instructor/visible-body/vb-suite-getting-started.html?role=instructor"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25.xml.rels><?xml version="1.0" encoding="UTF-8" standalone="yes"?>
<Relationships xmlns="http://schemas.openxmlformats.org/package/2006/relationships"><Relationship Id="rId8" Type="http://schemas.openxmlformats.org/officeDocument/2006/relationships/hyperlink" Target="http://www.understandinghealthresearch.org/useful-information/are-some-types-of-evidence-better-than-others-22" TargetMode="External"/><Relationship Id="rId3" Type="http://schemas.openxmlformats.org/officeDocument/2006/relationships/hyperlink" Target="https://www.youtube.com/playlist?list=PL7dF9e2qSW0YkmxDTsUG6p4hJjYOPT0Uj" TargetMode="External"/><Relationship Id="rId7" Type="http://schemas.openxmlformats.org/officeDocument/2006/relationships/image" Target="../media/image54.png"/><Relationship Id="rId2" Type="http://schemas.openxmlformats.org/officeDocument/2006/relationships/hyperlink" Target="https://pubmed.ncbi.nlm.nih.gov/help/" TargetMode="External"/><Relationship Id="rId1" Type="http://schemas.openxmlformats.org/officeDocument/2006/relationships/slideLayout" Target="../slideLayouts/slideLayout8.xml"/><Relationship Id="rId6" Type="http://schemas.openxmlformats.org/officeDocument/2006/relationships/hyperlink" Target="https://www.nlm.nih.gov/mesh/meshhome.html" TargetMode="External"/><Relationship Id="rId5" Type="http://schemas.openxmlformats.org/officeDocument/2006/relationships/hyperlink" Target="https://www.nlm.nih.gov/oet/ed/pubmed/pubmed_in_ebp/index.html" TargetMode="External"/><Relationship Id="rId4" Type="http://schemas.openxmlformats.org/officeDocument/2006/relationships/hyperlink" Target="https://learn.nlm.nih.gov/documentation/training-packets/T0042010P/"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hyperlink" Target="https://learningonscreen.ac.uk/bob-curated-playlists/" TargetMode="External"/><Relationship Id="rId7" Type="http://schemas.openxmlformats.org/officeDocument/2006/relationships/image" Target="../media/image56.png"/><Relationship Id="rId2" Type="http://schemas.openxmlformats.org/officeDocument/2006/relationships/hyperlink" Target="https://librarysearch.uwtsd.ac.uk/permalink/44WHELF_UWTSD/ra52dq/alma99100361956202421" TargetMode="External"/><Relationship Id="rId1" Type="http://schemas.openxmlformats.org/officeDocument/2006/relationships/slideLayout" Target="../slideLayouts/slideLayout8.xml"/><Relationship Id="rId6" Type="http://schemas.openxmlformats.org/officeDocument/2006/relationships/image" Target="../media/image55.png"/><Relationship Id="rId5" Type="http://schemas.openxmlformats.org/officeDocument/2006/relationships/hyperlink" Target="https://learningonscreen.ac.uk/bob/how-to-use-bob/" TargetMode="External"/><Relationship Id="rId4" Type="http://schemas.openxmlformats.org/officeDocument/2006/relationships/hyperlink" Target="https://learningonscreen.ac.uk/ondemand/help.php/faq" TargetMode="External"/><Relationship Id="rId9" Type="http://schemas.openxmlformats.org/officeDocument/2006/relationships/image" Target="../media/image58.png"/></Relationships>
</file>

<file path=ppt/slides/_rels/slide27.xml.rels><?xml version="1.0" encoding="UTF-8" standalone="yes"?>
<Relationships xmlns="http://schemas.openxmlformats.org/package/2006/relationships"><Relationship Id="rId3" Type="http://schemas.openxmlformats.org/officeDocument/2006/relationships/hyperlink" Target="https://elh.nhs.wales/e-learning/" TargetMode="External"/><Relationship Id="rId2" Type="http://schemas.openxmlformats.org/officeDocument/2006/relationships/hyperlink" Target="https://elh.nhs.wales/subject-guides/" TargetMode="External"/><Relationship Id="rId1" Type="http://schemas.openxmlformats.org/officeDocument/2006/relationships/slideLayout" Target="../slideLayouts/slideLayout13.xml"/><Relationship Id="rId6" Type="http://schemas.openxmlformats.org/officeDocument/2006/relationships/hyperlink" Target="https://eur01.safelinks.protection.outlook.com/?url=https%3A%2F%2Felh.nhs.wales%2Fsign-in%2F&amp;data=05%7C01%7Cl.ellis%40uwtsd.ac.uk%7Cf71d09eafe60493e339008db164b0721%7C4e0f11f9046e45059cb8db2152311e21%7C0%7C0%7C638128283735400275%7CUnknown%7CTWFpbGZsb3d8eyJWIjoiMC4wLjAwMDAiLCJQIjoiV2luMzIiLCJBTiI6Ik1haWwiLCJXVCI6Mn0%3D%7C3000%7C%7C%7C&amp;sdata=lQegaYM4gPUgtE9zalnjoZ%2BRG5pCzlNe2m7qPLdcrEM%3D&amp;reserved=0" TargetMode="External"/><Relationship Id="rId5" Type="http://schemas.openxmlformats.org/officeDocument/2006/relationships/image" Target="../media/image59.png"/><Relationship Id="rId4" Type="http://schemas.openxmlformats.org/officeDocument/2006/relationships/hyperlink" Target="https://elh.nhs.wales/how-to/"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nhswls.org/join" TargetMode="External"/><Relationship Id="rId2" Type="http://schemas.openxmlformats.org/officeDocument/2006/relationships/hyperlink" Target="https://www.nhswls.org/contactyourlibrary" TargetMode="External"/><Relationship Id="rId1" Type="http://schemas.openxmlformats.org/officeDocument/2006/relationships/slideLayout" Target="../slideLayouts/slideLayout13.xml"/><Relationship Id="rId5" Type="http://schemas.openxmlformats.org/officeDocument/2006/relationships/hyperlink" Target="https://youtu.be/fOEYO3vofNc?si=u2JVbVc4cxEyFNwW" TargetMode="External"/><Relationship Id="rId4" Type="http://schemas.openxmlformats.org/officeDocument/2006/relationships/hyperlink" Target="https://www.youtube.com/@nhswalese-librar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61.png"/><Relationship Id="rId4" Type="http://schemas.openxmlformats.org/officeDocument/2006/relationships/image" Target="../media/image60.png"/></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0.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63.jpeg"/></Relationships>
</file>

<file path=ppt/slides/_rels/slide33.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hyperlink" Target="mailto:library@uwtsd.ac.uk" TargetMode="External"/><Relationship Id="rId7"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hyperlink" Target="https://digitalservices.uwtsd.ac.uk/library/" TargetMode="External"/><Relationship Id="rId5" Type="http://schemas.openxmlformats.org/officeDocument/2006/relationships/image" Target="../media/image64.jpeg"/><Relationship Id="rId4" Type="http://schemas.openxmlformats.org/officeDocument/2006/relationships/hyperlink" Target="mailto:infoskills@uwtsd.ac.uk" TargetMode="External"/><Relationship Id="rId9"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046988"/>
          </a:xfrm>
          <a:prstGeom prst="rect">
            <a:avLst/>
          </a:prstGeom>
          <a:noFill/>
        </p:spPr>
        <p:txBody>
          <a:bodyPr wrap="square">
            <a:spAutoFit/>
          </a:bodyPr>
          <a:lstStyle/>
          <a:p>
            <a:r>
              <a:rPr lang="en-US" sz="4000">
                <a:solidFill>
                  <a:schemeClr val="bg1"/>
                </a:solidFill>
              </a:rPr>
              <a:t>Introduction to the Online Library </a:t>
            </a:r>
          </a:p>
          <a:p>
            <a:endParaRPr lang="en-US" sz="2800">
              <a:solidFill>
                <a:schemeClr val="bg1"/>
              </a:solidFill>
            </a:endParaRPr>
          </a:p>
          <a:p>
            <a:r>
              <a:rPr lang="en-US" sz="2800">
                <a:solidFill>
                  <a:schemeClr val="bg1"/>
                </a:solidFill>
              </a:rPr>
              <a:t>Health &amp; Social Care</a:t>
            </a:r>
          </a:p>
          <a:p>
            <a:endParaRPr lang="en-US" sz="2800">
              <a:solidFill>
                <a:schemeClr val="bg1"/>
              </a:solidFill>
            </a:endParaRPr>
          </a:p>
          <a:p>
            <a:r>
              <a:rPr lang="en-US" sz="280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Provide links to further resources and useful information.</a:t>
            </a: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Monday to Friday, 9am - 4:30pm</a:t>
            </a:r>
            <a:endParaRPr lang="en-GB" sz="2000" dirty="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624549"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29145" y="2365358"/>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90652" y="3526052"/>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661594" y="4965160"/>
            <a:ext cx="2054731" cy="584775"/>
          </a:xfrm>
          <a:prstGeom prst="rect">
            <a:avLst/>
          </a:prstGeom>
          <a:noFill/>
        </p:spPr>
        <p:txBody>
          <a:bodyPr wrap="square" rtlCol="0">
            <a:spAutoFit/>
          </a:bodyPr>
          <a:lstStyle/>
          <a:p>
            <a:r>
              <a:rPr lang="en-GB" sz="3200" b="1" dirty="0">
                <a:latin typeface="Comic Sans MS" panose="030F0702030302020204" pitchFamily="66" charset="0"/>
              </a:rPr>
              <a:t>Scan Me</a:t>
            </a:r>
            <a:endParaRPr lang="en-US" sz="3200" b="1" dirty="0">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6551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199505" y="252284"/>
            <a:ext cx="11294255" cy="1003916"/>
          </a:xfrm>
        </p:spPr>
        <p:txBody>
          <a:bodyPr anchor="ctr">
            <a:normAutofit/>
          </a:bodyPr>
          <a:lstStyle/>
          <a:p>
            <a:r>
              <a:rPr lang="en-GB" sz="4000">
                <a:latin typeface="+mn-lt"/>
              </a:rPr>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4704157" y="1025495"/>
            <a:ext cx="7398128" cy="4574040"/>
          </a:xfrm>
        </p:spPr>
        <p:txBody>
          <a:bodyPr vert="horz" lIns="91440" tIns="45720" rIns="91440" bIns="45720" rtlCol="0" anchor="t">
            <a:normAutofit/>
          </a:bodyPr>
          <a:lstStyle/>
          <a:p>
            <a:pPr marL="0" indent="0">
              <a:buNone/>
            </a:pPr>
            <a:r>
              <a:rPr lang="en-GB" sz="2400">
                <a:latin typeface="Calibri"/>
                <a:ea typeface="Calibri"/>
                <a:cs typeface="Calibri"/>
                <a:hlinkClick r:id="rId3"/>
              </a:rPr>
              <a:t>Library anxiety </a:t>
            </a:r>
            <a:r>
              <a:rPr lang="en-GB" sz="2400">
                <a:latin typeface="Calibri"/>
                <a:ea typeface="Calibri"/>
                <a:cs typeface="Calibri"/>
              </a:rPr>
              <a:t>is a recognised phenomenon and affects a significant number of students, (particularly those returning to education after a long time, or for the first time). </a:t>
            </a:r>
          </a:p>
          <a:p>
            <a:pPr marL="0" indent="0">
              <a:buNone/>
            </a:pPr>
            <a:r>
              <a:rPr lang="en-GB" sz="2400">
                <a:latin typeface="Calibri"/>
                <a:ea typeface="Calibri"/>
                <a:cs typeface="Calibri"/>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a:latin typeface="Calibri"/>
                <a:ea typeface="Calibri"/>
                <a:cs typeface="Calibri"/>
              </a:rPr>
              <a:t>Anxious.</a:t>
            </a:r>
          </a:p>
          <a:p>
            <a:pPr lvl="1">
              <a:buFont typeface="Arial" panose="05000000000000000000" pitchFamily="2" charset="2"/>
              <a:buChar char="•"/>
            </a:pPr>
            <a:r>
              <a:rPr lang="en-GB">
                <a:latin typeface="Calibri"/>
                <a:ea typeface="Calibri"/>
                <a:cs typeface="Calibri"/>
              </a:rPr>
              <a:t>Overwhelmed.</a:t>
            </a:r>
          </a:p>
          <a:p>
            <a:pPr lvl="1">
              <a:buFont typeface="Arial" panose="05000000000000000000" pitchFamily="2" charset="2"/>
              <a:buChar char="•"/>
            </a:pPr>
            <a:r>
              <a:rPr lang="en-GB">
                <a:latin typeface="Calibri"/>
                <a:ea typeface="Calibri"/>
                <a:cs typeface="Calibri"/>
              </a:rPr>
              <a:t>Inferior or intimidated.</a:t>
            </a:r>
          </a:p>
          <a:p>
            <a:pPr lvl="1">
              <a:buFont typeface="Arial" panose="05000000000000000000" pitchFamily="2" charset="2"/>
              <a:buChar char="•"/>
            </a:pPr>
            <a:r>
              <a:rPr lang="en-GB">
                <a:latin typeface="Calibri"/>
                <a:ea typeface="Calibri"/>
                <a:cs typeface="Calibri"/>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4" cstate="print">
            <a:extLst>
              <a:ext uri="{28A0092B-C50C-407E-A947-70E740481C1C}">
                <a14:useLocalDpi xmlns:a14="http://schemas.microsoft.com/office/drawing/2010/main" val="0"/>
              </a:ext>
            </a:extLst>
          </a:blip>
          <a:srcRect l="22620" r="-1" b="-1"/>
          <a:stretch>
            <a:fillRect/>
          </a:stretch>
        </p:blipFill>
        <p:spPr>
          <a:xfrm>
            <a:off x="415000" y="1649462"/>
            <a:ext cx="4002029" cy="348692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a:hlinkClick r:id="rId3"/>
            <a:extLst>
              <a:ext uri="{FF2B5EF4-FFF2-40B4-BE49-F238E27FC236}">
                <a16:creationId xmlns:a16="http://schemas.microsoft.com/office/drawing/2014/main" id="{635DA270-DECF-96C6-CCF6-B34409143767}"/>
              </a:ext>
            </a:extLst>
          </p:cNvPr>
          <p:cNvPicPr>
            <a:picLocks noChangeAspect="1"/>
          </p:cNvPicPr>
          <p:nvPr/>
        </p:nvPicPr>
        <p:blipFill>
          <a:blip r:embed="rId5"/>
          <a:stretch>
            <a:fillRect/>
          </a:stretch>
        </p:blipFill>
        <p:spPr>
          <a:xfrm>
            <a:off x="10688822" y="4269140"/>
            <a:ext cx="1341964" cy="1330395"/>
          </a:xfrm>
          <a:prstGeom prst="rect">
            <a:avLst/>
          </a:prstGeom>
        </p:spPr>
      </p:pic>
    </p:spTree>
    <p:extLst>
      <p:ext uri="{BB962C8B-B14F-4D97-AF65-F5344CB8AC3E}">
        <p14:creationId xmlns:p14="http://schemas.microsoft.com/office/powerpoint/2010/main" val="3249243452"/>
      </p:ext>
    </p:extLst>
  </p:cSld>
  <p:clrMapOvr>
    <a:masterClrMapping/>
  </p:clrMapOvr>
  <mc:AlternateContent xmlns:mc="http://schemas.openxmlformats.org/markup-compatibility/2006" xmlns:p14="http://schemas.microsoft.com/office/powerpoint/2010/main">
    <mc:Choice Requires="p14">
      <p:transition p14:dur="0" advTm="21420"/>
    </mc:Choice>
    <mc:Fallback xmlns="">
      <p:transition advTm="214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a:solidFill>
                  <a:srgbClr val="424242"/>
                </a:solidFill>
                <a:effectLst/>
              </a:rPr>
              <a:t>The library has key resources to support your studies and research, so it’s important to know how to use it well. </a:t>
            </a:r>
          </a:p>
          <a:p>
            <a:endParaRPr lang="en-GB" sz="2800">
              <a:solidFill>
                <a:srgbClr val="424242"/>
              </a:solidFill>
            </a:endParaRPr>
          </a:p>
          <a:p>
            <a:r>
              <a:rPr lang="en-GB" sz="2800" i="0">
                <a:solidFill>
                  <a:srgbClr val="424242"/>
                </a:solidFill>
                <a:effectLst/>
              </a:rPr>
              <a:t>This session is here to help you build the skills you need to make the most of what the library offers.</a:t>
            </a:r>
            <a:endParaRPr lang="en-GB" sz="280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Navigate to the </a:t>
            </a:r>
            <a:r>
              <a:rPr lang="en-GB" sz="2400">
                <a:latin typeface="Calibri" panose="020F0502020204030204" pitchFamily="34" charset="0"/>
                <a:cs typeface="Calibri" panose="020F0502020204030204" pitchFamily="34" charset="0"/>
                <a:hlinkClick r:id="rId3"/>
              </a:rPr>
              <a:t>Student HWB </a:t>
            </a:r>
            <a:r>
              <a:rPr lang="en-GB" sz="240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Note: </a:t>
            </a:r>
            <a:r>
              <a:rPr lang="en-GB">
                <a:latin typeface="Arial" panose="020B0604020202020204" pitchFamily="34" charset="0"/>
                <a:cs typeface="Arial" panose="020B0604020202020204" pitchFamily="34" charset="0"/>
              </a:rPr>
              <a:t>You may need to </a:t>
            </a:r>
            <a:r>
              <a:rPr lang="en-GB" b="1">
                <a:latin typeface="Arial" panose="020B0604020202020204" pitchFamily="34" charset="0"/>
                <a:cs typeface="Arial" panose="020B0604020202020204" pitchFamily="34" charset="0"/>
              </a:rPr>
              <a:t>login</a:t>
            </a:r>
            <a:r>
              <a:rPr lang="en-GB">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10909" y="2887740"/>
            <a:ext cx="1684998" cy="106967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1054590" y="4695007"/>
            <a:ext cx="998110" cy="984399"/>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a:latin typeface="Calibri"/>
                <a:ea typeface="Calibri"/>
                <a:cs typeface="Calibri"/>
              </a:rPr>
              <a:t>Our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a:latin typeface="Calibri"/>
                <a:ea typeface="Calibri"/>
                <a:cs typeface="Calibri"/>
              </a:rPr>
              <a:t>is designed to create opportunities for you to:</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Develop your transferable academic and information skills.</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5"/>
              </a:rPr>
              <a:t>Online Link</a:t>
            </a:r>
            <a:endParaRPr lang="en-GB" sz="20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a:latin typeface="Calibri"/>
                <a:ea typeface="Calibri"/>
                <a:cs typeface="Calibri"/>
              </a:rPr>
              <a:t>The library provides free access to: </a:t>
            </a:r>
          </a:p>
          <a:p>
            <a:pPr marL="0" indent="0">
              <a:spcBef>
                <a:spcPts val="0"/>
              </a:spcBef>
              <a:buNone/>
            </a:pPr>
            <a:endParaRPr lang="en-GB" sz="240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a:p>
          <a:p>
            <a:pPr marL="0" indent="0">
              <a:spcBef>
                <a:spcPts val="0"/>
              </a:spcBef>
              <a:buNone/>
            </a:pPr>
            <a:endParaRPr lang="en-GB" sz="2200"/>
          </a:p>
          <a:p>
            <a:pPr marL="0" indent="0">
              <a:buNone/>
            </a:pPr>
            <a:endParaRPr lang="en-GB" sz="200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a:latin typeface="Calibri"/>
                <a:ea typeface="Calibri"/>
                <a:cs typeface="Calibri"/>
              </a:rPr>
              <a:t>Explore your library resources</a:t>
            </a:r>
            <a:endParaRPr lang="en-US"/>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a:latin typeface="Calibri" panose="020F0502020204030204" pitchFamily="34" charset="0"/>
              <a:cs typeface="Calibri" panose="020F0502020204030204" pitchFamily="34" charset="0"/>
            </a:endParaRPr>
          </a:p>
          <a:p>
            <a:pPr marL="0" indent="0">
              <a:spcBef>
                <a:spcPts val="0"/>
              </a:spcBef>
              <a:buNone/>
            </a:pPr>
            <a:r>
              <a:rPr lang="en-GB" sz="2400" b="1">
                <a:latin typeface="Calibri"/>
                <a:ea typeface="Calibri"/>
                <a:cs typeface="Calibri"/>
              </a:rPr>
              <a:t>You can further:</a:t>
            </a:r>
          </a:p>
          <a:p>
            <a:pPr marL="0" indent="0">
              <a:spcBef>
                <a:spcPts val="0"/>
              </a:spcBef>
              <a:buNone/>
            </a:pPr>
            <a:endParaRPr lang="en-GB" sz="2400"/>
          </a:p>
          <a:p>
            <a:pPr marL="285750" indent="-285750">
              <a:spcBef>
                <a:spcPts val="0"/>
              </a:spcBef>
              <a:spcAft>
                <a:spcPts val="600"/>
              </a:spcAft>
              <a:buFont typeface="Arial,Sans-Serif" panose="05000000000000000000" pitchFamily="2" charset="2"/>
              <a:buChar char="•"/>
            </a:pPr>
            <a:r>
              <a:rPr lang="en-GB" sz="2200">
                <a:latin typeface="Calibri"/>
                <a:cs typeface="Calibri"/>
              </a:rPr>
              <a:t>Check your account,</a:t>
            </a:r>
            <a:r>
              <a:rPr lang="en-US" sz="2200">
                <a:latin typeface="Calibri"/>
                <a:cs typeface="Calibri"/>
              </a:rPr>
              <a:t> s</a:t>
            </a:r>
            <a:r>
              <a:rPr lang="en-GB" sz="220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950962" y="4741394"/>
            <a:ext cx="998110" cy="984399"/>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02215" y="2403719"/>
            <a:ext cx="5074998" cy="937784"/>
          </a:xfrm>
        </p:spPr>
        <p:txBody>
          <a:bodyPr vert="horz" lIns="91440" tIns="45720" rIns="91440" bIns="45720" rtlCol="0" anchor="t">
            <a:noAutofit/>
          </a:bodyPr>
          <a:lstStyle/>
          <a:p>
            <a:pPr marL="0" indent="0">
              <a:buNone/>
            </a:pPr>
            <a:r>
              <a:rPr lang="en-GB" sz="2400" b="1">
                <a:latin typeface="Calibri"/>
                <a:ea typeface="Calibri"/>
                <a:cs typeface="Calibri"/>
              </a:rPr>
              <a:t>All managed by the library for:</a:t>
            </a:r>
          </a:p>
          <a:p>
            <a:pPr lvl="1">
              <a:buFont typeface="Arial" panose="020B0604020202020204" pitchFamily="34" charset="0"/>
              <a:buChar char="•"/>
            </a:pPr>
            <a:r>
              <a:rPr lang="en-GB">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a:solidFill>
                  <a:schemeClr val="accent2"/>
                </a:solidFill>
                <a:latin typeface="Calibri "/>
              </a:rPr>
              <a:t>N.B. You must sign into your list to access!</a:t>
            </a:r>
            <a:endParaRPr lang="en-US" sz="2000" b="1">
              <a:solidFill>
                <a:schemeClr val="accent2"/>
              </a:solidFill>
              <a:latin typeface="Calibri "/>
            </a:endParaRPr>
          </a:p>
        </p:txBody>
      </p:sp>
      <p:pic>
        <p:nvPicPr>
          <p:cNvPr id="9" name="Picture 8">
            <a:extLst>
              <a:ext uri="{FF2B5EF4-FFF2-40B4-BE49-F238E27FC236}">
                <a16:creationId xmlns:a16="http://schemas.microsoft.com/office/drawing/2014/main" id="{56B00FE1-38F8-A35D-86A8-38EFF13CE386}"/>
              </a:ext>
            </a:extLst>
          </p:cNvPr>
          <p:cNvPicPr>
            <a:picLocks noChangeAspect="1"/>
          </p:cNvPicPr>
          <p:nvPr/>
        </p:nvPicPr>
        <p:blipFill>
          <a:blip r:embed="rId2"/>
          <a:stretch>
            <a:fillRect/>
          </a:stretch>
        </p:blipFill>
        <p:spPr>
          <a:xfrm>
            <a:off x="300550" y="2220875"/>
            <a:ext cx="6115018" cy="29197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4"/>
          <a:stretch>
            <a:fillRect/>
          </a:stretch>
        </p:blipFill>
        <p:spPr>
          <a:xfrm>
            <a:off x="11037306" y="4648413"/>
            <a:ext cx="998110" cy="984399"/>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3429000"/>
            <a:ext cx="4891935" cy="1569660"/>
          </a:xfrm>
          <a:prstGeom prst="rect">
            <a:avLst/>
          </a:prstGeom>
          <a:noFill/>
        </p:spPr>
        <p:txBody>
          <a:bodyPr wrap="square">
            <a:spAutoFit/>
          </a:bodyPr>
          <a:lstStyle/>
          <a:p>
            <a:pPr marL="0" indent="0">
              <a:buNone/>
            </a:pPr>
            <a:r>
              <a:rPr lang="en-GB" sz="2400" b="1">
                <a:latin typeface="Calibri"/>
                <a:ea typeface="Calibri"/>
                <a:cs typeface="Calibri"/>
              </a:rPr>
              <a:t>Where to Find Them:</a:t>
            </a:r>
          </a:p>
          <a:p>
            <a:pPr lvl="1">
              <a:buFont typeface="Arial" panose="020B0604020202020204" pitchFamily="34" charset="0"/>
              <a:buChar char="•"/>
            </a:pPr>
            <a:r>
              <a:rPr lang="en-GB" sz="2400">
                <a:latin typeface="Calibri"/>
                <a:ea typeface="Calibri"/>
                <a:cs typeface="Calibri"/>
              </a:rPr>
              <a:t>On your </a:t>
            </a:r>
            <a:r>
              <a:rPr lang="en-GB" sz="2400" b="1">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Moodle </a:t>
            </a:r>
            <a:r>
              <a:rPr lang="en-GB" sz="2400" b="1">
                <a:latin typeface="Calibri"/>
                <a:ea typeface="Calibri"/>
                <a:cs typeface="Calibri"/>
                <a:hlinkClick r:id="rId5">
                  <a:extLst>
                    <a:ext uri="{A12FA001-AC4F-418D-AE19-62706E023703}">
                      <ahyp:hlinkClr xmlns:ahyp="http://schemas.microsoft.com/office/drawing/2018/hyperlinkcolor" val="tx"/>
                    </a:ext>
                  </a:extLst>
                </a:hlinkClick>
              </a:rPr>
              <a:t> </a:t>
            </a:r>
            <a:r>
              <a:rPr lang="en-GB" sz="2400">
                <a:latin typeface="Calibri"/>
                <a:ea typeface="Calibri"/>
                <a:cs typeface="Calibri"/>
              </a:rPr>
              <a:t>course pages</a:t>
            </a:r>
            <a:r>
              <a:rPr lang="en-GB" sz="2400" b="1">
                <a:latin typeface="Calibri"/>
                <a:ea typeface="Calibri"/>
                <a:cs typeface="Calibri"/>
              </a:rPr>
              <a:t>.</a:t>
            </a:r>
          </a:p>
          <a:p>
            <a:pPr lvl="1"/>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Or via the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Library website</a:t>
            </a:r>
            <a:r>
              <a:rPr lang="en-GB" sz="2400" b="1">
                <a:latin typeface="Calibri"/>
                <a:ea typeface="Calibri"/>
                <a:cs typeface="Calibri"/>
                <a:hlinkClick r:id="rId6">
                  <a:extLst>
                    <a:ext uri="{A12FA001-AC4F-418D-AE19-62706E023703}">
                      <ahyp:hlinkClr xmlns:ahyp="http://schemas.microsoft.com/office/drawing/2018/hyperlinkcolor" val="tx"/>
                    </a:ext>
                  </a:extLst>
                </a:hlinkClick>
              </a:rPr>
              <a:t>.</a:t>
            </a:r>
            <a:endParaRPr lang="en-GB" sz="2400" b="1">
              <a:latin typeface="Calibri"/>
              <a:ea typeface="Calibri"/>
              <a:cs typeface="Calibri"/>
            </a:endParaRPr>
          </a:p>
        </p:txBody>
      </p:sp>
    </p:spTree>
    <p:extLst>
      <p:ext uri="{BB962C8B-B14F-4D97-AF65-F5344CB8AC3E}">
        <p14:creationId xmlns:p14="http://schemas.microsoft.com/office/powerpoint/2010/main" val="1956865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a:latin typeface="+mn-lt"/>
              </a:rPr>
              <a:t>Online Resource List (ORL) demo</a:t>
            </a:r>
            <a:endParaRPr lang="en-US">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1322048"/>
            <a:ext cx="7621402" cy="4524315"/>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E.g. BMAH4006</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sp>
        <p:nvSpPr>
          <p:cNvPr id="12" name="TextBox 11">
            <a:extLst>
              <a:ext uri="{FF2B5EF4-FFF2-40B4-BE49-F238E27FC236}">
                <a16:creationId xmlns:a16="http://schemas.microsoft.com/office/drawing/2014/main" id="{66E3E5A9-E6B1-8546-F83C-AD3C585DAE2A}"/>
              </a:ext>
            </a:extLst>
          </p:cNvPr>
          <p:cNvSpPr txBox="1"/>
          <p:nvPr/>
        </p:nvSpPr>
        <p:spPr>
          <a:xfrm>
            <a:off x="8071627" y="5107700"/>
            <a:ext cx="2565653" cy="369332"/>
          </a:xfrm>
          <a:prstGeom prst="rect">
            <a:avLst/>
          </a:prstGeom>
          <a:noFill/>
        </p:spPr>
        <p:txBody>
          <a:bodyPr wrap="square" rtlCol="0">
            <a:spAutoFit/>
          </a:bodyPr>
          <a:lstStyle/>
          <a:p>
            <a:r>
              <a:rPr lang="en-GB" dirty="0">
                <a:hlinkClick r:id="rId2"/>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3"/>
          <a:srcRect l="7597" t="21451" b="8354"/>
          <a:stretch>
            <a:fillRect/>
          </a:stretch>
        </p:blipFill>
        <p:spPr>
          <a:xfrm>
            <a:off x="3758246"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5"/>
          <a:srcRect l="10886" t="31217" b="17224"/>
          <a:stretch>
            <a:fillRect/>
          </a:stretch>
        </p:blipFill>
        <p:spPr>
          <a:xfrm>
            <a:off x="4952961" y="2487068"/>
            <a:ext cx="1084797" cy="376583"/>
          </a:xfrm>
          <a:prstGeom prst="rect">
            <a:avLst/>
          </a:prstGeom>
        </p:spPr>
      </p:pic>
      <p:pic>
        <p:nvPicPr>
          <p:cNvPr id="2" name="Picture 1">
            <a:extLst>
              <a:ext uri="{FF2B5EF4-FFF2-40B4-BE49-F238E27FC236}">
                <a16:creationId xmlns:a16="http://schemas.microsoft.com/office/drawing/2014/main" id="{97C97B2C-2AC8-9A46-06CD-A99286B7FC04}"/>
              </a:ext>
            </a:extLst>
          </p:cNvPr>
          <p:cNvPicPr>
            <a:picLocks noChangeAspect="1"/>
          </p:cNvPicPr>
          <p:nvPr/>
        </p:nvPicPr>
        <p:blipFill>
          <a:blip r:embed="rId6"/>
          <a:srcRect l="24168" r="5460" b="1524"/>
          <a:stretch>
            <a:fillRect/>
          </a:stretch>
        </p:blipFill>
        <p:spPr>
          <a:xfrm>
            <a:off x="7846483" y="1403879"/>
            <a:ext cx="4205973" cy="30921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4" name="Picture 3">
            <a:extLst>
              <a:ext uri="{FF2B5EF4-FFF2-40B4-BE49-F238E27FC236}">
                <a16:creationId xmlns:a16="http://schemas.microsoft.com/office/drawing/2014/main" id="{577C8F04-461E-DA07-DB19-C5EFC2A9A097}"/>
              </a:ext>
            </a:extLst>
          </p:cNvPr>
          <p:cNvPicPr>
            <a:picLocks noChangeAspect="1"/>
          </p:cNvPicPr>
          <p:nvPr/>
        </p:nvPicPr>
        <p:blipFill>
          <a:blip r:embed="rId7"/>
          <a:stretch>
            <a:fillRect/>
          </a:stretch>
        </p:blipFill>
        <p:spPr>
          <a:xfrm>
            <a:off x="11002819" y="4577866"/>
            <a:ext cx="1049637" cy="1043673"/>
          </a:xfrm>
          <a:prstGeom prst="rect">
            <a:avLst/>
          </a:prstGeom>
        </p:spPr>
      </p:pic>
    </p:spTree>
    <p:extLst>
      <p:ext uri="{BB962C8B-B14F-4D97-AF65-F5344CB8AC3E}">
        <p14:creationId xmlns:p14="http://schemas.microsoft.com/office/powerpoint/2010/main" val="3093601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a:latin typeface="+mn-lt"/>
              </a:rPr>
              <a:t>Saving favourites</a:t>
            </a:r>
            <a:endParaRPr lang="en-US">
              <a:latin typeface="+mn-lt"/>
            </a:endParaRPr>
          </a:p>
        </p:txBody>
      </p:sp>
      <p:pic>
        <p:nvPicPr>
          <p:cNvPr id="5" name="Content Placeholder 4">
            <a:extLst>
              <a:ext uri="{FF2B5EF4-FFF2-40B4-BE49-F238E27FC236}">
                <a16:creationId xmlns:a16="http://schemas.microsoft.com/office/drawing/2014/main" id="{ACD4F791-C438-D30C-7EEB-CDAA31F0A015}"/>
              </a:ext>
            </a:extLst>
          </p:cNvPr>
          <p:cNvPicPr>
            <a:picLocks noGrp="1" noChangeAspect="1"/>
          </p:cNvPicPr>
          <p:nvPr>
            <p:ph sz="quarter" idx="4294967295"/>
          </p:nvPr>
        </p:nvPicPr>
        <p:blipFill>
          <a:blip r:embed="rId2"/>
          <a:srcRect t="8876"/>
          <a:stretch>
            <a:fillRect/>
          </a:stretch>
        </p:blipFill>
        <p:spPr>
          <a:xfrm>
            <a:off x="519267" y="2501119"/>
            <a:ext cx="4564294" cy="30063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5E450E55-6189-F602-C59F-68612DE7C29D}"/>
              </a:ext>
            </a:extLst>
          </p:cNvPr>
          <p:cNvSpPr txBox="1"/>
          <p:nvPr/>
        </p:nvSpPr>
        <p:spPr>
          <a:xfrm>
            <a:off x="5140890" y="3173322"/>
            <a:ext cx="6531843" cy="830997"/>
          </a:xfrm>
          <a:prstGeom prst="rect">
            <a:avLst/>
          </a:prstGeom>
          <a:noFill/>
        </p:spPr>
        <p:txBody>
          <a:bodyPr wrap="square" rtlCol="0">
            <a:spAutoFit/>
          </a:bodyPr>
          <a:lstStyle/>
          <a:p>
            <a:pPr marL="285750" indent="-285750">
              <a:buFont typeface="Arial" panose="020B0604020202020204" pitchFamily="34" charset="0"/>
              <a:buChar char="•"/>
            </a:pPr>
            <a:r>
              <a:rPr lang="en-GB" sz="240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a:t>Using the favourites tool in the ORL, you can easily save, manage, and organise all your references you have used in your assignment. </a:t>
            </a:r>
            <a:endParaRPr lang="en-US" sz="2400"/>
          </a:p>
        </p:txBody>
      </p:sp>
      <p:sp>
        <p:nvSpPr>
          <p:cNvPr id="13" name="TextBox 12">
            <a:extLst>
              <a:ext uri="{FF2B5EF4-FFF2-40B4-BE49-F238E27FC236}">
                <a16:creationId xmlns:a16="http://schemas.microsoft.com/office/drawing/2014/main" id="{68528D87-F7B0-B8DA-22B3-9ED30C1FCAAF}"/>
              </a:ext>
            </a:extLst>
          </p:cNvPr>
          <p:cNvSpPr txBox="1"/>
          <p:nvPr/>
        </p:nvSpPr>
        <p:spPr>
          <a:xfrm>
            <a:off x="5140890" y="4739910"/>
            <a:ext cx="6095028" cy="830997"/>
          </a:xfrm>
          <a:prstGeom prst="rect">
            <a:avLst/>
          </a:prstGeom>
          <a:noFill/>
        </p:spPr>
        <p:txBody>
          <a:bodyPr wrap="square">
            <a:spAutoFit/>
          </a:bodyPr>
          <a:lstStyle/>
          <a:p>
            <a:pPr marL="285750" indent="-285750">
              <a:buFont typeface="Arial" panose="020B0604020202020204" pitchFamily="34" charset="0"/>
              <a:buChar char="•"/>
            </a:pPr>
            <a:r>
              <a:rPr lang="en-GB" sz="240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3"/>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spTree>
    <p:extLst>
      <p:ext uri="{BB962C8B-B14F-4D97-AF65-F5344CB8AC3E}">
        <p14:creationId xmlns:p14="http://schemas.microsoft.com/office/powerpoint/2010/main" val="36177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a:latin typeface="+mn-lt"/>
              </a:rPr>
              <a:t>Find sources using the library catalogue</a:t>
            </a:r>
            <a:endParaRPr lang="en-US">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Calibri "/>
              </a:rPr>
              <a:t>Explore </a:t>
            </a:r>
            <a:r>
              <a:rPr lang="en-GB" sz="2400">
                <a:latin typeface="Calibri "/>
                <a:hlinkClick r:id="rId5"/>
              </a:rPr>
              <a:t>our Library YouTube playlist</a:t>
            </a:r>
            <a:r>
              <a:rPr lang="en-GB" sz="2400">
                <a:latin typeface="Calibri "/>
              </a:rPr>
              <a:t> for short videos on how to find and use our online library.</a:t>
            </a:r>
          </a:p>
          <a:p>
            <a:pPr marL="342900" indent="-342900">
              <a:buFont typeface="Arial" panose="020B0604020202020204" pitchFamily="34" charset="0"/>
              <a:buChar char="•"/>
            </a:pPr>
            <a:endParaRPr lang="en-GB" sz="2400">
              <a:latin typeface="Calibri "/>
            </a:endParaRPr>
          </a:p>
          <a:p>
            <a:pPr marL="342900" indent="-342900">
              <a:buFont typeface="Arial" panose="020B0604020202020204" pitchFamily="34" charset="0"/>
              <a:buChar char="•"/>
            </a:pPr>
            <a:r>
              <a:rPr lang="en-GB" sz="2400">
                <a:latin typeface="Calibri "/>
              </a:rPr>
              <a:t>Find out much more by completing the 'Searching for Information' infoskills units</a:t>
            </a:r>
            <a:endParaRPr lang="en-US" sz="240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a:latin typeface="Calibri"/>
                <a:ea typeface="Calibri"/>
                <a:cs typeface="Calibri"/>
              </a:rPr>
              <a:t>Enter a keyword into the search box to search across our many of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4"/>
              </a:rPr>
              <a:t>specialised databases </a:t>
            </a:r>
            <a:r>
              <a:rPr lang="en-GB" sz="200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1100933" y="4708760"/>
            <a:ext cx="998110" cy="984399"/>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1193890" y="4339428"/>
            <a:ext cx="998110"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6651241" y="1053017"/>
            <a:ext cx="5494324" cy="3816429"/>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a:latin typeface="Calibri"/>
                <a:ea typeface="Calibri"/>
                <a:cs typeface="Calibri"/>
              </a:rPr>
              <a:t>Sign in</a:t>
            </a:r>
            <a:r>
              <a:rPr lang="en-GB" sz="220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Browse</a:t>
            </a:r>
            <a:r>
              <a:rPr lang="en-GB" sz="220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Online Resource Lists</a:t>
            </a:r>
            <a:r>
              <a:rPr lang="en-GB" sz="2200">
                <a:latin typeface="Calibri"/>
                <a:ea typeface="Calibri"/>
                <a:cs typeface="Calibri"/>
              </a:rPr>
              <a:t>; Databases, Research assistant, and more…</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Links</a:t>
            </a:r>
            <a:r>
              <a:rPr lang="en-GB" sz="220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2475034" y="5026778"/>
            <a:ext cx="2075770" cy="400110"/>
          </a:xfrm>
          <a:prstGeom prst="rect">
            <a:avLst/>
          </a:prstGeom>
          <a:noFill/>
        </p:spPr>
        <p:txBody>
          <a:bodyPr wrap="square" lIns="91440" tIns="45720" rIns="91440" bIns="45720" rtlCol="0" anchor="t">
            <a:spAutoFit/>
          </a:bodyPr>
          <a:lstStyle/>
          <a:p>
            <a:r>
              <a:rPr lang="en-GB" sz="2000">
                <a:latin typeface="Calibri"/>
                <a:ea typeface="Calibri"/>
                <a:cs typeface="Calibri"/>
                <a:hlinkClick r:id="rId3"/>
              </a:rPr>
              <a:t>Library Catalogue</a:t>
            </a:r>
            <a:endParaRPr lang="en-US">
              <a:hlinkClick r:id="rId3"/>
            </a:endParaRPr>
          </a:p>
        </p:txBody>
      </p:sp>
      <p:pic>
        <p:nvPicPr>
          <p:cNvPr id="4" name="Picture 3">
            <a:extLst>
              <a:ext uri="{FF2B5EF4-FFF2-40B4-BE49-F238E27FC236}">
                <a16:creationId xmlns:a16="http://schemas.microsoft.com/office/drawing/2014/main" id="{6AD23B4B-8A3E-977B-2CB7-5A91A4519D64}"/>
              </a:ext>
            </a:extLst>
          </p:cNvPr>
          <p:cNvPicPr>
            <a:picLocks noChangeAspect="1"/>
          </p:cNvPicPr>
          <p:nvPr/>
        </p:nvPicPr>
        <p:blipFill>
          <a:blip r:embed="rId4"/>
          <a:srcRect b="-885"/>
          <a:stretch>
            <a:fillRect/>
          </a:stretch>
        </p:blipFill>
        <p:spPr>
          <a:xfrm>
            <a:off x="10833710" y="4537319"/>
            <a:ext cx="1114425" cy="1114677"/>
          </a:xfrm>
          <a:prstGeom prst="rect">
            <a:avLst/>
          </a:prstGeom>
        </p:spPr>
      </p:pic>
      <p:pic>
        <p:nvPicPr>
          <p:cNvPr id="6" name="Picture 5">
            <a:extLst>
              <a:ext uri="{FF2B5EF4-FFF2-40B4-BE49-F238E27FC236}">
                <a16:creationId xmlns:a16="http://schemas.microsoft.com/office/drawing/2014/main" id="{2E358D4C-1611-2E64-AC1A-4CA64BB8E6C9}"/>
              </a:ext>
            </a:extLst>
          </p:cNvPr>
          <p:cNvPicPr>
            <a:picLocks noChangeAspect="1"/>
          </p:cNvPicPr>
          <p:nvPr/>
        </p:nvPicPr>
        <p:blipFill>
          <a:blip r:embed="rId5"/>
          <a:stretch>
            <a:fillRect/>
          </a:stretch>
        </p:blipFill>
        <p:spPr>
          <a:xfrm>
            <a:off x="185208" y="1128184"/>
            <a:ext cx="6466417" cy="3754967"/>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a:latin typeface="+mn-lt"/>
                <a:cs typeface="Lucida Sans Unicode"/>
              </a:rPr>
              <a:t>Improving your search results </a:t>
            </a:r>
            <a:endParaRPr lang="en-GB">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11" name="Picture 10">
            <a:extLst>
              <a:ext uri="{FF2B5EF4-FFF2-40B4-BE49-F238E27FC236}">
                <a16:creationId xmlns:a16="http://schemas.microsoft.com/office/drawing/2014/main" id="{43500627-78FE-259A-9CDE-DDAECDC35FF6}"/>
              </a:ext>
            </a:extLst>
          </p:cNvPr>
          <p:cNvPicPr>
            <a:picLocks noChangeAspect="1"/>
          </p:cNvPicPr>
          <p:nvPr/>
        </p:nvPicPr>
        <p:blipFill>
          <a:blip r:embed="rId4"/>
          <a:stretch>
            <a:fillRect/>
          </a:stretch>
        </p:blipFill>
        <p:spPr>
          <a:xfrm>
            <a:off x="10674641" y="4346392"/>
            <a:ext cx="1362265" cy="1352739"/>
          </a:xfrm>
          <a:prstGeom prst="rect">
            <a:avLst/>
          </a:prstGeom>
        </p:spPr>
      </p:pic>
      <p:pic>
        <p:nvPicPr>
          <p:cNvPr id="13" name="Picture 12">
            <a:extLst>
              <a:ext uri="{FF2B5EF4-FFF2-40B4-BE49-F238E27FC236}">
                <a16:creationId xmlns:a16="http://schemas.microsoft.com/office/drawing/2014/main" id="{5B037658-940B-6CAA-0743-D92CED7C7310}"/>
              </a:ext>
            </a:extLst>
          </p:cNvPr>
          <p:cNvPicPr>
            <a:picLocks noChangeAspect="1"/>
          </p:cNvPicPr>
          <p:nvPr/>
        </p:nvPicPr>
        <p:blipFill>
          <a:blip r:embed="rId5"/>
          <a:stretch>
            <a:fillRect/>
          </a:stretch>
        </p:blipFill>
        <p:spPr>
          <a:xfrm>
            <a:off x="6055023" y="1158869"/>
            <a:ext cx="6065341" cy="29742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94769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86820" y="1263227"/>
            <a:ext cx="5886836" cy="4071152"/>
          </a:xfrm>
        </p:spPr>
        <p:txBody>
          <a:bodyPr>
            <a:noAutofit/>
          </a:bodyPr>
          <a:lstStyle/>
          <a:p>
            <a:pPr>
              <a:buFont typeface="Arial" panose="020B0604020202020204" pitchFamily="34" charset="0"/>
              <a:buChar char="•"/>
            </a:pPr>
            <a:r>
              <a:rPr lang="en-GB" sz="2400"/>
              <a:t>Where the book is held if it’s in print.</a:t>
            </a:r>
          </a:p>
          <a:p>
            <a:pPr>
              <a:buFont typeface="Arial" panose="020B0604020202020204" pitchFamily="34" charset="0"/>
              <a:buChar char="•"/>
            </a:pPr>
            <a:r>
              <a:rPr lang="en-GB" sz="2400"/>
              <a:t>Link to ebook or journal article if it’s electronic.</a:t>
            </a:r>
          </a:p>
          <a:p>
            <a:pPr>
              <a:buFont typeface="Arial" panose="020B0604020202020204" pitchFamily="34" charset="0"/>
              <a:buChar char="•"/>
            </a:pPr>
            <a:r>
              <a:rPr lang="en-GB" sz="2400"/>
              <a:t>How to request it if it’s on loan.</a:t>
            </a:r>
          </a:p>
          <a:p>
            <a:pPr>
              <a:buFont typeface="Arial" panose="020B0604020202020204" pitchFamily="34" charset="0"/>
              <a:buChar char="•"/>
            </a:pPr>
            <a:r>
              <a:rPr lang="en-GB" sz="2400"/>
              <a:t>Related reading.</a:t>
            </a:r>
          </a:p>
          <a:p>
            <a:pPr>
              <a:buFont typeface="Arial" panose="020B0604020202020204" pitchFamily="34" charset="0"/>
              <a:buChar char="•"/>
            </a:pPr>
            <a:r>
              <a:rPr lang="en-GB" sz="2400"/>
              <a:t>Option to search just within one journal.</a:t>
            </a:r>
          </a:p>
          <a:p>
            <a:pPr>
              <a:buFont typeface="Arial" panose="020B0604020202020204" pitchFamily="34" charset="0"/>
              <a:buChar char="•"/>
            </a:pPr>
            <a:r>
              <a:rPr lang="en-GB" sz="2400"/>
              <a:t>Virtual browse of other similar books.</a:t>
            </a:r>
          </a:p>
          <a:p>
            <a:pPr>
              <a:buFont typeface="Arial" panose="020B0604020202020204" pitchFamily="34" charset="0"/>
              <a:buChar char="•"/>
            </a:pPr>
            <a:r>
              <a:rPr lang="en-GB" sz="2400"/>
              <a:t>Books on the same Online Resource list.</a:t>
            </a:r>
          </a:p>
          <a:p>
            <a:pPr>
              <a:buFont typeface="Arial" panose="020B0604020202020204" pitchFamily="34" charset="0"/>
              <a:buChar char="•"/>
            </a:pPr>
            <a:r>
              <a:rPr lang="en-GB" sz="240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99304" y="144522"/>
            <a:ext cx="10795518" cy="545591"/>
          </a:xfrm>
        </p:spPr>
        <p:txBody>
          <a:bodyPr>
            <a:normAutofit fontScale="90000"/>
          </a:bodyPr>
          <a:lstStyle/>
          <a:p>
            <a:r>
              <a:rPr lang="en-GB">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66531" y="5205152"/>
            <a:ext cx="1794633"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9" name="Picture 8">
            <a:extLst>
              <a:ext uri="{FF2B5EF4-FFF2-40B4-BE49-F238E27FC236}">
                <a16:creationId xmlns:a16="http://schemas.microsoft.com/office/drawing/2014/main" id="{DCAFD5C3-3C63-866F-918E-523C550FFDD3}"/>
              </a:ext>
            </a:extLst>
          </p:cNvPr>
          <p:cNvPicPr>
            <a:picLocks noChangeAspect="1"/>
          </p:cNvPicPr>
          <p:nvPr/>
        </p:nvPicPr>
        <p:blipFill>
          <a:blip r:embed="rId3"/>
          <a:srcRect b="59269"/>
          <a:stretch>
            <a:fillRect/>
          </a:stretch>
        </p:blipFill>
        <p:spPr>
          <a:xfrm>
            <a:off x="6245629" y="3374808"/>
            <a:ext cx="5714969" cy="22920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64B52A86-2315-D6A9-AC1C-8D24ABE66A0F}"/>
              </a:ext>
            </a:extLst>
          </p:cNvPr>
          <p:cNvPicPr>
            <a:picLocks noChangeAspect="1"/>
          </p:cNvPicPr>
          <p:nvPr/>
        </p:nvPicPr>
        <p:blipFill>
          <a:blip r:embed="rId4"/>
          <a:stretch>
            <a:fillRect/>
          </a:stretch>
        </p:blipFill>
        <p:spPr>
          <a:xfrm>
            <a:off x="5348872" y="690113"/>
            <a:ext cx="6204801" cy="251021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4939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372208" y="5029249"/>
            <a:ext cx="2406381"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6676" y="1613767"/>
            <a:ext cx="5478391" cy="3770062"/>
          </a:xfrm>
          <a:ln w="57150">
            <a:solidFill>
              <a:schemeClr val="accent2"/>
            </a:solidFill>
          </a:ln>
        </p:spPr>
        <p:txBody>
          <a:bodyPr vert="horz" lIns="91440" tIns="45720" rIns="91440" bIns="45720" rtlCol="0" anchor="t">
            <a:normAutofit lnSpcReduction="10000"/>
          </a:bodyPr>
          <a:lstStyle/>
          <a:p>
            <a:pPr marL="0" indent="0">
              <a:buNone/>
            </a:pPr>
            <a:r>
              <a:rPr lang="en-GB" sz="2200"/>
              <a:t>Browse databases not searched by the library search:</a:t>
            </a:r>
            <a:endParaRPr lang="en-US"/>
          </a:p>
          <a:p>
            <a:pPr lvl="1"/>
            <a:r>
              <a:rPr lang="en-GB" sz="1800"/>
              <a:t>BoB.</a:t>
            </a:r>
          </a:p>
          <a:p>
            <a:pPr lvl="1"/>
            <a:r>
              <a:rPr lang="en-GB" sz="1800"/>
              <a:t>Cite Them Right.</a:t>
            </a:r>
          </a:p>
          <a:p>
            <a:pPr lvl="1"/>
            <a:r>
              <a:rPr lang="en-GB" sz="1800"/>
              <a:t>Human Anatomy Atlas</a:t>
            </a:r>
          </a:p>
          <a:p>
            <a:pPr lvl="1"/>
            <a:endParaRPr lang="en-GB" sz="1800"/>
          </a:p>
          <a:p>
            <a:pPr marL="0" indent="0">
              <a:buNone/>
            </a:pPr>
            <a:r>
              <a:rPr lang="en-GB" sz="2200"/>
              <a:t>Go directly to subject specific databases:</a:t>
            </a:r>
            <a:endParaRPr lang="en-GB" sz="2200">
              <a:ea typeface="Calibri" panose="020F0502020204030204"/>
              <a:cs typeface="Calibri" panose="020F0502020204030204"/>
            </a:endParaRPr>
          </a:p>
          <a:p>
            <a:pPr lvl="1"/>
            <a:r>
              <a:rPr lang="en-GB" sz="1800"/>
              <a:t>Proquest Central (Health &amp; Medicine Databases).</a:t>
            </a:r>
          </a:p>
          <a:p>
            <a:pPr lvl="1"/>
            <a:r>
              <a:rPr lang="en-GB" sz="1800"/>
              <a:t>PsychArticles.</a:t>
            </a:r>
          </a:p>
          <a:p>
            <a:pPr lvl="1"/>
            <a:r>
              <a:rPr lang="en-GB" sz="1800"/>
              <a:t>PubMed.</a:t>
            </a:r>
          </a:p>
          <a:p>
            <a:pPr lvl="1"/>
            <a:r>
              <a:rPr lang="en-GB" sz="1800"/>
              <a:t>Science Direct.</a:t>
            </a:r>
          </a:p>
          <a:p>
            <a:pPr lvl="1"/>
            <a:r>
              <a:rPr lang="en-GB" sz="1800"/>
              <a:t>Cochrane Library</a:t>
            </a:r>
            <a:endParaRPr lang="en-GB" sz="220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6721209" y="1851291"/>
            <a:ext cx="5118861" cy="29372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C58A94-B172-803A-ECCB-7E674F058D8A}"/>
              </a:ext>
            </a:extLst>
          </p:cNvPr>
          <p:cNvSpPr>
            <a:spLocks noGrp="1"/>
          </p:cNvSpPr>
          <p:nvPr>
            <p:ph type="title"/>
          </p:nvPr>
        </p:nvSpPr>
        <p:spPr>
          <a:xfrm>
            <a:off x="358219" y="365126"/>
            <a:ext cx="11481847" cy="770656"/>
          </a:xfrm>
        </p:spPr>
        <p:txBody>
          <a:bodyPr/>
          <a:lstStyle/>
          <a:p>
            <a:r>
              <a:rPr lang="en-GB" dirty="0">
                <a:latin typeface="+mn-lt"/>
              </a:rPr>
              <a:t>Human Anatomy Atlas </a:t>
            </a:r>
            <a:endParaRPr lang="en-US" dirty="0">
              <a:latin typeface="+mn-lt"/>
            </a:endParaRPr>
          </a:p>
        </p:txBody>
      </p:sp>
      <p:pic>
        <p:nvPicPr>
          <p:cNvPr id="9" name="Picture 8">
            <a:extLst>
              <a:ext uri="{FF2B5EF4-FFF2-40B4-BE49-F238E27FC236}">
                <a16:creationId xmlns:a16="http://schemas.microsoft.com/office/drawing/2014/main" id="{E44DD343-D4D0-0836-52F4-0C41948B8F6B}"/>
              </a:ext>
            </a:extLst>
          </p:cNvPr>
          <p:cNvPicPr>
            <a:picLocks noChangeAspect="1"/>
          </p:cNvPicPr>
          <p:nvPr/>
        </p:nvPicPr>
        <p:blipFill>
          <a:blip r:embed="rId2"/>
          <a:stretch>
            <a:fillRect/>
          </a:stretch>
        </p:blipFill>
        <p:spPr>
          <a:xfrm>
            <a:off x="3944458" y="1279267"/>
            <a:ext cx="7895608" cy="38503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81F55A3B-64D2-AF50-7142-9553322FA6D4}"/>
              </a:ext>
            </a:extLst>
          </p:cNvPr>
          <p:cNvSpPr txBox="1"/>
          <p:nvPr/>
        </p:nvSpPr>
        <p:spPr>
          <a:xfrm>
            <a:off x="414605" y="1874187"/>
            <a:ext cx="3356586" cy="2954655"/>
          </a:xfrm>
          <a:prstGeom prst="rect">
            <a:avLst/>
          </a:prstGeom>
          <a:noFill/>
        </p:spPr>
        <p:txBody>
          <a:bodyPr wrap="square" rtlCol="0">
            <a:spAutoFit/>
          </a:bodyPr>
          <a:lstStyle/>
          <a:p>
            <a:r>
              <a:rPr lang="en-GB" sz="2000" dirty="0"/>
              <a:t>A valuable, customisable resource for studying human anatomy and function in 3D.</a:t>
            </a:r>
          </a:p>
          <a:p>
            <a:endParaRPr lang="en-GB" dirty="0"/>
          </a:p>
          <a:p>
            <a:pPr marL="285750" indent="-285750">
              <a:buFont typeface="Arial" panose="020B0604020202020204" pitchFamily="34" charset="0"/>
              <a:buChar char="•"/>
            </a:pPr>
            <a:endParaRPr lang="en-GB" dirty="0">
              <a:hlinkClick r:id="rId3"/>
            </a:endParaRPr>
          </a:p>
          <a:p>
            <a:pPr marL="285750" indent="-285750">
              <a:buFont typeface="Arial" panose="020B0604020202020204" pitchFamily="34" charset="0"/>
              <a:buChar char="•"/>
            </a:pPr>
            <a:r>
              <a:rPr lang="en-GB" dirty="0">
                <a:hlinkClick r:id="rId3"/>
              </a:rPr>
              <a:t>Getting started Video</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4"/>
              </a:rPr>
              <a:t>Help guide</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5"/>
              </a:rPr>
              <a:t>YouTube playlist</a:t>
            </a:r>
            <a:endParaRPr lang="en-US" dirty="0"/>
          </a:p>
        </p:txBody>
      </p:sp>
      <p:sp>
        <p:nvSpPr>
          <p:cNvPr id="12" name="TextBox 11">
            <a:extLst>
              <a:ext uri="{FF2B5EF4-FFF2-40B4-BE49-F238E27FC236}">
                <a16:creationId xmlns:a16="http://schemas.microsoft.com/office/drawing/2014/main" id="{99ADF75A-4972-DF43-14EE-D23E91C6B27F}"/>
              </a:ext>
            </a:extLst>
          </p:cNvPr>
          <p:cNvSpPr txBox="1"/>
          <p:nvPr/>
        </p:nvSpPr>
        <p:spPr>
          <a:xfrm>
            <a:off x="6723126" y="5273054"/>
            <a:ext cx="6094476" cy="369332"/>
          </a:xfrm>
          <a:prstGeom prst="rect">
            <a:avLst/>
          </a:prstGeom>
          <a:noFill/>
        </p:spPr>
        <p:txBody>
          <a:bodyPr wrap="square">
            <a:spAutoFit/>
          </a:bodyPr>
          <a:lstStyle/>
          <a:p>
            <a:r>
              <a:rPr lang="en-GB" sz="1800" dirty="0">
                <a:hlinkClick r:id="rId6"/>
              </a:rPr>
              <a:t>Human Anatomy Atlas</a:t>
            </a:r>
            <a:endParaRPr lang="en-GB" sz="1800" dirty="0"/>
          </a:p>
        </p:txBody>
      </p:sp>
    </p:spTree>
    <p:extLst>
      <p:ext uri="{BB962C8B-B14F-4D97-AF65-F5344CB8AC3E}">
        <p14:creationId xmlns:p14="http://schemas.microsoft.com/office/powerpoint/2010/main" val="3169290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912123" y="5097426"/>
            <a:ext cx="2164566" cy="494722"/>
          </a:xfrm>
        </p:spPr>
        <p:txBody>
          <a:bodyPr/>
          <a:lstStyle/>
          <a:p>
            <a:r>
              <a:rPr lang="en-US">
                <a:hlinkClick r:id="rId2"/>
              </a:rPr>
              <a:t>ScienceDirect</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4212087" cy="1003916"/>
          </a:xfrm>
        </p:spPr>
        <p:txBody>
          <a:bodyPr anchor="b">
            <a:normAutofit/>
          </a:bodyPr>
          <a:lstStyle/>
          <a:p>
            <a:r>
              <a:rPr lang="en-GB">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166455"/>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5" name="Picture 4">
            <a:extLst>
              <a:ext uri="{FF2B5EF4-FFF2-40B4-BE49-F238E27FC236}">
                <a16:creationId xmlns:a16="http://schemas.microsoft.com/office/drawing/2014/main" id="{F988900D-FA5E-72B8-A930-D94899CC6123}"/>
              </a:ext>
            </a:extLst>
          </p:cNvPr>
          <p:cNvPicPr>
            <a:picLocks noChangeAspect="1"/>
          </p:cNvPicPr>
          <p:nvPr/>
        </p:nvPicPr>
        <p:blipFill>
          <a:blip r:embed="rId3"/>
          <a:srcRect l="2701" t="12572" r="45701" b="23453"/>
          <a:stretch>
            <a:fillRect/>
          </a:stretch>
        </p:blipFill>
        <p:spPr>
          <a:xfrm>
            <a:off x="5342626" y="1075166"/>
            <a:ext cx="6662996" cy="323636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789700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9486498" y="2592599"/>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1200329"/>
          </a:xfrm>
          <a:prstGeom prst="rect">
            <a:avLst/>
          </a:prstGeom>
          <a:noFill/>
        </p:spPr>
        <p:txBody>
          <a:bodyPr wrap="square" lIns="91440" tIns="45720" rIns="91440" bIns="45720" anchor="t">
            <a:spAutoFit/>
          </a:bodyPr>
          <a:lstStyle/>
          <a:p>
            <a:pPr defTabSz="457200" fontAlgn="base">
              <a:spcBef>
                <a:spcPct val="0"/>
              </a:spcBef>
              <a:spcAft>
                <a:spcPct val="0"/>
              </a:spcAft>
              <a:defRPr/>
            </a:pPr>
            <a:r>
              <a:rPr lang="en-GB" sz="2400" b="0" i="0" dirty="0">
                <a:solidFill>
                  <a:srgbClr val="555555"/>
                </a:solidFill>
                <a:effectLst/>
              </a:rPr>
              <a:t>ProQuest Central is the largest single periodical resource available</a:t>
            </a:r>
            <a:r>
              <a:rPr lang="en-GB" sz="2400" dirty="0">
                <a:solidFill>
                  <a:srgbClr val="555555"/>
                </a:solidFill>
              </a:rPr>
              <a:t>;</a:t>
            </a:r>
            <a:r>
              <a:rPr lang="en-GB" sz="2400" b="0" i="0" dirty="0">
                <a:solidFill>
                  <a:srgbClr val="555555"/>
                </a:solidFill>
                <a:effectLst/>
              </a:rPr>
              <a:t> it contains complete databases across all major subject areas.  Go to </a:t>
            </a:r>
            <a:r>
              <a:rPr lang="en-GB" sz="2400" dirty="0">
                <a:solidFill>
                  <a:srgbClr val="555555"/>
                </a:solidFill>
              </a:rPr>
              <a:t>Change</a:t>
            </a:r>
            <a:r>
              <a:rPr lang="en-GB" sz="2400" b="0" i="0" dirty="0">
                <a:solidFill>
                  <a:srgbClr val="555555"/>
                </a:solidFill>
                <a:effectLst/>
              </a:rPr>
              <a:t> </a:t>
            </a:r>
            <a:r>
              <a:rPr lang="en-GB" sz="2400" dirty="0">
                <a:solidFill>
                  <a:srgbClr val="555555"/>
                </a:solidFill>
              </a:rPr>
              <a:t>Databases, View by Subject</a:t>
            </a:r>
            <a:r>
              <a:rPr lang="en-GB" sz="2400" b="0" i="0" dirty="0">
                <a:solidFill>
                  <a:srgbClr val="555555"/>
                </a:solidFill>
                <a:effectLst/>
              </a:rPr>
              <a:t> and select Health </a:t>
            </a:r>
            <a:r>
              <a:rPr lang="en-GB" sz="2400" dirty="0">
                <a:solidFill>
                  <a:srgbClr val="555555"/>
                </a:solidFill>
              </a:rPr>
              <a:t>&amp;</a:t>
            </a:r>
            <a:r>
              <a:rPr lang="en-GB" sz="2400" b="0" i="0" dirty="0">
                <a:solidFill>
                  <a:srgbClr val="555555"/>
                </a:solidFill>
                <a:effectLst/>
              </a:rPr>
              <a:t> Medicine databases to limit your searches to this area.</a:t>
            </a:r>
          </a:p>
        </p:txBody>
      </p:sp>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3"/>
          <a:stretch>
            <a:fillRect/>
          </a:stretch>
        </p:blipFill>
        <p:spPr>
          <a:xfrm>
            <a:off x="9662354" y="3387580"/>
            <a:ext cx="2162158" cy="2162158"/>
          </a:xfrm>
          <a:prstGeom prst="rect">
            <a:avLst/>
          </a:prstGeom>
        </p:spPr>
      </p:pic>
      <p:pic>
        <p:nvPicPr>
          <p:cNvPr id="4" name="Picture 3">
            <a:extLst>
              <a:ext uri="{FF2B5EF4-FFF2-40B4-BE49-F238E27FC236}">
                <a16:creationId xmlns:a16="http://schemas.microsoft.com/office/drawing/2014/main" id="{D3434777-8F55-6043-4FC8-8F326E8E96ED}"/>
              </a:ext>
            </a:extLst>
          </p:cNvPr>
          <p:cNvPicPr>
            <a:picLocks noChangeAspect="1"/>
          </p:cNvPicPr>
          <p:nvPr/>
        </p:nvPicPr>
        <p:blipFill>
          <a:blip r:embed="rId4"/>
          <a:srcRect l="64098" t="7697" r="396" b="53418"/>
          <a:stretch>
            <a:fillRect/>
          </a:stretch>
        </p:blipFill>
        <p:spPr>
          <a:xfrm>
            <a:off x="814492" y="2315335"/>
            <a:ext cx="7296992" cy="31305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Rectangle 5">
            <a:extLst>
              <a:ext uri="{FF2B5EF4-FFF2-40B4-BE49-F238E27FC236}">
                <a16:creationId xmlns:a16="http://schemas.microsoft.com/office/drawing/2014/main" id="{B88D2CF9-DA65-FA37-7569-BE915988E2A6}"/>
              </a:ext>
            </a:extLst>
          </p:cNvPr>
          <p:cNvSpPr/>
          <p:nvPr/>
        </p:nvSpPr>
        <p:spPr>
          <a:xfrm>
            <a:off x="897774" y="4078778"/>
            <a:ext cx="3674225" cy="17733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2485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62E67-CA06-6038-93B2-17E0B889CB38}"/>
              </a:ext>
            </a:extLst>
          </p:cNvPr>
          <p:cNvSpPr>
            <a:spLocks noGrp="1"/>
          </p:cNvSpPr>
          <p:nvPr>
            <p:ph type="title"/>
          </p:nvPr>
        </p:nvSpPr>
        <p:spPr>
          <a:xfrm>
            <a:off x="358219" y="365125"/>
            <a:ext cx="11501385" cy="690563"/>
          </a:xfrm>
        </p:spPr>
        <p:txBody>
          <a:bodyPr>
            <a:normAutofit fontScale="90000"/>
          </a:bodyPr>
          <a:lstStyle/>
          <a:p>
            <a:r>
              <a:rPr lang="en-GB">
                <a:latin typeface="Calibri"/>
                <a:ea typeface="Calibri"/>
                <a:cs typeface="Calibri"/>
              </a:rPr>
              <a:t>PubMed</a:t>
            </a:r>
          </a:p>
        </p:txBody>
      </p:sp>
      <p:sp>
        <p:nvSpPr>
          <p:cNvPr id="3" name="Content Placeholder 2">
            <a:extLst>
              <a:ext uri="{FF2B5EF4-FFF2-40B4-BE49-F238E27FC236}">
                <a16:creationId xmlns:a16="http://schemas.microsoft.com/office/drawing/2014/main" id="{AB2AA3EE-5CB7-DDFC-5B48-72FDC8B81B7E}"/>
              </a:ext>
            </a:extLst>
          </p:cNvPr>
          <p:cNvSpPr>
            <a:spLocks noGrp="1"/>
          </p:cNvSpPr>
          <p:nvPr>
            <p:ph sz="quarter" idx="10"/>
          </p:nvPr>
        </p:nvSpPr>
        <p:spPr>
          <a:xfrm>
            <a:off x="6269959" y="1162538"/>
            <a:ext cx="5588515" cy="2775648"/>
          </a:xfrm>
        </p:spPr>
        <p:txBody>
          <a:bodyPr vert="horz" lIns="91440" tIns="45720" rIns="91440" bIns="45720" rtlCol="0" anchor="t">
            <a:normAutofit/>
          </a:bodyPr>
          <a:lstStyle/>
          <a:p>
            <a:pPr>
              <a:buFont typeface="Arial" panose="05000000000000000000" pitchFamily="2" charset="2"/>
              <a:buChar char="•"/>
            </a:pPr>
            <a:r>
              <a:rPr lang="en-GB" sz="2400">
                <a:latin typeface="Calibri"/>
                <a:ea typeface="Calibri Light"/>
                <a:cs typeface="Calibri Light"/>
                <a:hlinkClick r:id="rId2"/>
              </a:rPr>
              <a:t>PubMed User Guide</a:t>
            </a:r>
            <a:endParaRPr lang="en-GB" sz="2400">
              <a:latin typeface="Calibri"/>
              <a:ea typeface="Calibri Light"/>
              <a:cs typeface="Calibri Light"/>
            </a:endParaRPr>
          </a:p>
          <a:p>
            <a:pPr>
              <a:buFont typeface="Arial" panose="05000000000000000000" pitchFamily="2" charset="2"/>
              <a:buChar char="•"/>
            </a:pPr>
            <a:r>
              <a:rPr lang="en-GB" sz="2400">
                <a:latin typeface="Calibri"/>
                <a:ea typeface="Calibri Light"/>
                <a:cs typeface="Calibri Light"/>
                <a:hlinkClick r:id="rId3"/>
              </a:rPr>
              <a:t>YouTube videos playlist</a:t>
            </a:r>
            <a:endParaRPr lang="en-US" sz="2400">
              <a:latin typeface="Calibri"/>
              <a:ea typeface="Calibri Light"/>
              <a:cs typeface="Calibri Light"/>
            </a:endParaRPr>
          </a:p>
          <a:p>
            <a:pPr>
              <a:buFont typeface="Arial" panose="05000000000000000000" pitchFamily="2" charset="2"/>
              <a:buChar char="•"/>
            </a:pPr>
            <a:r>
              <a:rPr lang="en-GB" sz="2400">
                <a:latin typeface="Calibri"/>
                <a:ea typeface="Calibri Light"/>
                <a:cs typeface="Calibri Light"/>
                <a:hlinkClick r:id="rId4"/>
              </a:rPr>
              <a:t>Training guides</a:t>
            </a:r>
            <a:endParaRPr lang="en-GB" sz="2400">
              <a:latin typeface="Calibri"/>
              <a:ea typeface="Calibri Light"/>
              <a:cs typeface="Calibri Light"/>
            </a:endParaRPr>
          </a:p>
          <a:p>
            <a:pPr>
              <a:buFont typeface="Arial" panose="05000000000000000000" pitchFamily="2" charset="2"/>
              <a:buChar char="•"/>
            </a:pPr>
            <a:r>
              <a:rPr lang="en-GB" sz="2400">
                <a:latin typeface="Calibri"/>
                <a:ea typeface="Calibri Light"/>
                <a:cs typeface="Calibri Light"/>
                <a:hlinkClick r:id="rId5"/>
              </a:rPr>
              <a:t>Evidence based practice</a:t>
            </a:r>
            <a:r>
              <a:rPr lang="en-GB" sz="2400">
                <a:latin typeface="Calibri"/>
                <a:ea typeface="Calibri Light"/>
                <a:cs typeface="Calibri Light"/>
              </a:rPr>
              <a:t> (includes PICO search)</a:t>
            </a:r>
          </a:p>
          <a:p>
            <a:pPr>
              <a:buFont typeface="Arial" panose="05000000000000000000" pitchFamily="2" charset="2"/>
              <a:buChar char="•"/>
            </a:pPr>
            <a:r>
              <a:rPr lang="en-GB" sz="2400" err="1">
                <a:latin typeface="Calibri"/>
                <a:ea typeface="Calibri Light"/>
                <a:cs typeface="Calibri Light"/>
                <a:hlinkClick r:id="rId6"/>
              </a:rPr>
              <a:t>MeSH</a:t>
            </a:r>
            <a:r>
              <a:rPr lang="en-GB" sz="2400">
                <a:latin typeface="Calibri"/>
                <a:ea typeface="Calibri Light"/>
                <a:cs typeface="Calibri Light"/>
                <a:hlinkClick r:id="rId6"/>
              </a:rPr>
              <a:t> headings and searching</a:t>
            </a:r>
            <a:endParaRPr lang="en-GB" sz="2400">
              <a:latin typeface="Calibri"/>
              <a:ea typeface="Calibri Light"/>
              <a:cs typeface="Calibri Light"/>
            </a:endParaRPr>
          </a:p>
        </p:txBody>
      </p:sp>
      <p:pic>
        <p:nvPicPr>
          <p:cNvPr id="5" name="Picture 4">
            <a:extLst>
              <a:ext uri="{FF2B5EF4-FFF2-40B4-BE49-F238E27FC236}">
                <a16:creationId xmlns:a16="http://schemas.microsoft.com/office/drawing/2014/main" id="{B212BF49-5D8F-7491-F25E-223B9C1EE38D}"/>
              </a:ext>
            </a:extLst>
          </p:cNvPr>
          <p:cNvPicPr>
            <a:picLocks noChangeAspect="1"/>
          </p:cNvPicPr>
          <p:nvPr/>
        </p:nvPicPr>
        <p:blipFill>
          <a:blip r:embed="rId7"/>
          <a:stretch>
            <a:fillRect/>
          </a:stretch>
        </p:blipFill>
        <p:spPr>
          <a:xfrm>
            <a:off x="439785" y="1162538"/>
            <a:ext cx="5473985" cy="421409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AE0D39C-020C-2CD9-3008-142AE601D31F}"/>
              </a:ext>
            </a:extLst>
          </p:cNvPr>
          <p:cNvSpPr txBox="1"/>
          <p:nvPr/>
        </p:nvSpPr>
        <p:spPr>
          <a:xfrm>
            <a:off x="6788684" y="4711973"/>
            <a:ext cx="46973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Light"/>
                <a:cs typeface="Calibri Light"/>
              </a:rPr>
              <a:t>T</a:t>
            </a:r>
            <a:r>
              <a:rPr lang="en-GB">
                <a:latin typeface="Calibri"/>
                <a:ea typeface="Calibri"/>
                <a:cs typeface="Calibri"/>
              </a:rPr>
              <a:t>ip: Explore </a:t>
            </a:r>
            <a:r>
              <a:rPr lang="en-GB">
                <a:latin typeface="Calibri"/>
                <a:ea typeface="Calibri"/>
                <a:cs typeface="Calibri"/>
                <a:hlinkClick r:id="rId8"/>
              </a:rPr>
              <a:t>Understanding health research.org</a:t>
            </a:r>
            <a:endParaRPr lang="en-GB">
              <a:latin typeface="Calibri"/>
              <a:ea typeface="Calibri"/>
              <a:cs typeface="Calibri"/>
            </a:endParaRPr>
          </a:p>
        </p:txBody>
      </p:sp>
    </p:spTree>
    <p:extLst>
      <p:ext uri="{BB962C8B-B14F-4D97-AF65-F5344CB8AC3E}">
        <p14:creationId xmlns:p14="http://schemas.microsoft.com/office/powerpoint/2010/main" val="8576287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a:xfrm>
            <a:off x="355076" y="137973"/>
            <a:ext cx="11481847" cy="1325563"/>
          </a:xfrm>
        </p:spPr>
        <p:txBody>
          <a:bodyPr/>
          <a:lstStyle/>
          <a:p>
            <a:r>
              <a:rPr lang="en-GB">
                <a:latin typeface="Calibri"/>
                <a:ea typeface="Calibri"/>
                <a:cs typeface="Calibri"/>
              </a:rPr>
              <a:t>Database: BoB</a:t>
            </a:r>
            <a:endParaRPr lang="en-US">
              <a:latin typeface="Calibri"/>
              <a:ea typeface="Calibri"/>
              <a:cs typeface="Calibri"/>
            </a:endParaRPr>
          </a:p>
        </p:txBody>
      </p:sp>
      <p:sp>
        <p:nvSpPr>
          <p:cNvPr id="4" name="TextBox 3">
            <a:extLst>
              <a:ext uri="{FF2B5EF4-FFF2-40B4-BE49-F238E27FC236}">
                <a16:creationId xmlns:a16="http://schemas.microsoft.com/office/drawing/2014/main" id="{4DB36862-494D-1D88-5473-BFE0019F467B}"/>
              </a:ext>
            </a:extLst>
          </p:cNvPr>
          <p:cNvSpPr txBox="1"/>
          <p:nvPr/>
        </p:nvSpPr>
        <p:spPr>
          <a:xfrm>
            <a:off x="7429269" y="895858"/>
            <a:ext cx="3416062" cy="461665"/>
          </a:xfrm>
          <a:prstGeom prst="rect">
            <a:avLst/>
          </a:prstGeom>
          <a:noFill/>
        </p:spPr>
        <p:txBody>
          <a:bodyPr wrap="square" rtlCol="0">
            <a:spAutoFit/>
          </a:bodyPr>
          <a:lstStyle/>
          <a:p>
            <a:r>
              <a:rPr lang="en-GB" sz="2400" b="1">
                <a:latin typeface="Calibri "/>
                <a:hlinkClick r:id="rId2"/>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308223" y="3705695"/>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3"/>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4"/>
              </a:rPr>
              <a:t>Help</a:t>
            </a:r>
            <a:endParaRPr lang="en-GB" sz="2400">
              <a:latin typeface="Calibri "/>
            </a:endParaRPr>
          </a:p>
          <a:p>
            <a:pPr marL="285750" indent="-285750">
              <a:buFont typeface="Arial" panose="020B0604020202020204" pitchFamily="34" charset="0"/>
              <a:buChar char="•"/>
            </a:pPr>
            <a:r>
              <a:rPr lang="en-GB" sz="2400">
                <a:latin typeface="Calibri "/>
                <a:hlinkClick r:id="rId5"/>
              </a:rPr>
              <a:t>How to videos</a:t>
            </a:r>
            <a:endParaRPr lang="en-US" sz="2400">
              <a:latin typeface="Calibri "/>
            </a:endParaRPr>
          </a:p>
        </p:txBody>
      </p:sp>
      <p:pic>
        <p:nvPicPr>
          <p:cNvPr id="3" name="Picture 2" descr="A screenshot of a computer&#10;&#10;AI-generated content may be incorrect.">
            <a:extLst>
              <a:ext uri="{FF2B5EF4-FFF2-40B4-BE49-F238E27FC236}">
                <a16:creationId xmlns:a16="http://schemas.microsoft.com/office/drawing/2014/main" id="{4AD0410A-47BD-0BFD-4232-D801D257D132}"/>
              </a:ext>
            </a:extLst>
          </p:cNvPr>
          <p:cNvPicPr>
            <a:picLocks noChangeAspect="1"/>
          </p:cNvPicPr>
          <p:nvPr/>
        </p:nvPicPr>
        <p:blipFill>
          <a:blip r:embed="rId6"/>
          <a:srcRect b="59335"/>
          <a:stretch>
            <a:fillRect/>
          </a:stretch>
        </p:blipFill>
        <p:spPr>
          <a:xfrm>
            <a:off x="693080" y="1231713"/>
            <a:ext cx="5744597" cy="16120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7"/>
          <a:stretch>
            <a:fillRect/>
          </a:stretch>
        </p:blipFill>
        <p:spPr>
          <a:xfrm>
            <a:off x="4775289" y="5287332"/>
            <a:ext cx="7290859" cy="532342"/>
          </a:xfrm>
          <a:prstGeom prst="rect">
            <a:avLst/>
          </a:prstGeom>
        </p:spPr>
      </p:pic>
      <p:sp>
        <p:nvSpPr>
          <p:cNvPr id="9" name="TextBox 8">
            <a:extLst>
              <a:ext uri="{FF2B5EF4-FFF2-40B4-BE49-F238E27FC236}">
                <a16:creationId xmlns:a16="http://schemas.microsoft.com/office/drawing/2014/main" id="{B5D6364B-1D1D-DD08-2A77-25BA8592FC4D}"/>
              </a:ext>
            </a:extLst>
          </p:cNvPr>
          <p:cNvSpPr txBox="1"/>
          <p:nvPr/>
        </p:nvSpPr>
        <p:spPr>
          <a:xfrm>
            <a:off x="6797454" y="1714250"/>
            <a:ext cx="4993777" cy="193899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err="1">
                <a:solidFill>
                  <a:srgbClr val="3A3A3A"/>
                </a:solidFill>
                <a:latin typeface="Calibri"/>
                <a:ea typeface="Calibri"/>
                <a:cs typeface="Calibri"/>
              </a:rPr>
              <a:t>BoB</a:t>
            </a:r>
            <a:r>
              <a:rPr lang="en-GB" sz="2000">
                <a:solidFill>
                  <a:srgbClr val="3A3A3A"/>
                </a:solidFill>
                <a:latin typeface="Calibri"/>
                <a:ea typeface="Calibri"/>
                <a:cs typeface="Calibri"/>
              </a:rPr>
              <a:t> is a TV and radio service for education. </a:t>
            </a:r>
          </a:p>
          <a:p>
            <a:pPr marL="342900" indent="-342900">
              <a:buFont typeface="Arial" panose="020B0604020202020204" pitchFamily="34" charset="0"/>
              <a:buChar char="•"/>
            </a:pPr>
            <a:r>
              <a:rPr lang="en-GB" sz="2000">
                <a:latin typeface="Calibri"/>
                <a:ea typeface="Calibri"/>
                <a:cs typeface="Calibri"/>
              </a:rPr>
              <a:t>Set up a personal account with your UWTDS details.</a:t>
            </a:r>
          </a:p>
          <a:p>
            <a:pPr marL="342900" indent="-342900">
              <a:buFont typeface="Arial" panose="020B0604020202020204" pitchFamily="34" charset="0"/>
              <a:buChar char="•"/>
            </a:pPr>
            <a:r>
              <a:rPr lang="en-GB" sz="2000">
                <a:latin typeface="Calibri"/>
                <a:ea typeface="Calibri"/>
                <a:cs typeface="Calibri"/>
              </a:rPr>
              <a:t>Create your playlists or search for public playlists.</a:t>
            </a:r>
          </a:p>
          <a:p>
            <a:pPr marL="342900" indent="-342900">
              <a:buFont typeface="Arial" panose="020B0604020202020204" pitchFamily="34" charset="0"/>
              <a:buChar char="•"/>
            </a:pPr>
            <a:r>
              <a:rPr lang="en-GB" sz="2000">
                <a:latin typeface="Calibri"/>
                <a:ea typeface="Calibri"/>
                <a:cs typeface="Calibri"/>
              </a:rPr>
              <a:t>Create clips with your recordings.</a:t>
            </a:r>
          </a:p>
        </p:txBody>
      </p:sp>
      <p:pic>
        <p:nvPicPr>
          <p:cNvPr id="8" name="Picture 7">
            <a:extLst>
              <a:ext uri="{FF2B5EF4-FFF2-40B4-BE49-F238E27FC236}">
                <a16:creationId xmlns:a16="http://schemas.microsoft.com/office/drawing/2014/main" id="{390AB45F-E0F0-4963-0899-92835BFB576F}"/>
              </a:ext>
            </a:extLst>
          </p:cNvPr>
          <p:cNvPicPr>
            <a:picLocks noChangeAspect="1"/>
          </p:cNvPicPr>
          <p:nvPr/>
        </p:nvPicPr>
        <p:blipFill>
          <a:blip r:embed="rId8"/>
          <a:stretch>
            <a:fillRect/>
          </a:stretch>
        </p:blipFill>
        <p:spPr>
          <a:xfrm>
            <a:off x="693080" y="2843784"/>
            <a:ext cx="5744597" cy="1350997"/>
          </a:xfrm>
          <a:prstGeom prst="rect">
            <a:avLst/>
          </a:prstGeom>
        </p:spPr>
      </p:pic>
      <p:pic>
        <p:nvPicPr>
          <p:cNvPr id="11" name="Picture 10">
            <a:extLst>
              <a:ext uri="{FF2B5EF4-FFF2-40B4-BE49-F238E27FC236}">
                <a16:creationId xmlns:a16="http://schemas.microsoft.com/office/drawing/2014/main" id="{496CDB5A-FFF3-5BA3-215C-F3F757D4ACAA}"/>
              </a:ext>
            </a:extLst>
          </p:cNvPr>
          <p:cNvPicPr>
            <a:picLocks noChangeAspect="1"/>
          </p:cNvPicPr>
          <p:nvPr/>
        </p:nvPicPr>
        <p:blipFill>
          <a:blip r:embed="rId9"/>
          <a:stretch>
            <a:fillRect/>
          </a:stretch>
        </p:blipFill>
        <p:spPr>
          <a:xfrm>
            <a:off x="693079" y="4061765"/>
            <a:ext cx="5744597" cy="1028647"/>
          </a:xfrm>
          <a:prstGeom prst="rect">
            <a:avLst/>
          </a:prstGeom>
        </p:spPr>
      </p:pic>
    </p:spTree>
    <p:extLst>
      <p:ext uri="{BB962C8B-B14F-4D97-AF65-F5344CB8AC3E}">
        <p14:creationId xmlns:p14="http://schemas.microsoft.com/office/powerpoint/2010/main" val="1690994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20E7-A251-A3DC-A83A-6664C388771C}"/>
              </a:ext>
            </a:extLst>
          </p:cNvPr>
          <p:cNvSpPr>
            <a:spLocks noGrp="1"/>
          </p:cNvSpPr>
          <p:nvPr>
            <p:ph type="title"/>
          </p:nvPr>
        </p:nvSpPr>
        <p:spPr>
          <a:xfrm>
            <a:off x="248234" y="87295"/>
            <a:ext cx="3410712" cy="799692"/>
          </a:xfrm>
        </p:spPr>
        <p:txBody>
          <a:bodyPr>
            <a:normAutofit/>
          </a:bodyPr>
          <a:lstStyle/>
          <a:p>
            <a:r>
              <a:rPr lang="en-GB" sz="4000" b="1">
                <a:cs typeface="Calibri Light"/>
              </a:rPr>
              <a:t>NHS </a:t>
            </a:r>
            <a:r>
              <a:rPr lang="en-GB" sz="4000" b="1" err="1">
                <a:cs typeface="Calibri Light"/>
              </a:rPr>
              <a:t>eLibrary</a:t>
            </a:r>
            <a:endParaRPr lang="en-GB" sz="4000" b="1"/>
          </a:p>
        </p:txBody>
      </p:sp>
      <p:sp>
        <p:nvSpPr>
          <p:cNvPr id="20" name="Content Placeholder 7">
            <a:extLst>
              <a:ext uri="{FF2B5EF4-FFF2-40B4-BE49-F238E27FC236}">
                <a16:creationId xmlns:a16="http://schemas.microsoft.com/office/drawing/2014/main" id="{86158DB4-D82E-4E75-5B05-D65A2B8EFD2D}"/>
              </a:ext>
            </a:extLst>
          </p:cNvPr>
          <p:cNvSpPr>
            <a:spLocks noGrp="1"/>
          </p:cNvSpPr>
          <p:nvPr>
            <p:ph idx="1"/>
          </p:nvPr>
        </p:nvSpPr>
        <p:spPr>
          <a:xfrm>
            <a:off x="1205886" y="1420007"/>
            <a:ext cx="2900500" cy="1371506"/>
          </a:xfrm>
        </p:spPr>
        <p:txBody>
          <a:bodyPr vert="horz" lIns="91440" tIns="45720" rIns="91440" bIns="45720" rtlCol="0" anchor="t">
            <a:normAutofit/>
          </a:bodyPr>
          <a:lstStyle/>
          <a:p>
            <a:r>
              <a:rPr lang="en-US" sz="2200">
                <a:cs typeface="Calibri" panose="020F0502020204030204"/>
                <a:hlinkClick r:id="rId2"/>
              </a:rPr>
              <a:t>Subject guides</a:t>
            </a:r>
          </a:p>
          <a:p>
            <a:r>
              <a:rPr lang="en-US" sz="2200">
                <a:cs typeface="Calibri" panose="020F0502020204030204"/>
                <a:hlinkClick r:id="rId3"/>
              </a:rPr>
              <a:t>E-learning modules</a:t>
            </a:r>
            <a:endParaRPr lang="en-US" sz="2200">
              <a:cs typeface="Calibri" panose="020F0502020204030204"/>
            </a:endParaRPr>
          </a:p>
          <a:p>
            <a:r>
              <a:rPr lang="en-US" sz="2200">
                <a:cs typeface="Calibri" panose="020F0502020204030204"/>
                <a:hlinkClick r:id="rId4"/>
              </a:rPr>
              <a:t>How to guides</a:t>
            </a:r>
            <a:endParaRPr lang="en-US" sz="2200">
              <a:cs typeface="Calibri" panose="020F0502020204030204"/>
            </a:endParaRPr>
          </a:p>
          <a:p>
            <a:pPr marL="0" indent="0">
              <a:buNone/>
            </a:pPr>
            <a:endParaRPr lang="en-US" sz="1700">
              <a:cs typeface="Calibri" panose="020F0502020204030204"/>
            </a:endParaRPr>
          </a:p>
          <a:p>
            <a:pPr marL="0" indent="0">
              <a:buNone/>
            </a:pPr>
            <a:endParaRPr lang="en-US" sz="1700">
              <a:cs typeface="Calibri" panose="020F0502020204030204"/>
            </a:endParaRPr>
          </a:p>
        </p:txBody>
      </p:sp>
      <p:pic>
        <p:nvPicPr>
          <p:cNvPr id="4" name="Picture 4" descr="Graphical user interface, text, application, chat or text message, website&#10;&#10;Description automatically generated">
            <a:extLst>
              <a:ext uri="{FF2B5EF4-FFF2-40B4-BE49-F238E27FC236}">
                <a16:creationId xmlns:a16="http://schemas.microsoft.com/office/drawing/2014/main" id="{9735C7DC-FB93-3BC8-F0F8-758EE170FAEF}"/>
              </a:ext>
            </a:extLst>
          </p:cNvPr>
          <p:cNvPicPr>
            <a:picLocks noChangeAspect="1"/>
          </p:cNvPicPr>
          <p:nvPr/>
        </p:nvPicPr>
        <p:blipFill rotWithShape="1">
          <a:blip r:embed="rId5"/>
          <a:srcRect l="501" r="14089" b="-2"/>
          <a:stretch/>
        </p:blipFill>
        <p:spPr>
          <a:xfrm>
            <a:off x="7169345" y="1444289"/>
            <a:ext cx="4838268" cy="39937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F1B77203-EBC6-B359-2021-0183F29BDF3A}"/>
              </a:ext>
            </a:extLst>
          </p:cNvPr>
          <p:cNvSpPr txBox="1"/>
          <p:nvPr/>
        </p:nvSpPr>
        <p:spPr>
          <a:xfrm>
            <a:off x="296584" y="2791513"/>
            <a:ext cx="6536172" cy="2800767"/>
          </a:xfrm>
          <a:prstGeom prst="rect">
            <a:avLst/>
          </a:prstGeom>
          <a:noFill/>
        </p:spPr>
        <p:txBody>
          <a:bodyPr wrap="square">
            <a:spAutoFit/>
          </a:bodyPr>
          <a:lstStyle/>
          <a:p>
            <a:r>
              <a:rPr lang="en-GB" sz="2200" b="1">
                <a:ea typeface="+mn-lt"/>
                <a:cs typeface="+mn-lt"/>
              </a:rPr>
              <a:t>Sign up: </a:t>
            </a:r>
            <a:r>
              <a:rPr lang="en-GB" sz="2200" u="sng">
                <a:ea typeface="+mn-lt"/>
                <a:cs typeface="+mn-lt"/>
                <a:hlinkClick r:id="rId6"/>
              </a:rPr>
              <a:t>https://elh.nhs.wales/sign-in/</a:t>
            </a:r>
            <a:r>
              <a:rPr lang="en-GB" sz="2200">
                <a:ea typeface="+mn-lt"/>
                <a:cs typeface="+mn-lt"/>
              </a:rPr>
              <a:t> </a:t>
            </a:r>
          </a:p>
          <a:p>
            <a:endParaRPr lang="en-GB" sz="2200">
              <a:ea typeface="+mn-lt"/>
              <a:cs typeface="+mn-lt"/>
            </a:endParaRPr>
          </a:p>
          <a:p>
            <a:pPr marL="342900" indent="-342900">
              <a:buFont typeface="Arial" panose="020B0604020202020204" pitchFamily="34" charset="0"/>
              <a:buChar char="•"/>
            </a:pPr>
            <a:r>
              <a:rPr lang="en-GB" sz="2200">
                <a:ea typeface="+mn-lt"/>
                <a:cs typeface="+mn-lt"/>
              </a:rPr>
              <a:t>Access your NHS Wales e-Library using your NHS Wales email address and NADEX password. </a:t>
            </a:r>
          </a:p>
          <a:p>
            <a:endParaRPr lang="en-GB" sz="2200">
              <a:ea typeface="+mn-lt"/>
              <a:cs typeface="+mn-lt"/>
            </a:endParaRPr>
          </a:p>
          <a:p>
            <a:pPr marL="342900" indent="-342900">
              <a:buFont typeface="Arial" panose="020B0604020202020204" pitchFamily="34" charset="0"/>
              <a:buChar char="•"/>
            </a:pPr>
            <a:r>
              <a:rPr lang="en-GB" sz="2200">
                <a:ea typeface="+mn-lt"/>
                <a:cs typeface="+mn-lt"/>
              </a:rPr>
              <a:t>If you do not have an NHS Wales email address, you can self-register for an </a:t>
            </a:r>
            <a:r>
              <a:rPr lang="en-GB" sz="2200" b="1" err="1">
                <a:ea typeface="+mn-lt"/>
                <a:cs typeface="+mn-lt"/>
              </a:rPr>
              <a:t>OpenAthens</a:t>
            </a:r>
            <a:r>
              <a:rPr lang="en-GB" sz="2200" b="1">
                <a:ea typeface="+mn-lt"/>
                <a:cs typeface="+mn-lt"/>
              </a:rPr>
              <a:t> account </a:t>
            </a:r>
            <a:r>
              <a:rPr lang="en-GB" sz="2200">
                <a:ea typeface="+mn-lt"/>
                <a:cs typeface="+mn-lt"/>
              </a:rPr>
              <a:t>through the sign-in page.</a:t>
            </a:r>
            <a:endParaRPr lang="en-US" sz="2200">
              <a:ea typeface="+mn-lt"/>
              <a:cs typeface="+mn-lt"/>
            </a:endParaRPr>
          </a:p>
        </p:txBody>
      </p:sp>
      <p:sp>
        <p:nvSpPr>
          <p:cNvPr id="8" name="TextBox 7">
            <a:extLst>
              <a:ext uri="{FF2B5EF4-FFF2-40B4-BE49-F238E27FC236}">
                <a16:creationId xmlns:a16="http://schemas.microsoft.com/office/drawing/2014/main" id="{A02DB9FA-4B95-C913-DF09-C1F8E8FC9994}"/>
              </a:ext>
            </a:extLst>
          </p:cNvPr>
          <p:cNvSpPr txBox="1"/>
          <p:nvPr/>
        </p:nvSpPr>
        <p:spPr>
          <a:xfrm>
            <a:off x="296584" y="792651"/>
            <a:ext cx="9997428" cy="430887"/>
          </a:xfrm>
          <a:prstGeom prst="rect">
            <a:avLst/>
          </a:prstGeom>
          <a:noFill/>
        </p:spPr>
        <p:txBody>
          <a:bodyPr wrap="square">
            <a:spAutoFit/>
          </a:bodyPr>
          <a:lstStyle/>
          <a:p>
            <a:pPr marL="0" indent="0">
              <a:buNone/>
            </a:pPr>
            <a:r>
              <a:rPr lang="en-US" sz="2200">
                <a:cs typeface="Calibri" panose="020F0502020204030204"/>
              </a:rPr>
              <a:t>There are many databases to explore, in addition to supporting material including:</a:t>
            </a:r>
          </a:p>
        </p:txBody>
      </p:sp>
    </p:spTree>
    <p:extLst>
      <p:ext uri="{BB962C8B-B14F-4D97-AF65-F5344CB8AC3E}">
        <p14:creationId xmlns:p14="http://schemas.microsoft.com/office/powerpoint/2010/main" val="4232670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B3660-FFA1-BEB7-8565-A87AEA85D3C5}"/>
              </a:ext>
            </a:extLst>
          </p:cNvPr>
          <p:cNvSpPr>
            <a:spLocks noGrp="1"/>
          </p:cNvSpPr>
          <p:nvPr>
            <p:ph type="title"/>
          </p:nvPr>
        </p:nvSpPr>
        <p:spPr>
          <a:xfrm>
            <a:off x="571977" y="373894"/>
            <a:ext cx="10509504" cy="613433"/>
          </a:xfrm>
        </p:spPr>
        <p:txBody>
          <a:bodyPr anchor="b">
            <a:normAutofit fontScale="90000"/>
          </a:bodyPr>
          <a:lstStyle/>
          <a:p>
            <a:r>
              <a:rPr lang="en-GB" sz="5400" b="1">
                <a:cs typeface="Calibri Light"/>
              </a:rPr>
              <a:t>NHS Hospital library</a:t>
            </a:r>
            <a:endParaRPr lang="en-GB" sz="5400" b="1"/>
          </a:p>
        </p:txBody>
      </p:sp>
      <p:sp>
        <p:nvSpPr>
          <p:cNvPr id="3" name="Content Placeholder 2">
            <a:extLst>
              <a:ext uri="{FF2B5EF4-FFF2-40B4-BE49-F238E27FC236}">
                <a16:creationId xmlns:a16="http://schemas.microsoft.com/office/drawing/2014/main" id="{7AD75BDC-D1BA-6CF4-44B6-C4B3A8D5F817}"/>
              </a:ext>
            </a:extLst>
          </p:cNvPr>
          <p:cNvSpPr>
            <a:spLocks noGrp="1"/>
          </p:cNvSpPr>
          <p:nvPr>
            <p:ph idx="1"/>
          </p:nvPr>
        </p:nvSpPr>
        <p:spPr>
          <a:xfrm>
            <a:off x="801978" y="2189078"/>
            <a:ext cx="10967416" cy="3224395"/>
          </a:xfrm>
        </p:spPr>
        <p:txBody>
          <a:bodyPr vert="horz" lIns="91440" tIns="45720" rIns="91440" bIns="45720" rtlCol="0">
            <a:normAutofit/>
          </a:bodyPr>
          <a:lstStyle/>
          <a:p>
            <a:r>
              <a:rPr lang="en-GB" sz="2200">
                <a:ea typeface="+mn-lt"/>
                <a:cs typeface="+mn-lt"/>
              </a:rPr>
              <a:t>Find  your local NHS library and health librarian: </a:t>
            </a:r>
            <a:r>
              <a:rPr lang="en-GB" sz="2200">
                <a:ea typeface="+mn-lt"/>
                <a:cs typeface="+mn-lt"/>
                <a:hlinkClick r:id="rId2"/>
              </a:rPr>
              <a:t>https://www.nhswls.org/contactyourlibrary</a:t>
            </a:r>
            <a:endParaRPr lang="en-GB" sz="2200">
              <a:ea typeface="+mn-lt"/>
              <a:cs typeface="+mn-lt"/>
            </a:endParaRPr>
          </a:p>
          <a:p>
            <a:pPr marL="0" indent="0">
              <a:buNone/>
            </a:pPr>
            <a:endParaRPr lang="en-GB" sz="2200">
              <a:cs typeface="Calibri"/>
            </a:endParaRPr>
          </a:p>
          <a:p>
            <a:r>
              <a:rPr lang="en-GB" sz="2200">
                <a:cs typeface="Calibri"/>
              </a:rPr>
              <a:t>Join online: </a:t>
            </a:r>
            <a:r>
              <a:rPr lang="en-GB" sz="2200">
                <a:ea typeface="+mn-lt"/>
                <a:cs typeface="+mn-lt"/>
                <a:hlinkClick r:id="rId3"/>
              </a:rPr>
              <a:t>https://www.nhswls.org/join</a:t>
            </a:r>
            <a:r>
              <a:rPr lang="en-GB" sz="2200">
                <a:cs typeface="Calibri"/>
              </a:rPr>
              <a:t>. </a:t>
            </a:r>
          </a:p>
          <a:p>
            <a:endParaRPr lang="en-GB" sz="2200">
              <a:cs typeface="Calibri"/>
            </a:endParaRPr>
          </a:p>
          <a:p>
            <a:r>
              <a:rPr lang="en-GB" sz="2200" err="1">
                <a:ea typeface="+mn-lt"/>
                <a:cs typeface="+mn-lt"/>
              </a:rPr>
              <a:t>NHSlibrary</a:t>
            </a:r>
            <a:r>
              <a:rPr lang="en-GB" sz="2200">
                <a:ea typeface="+mn-lt"/>
                <a:cs typeface="+mn-lt"/>
              </a:rPr>
              <a:t> YouTube: </a:t>
            </a:r>
            <a:r>
              <a:rPr lang="en-GB" sz="2200">
                <a:ea typeface="+mn-lt"/>
                <a:cs typeface="+mn-lt"/>
                <a:hlinkClick r:id="rId4"/>
              </a:rPr>
              <a:t>https://www.youtube.com/@nhswalese-library</a:t>
            </a:r>
            <a:endParaRPr lang="en-GB" sz="2200">
              <a:ea typeface="+mn-lt"/>
              <a:cs typeface="+mn-lt"/>
            </a:endParaRPr>
          </a:p>
          <a:p>
            <a:endParaRPr lang="en-GB" sz="2200">
              <a:ea typeface="+mn-lt"/>
              <a:cs typeface="+mn-lt"/>
            </a:endParaRPr>
          </a:p>
          <a:p>
            <a:r>
              <a:rPr lang="en-GB" sz="2200">
                <a:ea typeface="+mn-lt"/>
                <a:cs typeface="+mn-lt"/>
              </a:rPr>
              <a:t>Literature Searching Video link: </a:t>
            </a:r>
            <a:r>
              <a:rPr lang="en-GB" sz="2200">
                <a:ea typeface="+mn-lt"/>
                <a:cs typeface="+mn-lt"/>
                <a:hlinkClick r:id="rId5"/>
              </a:rPr>
              <a:t>https://youtu.be/fOEYO3vofNc?si=u2JVbVc4cxEyFNwW</a:t>
            </a:r>
            <a:endParaRPr lang="en-GB" sz="2200">
              <a:cs typeface="Calibri"/>
            </a:endParaRPr>
          </a:p>
          <a:p>
            <a:endParaRPr lang="en-GB" sz="2200">
              <a:cs typeface="Calibri"/>
            </a:endParaRPr>
          </a:p>
          <a:p>
            <a:pPr marL="0" indent="0">
              <a:buNone/>
            </a:pPr>
            <a:endParaRPr lang="en-GB" sz="2200">
              <a:cs typeface="Calibri"/>
            </a:endParaRPr>
          </a:p>
          <a:p>
            <a:endParaRPr lang="en-GB" sz="2200">
              <a:cs typeface="Calibri"/>
            </a:endParaRPr>
          </a:p>
        </p:txBody>
      </p:sp>
      <p:sp>
        <p:nvSpPr>
          <p:cNvPr id="6" name="TextBox 5">
            <a:extLst>
              <a:ext uri="{FF2B5EF4-FFF2-40B4-BE49-F238E27FC236}">
                <a16:creationId xmlns:a16="http://schemas.microsoft.com/office/drawing/2014/main" id="{D92B2D34-E124-D6BA-D7C3-827F58B49EB4}"/>
              </a:ext>
            </a:extLst>
          </p:cNvPr>
          <p:cNvSpPr txBox="1"/>
          <p:nvPr/>
        </p:nvSpPr>
        <p:spPr>
          <a:xfrm>
            <a:off x="571977" y="987327"/>
            <a:ext cx="11354492" cy="769441"/>
          </a:xfrm>
          <a:prstGeom prst="rect">
            <a:avLst/>
          </a:prstGeom>
          <a:noFill/>
        </p:spPr>
        <p:txBody>
          <a:bodyPr wrap="square">
            <a:spAutoFit/>
          </a:bodyPr>
          <a:lstStyle/>
          <a:p>
            <a:pPr marL="0" indent="0">
              <a:buNone/>
            </a:pPr>
            <a:r>
              <a:rPr lang="en-GB" sz="2200">
                <a:ea typeface="+mn-lt"/>
                <a:cs typeface="+mn-lt"/>
              </a:rPr>
              <a:t>All </a:t>
            </a:r>
            <a:r>
              <a:rPr lang="en-GB" sz="2200" b="1">
                <a:ea typeface="+mn-lt"/>
                <a:cs typeface="+mn-lt"/>
              </a:rPr>
              <a:t>NHS staff </a:t>
            </a:r>
            <a:r>
              <a:rPr lang="en-GB" sz="2200">
                <a:ea typeface="+mn-lt"/>
                <a:cs typeface="+mn-lt"/>
              </a:rPr>
              <a:t>can also join their </a:t>
            </a:r>
            <a:r>
              <a:rPr lang="en-GB" sz="2200" b="1">
                <a:ea typeface="+mn-lt"/>
                <a:cs typeface="+mn-lt"/>
              </a:rPr>
              <a:t>local </a:t>
            </a:r>
            <a:r>
              <a:rPr lang="en-GB" sz="2200">
                <a:ea typeface="+mn-lt"/>
                <a:cs typeface="+mn-lt"/>
              </a:rPr>
              <a:t>NHS Wales Library Service (hospital libraries). </a:t>
            </a:r>
            <a:r>
              <a:rPr lang="en-GB" sz="2200">
                <a:cs typeface="Calibri"/>
              </a:rPr>
              <a:t>Each NHS library has its own webpage but shares the same catalogue.</a:t>
            </a:r>
            <a:endParaRPr lang="en-GB" sz="2200">
              <a:ea typeface="+mn-lt"/>
              <a:cs typeface="+mn-lt"/>
            </a:endParaRPr>
          </a:p>
        </p:txBody>
      </p:sp>
    </p:spTree>
    <p:extLst>
      <p:ext uri="{BB962C8B-B14F-4D97-AF65-F5344CB8AC3E}">
        <p14:creationId xmlns:p14="http://schemas.microsoft.com/office/powerpoint/2010/main" val="2906079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a:latin typeface="Calibri "/>
                <a:cs typeface="Calibri Light" panose="020F0302020204030204" pitchFamily="34" charset="0"/>
              </a:rPr>
              <a:t>Keep up-to-date with the latest issues of your favourite journals.</a:t>
            </a:r>
          </a:p>
          <a:p>
            <a:pPr marL="0" indent="0">
              <a:buNone/>
            </a:pPr>
            <a:endParaRPr lang="en-GB">
              <a:latin typeface="Calibri "/>
              <a:cs typeface="Calibri Light" panose="020F0302020204030204" pitchFamily="34" charset="0"/>
            </a:endParaRPr>
          </a:p>
          <a:p>
            <a:pPr marL="0" indent="0">
              <a:buNone/>
            </a:pPr>
            <a:r>
              <a:rPr lang="en-GB">
                <a:latin typeface="Calibri "/>
                <a:cs typeface="Calibri Light" panose="020F0302020204030204" pitchFamily="34" charset="0"/>
              </a:rPr>
              <a:t>Browse by subject or use the search box and search by title, subject or ISSN.</a:t>
            </a:r>
          </a:p>
          <a:p>
            <a:pPr marL="0" indent="0">
              <a:buNone/>
            </a:pPr>
            <a:endParaRPr lang="en-GB">
              <a:latin typeface="Calibri "/>
              <a:cs typeface="Calibri Light" panose="020F0302020204030204" pitchFamily="34" charset="0"/>
            </a:endParaRPr>
          </a:p>
          <a:p>
            <a:pPr marL="0" indent="0">
              <a:buNone/>
            </a:pPr>
            <a:r>
              <a:rPr lang="en-GB">
                <a:latin typeface="Calibri "/>
                <a:cs typeface="Calibri Light" panose="020F0302020204030204" pitchFamily="34" charset="0"/>
              </a:rPr>
              <a:t>Use My Bookshelf and My Articles to save favourite content.</a:t>
            </a:r>
            <a:endParaRPr lang="en-GB" sz="3100">
              <a:latin typeface="Calibri Light" panose="020F0302020204030204" pitchFamily="34" charset="0"/>
              <a:cs typeface="Calibri Light" panose="020F0302020204030204" pitchFamily="34" charset="0"/>
            </a:endParaRPr>
          </a:p>
          <a:p>
            <a:pPr marL="0" indent="0">
              <a:buNone/>
            </a:pPr>
            <a:endParaRPr lang="en-GB"/>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165227" y="4873143"/>
            <a:ext cx="1949652" cy="569387"/>
          </a:xfrm>
          <a:prstGeom prst="rect">
            <a:avLst/>
          </a:prstGeom>
          <a:noFill/>
        </p:spPr>
        <p:txBody>
          <a:bodyPr wrap="square">
            <a:spAutoFit/>
          </a:bodyPr>
          <a:lstStyle/>
          <a:p>
            <a:pPr marL="0" indent="0">
              <a:buNone/>
            </a:pPr>
            <a:r>
              <a:rPr lang="en-GB" sz="3100">
                <a:cs typeface="Calibri Light" panose="020F0302020204030204" pitchFamily="34" charset="0"/>
                <a:hlinkClick r:id="rId3"/>
              </a:rPr>
              <a:t>Browzine</a:t>
            </a:r>
            <a:endParaRPr lang="en-GB" sz="310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1149541" y="4740901"/>
            <a:ext cx="918936" cy="911059"/>
          </a:xfrm>
          <a:prstGeom prst="rect">
            <a:avLst/>
          </a:prstGeom>
        </p:spPr>
      </p:pic>
      <p:pic>
        <p:nvPicPr>
          <p:cNvPr id="7" name="Picture 6">
            <a:extLst>
              <a:ext uri="{FF2B5EF4-FFF2-40B4-BE49-F238E27FC236}">
                <a16:creationId xmlns:a16="http://schemas.microsoft.com/office/drawing/2014/main" id="{1F74711E-6E86-0B3F-319E-108FFE385607}"/>
              </a:ext>
            </a:extLst>
          </p:cNvPr>
          <p:cNvPicPr>
            <a:picLocks noChangeAspect="1"/>
          </p:cNvPicPr>
          <p:nvPr/>
        </p:nvPicPr>
        <p:blipFill>
          <a:blip r:embed="rId5"/>
          <a:stretch>
            <a:fillRect/>
          </a:stretch>
        </p:blipFill>
        <p:spPr>
          <a:xfrm>
            <a:off x="5078782" y="1283228"/>
            <a:ext cx="6612958" cy="32811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a:latin typeface="+mn-lt"/>
              </a:rPr>
              <a:t>Develop your skills</a:t>
            </a:r>
            <a:endParaRPr lang="en-US">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0" indent="0">
              <a:buNone/>
            </a:pPr>
            <a:r>
              <a:rPr lang="en-GB" sz="2400" b="1">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9329" y="5006596"/>
            <a:ext cx="513094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6004886" y="1357969"/>
            <a:ext cx="6342744" cy="3016210"/>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3"/>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4"/>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6"/>
            <a:extLst>
              <a:ext uri="{FF2B5EF4-FFF2-40B4-BE49-F238E27FC236}">
                <a16:creationId xmlns:a16="http://schemas.microsoft.com/office/drawing/2014/main" id="{6CE3850F-2918-F351-623C-BFF1CE5C4347}"/>
              </a:ext>
            </a:extLst>
          </p:cNvPr>
          <p:cNvPicPr>
            <a:picLocks noChangeAspect="1"/>
          </p:cNvPicPr>
          <p:nvPr/>
        </p:nvPicPr>
        <p:blipFill>
          <a:blip r:embed="rId7">
            <a:duotone>
              <a:schemeClr val="accent1">
                <a:shade val="45000"/>
                <a:satMod val="135000"/>
              </a:schemeClr>
              <a:prstClr val="white"/>
            </a:duotone>
            <a:extLst>
              <a:ext uri="{BEBA8EAE-BF5A-486C-A8C5-ECC9F3942E4B}">
                <a14:imgProps xmlns:a14="http://schemas.microsoft.com/office/drawing/2010/main">
                  <a14:imgLayer r:embed="rId8">
                    <a14:imgEffect>
                      <a14:sharpenSoften amount="50000"/>
                    </a14:imgEffect>
                  </a14:imgLayer>
                </a14:imgProps>
              </a:ext>
            </a:extLst>
          </a:blip>
          <a:stretch>
            <a:fillRect/>
          </a:stretch>
        </p:blipFill>
        <p:spPr>
          <a:xfrm>
            <a:off x="8500636" y="3428999"/>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a:solidFill>
                  <a:schemeClr val="bg1">
                    <a:lumMod val="95000"/>
                  </a:schemeClr>
                </a:solidFill>
              </a:rPr>
              <a:t>Source: </a:t>
            </a:r>
            <a:r>
              <a:rPr lang="en-GB" err="1">
                <a:solidFill>
                  <a:schemeClr val="bg1">
                    <a:lumMod val="95000"/>
                  </a:schemeClr>
                </a:solidFill>
                <a:hlinkClick r:id="rId9">
                  <a:extLst>
                    <a:ext uri="{A12FA001-AC4F-418D-AE19-62706E023703}">
                      <ahyp:hlinkClr xmlns:ahyp="http://schemas.microsoft.com/office/drawing/2018/hyperlinkcolor" val="tx"/>
                    </a:ext>
                  </a:extLst>
                </a:hlinkClick>
              </a:rPr>
              <a:t>Pixabay</a:t>
            </a:r>
            <a:r>
              <a:rPr lang="en-GB">
                <a:solidFill>
                  <a:schemeClr val="bg1">
                    <a:lumMod val="95000"/>
                  </a:schemeClr>
                </a:solidFill>
                <a:hlinkClick r:id="rId9">
                  <a:extLst>
                    <a:ext uri="{A12FA001-AC4F-418D-AE19-62706E023703}">
                      <ahyp:hlinkClr xmlns:ahyp="http://schemas.microsoft.com/office/drawing/2018/hyperlinkcolor" val="tx"/>
                    </a:ext>
                  </a:extLst>
                </a:hlinkClick>
              </a:rPr>
              <a:t>: image by Geralt</a:t>
            </a:r>
            <a:endParaRPr lang="en-GB">
              <a:solidFill>
                <a:schemeClr val="bg1">
                  <a:lumMod val="95000"/>
                </a:schemeClr>
              </a:solidFill>
            </a:endParaRPr>
          </a:p>
        </p:txBody>
      </p:sp>
    </p:spTree>
    <p:extLst>
      <p:ext uri="{BB962C8B-B14F-4D97-AF65-F5344CB8AC3E}">
        <p14:creationId xmlns:p14="http://schemas.microsoft.com/office/powerpoint/2010/main" val="2578780062"/>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12</TotalTime>
  <Words>2283</Words>
  <Application>Microsoft Office PowerPoint</Application>
  <PresentationFormat>Widescreen</PresentationFormat>
  <Paragraphs>343</Paragraphs>
  <Slides>33</Slides>
  <Notes>12</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33</vt:i4>
      </vt:variant>
    </vt:vector>
  </HeadingPairs>
  <TitlesOfParts>
    <vt:vector size="43" baseType="lpstr">
      <vt:lpstr>Arial,Sans-Serif</vt:lpstr>
      <vt:lpstr>Calibri </vt:lpstr>
      <vt:lpstr>Aptos</vt:lpstr>
      <vt:lpstr>Arial</vt:lpstr>
      <vt:lpstr>Calibri</vt:lpstr>
      <vt:lpstr>Calibri Light</vt:lpstr>
      <vt:lpstr>Comic Sans MS</vt: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Library Anxiety</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Human Anatomy Atlas </vt:lpstr>
      <vt:lpstr>ScienceDirect</vt:lpstr>
      <vt:lpstr>Proquest Central</vt:lpstr>
      <vt:lpstr>PubMed</vt:lpstr>
      <vt:lpstr>Database: BoB</vt:lpstr>
      <vt:lpstr>NHS eLibrary</vt:lpstr>
      <vt:lpstr>NHS Hospital library</vt:lpstr>
      <vt:lpstr>Search for journals - Browzine</vt:lpstr>
      <vt:lpstr>Evaluating Information</vt:lpstr>
      <vt:lpstr>AI CRAAP Test</vt:lpstr>
      <vt:lpstr>Develop your skills</vt:lpstr>
      <vt:lpstr>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5</cp:revision>
  <dcterms:created xsi:type="dcterms:W3CDTF">2021-03-09T15:35:42Z</dcterms:created>
  <dcterms:modified xsi:type="dcterms:W3CDTF">2026-09-30T13:40:13Z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