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9" r:id="rId3"/>
    <p:sldId id="260" r:id="rId4"/>
    <p:sldId id="258" r:id="rId5"/>
    <p:sldId id="257" r:id="rId6"/>
    <p:sldId id="261" r:id="rId7"/>
    <p:sldId id="263" r:id="rId8"/>
    <p:sldId id="264" r:id="rId9"/>
    <p:sldId id="265" r:id="rId10"/>
    <p:sldId id="267" r:id="rId11"/>
    <p:sldId id="268" r:id="rId12"/>
    <p:sldId id="262" r:id="rId13"/>
    <p:sldId id="26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433" dt="2026-10-11T21:52:04.301"/>
    <p1510:client id="{1EDEF3D7-E7B8-1399-6516-053991BC52D7}" v="962" dt="2026-10-11T20:27:44.604"/>
    <p1510:client id="{205FD63B-4267-17F2-FFDB-93B4E6ADE883}" v="163" dt="2026-10-11T21:46:18.313"/>
    <p1510:client id="{212AFFF5-9820-B254-542A-71E8F1B5CB0B}" v="105" dt="2026-10-11T20:55:32.631"/>
    <p1510:client id="{2D0DC9CD-F2EF-E2C3-4E24-435D5D78DAD4}" v="187" dt="2026-10-11T21:02:55.802"/>
    <p1510:client id="{813C1CDF-A773-0480-5A4E-BEB0947008DD}" v="133" dt="2026-10-11T15:59:18.488"/>
    <p1510:client id="{81764C02-57AB-7CBB-4E56-B9064B396CD0}" v="7" dt="2026-10-11T16:10:32"/>
    <p1510:client id="{8FAA531B-615F-8596-DE4A-194481B7319C}" v="1480" dt="2026-10-11T15:02:11.652"/>
    <p1510:client id="{F87B9EBF-FF4D-0DA3-D623-A45FE3CA0568}" v="5" dt="2026-10-11T19:41:06.23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svg"/><Relationship Id="rId1" Type="http://schemas.openxmlformats.org/officeDocument/2006/relationships/image" Target="../media/image4.svg"/></Relationships>
</file>

<file path=ppt/diagrams/_rels/data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svg"/><Relationship Id="rId1" Type="http://schemas.openxmlformats.org/officeDocument/2006/relationships/image" Target="../media/image7.svg"/></Relationships>
</file>

<file path=ppt/diagrams/_rels/data5.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image" Target="../media/image11.svg"/></Relationships>
</file>

<file path=ppt/diagrams/_rels/drawing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svg"/><Relationship Id="rId1" Type="http://schemas.openxmlformats.org/officeDocument/2006/relationships/image" Target="../media/image4.svg"/></Relationships>
</file>

<file path=ppt/diagrams/_rels/drawing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svg"/><Relationship Id="rId1" Type="http://schemas.openxmlformats.org/officeDocument/2006/relationships/image" Target="../media/image7.svg"/></Relationships>
</file>

<file path=ppt/diagrams/_rels/drawing5.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image" Target="../media/image11.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409B6E-30F7-45CA-A643-0E082C61BA18}" type="doc">
      <dgm:prSet loTypeId="urn:microsoft.com/office/officeart/2005/8/layout/matrix3" loCatId="matrix" qsTypeId="urn:microsoft.com/office/officeart/2005/8/quickstyle/simple1" qsCatId="simple" csTypeId="urn:microsoft.com/office/officeart/2005/8/colors/colorful1" csCatId="colorful" phldr="1"/>
      <dgm:spPr/>
      <dgm:t>
        <a:bodyPr/>
        <a:lstStyle/>
        <a:p>
          <a:endParaRPr lang="en-US"/>
        </a:p>
      </dgm:t>
    </dgm:pt>
    <dgm:pt modelId="{4094F37C-5E30-4379-A78A-185CDD1B5D7D}">
      <dgm:prSet phldr="0"/>
      <dgm:spPr/>
      <dgm:t>
        <a:bodyPr/>
        <a:lstStyle/>
        <a:p>
          <a:pPr rtl="0"/>
          <a:r>
            <a:rPr lang="en-US" b="1">
              <a:solidFill>
                <a:schemeClr val="bg1"/>
              </a:solidFill>
              <a:latin typeface="Aptos Display" panose="02110004020202020204"/>
            </a:rPr>
            <a:t>Keeping staff messages in one place would make information easier to manage instead of having it  spread across different platforms </a:t>
          </a:r>
          <a:r>
            <a:rPr lang="en-US" sz="1800" b="1">
              <a:solidFill>
                <a:schemeClr val="bg1"/>
              </a:solidFill>
              <a:latin typeface="Aptos Display" panose="02110004020202020204"/>
            </a:rPr>
            <a:t>at Ashford community care </a:t>
          </a:r>
          <a:r>
            <a:rPr lang="en-US" sz="1100" b="1">
              <a:solidFill>
                <a:schemeClr val="bg1"/>
              </a:solidFill>
            </a:rPr>
            <a:t>(Department of Health and Social Care, 2026</a:t>
          </a:r>
          <a:r>
            <a:rPr lang="en-US" sz="1100" b="1">
              <a:solidFill>
                <a:schemeClr val="bg1"/>
              </a:solidFill>
              <a:latin typeface="Aptos Display" panose="02110004020202020204"/>
            </a:rPr>
            <a:t>).</a:t>
          </a:r>
          <a:endParaRPr lang="en-US" sz="1100" b="1">
            <a:solidFill>
              <a:schemeClr val="bg1"/>
            </a:solidFill>
          </a:endParaRPr>
        </a:p>
      </dgm:t>
    </dgm:pt>
    <dgm:pt modelId="{1FC3DE47-BEE8-4B38-9D3E-5D07FFA47AA3}" type="parTrans" cxnId="{701E4BFB-4F3F-4F70-81CA-1BE00D53EF3A}">
      <dgm:prSet/>
      <dgm:spPr/>
      <dgm:t>
        <a:bodyPr/>
        <a:lstStyle/>
        <a:p>
          <a:endParaRPr lang="en-US"/>
        </a:p>
      </dgm:t>
    </dgm:pt>
    <dgm:pt modelId="{6B8F565B-286C-48AF-8D56-933711E303C1}" type="sibTrans" cxnId="{701E4BFB-4F3F-4F70-81CA-1BE00D53EF3A}">
      <dgm:prSet/>
      <dgm:spPr/>
      <dgm:t>
        <a:bodyPr/>
        <a:lstStyle/>
        <a:p>
          <a:endParaRPr lang="en-US"/>
        </a:p>
      </dgm:t>
    </dgm:pt>
    <dgm:pt modelId="{BFBE4207-E63D-485E-8E66-ADFB7C3E58B1}">
      <dgm:prSet/>
      <dgm:spPr/>
      <dgm:t>
        <a:bodyPr/>
        <a:lstStyle/>
        <a:p>
          <a:pPr rtl="0"/>
          <a:r>
            <a:rPr lang="en-US" b="1">
              <a:solidFill>
                <a:schemeClr val="bg1"/>
              </a:solidFill>
            </a:rPr>
            <a:t>Microsoft teams </a:t>
          </a:r>
          <a:r>
            <a:rPr lang="en-US" b="1">
              <a:solidFill>
                <a:schemeClr val="bg1"/>
              </a:solidFill>
              <a:latin typeface="Aptos Display" panose="02110004020202020204"/>
            </a:rPr>
            <a:t>allows staff to communicate through chats and calls and share information across different locations</a:t>
          </a:r>
          <a:r>
            <a:rPr lang="en-US" b="1">
              <a:solidFill>
                <a:schemeClr val="bg1"/>
              </a:solidFill>
            </a:rPr>
            <a:t> (NHS England, </a:t>
          </a:r>
          <a:r>
            <a:rPr lang="en-US" b="1">
              <a:solidFill>
                <a:schemeClr val="bg1"/>
              </a:solidFill>
              <a:latin typeface="Aptos Display" panose="02110004020202020204"/>
            </a:rPr>
            <a:t>2025</a:t>
          </a:r>
          <a:r>
            <a:rPr lang="en-US" b="1">
              <a:solidFill>
                <a:schemeClr val="bg1"/>
              </a:solidFill>
            </a:rPr>
            <a:t>).</a:t>
          </a:r>
          <a:r>
            <a:rPr lang="en-US" b="1">
              <a:solidFill>
                <a:schemeClr val="bg1"/>
              </a:solidFill>
              <a:latin typeface="Aptos Display" panose="02110004020202020204"/>
            </a:rPr>
            <a:t> Research in an NHS community service also found Microsoft Teams supported teamwork and knowledge sharing among staff (Hargreaves et al., 2022).</a:t>
          </a:r>
          <a:endParaRPr lang="en-US" b="1">
            <a:solidFill>
              <a:schemeClr val="bg1"/>
            </a:solidFill>
          </a:endParaRPr>
        </a:p>
      </dgm:t>
    </dgm:pt>
    <dgm:pt modelId="{13A47C73-2109-4DFD-8AD4-FBBB03987B87}" type="parTrans" cxnId="{C0E6A866-F34B-481F-820D-E00B1FE8CCE1}">
      <dgm:prSet/>
      <dgm:spPr/>
      <dgm:t>
        <a:bodyPr/>
        <a:lstStyle/>
        <a:p>
          <a:endParaRPr lang="en-US"/>
        </a:p>
      </dgm:t>
    </dgm:pt>
    <dgm:pt modelId="{EA75F2CB-FEA8-47ED-B22D-9BC5A53294E7}" type="sibTrans" cxnId="{C0E6A866-F34B-481F-820D-E00B1FE8CCE1}">
      <dgm:prSet/>
      <dgm:spPr/>
      <dgm:t>
        <a:bodyPr/>
        <a:lstStyle/>
        <a:p>
          <a:endParaRPr lang="en-US"/>
        </a:p>
      </dgm:t>
    </dgm:pt>
    <dgm:pt modelId="{3262B283-1EF6-47D7-AECC-777F2863AC92}">
      <dgm:prSet/>
      <dgm:spPr/>
      <dgm:t>
        <a:bodyPr/>
        <a:lstStyle/>
        <a:p>
          <a:pPr rtl="0"/>
          <a:r>
            <a:rPr lang="en-US" b="1">
              <a:solidFill>
                <a:schemeClr val="bg1"/>
              </a:solidFill>
            </a:rPr>
            <a:t>At Ashford </a:t>
          </a:r>
          <a:r>
            <a:rPr lang="en-US" b="1">
              <a:solidFill>
                <a:schemeClr val="bg1"/>
              </a:solidFill>
              <a:latin typeface="Aptos Display" panose="02110004020202020204"/>
            </a:rPr>
            <a:t>community care </a:t>
          </a:r>
          <a:r>
            <a:rPr lang="en-US" b="1">
              <a:solidFill>
                <a:schemeClr val="bg1"/>
              </a:solidFill>
            </a:rPr>
            <a:t> staff could</a:t>
          </a:r>
          <a:r>
            <a:rPr lang="en-US" b="1">
              <a:solidFill>
                <a:schemeClr val="bg1"/>
              </a:solidFill>
              <a:latin typeface="Aptos Display" panose="02110004020202020204"/>
            </a:rPr>
            <a:t> check</a:t>
          </a:r>
          <a:r>
            <a:rPr lang="en-US" b="1">
              <a:solidFill>
                <a:schemeClr val="bg1"/>
              </a:solidFill>
            </a:rPr>
            <a:t> </a:t>
          </a:r>
          <a:r>
            <a:rPr lang="en-US" b="1">
              <a:solidFill>
                <a:schemeClr val="bg1"/>
              </a:solidFill>
              <a:latin typeface="Aptos Display" panose="02110004020202020204"/>
            </a:rPr>
            <a:t>daily </a:t>
          </a:r>
          <a:r>
            <a:rPr lang="en-US" b="1">
              <a:solidFill>
                <a:schemeClr val="bg1"/>
              </a:solidFill>
            </a:rPr>
            <a:t>updates in one place instead of relying on separate </a:t>
          </a:r>
          <a:r>
            <a:rPr lang="en-US" b="1">
              <a:solidFill>
                <a:schemeClr val="bg1"/>
              </a:solidFill>
              <a:latin typeface="Aptos Display" panose="02110004020202020204"/>
            </a:rPr>
            <a:t>emails, messages</a:t>
          </a:r>
          <a:r>
            <a:rPr lang="en-US" b="1">
              <a:solidFill>
                <a:schemeClr val="bg1"/>
              </a:solidFill>
            </a:rPr>
            <a:t> </a:t>
          </a:r>
          <a:r>
            <a:rPr lang="en-US" b="1">
              <a:solidFill>
                <a:schemeClr val="bg1"/>
              </a:solidFill>
              <a:latin typeface="Aptos Display" panose="02110004020202020204"/>
            </a:rPr>
            <a:t>and </a:t>
          </a:r>
          <a:r>
            <a:rPr lang="en-US" b="1">
              <a:solidFill>
                <a:schemeClr val="bg1"/>
              </a:solidFill>
            </a:rPr>
            <a:t>calls</a:t>
          </a:r>
          <a:r>
            <a:rPr lang="en-US" b="1">
              <a:solidFill>
                <a:schemeClr val="bg1"/>
              </a:solidFill>
              <a:latin typeface="Aptos Display" panose="02110004020202020204"/>
            </a:rPr>
            <a:t>. For example, a care coordinator could post a change to the daily visits on Microsoft Teams so support workers can check it before their next appointment.  NHS ENGLAND (2025).</a:t>
          </a:r>
          <a:endParaRPr lang="en-US" b="1">
            <a:solidFill>
              <a:schemeClr val="bg1"/>
            </a:solidFill>
          </a:endParaRPr>
        </a:p>
      </dgm:t>
    </dgm:pt>
    <dgm:pt modelId="{C9D39198-8370-4203-B714-868648C3AD5A}" type="parTrans" cxnId="{0A62749C-BD21-46CE-9EAD-7E906E4C5CBC}">
      <dgm:prSet/>
      <dgm:spPr/>
      <dgm:t>
        <a:bodyPr/>
        <a:lstStyle/>
        <a:p>
          <a:endParaRPr lang="en-US"/>
        </a:p>
      </dgm:t>
    </dgm:pt>
    <dgm:pt modelId="{264AC4C6-33FF-470E-86BF-B38C4207F637}" type="sibTrans" cxnId="{0A62749C-BD21-46CE-9EAD-7E906E4C5CBC}">
      <dgm:prSet/>
      <dgm:spPr/>
      <dgm:t>
        <a:bodyPr/>
        <a:lstStyle/>
        <a:p>
          <a:endParaRPr lang="en-US"/>
        </a:p>
      </dgm:t>
    </dgm:pt>
    <dgm:pt modelId="{11A6F07C-4BC4-461F-982C-4CFCC8B051CB}">
      <dgm:prSet/>
      <dgm:spPr/>
      <dgm:t>
        <a:bodyPr/>
        <a:lstStyle/>
        <a:p>
          <a:pPr rtl="0"/>
          <a:r>
            <a:rPr lang="en-US" b="1">
              <a:solidFill>
                <a:schemeClr val="bg1"/>
              </a:solidFill>
            </a:rPr>
            <a:t>This could</a:t>
          </a:r>
          <a:r>
            <a:rPr lang="en-US" b="1">
              <a:solidFill>
                <a:schemeClr val="bg1"/>
              </a:solidFill>
              <a:latin typeface="Aptos Display" panose="02110004020202020204"/>
            </a:rPr>
            <a:t> save</a:t>
          </a:r>
          <a:r>
            <a:rPr lang="en-US" b="1">
              <a:solidFill>
                <a:schemeClr val="bg1"/>
              </a:solidFill>
            </a:rPr>
            <a:t> </a:t>
          </a:r>
          <a:r>
            <a:rPr lang="en-US" b="1">
              <a:solidFill>
                <a:schemeClr val="bg1"/>
              </a:solidFill>
              <a:latin typeface="Aptos Display" panose="02110004020202020204"/>
            </a:rPr>
            <a:t>staff time reduce </a:t>
          </a:r>
          <a:r>
            <a:rPr lang="en-US" b="1">
              <a:solidFill>
                <a:schemeClr val="bg1"/>
              </a:solidFill>
            </a:rPr>
            <a:t>duplicated work and</a:t>
          </a:r>
          <a:r>
            <a:rPr lang="en-US" b="1">
              <a:solidFill>
                <a:schemeClr val="bg1"/>
              </a:solidFill>
              <a:latin typeface="Aptos Display" panose="02110004020202020204"/>
            </a:rPr>
            <a:t> important</a:t>
          </a:r>
          <a:r>
            <a:rPr lang="en-US" b="1">
              <a:solidFill>
                <a:schemeClr val="bg1"/>
              </a:solidFill>
            </a:rPr>
            <a:t> information</a:t>
          </a:r>
          <a:r>
            <a:rPr lang="en-US" b="1">
              <a:solidFill>
                <a:schemeClr val="bg1"/>
              </a:solidFill>
              <a:latin typeface="Aptos Display" panose="02110004020202020204"/>
            </a:rPr>
            <a:t> being missed at Ashford community care.</a:t>
          </a:r>
          <a:endParaRPr lang="en-US" b="1">
            <a:solidFill>
              <a:schemeClr val="bg1"/>
            </a:solidFill>
          </a:endParaRPr>
        </a:p>
      </dgm:t>
    </dgm:pt>
    <dgm:pt modelId="{8524379B-FD1F-4883-BAB3-9B46F5A0062E}" type="parTrans" cxnId="{4BF57043-9E6C-4256-9C06-E401E8E94EDA}">
      <dgm:prSet/>
      <dgm:spPr/>
      <dgm:t>
        <a:bodyPr/>
        <a:lstStyle/>
        <a:p>
          <a:endParaRPr lang="en-US"/>
        </a:p>
      </dgm:t>
    </dgm:pt>
    <dgm:pt modelId="{942B1638-879D-4784-A8C4-2632829CE080}" type="sibTrans" cxnId="{4BF57043-9E6C-4256-9C06-E401E8E94EDA}">
      <dgm:prSet/>
      <dgm:spPr/>
      <dgm:t>
        <a:bodyPr/>
        <a:lstStyle/>
        <a:p>
          <a:endParaRPr lang="en-US"/>
        </a:p>
      </dgm:t>
    </dgm:pt>
    <dgm:pt modelId="{2FA0AA54-3806-4464-83A2-DB7FC35E9F10}" type="pres">
      <dgm:prSet presAssocID="{C9409B6E-30F7-45CA-A643-0E082C61BA18}" presName="matrix" presStyleCnt="0">
        <dgm:presLayoutVars>
          <dgm:chMax val="1"/>
          <dgm:dir/>
          <dgm:resizeHandles val="exact"/>
        </dgm:presLayoutVars>
      </dgm:prSet>
      <dgm:spPr/>
    </dgm:pt>
    <dgm:pt modelId="{645D252D-25F5-4F2B-9915-72445F6E5993}" type="pres">
      <dgm:prSet presAssocID="{C9409B6E-30F7-45CA-A643-0E082C61BA18}" presName="diamond" presStyleLbl="bgShp" presStyleIdx="0" presStyleCnt="1"/>
      <dgm:spPr/>
    </dgm:pt>
    <dgm:pt modelId="{B7F50FD1-BC5D-4DB0-9E1C-908148D240E2}" type="pres">
      <dgm:prSet presAssocID="{C9409B6E-30F7-45CA-A643-0E082C61BA18}" presName="quad1" presStyleLbl="node1" presStyleIdx="0" presStyleCnt="4">
        <dgm:presLayoutVars>
          <dgm:chMax val="0"/>
          <dgm:chPref val="0"/>
          <dgm:bulletEnabled val="1"/>
        </dgm:presLayoutVars>
      </dgm:prSet>
      <dgm:spPr/>
    </dgm:pt>
    <dgm:pt modelId="{3A7EC1B0-9AC9-4AF5-8DD1-3248678F71BA}" type="pres">
      <dgm:prSet presAssocID="{C9409B6E-30F7-45CA-A643-0E082C61BA18}" presName="quad2" presStyleLbl="node1" presStyleIdx="1" presStyleCnt="4">
        <dgm:presLayoutVars>
          <dgm:chMax val="0"/>
          <dgm:chPref val="0"/>
          <dgm:bulletEnabled val="1"/>
        </dgm:presLayoutVars>
      </dgm:prSet>
      <dgm:spPr/>
    </dgm:pt>
    <dgm:pt modelId="{1781AEE3-4EF2-432A-91B7-867C18F189CF}" type="pres">
      <dgm:prSet presAssocID="{C9409B6E-30F7-45CA-A643-0E082C61BA18}" presName="quad3" presStyleLbl="node1" presStyleIdx="2" presStyleCnt="4">
        <dgm:presLayoutVars>
          <dgm:chMax val="0"/>
          <dgm:chPref val="0"/>
          <dgm:bulletEnabled val="1"/>
        </dgm:presLayoutVars>
      </dgm:prSet>
      <dgm:spPr/>
    </dgm:pt>
    <dgm:pt modelId="{EC75BC82-085B-4FA3-AC90-0C980DEDC588}" type="pres">
      <dgm:prSet presAssocID="{C9409B6E-30F7-45CA-A643-0E082C61BA18}" presName="quad4" presStyleLbl="node1" presStyleIdx="3" presStyleCnt="4">
        <dgm:presLayoutVars>
          <dgm:chMax val="0"/>
          <dgm:chPref val="0"/>
          <dgm:bulletEnabled val="1"/>
        </dgm:presLayoutVars>
      </dgm:prSet>
      <dgm:spPr/>
    </dgm:pt>
  </dgm:ptLst>
  <dgm:cxnLst>
    <dgm:cxn modelId="{DE2B5F27-410E-4FED-AEB4-26AE8AE31F2C}" type="presOf" srcId="{4094F37C-5E30-4379-A78A-185CDD1B5D7D}" destId="{B7F50FD1-BC5D-4DB0-9E1C-908148D240E2}" srcOrd="0" destOrd="0" presId="urn:microsoft.com/office/officeart/2005/8/layout/matrix3"/>
    <dgm:cxn modelId="{0A766861-C639-4670-984A-78AAF063E8EA}" type="presOf" srcId="{C9409B6E-30F7-45CA-A643-0E082C61BA18}" destId="{2FA0AA54-3806-4464-83A2-DB7FC35E9F10}" srcOrd="0" destOrd="0" presId="urn:microsoft.com/office/officeart/2005/8/layout/matrix3"/>
    <dgm:cxn modelId="{4BF57043-9E6C-4256-9C06-E401E8E94EDA}" srcId="{C9409B6E-30F7-45CA-A643-0E082C61BA18}" destId="{11A6F07C-4BC4-461F-982C-4CFCC8B051CB}" srcOrd="3" destOrd="0" parTransId="{8524379B-FD1F-4883-BAB3-9B46F5A0062E}" sibTransId="{942B1638-879D-4784-A8C4-2632829CE080}"/>
    <dgm:cxn modelId="{C0E6A866-F34B-481F-820D-E00B1FE8CCE1}" srcId="{C9409B6E-30F7-45CA-A643-0E082C61BA18}" destId="{BFBE4207-E63D-485E-8E66-ADFB7C3E58B1}" srcOrd="1" destOrd="0" parTransId="{13A47C73-2109-4DFD-8AD4-FBBB03987B87}" sibTransId="{EA75F2CB-FEA8-47ED-B22D-9BC5A53294E7}"/>
    <dgm:cxn modelId="{92D9DE4D-727E-4D47-B094-03AE2AB6BFF9}" type="presOf" srcId="{BFBE4207-E63D-485E-8E66-ADFB7C3E58B1}" destId="{3A7EC1B0-9AC9-4AF5-8DD1-3248678F71BA}" srcOrd="0" destOrd="0" presId="urn:microsoft.com/office/officeart/2005/8/layout/matrix3"/>
    <dgm:cxn modelId="{8246E299-3278-4371-878A-0E75F1A71796}" type="presOf" srcId="{3262B283-1EF6-47D7-AECC-777F2863AC92}" destId="{1781AEE3-4EF2-432A-91B7-867C18F189CF}" srcOrd="0" destOrd="0" presId="urn:microsoft.com/office/officeart/2005/8/layout/matrix3"/>
    <dgm:cxn modelId="{0A62749C-BD21-46CE-9EAD-7E906E4C5CBC}" srcId="{C9409B6E-30F7-45CA-A643-0E082C61BA18}" destId="{3262B283-1EF6-47D7-AECC-777F2863AC92}" srcOrd="2" destOrd="0" parTransId="{C9D39198-8370-4203-B714-868648C3AD5A}" sibTransId="{264AC4C6-33FF-470E-86BF-B38C4207F637}"/>
    <dgm:cxn modelId="{A64F13AD-18D4-4794-956E-AEFAD9D173BB}" type="presOf" srcId="{11A6F07C-4BC4-461F-982C-4CFCC8B051CB}" destId="{EC75BC82-085B-4FA3-AC90-0C980DEDC588}" srcOrd="0" destOrd="0" presId="urn:microsoft.com/office/officeart/2005/8/layout/matrix3"/>
    <dgm:cxn modelId="{701E4BFB-4F3F-4F70-81CA-1BE00D53EF3A}" srcId="{C9409B6E-30F7-45CA-A643-0E082C61BA18}" destId="{4094F37C-5E30-4379-A78A-185CDD1B5D7D}" srcOrd="0" destOrd="0" parTransId="{1FC3DE47-BEE8-4B38-9D3E-5D07FFA47AA3}" sibTransId="{6B8F565B-286C-48AF-8D56-933711E303C1}"/>
    <dgm:cxn modelId="{127C7025-82CC-464B-A298-B5CA7003107D}" type="presParOf" srcId="{2FA0AA54-3806-4464-83A2-DB7FC35E9F10}" destId="{645D252D-25F5-4F2B-9915-72445F6E5993}" srcOrd="0" destOrd="0" presId="urn:microsoft.com/office/officeart/2005/8/layout/matrix3"/>
    <dgm:cxn modelId="{9962FF15-F5E7-40E1-B6BD-E16E25CADE07}" type="presParOf" srcId="{2FA0AA54-3806-4464-83A2-DB7FC35E9F10}" destId="{B7F50FD1-BC5D-4DB0-9E1C-908148D240E2}" srcOrd="1" destOrd="0" presId="urn:microsoft.com/office/officeart/2005/8/layout/matrix3"/>
    <dgm:cxn modelId="{6C979BF1-83A1-4CB5-A299-1C866A747DB4}" type="presParOf" srcId="{2FA0AA54-3806-4464-83A2-DB7FC35E9F10}" destId="{3A7EC1B0-9AC9-4AF5-8DD1-3248678F71BA}" srcOrd="2" destOrd="0" presId="urn:microsoft.com/office/officeart/2005/8/layout/matrix3"/>
    <dgm:cxn modelId="{DEE87663-F227-49C5-9D38-2DC1B37E7F97}" type="presParOf" srcId="{2FA0AA54-3806-4464-83A2-DB7FC35E9F10}" destId="{1781AEE3-4EF2-432A-91B7-867C18F189CF}" srcOrd="3" destOrd="0" presId="urn:microsoft.com/office/officeart/2005/8/layout/matrix3"/>
    <dgm:cxn modelId="{0F86F0A7-CCB1-41C2-9171-CBCA60068E82}" type="presParOf" srcId="{2FA0AA54-3806-4464-83A2-DB7FC35E9F10}" destId="{EC75BC82-085B-4FA3-AC90-0C980DEDC588}"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411A342-D671-442C-84AB-5128D4F1AB5E}"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A0835B93-C72A-433A-AE7A-4B05BDC35391}">
      <dgm:prSet/>
      <dgm:spPr/>
      <dgm:t>
        <a:bodyPr/>
        <a:lstStyle/>
        <a:p>
          <a:pPr rtl="0">
            <a:lnSpc>
              <a:spcPct val="100000"/>
            </a:lnSpc>
          </a:pPr>
          <a:r>
            <a:rPr lang="en-US">
              <a:latin typeface="Aptos Display" panose="02110004020202020204"/>
            </a:rPr>
            <a:t>Microsoft Teams could</a:t>
          </a:r>
          <a:r>
            <a:rPr lang="en-US"/>
            <a:t> </a:t>
          </a:r>
          <a:r>
            <a:rPr lang="en-US">
              <a:latin typeface="Aptos Display" panose="02110004020202020204"/>
            </a:rPr>
            <a:t>help Ashford staff stay in touch throughout the day, even when they are based </a:t>
          </a:r>
          <a:r>
            <a:rPr lang="en-US"/>
            <a:t>staff in </a:t>
          </a:r>
          <a:r>
            <a:rPr lang="en-US">
              <a:latin typeface="Aptos Display" panose="02110004020202020204"/>
            </a:rPr>
            <a:t>different</a:t>
          </a:r>
          <a:r>
            <a:rPr lang="en-US"/>
            <a:t> locations</a:t>
          </a:r>
          <a:r>
            <a:rPr lang="en-US">
              <a:latin typeface="Aptos Display" panose="02110004020202020204"/>
            </a:rPr>
            <a:t>.</a:t>
          </a:r>
          <a:endParaRPr lang="en-US"/>
        </a:p>
      </dgm:t>
    </dgm:pt>
    <dgm:pt modelId="{E28056B8-57BA-4C92-A49F-B74202103A92}" type="parTrans" cxnId="{581890A5-614F-46C5-9E7F-2426F227232B}">
      <dgm:prSet/>
      <dgm:spPr/>
      <dgm:t>
        <a:bodyPr/>
        <a:lstStyle/>
        <a:p>
          <a:endParaRPr lang="en-US"/>
        </a:p>
      </dgm:t>
    </dgm:pt>
    <dgm:pt modelId="{49AA9BC1-ACE4-42C0-8C2F-93DCAAFF3011}" type="sibTrans" cxnId="{581890A5-614F-46C5-9E7F-2426F227232B}">
      <dgm:prSet/>
      <dgm:spPr/>
      <dgm:t>
        <a:bodyPr/>
        <a:lstStyle/>
        <a:p>
          <a:endParaRPr lang="en-US"/>
        </a:p>
      </dgm:t>
    </dgm:pt>
    <dgm:pt modelId="{6C7B78AB-CDA1-4F0A-BA76-5EA7EF709FBE}">
      <dgm:prSet phldr="0"/>
      <dgm:spPr/>
      <dgm:t>
        <a:bodyPr/>
        <a:lstStyle/>
        <a:p>
          <a:pPr rtl="0">
            <a:lnSpc>
              <a:spcPct val="100000"/>
            </a:lnSpc>
          </a:pPr>
          <a:r>
            <a:rPr lang="en-US">
              <a:latin typeface="Aptos Display" panose="02110004020202020204"/>
            </a:rPr>
            <a:t>Staff could use Microsoft Teams to share information and work together more easily, without needing to be in the same place</a:t>
          </a:r>
          <a:endParaRPr lang="en-US"/>
        </a:p>
      </dgm:t>
    </dgm:pt>
    <dgm:pt modelId="{E6512C84-B17D-4168-975E-B3EF49A15E0C}" type="parTrans" cxnId="{D672E0F2-7032-4C94-A240-A2F498F7A088}">
      <dgm:prSet/>
      <dgm:spPr/>
      <dgm:t>
        <a:bodyPr/>
        <a:lstStyle/>
        <a:p>
          <a:endParaRPr lang="en-US"/>
        </a:p>
      </dgm:t>
    </dgm:pt>
    <dgm:pt modelId="{DDF7F3D6-407F-4307-937F-9B4DED229D6D}" type="sibTrans" cxnId="{D672E0F2-7032-4C94-A240-A2F498F7A088}">
      <dgm:prSet/>
      <dgm:spPr/>
      <dgm:t>
        <a:bodyPr/>
        <a:lstStyle/>
        <a:p>
          <a:endParaRPr lang="en-US"/>
        </a:p>
      </dgm:t>
    </dgm:pt>
    <dgm:pt modelId="{60719E26-42A7-4588-B612-CB53929F71A1}">
      <dgm:prSet phldr="0"/>
      <dgm:spPr/>
      <dgm:t>
        <a:bodyPr/>
        <a:lstStyle/>
        <a:p>
          <a:pPr rtl="0">
            <a:lnSpc>
              <a:spcPct val="100000"/>
            </a:lnSpc>
          </a:pPr>
          <a:r>
            <a:rPr lang="en-US">
              <a:latin typeface="Aptos Display" panose="02110004020202020204"/>
            </a:rPr>
            <a:t>Keeping daily updates together could make important information quicker and easier for staff to find at Ashford community care.</a:t>
          </a:r>
          <a:endParaRPr lang="en-US"/>
        </a:p>
      </dgm:t>
    </dgm:pt>
    <dgm:pt modelId="{2D3775E3-8504-4A6F-90E4-D8362F5EC2EC}" type="parTrans" cxnId="{5666A360-E868-468A-BB98-D4DFA3F56D0D}">
      <dgm:prSet/>
      <dgm:spPr/>
      <dgm:t>
        <a:bodyPr/>
        <a:lstStyle/>
        <a:p>
          <a:endParaRPr lang="en-US"/>
        </a:p>
      </dgm:t>
    </dgm:pt>
    <dgm:pt modelId="{5D58904F-E9B2-4F82-806D-B4F40B589F5A}" type="sibTrans" cxnId="{5666A360-E868-468A-BB98-D4DFA3F56D0D}">
      <dgm:prSet/>
      <dgm:spPr/>
      <dgm:t>
        <a:bodyPr/>
        <a:lstStyle/>
        <a:p>
          <a:endParaRPr lang="en-US"/>
        </a:p>
      </dgm:t>
    </dgm:pt>
    <dgm:pt modelId="{7874F912-607B-40E2-AD44-76B64132D073}" type="pres">
      <dgm:prSet presAssocID="{F411A342-D671-442C-84AB-5128D4F1AB5E}" presName="root" presStyleCnt="0">
        <dgm:presLayoutVars>
          <dgm:dir/>
          <dgm:resizeHandles val="exact"/>
        </dgm:presLayoutVars>
      </dgm:prSet>
      <dgm:spPr/>
    </dgm:pt>
    <dgm:pt modelId="{ADE3741F-AD1B-4C7C-BBD7-ABEB6BA29041}" type="pres">
      <dgm:prSet presAssocID="{A0835B93-C72A-433A-AE7A-4B05BDC35391}" presName="compNode" presStyleCnt="0"/>
      <dgm:spPr/>
    </dgm:pt>
    <dgm:pt modelId="{188B3EB0-3FCA-4830-9C91-62A0CB2BDC8A}" type="pres">
      <dgm:prSet presAssocID="{A0835B93-C72A-433A-AE7A-4B05BDC35391}" presName="bgRect" presStyleLbl="bgShp" presStyleIdx="0" presStyleCnt="3"/>
      <dgm:spPr/>
    </dgm:pt>
    <dgm:pt modelId="{61364C25-4DD4-4771-B932-750558622512}" type="pres">
      <dgm:prSet presAssocID="{A0835B93-C72A-433A-AE7A-4B05BDC35391}"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Marker"/>
        </a:ext>
      </dgm:extLst>
    </dgm:pt>
    <dgm:pt modelId="{B4BB9A3F-8003-4DFE-8034-C573FBE24D16}" type="pres">
      <dgm:prSet presAssocID="{A0835B93-C72A-433A-AE7A-4B05BDC35391}" presName="spaceRect" presStyleCnt="0"/>
      <dgm:spPr/>
    </dgm:pt>
    <dgm:pt modelId="{6C973C4B-7007-440F-B371-F4590D191BD3}" type="pres">
      <dgm:prSet presAssocID="{A0835B93-C72A-433A-AE7A-4B05BDC35391}" presName="parTx" presStyleLbl="revTx" presStyleIdx="0" presStyleCnt="3">
        <dgm:presLayoutVars>
          <dgm:chMax val="0"/>
          <dgm:chPref val="0"/>
        </dgm:presLayoutVars>
      </dgm:prSet>
      <dgm:spPr/>
    </dgm:pt>
    <dgm:pt modelId="{4BC7D0D9-1F69-49CB-BE3C-C9A7C6850426}" type="pres">
      <dgm:prSet presAssocID="{49AA9BC1-ACE4-42C0-8C2F-93DCAAFF3011}" presName="sibTrans" presStyleCnt="0"/>
      <dgm:spPr/>
    </dgm:pt>
    <dgm:pt modelId="{947F21B1-D97B-4B4E-81EC-1CF8269F88A7}" type="pres">
      <dgm:prSet presAssocID="{6C7B78AB-CDA1-4F0A-BA76-5EA7EF709FBE}" presName="compNode" presStyleCnt="0"/>
      <dgm:spPr/>
    </dgm:pt>
    <dgm:pt modelId="{50F1546F-69AA-4104-ACC3-6FE92805E5E9}" type="pres">
      <dgm:prSet presAssocID="{6C7B78AB-CDA1-4F0A-BA76-5EA7EF709FBE}" presName="bgRect" presStyleLbl="bgShp" presStyleIdx="1" presStyleCnt="3"/>
      <dgm:spPr/>
    </dgm:pt>
    <dgm:pt modelId="{BC51F492-A9F2-4E61-8F04-1373259171BC}" type="pres">
      <dgm:prSet presAssocID="{6C7B78AB-CDA1-4F0A-BA76-5EA7EF709FBE}"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Group"/>
        </a:ext>
      </dgm:extLst>
    </dgm:pt>
    <dgm:pt modelId="{D7ECB75C-1D51-4267-8611-77CF99D7884F}" type="pres">
      <dgm:prSet presAssocID="{6C7B78AB-CDA1-4F0A-BA76-5EA7EF709FBE}" presName="spaceRect" presStyleCnt="0"/>
      <dgm:spPr/>
    </dgm:pt>
    <dgm:pt modelId="{2A8D4195-4A40-4CF2-B174-36138F51FE10}" type="pres">
      <dgm:prSet presAssocID="{6C7B78AB-CDA1-4F0A-BA76-5EA7EF709FBE}" presName="parTx" presStyleLbl="revTx" presStyleIdx="1" presStyleCnt="3">
        <dgm:presLayoutVars>
          <dgm:chMax val="0"/>
          <dgm:chPref val="0"/>
        </dgm:presLayoutVars>
      </dgm:prSet>
      <dgm:spPr/>
    </dgm:pt>
    <dgm:pt modelId="{D1818F14-0E0D-4010-A3A1-89DC78375C4D}" type="pres">
      <dgm:prSet presAssocID="{DDF7F3D6-407F-4307-937F-9B4DED229D6D}" presName="sibTrans" presStyleCnt="0"/>
      <dgm:spPr/>
    </dgm:pt>
    <dgm:pt modelId="{E1DA0E99-229E-4C30-A895-1E269E35D8A9}" type="pres">
      <dgm:prSet presAssocID="{60719E26-42A7-4588-B612-CB53929F71A1}" presName="compNode" presStyleCnt="0"/>
      <dgm:spPr/>
    </dgm:pt>
    <dgm:pt modelId="{21B052AC-E537-423B-8768-42D4C7C5EBD4}" type="pres">
      <dgm:prSet presAssocID="{60719E26-42A7-4588-B612-CB53929F71A1}" presName="bgRect" presStyleLbl="bgShp" presStyleIdx="2" presStyleCnt="3"/>
      <dgm:spPr/>
    </dgm:pt>
    <dgm:pt modelId="{DE84210F-5A16-476A-8188-F99F3FCAB4C9}" type="pres">
      <dgm:prSet presAssocID="{60719E26-42A7-4588-B612-CB53929F71A1}"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Open Folder"/>
        </a:ext>
      </dgm:extLst>
    </dgm:pt>
    <dgm:pt modelId="{B736762D-F5D5-440F-AA18-EB902F032027}" type="pres">
      <dgm:prSet presAssocID="{60719E26-42A7-4588-B612-CB53929F71A1}" presName="spaceRect" presStyleCnt="0"/>
      <dgm:spPr/>
    </dgm:pt>
    <dgm:pt modelId="{A390F37B-547E-41F4-8D0C-87141B5DAF68}" type="pres">
      <dgm:prSet presAssocID="{60719E26-42A7-4588-B612-CB53929F71A1}" presName="parTx" presStyleLbl="revTx" presStyleIdx="2" presStyleCnt="3">
        <dgm:presLayoutVars>
          <dgm:chMax val="0"/>
          <dgm:chPref val="0"/>
        </dgm:presLayoutVars>
      </dgm:prSet>
      <dgm:spPr/>
    </dgm:pt>
  </dgm:ptLst>
  <dgm:cxnLst>
    <dgm:cxn modelId="{9F55A01C-FE48-44E6-AF0A-233032926A78}" type="presOf" srcId="{A0835B93-C72A-433A-AE7A-4B05BDC35391}" destId="{6C973C4B-7007-440F-B371-F4590D191BD3}" srcOrd="0" destOrd="0" presId="urn:microsoft.com/office/officeart/2018/2/layout/IconVerticalSolidList"/>
    <dgm:cxn modelId="{5666A360-E868-468A-BB98-D4DFA3F56D0D}" srcId="{F411A342-D671-442C-84AB-5128D4F1AB5E}" destId="{60719E26-42A7-4588-B612-CB53929F71A1}" srcOrd="2" destOrd="0" parTransId="{2D3775E3-8504-4A6F-90E4-D8362F5EC2EC}" sibTransId="{5D58904F-E9B2-4F82-806D-B4F40B589F5A}"/>
    <dgm:cxn modelId="{548D8885-BB17-4ED0-B6AA-CA2510FEEFCD}" type="presOf" srcId="{F411A342-D671-442C-84AB-5128D4F1AB5E}" destId="{7874F912-607B-40E2-AD44-76B64132D073}" srcOrd="0" destOrd="0" presId="urn:microsoft.com/office/officeart/2018/2/layout/IconVerticalSolidList"/>
    <dgm:cxn modelId="{581890A5-614F-46C5-9E7F-2426F227232B}" srcId="{F411A342-D671-442C-84AB-5128D4F1AB5E}" destId="{A0835B93-C72A-433A-AE7A-4B05BDC35391}" srcOrd="0" destOrd="0" parTransId="{E28056B8-57BA-4C92-A49F-B74202103A92}" sibTransId="{49AA9BC1-ACE4-42C0-8C2F-93DCAAFF3011}"/>
    <dgm:cxn modelId="{F323B6AB-6471-40A1-B1F9-902E97D3888A}" type="presOf" srcId="{60719E26-42A7-4588-B612-CB53929F71A1}" destId="{A390F37B-547E-41F4-8D0C-87141B5DAF68}" srcOrd="0" destOrd="0" presId="urn:microsoft.com/office/officeart/2018/2/layout/IconVerticalSolidList"/>
    <dgm:cxn modelId="{B9C3CAE8-C2B4-48DA-A5F8-DEE69036F44C}" type="presOf" srcId="{6C7B78AB-CDA1-4F0A-BA76-5EA7EF709FBE}" destId="{2A8D4195-4A40-4CF2-B174-36138F51FE10}" srcOrd="0" destOrd="0" presId="urn:microsoft.com/office/officeart/2018/2/layout/IconVerticalSolidList"/>
    <dgm:cxn modelId="{D672E0F2-7032-4C94-A240-A2F498F7A088}" srcId="{F411A342-D671-442C-84AB-5128D4F1AB5E}" destId="{6C7B78AB-CDA1-4F0A-BA76-5EA7EF709FBE}" srcOrd="1" destOrd="0" parTransId="{E6512C84-B17D-4168-975E-B3EF49A15E0C}" sibTransId="{DDF7F3D6-407F-4307-937F-9B4DED229D6D}"/>
    <dgm:cxn modelId="{0D9198C0-E7C8-4D7D-AC7A-9E61D30376E4}" type="presParOf" srcId="{7874F912-607B-40E2-AD44-76B64132D073}" destId="{ADE3741F-AD1B-4C7C-BBD7-ABEB6BA29041}" srcOrd="0" destOrd="0" presId="urn:microsoft.com/office/officeart/2018/2/layout/IconVerticalSolidList"/>
    <dgm:cxn modelId="{C47E1A4E-6D42-4D54-AB97-D8C3F15BE68D}" type="presParOf" srcId="{ADE3741F-AD1B-4C7C-BBD7-ABEB6BA29041}" destId="{188B3EB0-3FCA-4830-9C91-62A0CB2BDC8A}" srcOrd="0" destOrd="0" presId="urn:microsoft.com/office/officeart/2018/2/layout/IconVerticalSolidList"/>
    <dgm:cxn modelId="{45393370-17B3-4169-B6CA-2A7F81AD4DD6}" type="presParOf" srcId="{ADE3741F-AD1B-4C7C-BBD7-ABEB6BA29041}" destId="{61364C25-4DD4-4771-B932-750558622512}" srcOrd="1" destOrd="0" presId="urn:microsoft.com/office/officeart/2018/2/layout/IconVerticalSolidList"/>
    <dgm:cxn modelId="{2C7B7264-C03B-4937-B07B-5057B31CA211}" type="presParOf" srcId="{ADE3741F-AD1B-4C7C-BBD7-ABEB6BA29041}" destId="{B4BB9A3F-8003-4DFE-8034-C573FBE24D16}" srcOrd="2" destOrd="0" presId="urn:microsoft.com/office/officeart/2018/2/layout/IconVerticalSolidList"/>
    <dgm:cxn modelId="{FF83200A-B43B-498C-889B-314A9C371BF1}" type="presParOf" srcId="{ADE3741F-AD1B-4C7C-BBD7-ABEB6BA29041}" destId="{6C973C4B-7007-440F-B371-F4590D191BD3}" srcOrd="3" destOrd="0" presId="urn:microsoft.com/office/officeart/2018/2/layout/IconVerticalSolidList"/>
    <dgm:cxn modelId="{06A7DC19-F711-4D26-A081-56E1555C1E8A}" type="presParOf" srcId="{7874F912-607B-40E2-AD44-76B64132D073}" destId="{4BC7D0D9-1F69-49CB-BE3C-C9A7C6850426}" srcOrd="1" destOrd="0" presId="urn:microsoft.com/office/officeart/2018/2/layout/IconVerticalSolidList"/>
    <dgm:cxn modelId="{D7F6D528-CB4D-4ECE-9174-F4ABBEDF3CC1}" type="presParOf" srcId="{7874F912-607B-40E2-AD44-76B64132D073}" destId="{947F21B1-D97B-4B4E-81EC-1CF8269F88A7}" srcOrd="2" destOrd="0" presId="urn:microsoft.com/office/officeart/2018/2/layout/IconVerticalSolidList"/>
    <dgm:cxn modelId="{6D22AA36-775E-40B8-B21A-877B3BD3053C}" type="presParOf" srcId="{947F21B1-D97B-4B4E-81EC-1CF8269F88A7}" destId="{50F1546F-69AA-4104-ACC3-6FE92805E5E9}" srcOrd="0" destOrd="0" presId="urn:microsoft.com/office/officeart/2018/2/layout/IconVerticalSolidList"/>
    <dgm:cxn modelId="{6C19C3FE-5382-44A2-A9ED-5342335C8CBC}" type="presParOf" srcId="{947F21B1-D97B-4B4E-81EC-1CF8269F88A7}" destId="{BC51F492-A9F2-4E61-8F04-1373259171BC}" srcOrd="1" destOrd="0" presId="urn:microsoft.com/office/officeart/2018/2/layout/IconVerticalSolidList"/>
    <dgm:cxn modelId="{E5BF5C57-3719-46D1-B49C-742BC775374F}" type="presParOf" srcId="{947F21B1-D97B-4B4E-81EC-1CF8269F88A7}" destId="{D7ECB75C-1D51-4267-8611-77CF99D7884F}" srcOrd="2" destOrd="0" presId="urn:microsoft.com/office/officeart/2018/2/layout/IconVerticalSolidList"/>
    <dgm:cxn modelId="{EE7BE1B1-F1FD-4F4D-BA6C-38194AC9FE0D}" type="presParOf" srcId="{947F21B1-D97B-4B4E-81EC-1CF8269F88A7}" destId="{2A8D4195-4A40-4CF2-B174-36138F51FE10}" srcOrd="3" destOrd="0" presId="urn:microsoft.com/office/officeart/2018/2/layout/IconVerticalSolidList"/>
    <dgm:cxn modelId="{1552D1B8-EE3D-4377-B886-3549E7533981}" type="presParOf" srcId="{7874F912-607B-40E2-AD44-76B64132D073}" destId="{D1818F14-0E0D-4010-A3A1-89DC78375C4D}" srcOrd="3" destOrd="0" presId="urn:microsoft.com/office/officeart/2018/2/layout/IconVerticalSolidList"/>
    <dgm:cxn modelId="{DA71CB0D-9C24-4C86-A936-205EEC3822DA}" type="presParOf" srcId="{7874F912-607B-40E2-AD44-76B64132D073}" destId="{E1DA0E99-229E-4C30-A895-1E269E35D8A9}" srcOrd="4" destOrd="0" presId="urn:microsoft.com/office/officeart/2018/2/layout/IconVerticalSolidList"/>
    <dgm:cxn modelId="{575665C3-3A68-4E73-8968-4F73E42CCB2B}" type="presParOf" srcId="{E1DA0E99-229E-4C30-A895-1E269E35D8A9}" destId="{21B052AC-E537-423B-8768-42D4C7C5EBD4}" srcOrd="0" destOrd="0" presId="urn:microsoft.com/office/officeart/2018/2/layout/IconVerticalSolidList"/>
    <dgm:cxn modelId="{1345A706-B425-401C-AC83-96E42168CD34}" type="presParOf" srcId="{E1DA0E99-229E-4C30-A895-1E269E35D8A9}" destId="{DE84210F-5A16-476A-8188-F99F3FCAB4C9}" srcOrd="1" destOrd="0" presId="urn:microsoft.com/office/officeart/2018/2/layout/IconVerticalSolidList"/>
    <dgm:cxn modelId="{E2716C3D-14BD-4AC1-A963-C231D3C04EB5}" type="presParOf" srcId="{E1DA0E99-229E-4C30-A895-1E269E35D8A9}" destId="{B736762D-F5D5-440F-AA18-EB902F032027}" srcOrd="2" destOrd="0" presId="urn:microsoft.com/office/officeart/2018/2/layout/IconVerticalSolidList"/>
    <dgm:cxn modelId="{6465D2CC-3E32-4AE5-BCB2-3CC31CB04226}" type="presParOf" srcId="{E1DA0E99-229E-4C30-A895-1E269E35D8A9}" destId="{A390F37B-547E-41F4-8D0C-87141B5DAF6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97AC254-DF42-4221-BEA8-D3606A044DA0}"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B2A080AF-AB5D-4325-9143-AEF9A2C5906B}">
      <dgm:prSet phldr="0" custT="1"/>
      <dgm:spPr/>
      <dgm:t>
        <a:bodyPr/>
        <a:lstStyle/>
        <a:p>
          <a:pPr>
            <a:lnSpc>
              <a:spcPct val="100000"/>
            </a:lnSpc>
          </a:pPr>
          <a:r>
            <a:rPr lang="en-US" sz="1600">
              <a:latin typeface="Aptos Display" panose="02110004020202020204"/>
            </a:rPr>
            <a:t>Not all Ashford staff may feel confident using digital technology.</a:t>
          </a:r>
          <a:endParaRPr lang="en-US" sz="1600"/>
        </a:p>
      </dgm:t>
    </dgm:pt>
    <dgm:pt modelId="{C82BDD62-272D-40E5-B3EF-B8B152FC9237}" type="parTrans" cxnId="{E9CB76A6-CE41-42C2-AEFA-59053F065635}">
      <dgm:prSet/>
      <dgm:spPr/>
      <dgm:t>
        <a:bodyPr/>
        <a:lstStyle/>
        <a:p>
          <a:endParaRPr lang="en-US"/>
        </a:p>
      </dgm:t>
    </dgm:pt>
    <dgm:pt modelId="{3242081A-B727-4CC4-8292-8A5B76C2A005}" type="sibTrans" cxnId="{E9CB76A6-CE41-42C2-AEFA-59053F065635}">
      <dgm:prSet/>
      <dgm:spPr/>
      <dgm:t>
        <a:bodyPr/>
        <a:lstStyle/>
        <a:p>
          <a:endParaRPr lang="en-US"/>
        </a:p>
      </dgm:t>
    </dgm:pt>
    <dgm:pt modelId="{05C0CB78-7A43-45C4-B534-A07DD8E99A77}">
      <dgm:prSet/>
      <dgm:spPr/>
      <dgm:t>
        <a:bodyPr/>
        <a:lstStyle/>
        <a:p>
          <a:pPr>
            <a:lnSpc>
              <a:spcPct val="100000"/>
            </a:lnSpc>
          </a:pPr>
          <a:r>
            <a:rPr lang="en-US" sz="1600">
              <a:latin typeface="Aptos Display" panose="02110004020202020204"/>
            </a:rPr>
            <a:t> Employees may need practical training to use Microsoft Teams properly. </a:t>
          </a:r>
          <a:endParaRPr lang="en-US" sz="1600"/>
        </a:p>
      </dgm:t>
    </dgm:pt>
    <dgm:pt modelId="{BD0A1FDC-DDC6-4A60-99AE-2130A32A1507}" type="parTrans" cxnId="{FCBAF3FB-63B6-4974-9363-AE445AE87684}">
      <dgm:prSet/>
      <dgm:spPr/>
      <dgm:t>
        <a:bodyPr/>
        <a:lstStyle/>
        <a:p>
          <a:endParaRPr lang="en-US"/>
        </a:p>
      </dgm:t>
    </dgm:pt>
    <dgm:pt modelId="{5D0C94B5-ECDA-4A8D-933A-14E0B855D1BF}" type="sibTrans" cxnId="{FCBAF3FB-63B6-4974-9363-AE445AE87684}">
      <dgm:prSet/>
      <dgm:spPr/>
      <dgm:t>
        <a:bodyPr/>
        <a:lstStyle/>
        <a:p>
          <a:endParaRPr lang="en-US"/>
        </a:p>
      </dgm:t>
    </dgm:pt>
    <dgm:pt modelId="{1CF44515-4121-47D7-A3CF-B9497D8AF0C9}">
      <dgm:prSet/>
      <dgm:spPr/>
      <dgm:t>
        <a:bodyPr/>
        <a:lstStyle/>
        <a:p>
          <a:pPr>
            <a:lnSpc>
              <a:spcPct val="100000"/>
            </a:lnSpc>
          </a:pPr>
          <a:r>
            <a:rPr lang="en-US" sz="1600">
              <a:latin typeface="Aptos Display" panose="02110004020202020204"/>
            </a:rPr>
            <a:t>Ashford community care may need to protect service user information when staff communicate through Microsoft teams.</a:t>
          </a:r>
          <a:r>
            <a:rPr lang="en-US" sz="1600"/>
            <a:t> </a:t>
          </a:r>
          <a:r>
            <a:rPr lang="en-US" sz="1600">
              <a:latin typeface="Calibri"/>
              <a:ea typeface="Calibri"/>
              <a:cs typeface="Calibri"/>
            </a:rPr>
            <a:t>(Department of Health and Social Care, 2026)</a:t>
          </a:r>
        </a:p>
      </dgm:t>
    </dgm:pt>
    <dgm:pt modelId="{A3B20A4F-D695-4D39-9C4B-C0A522A1FFB9}" type="parTrans" cxnId="{365BF700-6303-4CAE-8C24-FD7C3FB8063E}">
      <dgm:prSet/>
      <dgm:spPr/>
      <dgm:t>
        <a:bodyPr/>
        <a:lstStyle/>
        <a:p>
          <a:endParaRPr lang="en-US"/>
        </a:p>
      </dgm:t>
    </dgm:pt>
    <dgm:pt modelId="{24185E1C-F3EE-4375-88E3-D8C961D74F16}" type="sibTrans" cxnId="{365BF700-6303-4CAE-8C24-FD7C3FB8063E}">
      <dgm:prSet/>
      <dgm:spPr/>
      <dgm:t>
        <a:bodyPr/>
        <a:lstStyle/>
        <a:p>
          <a:endParaRPr lang="en-US"/>
        </a:p>
      </dgm:t>
    </dgm:pt>
    <dgm:pt modelId="{14F45E2A-3D24-4AEC-ABDB-C0A33EC79A91}">
      <dgm:prSet phldrT="[Text]" phldr="0"/>
      <dgm:spPr/>
      <dgm:t>
        <a:bodyPr/>
        <a:lstStyle/>
        <a:p>
          <a:pPr>
            <a:lnSpc>
              <a:spcPct val="100000"/>
            </a:lnSpc>
          </a:pPr>
          <a:r>
            <a:rPr lang="en-US" sz="1600">
              <a:latin typeface="Aptos Display" panose="02110004020202020204"/>
            </a:rPr>
            <a:t> </a:t>
          </a:r>
          <a:r>
            <a:rPr lang="en-US" sz="1600">
              <a:latin typeface="Aptos Display"/>
              <a:ea typeface="Calibri"/>
              <a:cs typeface="Calibri"/>
            </a:rPr>
            <a:t>Staff digital skills were reported as an obstacle to introducing care technology by 39% of adult social care providers </a:t>
          </a:r>
          <a:r>
            <a:rPr lang="en-US" sz="1600">
              <a:latin typeface="Calibri"/>
              <a:ea typeface="Calibri"/>
              <a:cs typeface="Calibri"/>
            </a:rPr>
            <a:t>(Department of Health and Social Care, 2026).</a:t>
          </a:r>
        </a:p>
      </dgm:t>
    </dgm:pt>
    <dgm:pt modelId="{68FB7458-4F7D-4AEA-BE3A-A2C4CC7EF7B1}" type="parTrans" cxnId="{378744BF-A129-409B-9E6B-68207B37756F}">
      <dgm:prSet/>
      <dgm:spPr/>
    </dgm:pt>
    <dgm:pt modelId="{D2CF83E8-BDA0-4D6C-89DE-75601579FD26}" type="sibTrans" cxnId="{378744BF-A129-409B-9E6B-68207B37756F}">
      <dgm:prSet/>
      <dgm:spPr/>
    </dgm:pt>
    <dgm:pt modelId="{D859B4A5-BFCA-4763-A1D2-38D8469D5ACA}" type="pres">
      <dgm:prSet presAssocID="{697AC254-DF42-4221-BEA8-D3606A044DA0}" presName="root" presStyleCnt="0">
        <dgm:presLayoutVars>
          <dgm:dir/>
          <dgm:resizeHandles val="exact"/>
        </dgm:presLayoutVars>
      </dgm:prSet>
      <dgm:spPr/>
    </dgm:pt>
    <dgm:pt modelId="{CE8C9549-9A82-4E34-93DB-C6E073656D14}" type="pres">
      <dgm:prSet presAssocID="{B2A080AF-AB5D-4325-9143-AEF9A2C5906B}" presName="compNode" presStyleCnt="0"/>
      <dgm:spPr/>
    </dgm:pt>
    <dgm:pt modelId="{85BAEC32-CC38-47B7-A1F9-C5FC78C62941}" type="pres">
      <dgm:prSet presAssocID="{B2A080AF-AB5D-4325-9143-AEF9A2C5906B}"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Smiling Face with No Fill"/>
        </a:ext>
      </dgm:extLst>
    </dgm:pt>
    <dgm:pt modelId="{29CEF735-AF10-4B42-9C55-6FDFD4895A6F}" type="pres">
      <dgm:prSet presAssocID="{B2A080AF-AB5D-4325-9143-AEF9A2C5906B}" presName="spaceRect" presStyleCnt="0"/>
      <dgm:spPr/>
    </dgm:pt>
    <dgm:pt modelId="{D16A3765-D053-4554-B369-CBFDD4D6C3E8}" type="pres">
      <dgm:prSet presAssocID="{B2A080AF-AB5D-4325-9143-AEF9A2C5906B}" presName="textRect" presStyleLbl="revTx" presStyleIdx="0" presStyleCnt="4">
        <dgm:presLayoutVars>
          <dgm:chMax val="1"/>
          <dgm:chPref val="1"/>
        </dgm:presLayoutVars>
      </dgm:prSet>
      <dgm:spPr/>
    </dgm:pt>
    <dgm:pt modelId="{EC4F941B-FD20-4340-B421-A2E6A052C752}" type="pres">
      <dgm:prSet presAssocID="{3242081A-B727-4CC4-8292-8A5B76C2A005}" presName="sibTrans" presStyleCnt="0"/>
      <dgm:spPr/>
    </dgm:pt>
    <dgm:pt modelId="{AFAE33E5-E280-4E86-B23F-897E98B82A80}" type="pres">
      <dgm:prSet presAssocID="{14F45E2A-3D24-4AEC-ABDB-C0A33EC79A91}" presName="compNode" presStyleCnt="0"/>
      <dgm:spPr/>
    </dgm:pt>
    <dgm:pt modelId="{B717BBFD-C7F7-4B5E-886C-68DDE5554315}" type="pres">
      <dgm:prSet presAssocID="{14F45E2A-3D24-4AEC-ABDB-C0A33EC79A91}" presName="iconRect" presStyleLbl="node1" presStyleIdx="1" presStyleCnt="4"/>
      <dgm:spPr/>
    </dgm:pt>
    <dgm:pt modelId="{A7FF2763-2F15-4DF3-BA72-2838440450AC}" type="pres">
      <dgm:prSet presAssocID="{14F45E2A-3D24-4AEC-ABDB-C0A33EC79A91}" presName="spaceRect" presStyleCnt="0"/>
      <dgm:spPr/>
    </dgm:pt>
    <dgm:pt modelId="{CCA4933D-869B-4D39-99E1-E79EF6AAFE02}" type="pres">
      <dgm:prSet presAssocID="{14F45E2A-3D24-4AEC-ABDB-C0A33EC79A91}" presName="textRect" presStyleLbl="revTx" presStyleIdx="1" presStyleCnt="4">
        <dgm:presLayoutVars>
          <dgm:chMax val="1"/>
          <dgm:chPref val="1"/>
        </dgm:presLayoutVars>
      </dgm:prSet>
      <dgm:spPr/>
    </dgm:pt>
    <dgm:pt modelId="{3E895403-7F8A-47AC-B5D9-A87491CA2D16}" type="pres">
      <dgm:prSet presAssocID="{D2CF83E8-BDA0-4D6C-89DE-75601579FD26}" presName="sibTrans" presStyleCnt="0"/>
      <dgm:spPr/>
    </dgm:pt>
    <dgm:pt modelId="{D77A02F9-5CAC-4C33-A3DA-B20F389D44B7}" type="pres">
      <dgm:prSet presAssocID="{05C0CB78-7A43-45C4-B534-A07DD8E99A77}" presName="compNode" presStyleCnt="0"/>
      <dgm:spPr/>
    </dgm:pt>
    <dgm:pt modelId="{A440064A-FE13-47AA-8F21-CA406C716FA1}" type="pres">
      <dgm:prSet presAssocID="{05C0CB78-7A43-45C4-B534-A07DD8E99A77}"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ierarchy"/>
        </a:ext>
      </dgm:extLst>
    </dgm:pt>
    <dgm:pt modelId="{B3A439BA-A1CF-4332-9AFD-5BA62E39A62D}" type="pres">
      <dgm:prSet presAssocID="{05C0CB78-7A43-45C4-B534-A07DD8E99A77}" presName="spaceRect" presStyleCnt="0"/>
      <dgm:spPr/>
    </dgm:pt>
    <dgm:pt modelId="{EE024F23-D322-4EB1-8131-1517BF837486}" type="pres">
      <dgm:prSet presAssocID="{05C0CB78-7A43-45C4-B534-A07DD8E99A77}" presName="textRect" presStyleLbl="revTx" presStyleIdx="2" presStyleCnt="4">
        <dgm:presLayoutVars>
          <dgm:chMax val="1"/>
          <dgm:chPref val="1"/>
        </dgm:presLayoutVars>
      </dgm:prSet>
      <dgm:spPr/>
    </dgm:pt>
    <dgm:pt modelId="{8721607A-B85B-4809-8C78-7E699B9403C0}" type="pres">
      <dgm:prSet presAssocID="{5D0C94B5-ECDA-4A8D-933A-14E0B855D1BF}" presName="sibTrans" presStyleCnt="0"/>
      <dgm:spPr/>
    </dgm:pt>
    <dgm:pt modelId="{63F52670-5E9E-4CD6-B0A7-9796729497CC}" type="pres">
      <dgm:prSet presAssocID="{1CF44515-4121-47D7-A3CF-B9497D8AF0C9}" presName="compNode" presStyleCnt="0"/>
      <dgm:spPr/>
    </dgm:pt>
    <dgm:pt modelId="{82E9A29F-B607-4C94-99E8-19593108DAE2}" type="pres">
      <dgm:prSet presAssocID="{1CF44515-4121-47D7-A3CF-B9497D8AF0C9}"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Lock"/>
        </a:ext>
      </dgm:extLst>
    </dgm:pt>
    <dgm:pt modelId="{890C4579-A250-43E9-9D5A-5997F33AEA63}" type="pres">
      <dgm:prSet presAssocID="{1CF44515-4121-47D7-A3CF-B9497D8AF0C9}" presName="spaceRect" presStyleCnt="0"/>
      <dgm:spPr/>
    </dgm:pt>
    <dgm:pt modelId="{E721F7F5-7B6A-4ED5-AFFF-289F122C8844}" type="pres">
      <dgm:prSet presAssocID="{1CF44515-4121-47D7-A3CF-B9497D8AF0C9}" presName="textRect" presStyleLbl="revTx" presStyleIdx="3" presStyleCnt="4">
        <dgm:presLayoutVars>
          <dgm:chMax val="1"/>
          <dgm:chPref val="1"/>
        </dgm:presLayoutVars>
      </dgm:prSet>
      <dgm:spPr/>
    </dgm:pt>
  </dgm:ptLst>
  <dgm:cxnLst>
    <dgm:cxn modelId="{365BF700-6303-4CAE-8C24-FD7C3FB8063E}" srcId="{697AC254-DF42-4221-BEA8-D3606A044DA0}" destId="{1CF44515-4121-47D7-A3CF-B9497D8AF0C9}" srcOrd="3" destOrd="0" parTransId="{A3B20A4F-D695-4D39-9C4B-C0A522A1FFB9}" sibTransId="{24185E1C-F3EE-4375-88E3-D8C961D74F16}"/>
    <dgm:cxn modelId="{92342B12-FA78-43E5-ADFC-2CD90F4F1FAB}" type="presOf" srcId="{05C0CB78-7A43-45C4-B534-A07DD8E99A77}" destId="{EE024F23-D322-4EB1-8131-1517BF837486}" srcOrd="0" destOrd="0" presId="urn:microsoft.com/office/officeart/2018/2/layout/IconLabelList"/>
    <dgm:cxn modelId="{183D1827-47BE-4CE0-98AE-CD084A40F09F}" type="presOf" srcId="{1CF44515-4121-47D7-A3CF-B9497D8AF0C9}" destId="{E721F7F5-7B6A-4ED5-AFFF-289F122C8844}" srcOrd="0" destOrd="0" presId="urn:microsoft.com/office/officeart/2018/2/layout/IconLabelList"/>
    <dgm:cxn modelId="{68134631-2070-4B18-A893-952AC3451299}" type="presOf" srcId="{697AC254-DF42-4221-BEA8-D3606A044DA0}" destId="{D859B4A5-BFCA-4763-A1D2-38D8469D5ACA}" srcOrd="0" destOrd="0" presId="urn:microsoft.com/office/officeart/2018/2/layout/IconLabelList"/>
    <dgm:cxn modelId="{D10E186B-16A7-4940-A64B-B65D6722963E}" type="presOf" srcId="{B2A080AF-AB5D-4325-9143-AEF9A2C5906B}" destId="{D16A3765-D053-4554-B369-CBFDD4D6C3E8}" srcOrd="0" destOrd="0" presId="urn:microsoft.com/office/officeart/2018/2/layout/IconLabelList"/>
    <dgm:cxn modelId="{8DE11F87-8651-4285-A93C-9A0DE8554896}" type="presOf" srcId="{14F45E2A-3D24-4AEC-ABDB-C0A33EC79A91}" destId="{CCA4933D-869B-4D39-99E1-E79EF6AAFE02}" srcOrd="0" destOrd="0" presId="urn:microsoft.com/office/officeart/2018/2/layout/IconLabelList"/>
    <dgm:cxn modelId="{E9CB76A6-CE41-42C2-AEFA-59053F065635}" srcId="{697AC254-DF42-4221-BEA8-D3606A044DA0}" destId="{B2A080AF-AB5D-4325-9143-AEF9A2C5906B}" srcOrd="0" destOrd="0" parTransId="{C82BDD62-272D-40E5-B3EF-B8B152FC9237}" sibTransId="{3242081A-B727-4CC4-8292-8A5B76C2A005}"/>
    <dgm:cxn modelId="{378744BF-A129-409B-9E6B-68207B37756F}" srcId="{697AC254-DF42-4221-BEA8-D3606A044DA0}" destId="{14F45E2A-3D24-4AEC-ABDB-C0A33EC79A91}" srcOrd="1" destOrd="0" parTransId="{68FB7458-4F7D-4AEA-BE3A-A2C4CC7EF7B1}" sibTransId="{D2CF83E8-BDA0-4D6C-89DE-75601579FD26}"/>
    <dgm:cxn modelId="{FCBAF3FB-63B6-4974-9363-AE445AE87684}" srcId="{697AC254-DF42-4221-BEA8-D3606A044DA0}" destId="{05C0CB78-7A43-45C4-B534-A07DD8E99A77}" srcOrd="2" destOrd="0" parTransId="{BD0A1FDC-DDC6-4A60-99AE-2130A32A1507}" sibTransId="{5D0C94B5-ECDA-4A8D-933A-14E0B855D1BF}"/>
    <dgm:cxn modelId="{D6B36D06-58FF-4035-AF03-074CBBC52371}" type="presParOf" srcId="{D859B4A5-BFCA-4763-A1D2-38D8469D5ACA}" destId="{CE8C9549-9A82-4E34-93DB-C6E073656D14}" srcOrd="0" destOrd="0" presId="urn:microsoft.com/office/officeart/2018/2/layout/IconLabelList"/>
    <dgm:cxn modelId="{DE6D2491-953D-403E-836F-A05F7B9F6B22}" type="presParOf" srcId="{CE8C9549-9A82-4E34-93DB-C6E073656D14}" destId="{85BAEC32-CC38-47B7-A1F9-C5FC78C62941}" srcOrd="0" destOrd="0" presId="urn:microsoft.com/office/officeart/2018/2/layout/IconLabelList"/>
    <dgm:cxn modelId="{0214B37D-1AC8-4BC2-B574-2BB82197679A}" type="presParOf" srcId="{CE8C9549-9A82-4E34-93DB-C6E073656D14}" destId="{29CEF735-AF10-4B42-9C55-6FDFD4895A6F}" srcOrd="1" destOrd="0" presId="urn:microsoft.com/office/officeart/2018/2/layout/IconLabelList"/>
    <dgm:cxn modelId="{C9C3FEBD-E1C7-4F16-9DA6-61594F2B976C}" type="presParOf" srcId="{CE8C9549-9A82-4E34-93DB-C6E073656D14}" destId="{D16A3765-D053-4554-B369-CBFDD4D6C3E8}" srcOrd="2" destOrd="0" presId="urn:microsoft.com/office/officeart/2018/2/layout/IconLabelList"/>
    <dgm:cxn modelId="{19BFA195-5873-453C-8965-0D792D0873D8}" type="presParOf" srcId="{D859B4A5-BFCA-4763-A1D2-38D8469D5ACA}" destId="{EC4F941B-FD20-4340-B421-A2E6A052C752}" srcOrd="1" destOrd="0" presId="urn:microsoft.com/office/officeart/2018/2/layout/IconLabelList"/>
    <dgm:cxn modelId="{30507F59-B83B-45AF-95B1-F9DE1D39FA4B}" type="presParOf" srcId="{D859B4A5-BFCA-4763-A1D2-38D8469D5ACA}" destId="{AFAE33E5-E280-4E86-B23F-897E98B82A80}" srcOrd="2" destOrd="0" presId="urn:microsoft.com/office/officeart/2018/2/layout/IconLabelList"/>
    <dgm:cxn modelId="{59BBEE03-71F8-4FE9-B676-161385BAA170}" type="presParOf" srcId="{AFAE33E5-E280-4E86-B23F-897E98B82A80}" destId="{B717BBFD-C7F7-4B5E-886C-68DDE5554315}" srcOrd="0" destOrd="0" presId="urn:microsoft.com/office/officeart/2018/2/layout/IconLabelList"/>
    <dgm:cxn modelId="{95620421-63C4-4829-9199-28337383BDCF}" type="presParOf" srcId="{AFAE33E5-E280-4E86-B23F-897E98B82A80}" destId="{A7FF2763-2F15-4DF3-BA72-2838440450AC}" srcOrd="1" destOrd="0" presId="urn:microsoft.com/office/officeart/2018/2/layout/IconLabelList"/>
    <dgm:cxn modelId="{85198253-C547-4E91-A42C-76B38D8A487A}" type="presParOf" srcId="{AFAE33E5-E280-4E86-B23F-897E98B82A80}" destId="{CCA4933D-869B-4D39-99E1-E79EF6AAFE02}" srcOrd="2" destOrd="0" presId="urn:microsoft.com/office/officeart/2018/2/layout/IconLabelList"/>
    <dgm:cxn modelId="{878D1684-77DF-4009-A362-DC87C9F52329}" type="presParOf" srcId="{D859B4A5-BFCA-4763-A1D2-38D8469D5ACA}" destId="{3E895403-7F8A-47AC-B5D9-A87491CA2D16}" srcOrd="3" destOrd="0" presId="urn:microsoft.com/office/officeart/2018/2/layout/IconLabelList"/>
    <dgm:cxn modelId="{A0506702-1BF1-4797-B1E2-5C175A8DFFA5}" type="presParOf" srcId="{D859B4A5-BFCA-4763-A1D2-38D8469D5ACA}" destId="{D77A02F9-5CAC-4C33-A3DA-B20F389D44B7}" srcOrd="4" destOrd="0" presId="urn:microsoft.com/office/officeart/2018/2/layout/IconLabelList"/>
    <dgm:cxn modelId="{658C5749-73BE-4382-A8FD-74CAEEE7BFFA}" type="presParOf" srcId="{D77A02F9-5CAC-4C33-A3DA-B20F389D44B7}" destId="{A440064A-FE13-47AA-8F21-CA406C716FA1}" srcOrd="0" destOrd="0" presId="urn:microsoft.com/office/officeart/2018/2/layout/IconLabelList"/>
    <dgm:cxn modelId="{C3AF7695-979B-44B5-9F95-873F9D9DF92F}" type="presParOf" srcId="{D77A02F9-5CAC-4C33-A3DA-B20F389D44B7}" destId="{B3A439BA-A1CF-4332-9AFD-5BA62E39A62D}" srcOrd="1" destOrd="0" presId="urn:microsoft.com/office/officeart/2018/2/layout/IconLabelList"/>
    <dgm:cxn modelId="{1F92CF19-AC89-476B-A0DE-BFEB2EC2BB7D}" type="presParOf" srcId="{D77A02F9-5CAC-4C33-A3DA-B20F389D44B7}" destId="{EE024F23-D322-4EB1-8131-1517BF837486}" srcOrd="2" destOrd="0" presId="urn:microsoft.com/office/officeart/2018/2/layout/IconLabelList"/>
    <dgm:cxn modelId="{89B1FB74-CD3E-4338-891F-37BE0B06A636}" type="presParOf" srcId="{D859B4A5-BFCA-4763-A1D2-38D8469D5ACA}" destId="{8721607A-B85B-4809-8C78-7E699B9403C0}" srcOrd="5" destOrd="0" presId="urn:microsoft.com/office/officeart/2018/2/layout/IconLabelList"/>
    <dgm:cxn modelId="{443F98BD-10BE-41D5-A5D4-25165C3130E8}" type="presParOf" srcId="{D859B4A5-BFCA-4763-A1D2-38D8469D5ACA}" destId="{63F52670-5E9E-4CD6-B0A7-9796729497CC}" srcOrd="6" destOrd="0" presId="urn:microsoft.com/office/officeart/2018/2/layout/IconLabelList"/>
    <dgm:cxn modelId="{D414C993-5CAF-4D5D-9287-754767C78C98}" type="presParOf" srcId="{63F52670-5E9E-4CD6-B0A7-9796729497CC}" destId="{82E9A29F-B607-4C94-99E8-19593108DAE2}" srcOrd="0" destOrd="0" presId="urn:microsoft.com/office/officeart/2018/2/layout/IconLabelList"/>
    <dgm:cxn modelId="{E35B61E9-013A-41E5-A610-747A7ECE504C}" type="presParOf" srcId="{63F52670-5E9E-4CD6-B0A7-9796729497CC}" destId="{890C4579-A250-43E9-9D5A-5997F33AEA63}" srcOrd="1" destOrd="0" presId="urn:microsoft.com/office/officeart/2018/2/layout/IconLabelList"/>
    <dgm:cxn modelId="{571416CE-D20F-4B79-BE21-CB2FD0C6A484}" type="presParOf" srcId="{63F52670-5E9E-4CD6-B0A7-9796729497CC}" destId="{E721F7F5-7B6A-4ED5-AFFF-289F122C8844}"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4D3669F-A259-4395-870E-2CC681826A20}"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B2964A65-B157-4015-820C-B80F2E149B79}" type="pres">
      <dgm:prSet presAssocID="{84D3669F-A259-4395-870E-2CC681826A20}" presName="root" presStyleCnt="0">
        <dgm:presLayoutVars>
          <dgm:dir/>
          <dgm:resizeHandles val="exact"/>
        </dgm:presLayoutVars>
      </dgm:prSet>
      <dgm:spPr/>
    </dgm:pt>
  </dgm:ptLst>
  <dgm:cxnLst>
    <dgm:cxn modelId="{7EFB57A6-4EE3-43BA-95E3-56841487736A}" type="presOf" srcId="{84D3669F-A259-4395-870E-2CC681826A20}" destId="{B2964A65-B157-4015-820C-B80F2E149B79}" srcOrd="0"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EA22230-8380-449F-B14B-3CFE7B8FE304}"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562B97DF-C9AE-41B1-8361-3DA258100283}">
      <dgm:prSet/>
      <dgm:spPr/>
      <dgm:t>
        <a:bodyPr/>
        <a:lstStyle/>
        <a:p>
          <a:pPr>
            <a:lnSpc>
              <a:spcPct val="100000"/>
            </a:lnSpc>
          </a:pPr>
          <a:r>
            <a:rPr lang="en-US"/>
            <a:t>One o</a:t>
          </a:r>
          <a:r>
            <a:rPr lang="en-GB"/>
            <a:t>f  the changes can be that Ashford should introduce Microsoft shifts to replace previous poorly designed rota system. Staff should receive training on how to access and manage their schedules while  managers should be responsible for keeping the rotor accurate and up-to-date</a:t>
          </a:r>
          <a:endParaRPr lang="en-US"/>
        </a:p>
      </dgm:t>
    </dgm:pt>
    <dgm:pt modelId="{0074F368-368D-4DB1-AC0D-C86F7D83612D}" type="parTrans" cxnId="{C4B934B3-E4A4-45BE-A00C-2A50BE3A5368}">
      <dgm:prSet/>
      <dgm:spPr/>
      <dgm:t>
        <a:bodyPr/>
        <a:lstStyle/>
        <a:p>
          <a:endParaRPr lang="en-US"/>
        </a:p>
      </dgm:t>
    </dgm:pt>
    <dgm:pt modelId="{72B7E6D4-B461-4750-AD94-FE38C0513700}" type="sibTrans" cxnId="{C4B934B3-E4A4-45BE-A00C-2A50BE3A5368}">
      <dgm:prSet/>
      <dgm:spPr/>
      <dgm:t>
        <a:bodyPr/>
        <a:lstStyle/>
        <a:p>
          <a:endParaRPr lang="en-US"/>
        </a:p>
      </dgm:t>
    </dgm:pt>
    <dgm:pt modelId="{706DE61D-C089-4692-B893-7663FE183F48}">
      <dgm:prSet/>
      <dgm:spPr/>
      <dgm:t>
        <a:bodyPr/>
        <a:lstStyle/>
        <a:p>
          <a:pPr rtl="0">
            <a:lnSpc>
              <a:spcPct val="100000"/>
            </a:lnSpc>
          </a:pPr>
          <a:r>
            <a:rPr lang="en-GB" err="1"/>
            <a:t>Ashfords</a:t>
          </a:r>
          <a:r>
            <a:rPr lang="en-GB"/>
            <a:t>’ should initially trial the system with a small team gather feedback and then implement it across the organisation </a:t>
          </a:r>
          <a:r>
            <a:rPr lang="en-GB">
              <a:latin typeface="Aptos Display" panose="02110004020202020204"/>
            </a:rPr>
            <a:t>( NHS England, 2025)</a:t>
          </a:r>
          <a:endParaRPr lang="en-US"/>
        </a:p>
      </dgm:t>
    </dgm:pt>
    <dgm:pt modelId="{50D1ACCD-B7A6-4B71-8390-D27B437EFF08}" type="parTrans" cxnId="{2816E1C9-8D57-4442-94E7-14C56860E301}">
      <dgm:prSet/>
      <dgm:spPr/>
      <dgm:t>
        <a:bodyPr/>
        <a:lstStyle/>
        <a:p>
          <a:endParaRPr lang="en-US"/>
        </a:p>
      </dgm:t>
    </dgm:pt>
    <dgm:pt modelId="{546448BB-62C7-4E2E-BC02-1EE45715408E}" type="sibTrans" cxnId="{2816E1C9-8D57-4442-94E7-14C56860E301}">
      <dgm:prSet/>
      <dgm:spPr/>
      <dgm:t>
        <a:bodyPr/>
        <a:lstStyle/>
        <a:p>
          <a:endParaRPr lang="en-US"/>
        </a:p>
      </dgm:t>
    </dgm:pt>
    <dgm:pt modelId="{C6D8F378-C830-4BBF-ADD4-D35CBC45CBDD}" type="pres">
      <dgm:prSet presAssocID="{FEA22230-8380-449F-B14B-3CFE7B8FE304}" presName="root" presStyleCnt="0">
        <dgm:presLayoutVars>
          <dgm:dir/>
          <dgm:resizeHandles val="exact"/>
        </dgm:presLayoutVars>
      </dgm:prSet>
      <dgm:spPr/>
    </dgm:pt>
    <dgm:pt modelId="{C0551483-79E2-4984-97F7-09A90A31F1E0}" type="pres">
      <dgm:prSet presAssocID="{562B97DF-C9AE-41B1-8361-3DA258100283}" presName="compNode" presStyleCnt="0"/>
      <dgm:spPr/>
    </dgm:pt>
    <dgm:pt modelId="{34931D0B-E5D1-4D4C-9B7F-FF8EBF989608}" type="pres">
      <dgm:prSet presAssocID="{562B97DF-C9AE-41B1-8361-3DA258100283}" presName="bgRect" presStyleLbl="bgShp" presStyleIdx="0" presStyleCnt="2"/>
      <dgm:spPr/>
    </dgm:pt>
    <dgm:pt modelId="{8611C8D3-CBCD-4855-9123-47CF2DEF1F8A}" type="pres">
      <dgm:prSet presAssocID="{562B97DF-C9AE-41B1-8361-3DA258100283}" presName="iconRect" presStyleLbl="node1" presStyleIdx="0"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Tick"/>
        </a:ext>
      </dgm:extLst>
    </dgm:pt>
    <dgm:pt modelId="{2F866CC9-2BD0-4904-9A70-C8F4E7BD2514}" type="pres">
      <dgm:prSet presAssocID="{562B97DF-C9AE-41B1-8361-3DA258100283}" presName="spaceRect" presStyleCnt="0"/>
      <dgm:spPr/>
    </dgm:pt>
    <dgm:pt modelId="{D726CDA0-CFF5-4A3A-A97B-3B2756C22928}" type="pres">
      <dgm:prSet presAssocID="{562B97DF-C9AE-41B1-8361-3DA258100283}" presName="parTx" presStyleLbl="revTx" presStyleIdx="0" presStyleCnt="2">
        <dgm:presLayoutVars>
          <dgm:chMax val="0"/>
          <dgm:chPref val="0"/>
        </dgm:presLayoutVars>
      </dgm:prSet>
      <dgm:spPr/>
    </dgm:pt>
    <dgm:pt modelId="{67B06ECE-7C02-46CB-822A-A2E79386475A}" type="pres">
      <dgm:prSet presAssocID="{72B7E6D4-B461-4750-AD94-FE38C0513700}" presName="sibTrans" presStyleCnt="0"/>
      <dgm:spPr/>
    </dgm:pt>
    <dgm:pt modelId="{6F0D7A68-CC3E-476D-AB4F-DFA3346B467E}" type="pres">
      <dgm:prSet presAssocID="{706DE61D-C089-4692-B893-7663FE183F48}" presName="compNode" presStyleCnt="0"/>
      <dgm:spPr/>
    </dgm:pt>
    <dgm:pt modelId="{3D156F8E-36EB-46A1-8473-3861F9750040}" type="pres">
      <dgm:prSet presAssocID="{706DE61D-C089-4692-B893-7663FE183F48}" presName="bgRect" presStyleLbl="bgShp" presStyleIdx="1" presStyleCnt="2"/>
      <dgm:spPr/>
    </dgm:pt>
    <dgm:pt modelId="{EE93617A-7887-403D-8D55-9B958072D84D}" type="pres">
      <dgm:prSet presAssocID="{706DE61D-C089-4692-B893-7663FE183F48}" presName="iconRect" presStyleLbl="node1" presStyleIdx="1"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Users"/>
        </a:ext>
      </dgm:extLst>
    </dgm:pt>
    <dgm:pt modelId="{6B991CCD-8342-4E78-846B-01614751A46B}" type="pres">
      <dgm:prSet presAssocID="{706DE61D-C089-4692-B893-7663FE183F48}" presName="spaceRect" presStyleCnt="0"/>
      <dgm:spPr/>
    </dgm:pt>
    <dgm:pt modelId="{69E81AB0-E9E0-4120-9600-A73A3128FAC1}" type="pres">
      <dgm:prSet presAssocID="{706DE61D-C089-4692-B893-7663FE183F48}" presName="parTx" presStyleLbl="revTx" presStyleIdx="1" presStyleCnt="2">
        <dgm:presLayoutVars>
          <dgm:chMax val="0"/>
          <dgm:chPref val="0"/>
        </dgm:presLayoutVars>
      </dgm:prSet>
      <dgm:spPr/>
    </dgm:pt>
  </dgm:ptLst>
  <dgm:cxnLst>
    <dgm:cxn modelId="{108C7C78-40EC-49E8-8FD1-71877AEFA09A}" type="presOf" srcId="{562B97DF-C9AE-41B1-8361-3DA258100283}" destId="{D726CDA0-CFF5-4A3A-A97B-3B2756C22928}" srcOrd="0" destOrd="0" presId="urn:microsoft.com/office/officeart/2018/2/layout/IconVerticalSolidList"/>
    <dgm:cxn modelId="{C4B934B3-E4A4-45BE-A00C-2A50BE3A5368}" srcId="{FEA22230-8380-449F-B14B-3CFE7B8FE304}" destId="{562B97DF-C9AE-41B1-8361-3DA258100283}" srcOrd="0" destOrd="0" parTransId="{0074F368-368D-4DB1-AC0D-C86F7D83612D}" sibTransId="{72B7E6D4-B461-4750-AD94-FE38C0513700}"/>
    <dgm:cxn modelId="{2816E1C9-8D57-4442-94E7-14C56860E301}" srcId="{FEA22230-8380-449F-B14B-3CFE7B8FE304}" destId="{706DE61D-C089-4692-B893-7663FE183F48}" srcOrd="1" destOrd="0" parTransId="{50D1ACCD-B7A6-4B71-8390-D27B437EFF08}" sibTransId="{546448BB-62C7-4E2E-BC02-1EE45715408E}"/>
    <dgm:cxn modelId="{DD7976EC-65F0-405D-BCF4-DD6257D83410}" type="presOf" srcId="{FEA22230-8380-449F-B14B-3CFE7B8FE304}" destId="{C6D8F378-C830-4BBF-ADD4-D35CBC45CBDD}" srcOrd="0" destOrd="0" presId="urn:microsoft.com/office/officeart/2018/2/layout/IconVerticalSolidList"/>
    <dgm:cxn modelId="{27894CF0-4019-46CA-A5B0-0C07C98908EC}" type="presOf" srcId="{706DE61D-C089-4692-B893-7663FE183F48}" destId="{69E81AB0-E9E0-4120-9600-A73A3128FAC1}" srcOrd="0" destOrd="0" presId="urn:microsoft.com/office/officeart/2018/2/layout/IconVerticalSolidList"/>
    <dgm:cxn modelId="{49CD7D29-F1D3-4DFD-86AF-51D08B30EFF6}" type="presParOf" srcId="{C6D8F378-C830-4BBF-ADD4-D35CBC45CBDD}" destId="{C0551483-79E2-4984-97F7-09A90A31F1E0}" srcOrd="0" destOrd="0" presId="urn:microsoft.com/office/officeart/2018/2/layout/IconVerticalSolidList"/>
    <dgm:cxn modelId="{16D3F199-5827-4F7D-A347-74068B7EDA81}" type="presParOf" srcId="{C0551483-79E2-4984-97F7-09A90A31F1E0}" destId="{34931D0B-E5D1-4D4C-9B7F-FF8EBF989608}" srcOrd="0" destOrd="0" presId="urn:microsoft.com/office/officeart/2018/2/layout/IconVerticalSolidList"/>
    <dgm:cxn modelId="{CFA17946-D90A-486B-B4F0-9A9371EB42B2}" type="presParOf" srcId="{C0551483-79E2-4984-97F7-09A90A31F1E0}" destId="{8611C8D3-CBCD-4855-9123-47CF2DEF1F8A}" srcOrd="1" destOrd="0" presId="urn:microsoft.com/office/officeart/2018/2/layout/IconVerticalSolidList"/>
    <dgm:cxn modelId="{0499CA47-5317-4E48-8EEA-53305AD8425D}" type="presParOf" srcId="{C0551483-79E2-4984-97F7-09A90A31F1E0}" destId="{2F866CC9-2BD0-4904-9A70-C8F4E7BD2514}" srcOrd="2" destOrd="0" presId="urn:microsoft.com/office/officeart/2018/2/layout/IconVerticalSolidList"/>
    <dgm:cxn modelId="{DECC39D6-5E45-41B8-9CA1-E4A8CBE1728B}" type="presParOf" srcId="{C0551483-79E2-4984-97F7-09A90A31F1E0}" destId="{D726CDA0-CFF5-4A3A-A97B-3B2756C22928}" srcOrd="3" destOrd="0" presId="urn:microsoft.com/office/officeart/2018/2/layout/IconVerticalSolidList"/>
    <dgm:cxn modelId="{B2422DF1-5C88-484E-8311-AF014766FEAD}" type="presParOf" srcId="{C6D8F378-C830-4BBF-ADD4-D35CBC45CBDD}" destId="{67B06ECE-7C02-46CB-822A-A2E79386475A}" srcOrd="1" destOrd="0" presId="urn:microsoft.com/office/officeart/2018/2/layout/IconVerticalSolidList"/>
    <dgm:cxn modelId="{40F0EF32-7801-4C9C-B8D1-E9161C006EB6}" type="presParOf" srcId="{C6D8F378-C830-4BBF-ADD4-D35CBC45CBDD}" destId="{6F0D7A68-CC3E-476D-AB4F-DFA3346B467E}" srcOrd="2" destOrd="0" presId="urn:microsoft.com/office/officeart/2018/2/layout/IconVerticalSolidList"/>
    <dgm:cxn modelId="{1A33D617-7095-4FBB-96CB-FB70963A46AC}" type="presParOf" srcId="{6F0D7A68-CC3E-476D-AB4F-DFA3346B467E}" destId="{3D156F8E-36EB-46A1-8473-3861F9750040}" srcOrd="0" destOrd="0" presId="urn:microsoft.com/office/officeart/2018/2/layout/IconVerticalSolidList"/>
    <dgm:cxn modelId="{2B4F6033-D783-4D16-AE02-2D448B983472}" type="presParOf" srcId="{6F0D7A68-CC3E-476D-AB4F-DFA3346B467E}" destId="{EE93617A-7887-403D-8D55-9B958072D84D}" srcOrd="1" destOrd="0" presId="urn:microsoft.com/office/officeart/2018/2/layout/IconVerticalSolidList"/>
    <dgm:cxn modelId="{AFF9BF5E-9244-48CF-95A9-D0481419F8DB}" type="presParOf" srcId="{6F0D7A68-CC3E-476D-AB4F-DFA3346B467E}" destId="{6B991CCD-8342-4E78-846B-01614751A46B}" srcOrd="2" destOrd="0" presId="urn:microsoft.com/office/officeart/2018/2/layout/IconVerticalSolidList"/>
    <dgm:cxn modelId="{4FD899B7-200C-4D20-8FAF-CF76044906E1}" type="presParOf" srcId="{6F0D7A68-CC3E-476D-AB4F-DFA3346B467E}" destId="{69E81AB0-E9E0-4120-9600-A73A3128FAC1}" srcOrd="3" destOrd="0" presId="urn:microsoft.com/office/officeart/2018/2/layout/IconVerticalSoli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5D252D-25F5-4F2B-9915-72445F6E5993}">
      <dsp:nvSpPr>
        <dsp:cNvPr id="0" name=""/>
        <dsp:cNvSpPr/>
      </dsp:nvSpPr>
      <dsp:spPr>
        <a:xfrm>
          <a:off x="682185" y="0"/>
          <a:ext cx="5536141" cy="5536141"/>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7F50FD1-BC5D-4DB0-9E1C-908148D240E2}">
      <dsp:nvSpPr>
        <dsp:cNvPr id="0" name=""/>
        <dsp:cNvSpPr/>
      </dsp:nvSpPr>
      <dsp:spPr>
        <a:xfrm>
          <a:off x="1208118" y="525933"/>
          <a:ext cx="2159094" cy="2159094"/>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rtl="0">
            <a:lnSpc>
              <a:spcPct val="90000"/>
            </a:lnSpc>
            <a:spcBef>
              <a:spcPct val="0"/>
            </a:spcBef>
            <a:spcAft>
              <a:spcPct val="35000"/>
            </a:spcAft>
            <a:buNone/>
          </a:pPr>
          <a:r>
            <a:rPr lang="en-US" sz="1100" b="1" kern="1200">
              <a:solidFill>
                <a:schemeClr val="bg1"/>
              </a:solidFill>
              <a:latin typeface="Aptos Display" panose="02110004020202020204"/>
            </a:rPr>
            <a:t>Keeping staff messages in one place would make information easier to manage instead of having it  spread across different platforms at Ashford community care </a:t>
          </a:r>
          <a:r>
            <a:rPr lang="en-US" sz="1100" b="1" kern="1200">
              <a:solidFill>
                <a:schemeClr val="bg1"/>
              </a:solidFill>
            </a:rPr>
            <a:t>(Department of Health and Social Care, 2026</a:t>
          </a:r>
          <a:r>
            <a:rPr lang="en-US" sz="1100" b="1" kern="1200">
              <a:solidFill>
                <a:schemeClr val="bg1"/>
              </a:solidFill>
              <a:latin typeface="Aptos Display" panose="02110004020202020204"/>
            </a:rPr>
            <a:t>).</a:t>
          </a:r>
          <a:endParaRPr lang="en-US" sz="1100" b="1" kern="1200">
            <a:solidFill>
              <a:schemeClr val="bg1"/>
            </a:solidFill>
          </a:endParaRPr>
        </a:p>
      </dsp:txBody>
      <dsp:txXfrm>
        <a:off x="1313516" y="631331"/>
        <a:ext cx="1948298" cy="1948298"/>
      </dsp:txXfrm>
    </dsp:sp>
    <dsp:sp modelId="{3A7EC1B0-9AC9-4AF5-8DD1-3248678F71BA}">
      <dsp:nvSpPr>
        <dsp:cNvPr id="0" name=""/>
        <dsp:cNvSpPr/>
      </dsp:nvSpPr>
      <dsp:spPr>
        <a:xfrm>
          <a:off x="3533298" y="525933"/>
          <a:ext cx="2159094" cy="2159094"/>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rtl="0">
            <a:lnSpc>
              <a:spcPct val="90000"/>
            </a:lnSpc>
            <a:spcBef>
              <a:spcPct val="0"/>
            </a:spcBef>
            <a:spcAft>
              <a:spcPct val="35000"/>
            </a:spcAft>
            <a:buNone/>
          </a:pPr>
          <a:r>
            <a:rPr lang="en-US" sz="1100" b="1" kern="1200">
              <a:solidFill>
                <a:schemeClr val="bg1"/>
              </a:solidFill>
            </a:rPr>
            <a:t>Microsoft teams </a:t>
          </a:r>
          <a:r>
            <a:rPr lang="en-US" sz="1100" b="1" kern="1200">
              <a:solidFill>
                <a:schemeClr val="bg1"/>
              </a:solidFill>
              <a:latin typeface="Aptos Display" panose="02110004020202020204"/>
            </a:rPr>
            <a:t>allows staff to communicate through chats and calls and share information across different locations</a:t>
          </a:r>
          <a:r>
            <a:rPr lang="en-US" sz="1100" b="1" kern="1200">
              <a:solidFill>
                <a:schemeClr val="bg1"/>
              </a:solidFill>
            </a:rPr>
            <a:t> (NHS England, </a:t>
          </a:r>
          <a:r>
            <a:rPr lang="en-US" sz="1100" b="1" kern="1200">
              <a:solidFill>
                <a:schemeClr val="bg1"/>
              </a:solidFill>
              <a:latin typeface="Aptos Display" panose="02110004020202020204"/>
            </a:rPr>
            <a:t>2025</a:t>
          </a:r>
          <a:r>
            <a:rPr lang="en-US" sz="1100" b="1" kern="1200">
              <a:solidFill>
                <a:schemeClr val="bg1"/>
              </a:solidFill>
            </a:rPr>
            <a:t>).</a:t>
          </a:r>
          <a:r>
            <a:rPr lang="en-US" sz="1100" b="1" kern="1200">
              <a:solidFill>
                <a:schemeClr val="bg1"/>
              </a:solidFill>
              <a:latin typeface="Aptos Display" panose="02110004020202020204"/>
            </a:rPr>
            <a:t> Research in an NHS community service also found Microsoft Teams supported teamwork and knowledge sharing among staff (Hargreaves et al., 2022).</a:t>
          </a:r>
          <a:endParaRPr lang="en-US" sz="1100" b="1" kern="1200">
            <a:solidFill>
              <a:schemeClr val="bg1"/>
            </a:solidFill>
          </a:endParaRPr>
        </a:p>
      </dsp:txBody>
      <dsp:txXfrm>
        <a:off x="3638696" y="631331"/>
        <a:ext cx="1948298" cy="1948298"/>
      </dsp:txXfrm>
    </dsp:sp>
    <dsp:sp modelId="{1781AEE3-4EF2-432A-91B7-867C18F189CF}">
      <dsp:nvSpPr>
        <dsp:cNvPr id="0" name=""/>
        <dsp:cNvSpPr/>
      </dsp:nvSpPr>
      <dsp:spPr>
        <a:xfrm>
          <a:off x="1208118" y="2851112"/>
          <a:ext cx="2159094" cy="2159094"/>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rtl="0">
            <a:lnSpc>
              <a:spcPct val="90000"/>
            </a:lnSpc>
            <a:spcBef>
              <a:spcPct val="0"/>
            </a:spcBef>
            <a:spcAft>
              <a:spcPct val="35000"/>
            </a:spcAft>
            <a:buNone/>
          </a:pPr>
          <a:r>
            <a:rPr lang="en-US" sz="1100" b="1" kern="1200">
              <a:solidFill>
                <a:schemeClr val="bg1"/>
              </a:solidFill>
            </a:rPr>
            <a:t>At Ashford </a:t>
          </a:r>
          <a:r>
            <a:rPr lang="en-US" sz="1100" b="1" kern="1200">
              <a:solidFill>
                <a:schemeClr val="bg1"/>
              </a:solidFill>
              <a:latin typeface="Aptos Display" panose="02110004020202020204"/>
            </a:rPr>
            <a:t>community care </a:t>
          </a:r>
          <a:r>
            <a:rPr lang="en-US" sz="1100" b="1" kern="1200">
              <a:solidFill>
                <a:schemeClr val="bg1"/>
              </a:solidFill>
            </a:rPr>
            <a:t> staff could</a:t>
          </a:r>
          <a:r>
            <a:rPr lang="en-US" sz="1100" b="1" kern="1200">
              <a:solidFill>
                <a:schemeClr val="bg1"/>
              </a:solidFill>
              <a:latin typeface="Aptos Display" panose="02110004020202020204"/>
            </a:rPr>
            <a:t> check</a:t>
          </a:r>
          <a:r>
            <a:rPr lang="en-US" sz="1100" b="1" kern="1200">
              <a:solidFill>
                <a:schemeClr val="bg1"/>
              </a:solidFill>
            </a:rPr>
            <a:t> </a:t>
          </a:r>
          <a:r>
            <a:rPr lang="en-US" sz="1100" b="1" kern="1200">
              <a:solidFill>
                <a:schemeClr val="bg1"/>
              </a:solidFill>
              <a:latin typeface="Aptos Display" panose="02110004020202020204"/>
            </a:rPr>
            <a:t>daily </a:t>
          </a:r>
          <a:r>
            <a:rPr lang="en-US" sz="1100" b="1" kern="1200">
              <a:solidFill>
                <a:schemeClr val="bg1"/>
              </a:solidFill>
            </a:rPr>
            <a:t>updates in one place instead of relying on separate </a:t>
          </a:r>
          <a:r>
            <a:rPr lang="en-US" sz="1100" b="1" kern="1200">
              <a:solidFill>
                <a:schemeClr val="bg1"/>
              </a:solidFill>
              <a:latin typeface="Aptos Display" panose="02110004020202020204"/>
            </a:rPr>
            <a:t>emails, messages</a:t>
          </a:r>
          <a:r>
            <a:rPr lang="en-US" sz="1100" b="1" kern="1200">
              <a:solidFill>
                <a:schemeClr val="bg1"/>
              </a:solidFill>
            </a:rPr>
            <a:t> </a:t>
          </a:r>
          <a:r>
            <a:rPr lang="en-US" sz="1100" b="1" kern="1200">
              <a:solidFill>
                <a:schemeClr val="bg1"/>
              </a:solidFill>
              <a:latin typeface="Aptos Display" panose="02110004020202020204"/>
            </a:rPr>
            <a:t>and </a:t>
          </a:r>
          <a:r>
            <a:rPr lang="en-US" sz="1100" b="1" kern="1200">
              <a:solidFill>
                <a:schemeClr val="bg1"/>
              </a:solidFill>
            </a:rPr>
            <a:t>calls</a:t>
          </a:r>
          <a:r>
            <a:rPr lang="en-US" sz="1100" b="1" kern="1200">
              <a:solidFill>
                <a:schemeClr val="bg1"/>
              </a:solidFill>
              <a:latin typeface="Aptos Display" panose="02110004020202020204"/>
            </a:rPr>
            <a:t>. For example, a care coordinator could post a change to the daily visits on Microsoft Teams so support workers can check it before their next appointment.  NHS ENGLAND (2025).</a:t>
          </a:r>
          <a:endParaRPr lang="en-US" sz="1100" b="1" kern="1200">
            <a:solidFill>
              <a:schemeClr val="bg1"/>
            </a:solidFill>
          </a:endParaRPr>
        </a:p>
      </dsp:txBody>
      <dsp:txXfrm>
        <a:off x="1313516" y="2956510"/>
        <a:ext cx="1948298" cy="1948298"/>
      </dsp:txXfrm>
    </dsp:sp>
    <dsp:sp modelId="{EC75BC82-085B-4FA3-AC90-0C980DEDC588}">
      <dsp:nvSpPr>
        <dsp:cNvPr id="0" name=""/>
        <dsp:cNvSpPr/>
      </dsp:nvSpPr>
      <dsp:spPr>
        <a:xfrm>
          <a:off x="3533298" y="2851112"/>
          <a:ext cx="2159094" cy="2159094"/>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rtl="0">
            <a:lnSpc>
              <a:spcPct val="90000"/>
            </a:lnSpc>
            <a:spcBef>
              <a:spcPct val="0"/>
            </a:spcBef>
            <a:spcAft>
              <a:spcPct val="35000"/>
            </a:spcAft>
            <a:buNone/>
          </a:pPr>
          <a:r>
            <a:rPr lang="en-US" sz="1100" b="1" kern="1200">
              <a:solidFill>
                <a:schemeClr val="bg1"/>
              </a:solidFill>
            </a:rPr>
            <a:t>This could</a:t>
          </a:r>
          <a:r>
            <a:rPr lang="en-US" sz="1100" b="1" kern="1200">
              <a:solidFill>
                <a:schemeClr val="bg1"/>
              </a:solidFill>
              <a:latin typeface="Aptos Display" panose="02110004020202020204"/>
            </a:rPr>
            <a:t> save</a:t>
          </a:r>
          <a:r>
            <a:rPr lang="en-US" sz="1100" b="1" kern="1200">
              <a:solidFill>
                <a:schemeClr val="bg1"/>
              </a:solidFill>
            </a:rPr>
            <a:t> </a:t>
          </a:r>
          <a:r>
            <a:rPr lang="en-US" sz="1100" b="1" kern="1200">
              <a:solidFill>
                <a:schemeClr val="bg1"/>
              </a:solidFill>
              <a:latin typeface="Aptos Display" panose="02110004020202020204"/>
            </a:rPr>
            <a:t>staff time reduce </a:t>
          </a:r>
          <a:r>
            <a:rPr lang="en-US" sz="1100" b="1" kern="1200">
              <a:solidFill>
                <a:schemeClr val="bg1"/>
              </a:solidFill>
            </a:rPr>
            <a:t>duplicated work and</a:t>
          </a:r>
          <a:r>
            <a:rPr lang="en-US" sz="1100" b="1" kern="1200">
              <a:solidFill>
                <a:schemeClr val="bg1"/>
              </a:solidFill>
              <a:latin typeface="Aptos Display" panose="02110004020202020204"/>
            </a:rPr>
            <a:t> important</a:t>
          </a:r>
          <a:r>
            <a:rPr lang="en-US" sz="1100" b="1" kern="1200">
              <a:solidFill>
                <a:schemeClr val="bg1"/>
              </a:solidFill>
            </a:rPr>
            <a:t> information</a:t>
          </a:r>
          <a:r>
            <a:rPr lang="en-US" sz="1100" b="1" kern="1200">
              <a:solidFill>
                <a:schemeClr val="bg1"/>
              </a:solidFill>
              <a:latin typeface="Aptos Display" panose="02110004020202020204"/>
            </a:rPr>
            <a:t> being missed at Ashford community care.</a:t>
          </a:r>
          <a:endParaRPr lang="en-US" sz="1100" b="1" kern="1200">
            <a:solidFill>
              <a:schemeClr val="bg1"/>
            </a:solidFill>
          </a:endParaRPr>
        </a:p>
      </dsp:txBody>
      <dsp:txXfrm>
        <a:off x="3638696" y="2956510"/>
        <a:ext cx="1948298" cy="194829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8B3EB0-3FCA-4830-9C91-62A0CB2BDC8A}">
      <dsp:nvSpPr>
        <dsp:cNvPr id="0" name=""/>
        <dsp:cNvSpPr/>
      </dsp:nvSpPr>
      <dsp:spPr>
        <a:xfrm>
          <a:off x="0" y="531"/>
          <a:ext cx="5181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1364C25-4DD4-4771-B932-750558622512}">
      <dsp:nvSpPr>
        <dsp:cNvPr id="0" name=""/>
        <dsp:cNvSpPr/>
      </dsp:nvSpPr>
      <dsp:spPr>
        <a:xfrm>
          <a:off x="375988" y="280191"/>
          <a:ext cx="683614" cy="68361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973C4B-7007-440F-B371-F4590D191BD3}">
      <dsp:nvSpPr>
        <dsp:cNvPr id="0" name=""/>
        <dsp:cNvSpPr/>
      </dsp:nvSpPr>
      <dsp:spPr>
        <a:xfrm>
          <a:off x="1435590" y="531"/>
          <a:ext cx="3746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666750" rtl="0">
            <a:lnSpc>
              <a:spcPct val="100000"/>
            </a:lnSpc>
            <a:spcBef>
              <a:spcPct val="0"/>
            </a:spcBef>
            <a:spcAft>
              <a:spcPct val="35000"/>
            </a:spcAft>
            <a:buNone/>
          </a:pPr>
          <a:r>
            <a:rPr lang="en-US" sz="1500" kern="1200">
              <a:latin typeface="Aptos Display" panose="02110004020202020204"/>
            </a:rPr>
            <a:t>Microsoft Teams could</a:t>
          </a:r>
          <a:r>
            <a:rPr lang="en-US" sz="1500" kern="1200"/>
            <a:t> </a:t>
          </a:r>
          <a:r>
            <a:rPr lang="en-US" sz="1500" kern="1200">
              <a:latin typeface="Aptos Display" panose="02110004020202020204"/>
            </a:rPr>
            <a:t>help Ashford staff stay in touch throughout the day, even when they are based </a:t>
          </a:r>
          <a:r>
            <a:rPr lang="en-US" sz="1500" kern="1200"/>
            <a:t>staff in </a:t>
          </a:r>
          <a:r>
            <a:rPr lang="en-US" sz="1500" kern="1200">
              <a:latin typeface="Aptos Display" panose="02110004020202020204"/>
            </a:rPr>
            <a:t>different</a:t>
          </a:r>
          <a:r>
            <a:rPr lang="en-US" sz="1500" kern="1200"/>
            <a:t> locations</a:t>
          </a:r>
          <a:r>
            <a:rPr lang="en-US" sz="1500" kern="1200">
              <a:latin typeface="Aptos Display" panose="02110004020202020204"/>
            </a:rPr>
            <a:t>.</a:t>
          </a:r>
          <a:endParaRPr lang="en-US" sz="1500" kern="1200"/>
        </a:p>
      </dsp:txBody>
      <dsp:txXfrm>
        <a:off x="1435590" y="531"/>
        <a:ext cx="3746009" cy="1242935"/>
      </dsp:txXfrm>
    </dsp:sp>
    <dsp:sp modelId="{50F1546F-69AA-4104-ACC3-6FE92805E5E9}">
      <dsp:nvSpPr>
        <dsp:cNvPr id="0" name=""/>
        <dsp:cNvSpPr/>
      </dsp:nvSpPr>
      <dsp:spPr>
        <a:xfrm>
          <a:off x="0" y="1554201"/>
          <a:ext cx="5181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C51F492-A9F2-4E61-8F04-1373259171BC}">
      <dsp:nvSpPr>
        <dsp:cNvPr id="0" name=""/>
        <dsp:cNvSpPr/>
      </dsp:nvSpPr>
      <dsp:spPr>
        <a:xfrm>
          <a:off x="375988" y="1833861"/>
          <a:ext cx="683614" cy="68361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8D4195-4A40-4CF2-B174-36138F51FE10}">
      <dsp:nvSpPr>
        <dsp:cNvPr id="0" name=""/>
        <dsp:cNvSpPr/>
      </dsp:nvSpPr>
      <dsp:spPr>
        <a:xfrm>
          <a:off x="1435590" y="1554201"/>
          <a:ext cx="3746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666750" rtl="0">
            <a:lnSpc>
              <a:spcPct val="100000"/>
            </a:lnSpc>
            <a:spcBef>
              <a:spcPct val="0"/>
            </a:spcBef>
            <a:spcAft>
              <a:spcPct val="35000"/>
            </a:spcAft>
            <a:buNone/>
          </a:pPr>
          <a:r>
            <a:rPr lang="en-US" sz="1500" kern="1200">
              <a:latin typeface="Aptos Display" panose="02110004020202020204"/>
            </a:rPr>
            <a:t>Staff could use Microsoft Teams to share information and work together more easily, without needing to be in the same place</a:t>
          </a:r>
          <a:endParaRPr lang="en-US" sz="1500" kern="1200"/>
        </a:p>
      </dsp:txBody>
      <dsp:txXfrm>
        <a:off x="1435590" y="1554201"/>
        <a:ext cx="3746009" cy="1242935"/>
      </dsp:txXfrm>
    </dsp:sp>
    <dsp:sp modelId="{21B052AC-E537-423B-8768-42D4C7C5EBD4}">
      <dsp:nvSpPr>
        <dsp:cNvPr id="0" name=""/>
        <dsp:cNvSpPr/>
      </dsp:nvSpPr>
      <dsp:spPr>
        <a:xfrm>
          <a:off x="0" y="3107870"/>
          <a:ext cx="5181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84210F-5A16-476A-8188-F99F3FCAB4C9}">
      <dsp:nvSpPr>
        <dsp:cNvPr id="0" name=""/>
        <dsp:cNvSpPr/>
      </dsp:nvSpPr>
      <dsp:spPr>
        <a:xfrm>
          <a:off x="375988" y="3387531"/>
          <a:ext cx="683614" cy="68361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390F37B-547E-41F4-8D0C-87141B5DAF68}">
      <dsp:nvSpPr>
        <dsp:cNvPr id="0" name=""/>
        <dsp:cNvSpPr/>
      </dsp:nvSpPr>
      <dsp:spPr>
        <a:xfrm>
          <a:off x="1435590" y="3107870"/>
          <a:ext cx="3746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666750" rtl="0">
            <a:lnSpc>
              <a:spcPct val="100000"/>
            </a:lnSpc>
            <a:spcBef>
              <a:spcPct val="0"/>
            </a:spcBef>
            <a:spcAft>
              <a:spcPct val="35000"/>
            </a:spcAft>
            <a:buNone/>
          </a:pPr>
          <a:r>
            <a:rPr lang="en-US" sz="1500" kern="1200">
              <a:latin typeface="Aptos Display" panose="02110004020202020204"/>
            </a:rPr>
            <a:t>Keeping daily updates together could make important information quicker and easier for staff to find at Ashford community care.</a:t>
          </a:r>
          <a:endParaRPr lang="en-US" sz="1500" kern="1200"/>
        </a:p>
      </dsp:txBody>
      <dsp:txXfrm>
        <a:off x="1435590" y="3107870"/>
        <a:ext cx="3746009" cy="12429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BAEC32-CC38-47B7-A1F9-C5FC78C62941}">
      <dsp:nvSpPr>
        <dsp:cNvPr id="0" name=""/>
        <dsp:cNvSpPr/>
      </dsp:nvSpPr>
      <dsp:spPr>
        <a:xfrm>
          <a:off x="718208" y="180628"/>
          <a:ext cx="672363" cy="67236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6A3765-D053-4554-B369-CBFDD4D6C3E8}">
      <dsp:nvSpPr>
        <dsp:cNvPr id="0" name=""/>
        <dsp:cNvSpPr/>
      </dsp:nvSpPr>
      <dsp:spPr>
        <a:xfrm>
          <a:off x="307319" y="1148552"/>
          <a:ext cx="1494140" cy="10021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US" sz="1600" kern="1200">
              <a:latin typeface="Aptos Display" panose="02110004020202020204"/>
            </a:rPr>
            <a:t>Not all Ashford staff may feel confident using digital technology.</a:t>
          </a:r>
          <a:endParaRPr lang="en-US" sz="1600" kern="1200"/>
        </a:p>
      </dsp:txBody>
      <dsp:txXfrm>
        <a:off x="307319" y="1148552"/>
        <a:ext cx="1494140" cy="1002143"/>
      </dsp:txXfrm>
    </dsp:sp>
    <dsp:sp modelId="{B717BBFD-C7F7-4B5E-886C-68DDE5554315}">
      <dsp:nvSpPr>
        <dsp:cNvPr id="0" name=""/>
        <dsp:cNvSpPr/>
      </dsp:nvSpPr>
      <dsp:spPr>
        <a:xfrm>
          <a:off x="2473823" y="180628"/>
          <a:ext cx="672363" cy="672363"/>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CA4933D-869B-4D39-99E1-E79EF6AAFE02}">
      <dsp:nvSpPr>
        <dsp:cNvPr id="0" name=""/>
        <dsp:cNvSpPr/>
      </dsp:nvSpPr>
      <dsp:spPr>
        <a:xfrm>
          <a:off x="2062934" y="1148552"/>
          <a:ext cx="1494140" cy="10021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kern="1200">
              <a:latin typeface="Aptos Display" panose="02110004020202020204"/>
            </a:rPr>
            <a:t> </a:t>
          </a:r>
          <a:r>
            <a:rPr lang="en-US" sz="1100" kern="1200">
              <a:latin typeface="Aptos Display"/>
              <a:ea typeface="Calibri"/>
              <a:cs typeface="Calibri"/>
            </a:rPr>
            <a:t>Staff digital skills were reported as an obstacle to introducing care technology by 39% of adult social care providers </a:t>
          </a:r>
          <a:r>
            <a:rPr lang="en-US" sz="1100" kern="1200">
              <a:latin typeface="Calibri"/>
              <a:ea typeface="Calibri"/>
              <a:cs typeface="Calibri"/>
            </a:rPr>
            <a:t>(Department of Health and Social Care, 2026).</a:t>
          </a:r>
        </a:p>
      </dsp:txBody>
      <dsp:txXfrm>
        <a:off x="2062934" y="1148552"/>
        <a:ext cx="1494140" cy="1002143"/>
      </dsp:txXfrm>
    </dsp:sp>
    <dsp:sp modelId="{A440064A-FE13-47AA-8F21-CA406C716FA1}">
      <dsp:nvSpPr>
        <dsp:cNvPr id="0" name=""/>
        <dsp:cNvSpPr/>
      </dsp:nvSpPr>
      <dsp:spPr>
        <a:xfrm>
          <a:off x="4229438" y="180628"/>
          <a:ext cx="672363" cy="67236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024F23-D322-4EB1-8131-1517BF837486}">
      <dsp:nvSpPr>
        <dsp:cNvPr id="0" name=""/>
        <dsp:cNvSpPr/>
      </dsp:nvSpPr>
      <dsp:spPr>
        <a:xfrm>
          <a:off x="3818549" y="1148552"/>
          <a:ext cx="1494140" cy="10021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kern="1200">
              <a:latin typeface="Aptos Display" panose="02110004020202020204"/>
            </a:rPr>
            <a:t> Employees may need practical training to use Microsoft Teams properly. </a:t>
          </a:r>
          <a:endParaRPr lang="en-US" sz="1100" kern="1200"/>
        </a:p>
      </dsp:txBody>
      <dsp:txXfrm>
        <a:off x="3818549" y="1148552"/>
        <a:ext cx="1494140" cy="1002143"/>
      </dsp:txXfrm>
    </dsp:sp>
    <dsp:sp modelId="{82E9A29F-B607-4C94-99E8-19593108DAE2}">
      <dsp:nvSpPr>
        <dsp:cNvPr id="0" name=""/>
        <dsp:cNvSpPr/>
      </dsp:nvSpPr>
      <dsp:spPr>
        <a:xfrm>
          <a:off x="2473823" y="2524231"/>
          <a:ext cx="672363" cy="67236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21F7F5-7B6A-4ED5-AFFF-289F122C8844}">
      <dsp:nvSpPr>
        <dsp:cNvPr id="0" name=""/>
        <dsp:cNvSpPr/>
      </dsp:nvSpPr>
      <dsp:spPr>
        <a:xfrm>
          <a:off x="2062934" y="3492155"/>
          <a:ext cx="1494140" cy="10021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kern="1200">
              <a:latin typeface="Aptos Display" panose="02110004020202020204"/>
            </a:rPr>
            <a:t>Ashford community care may need to protect service user information when staff communicate through Microsoft teams.</a:t>
          </a:r>
          <a:r>
            <a:rPr lang="en-US" sz="1100" kern="1200"/>
            <a:t> </a:t>
          </a:r>
          <a:r>
            <a:rPr lang="en-US" sz="1100" kern="1200">
              <a:latin typeface="Calibri"/>
              <a:ea typeface="Calibri"/>
              <a:cs typeface="Calibri"/>
            </a:rPr>
            <a:t>(Department of Health and Social Care, 2026)</a:t>
          </a:r>
        </a:p>
      </dsp:txBody>
      <dsp:txXfrm>
        <a:off x="2062934" y="3492155"/>
        <a:ext cx="1494140" cy="100214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931D0B-E5D1-4D4C-9B7F-FF8EBF989608}">
      <dsp:nvSpPr>
        <dsp:cNvPr id="0" name=""/>
        <dsp:cNvSpPr/>
      </dsp:nvSpPr>
      <dsp:spPr>
        <a:xfrm>
          <a:off x="0" y="555151"/>
          <a:ext cx="6266468" cy="166545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11C8D3-CBCD-4855-9123-47CF2DEF1F8A}">
      <dsp:nvSpPr>
        <dsp:cNvPr id="0" name=""/>
        <dsp:cNvSpPr/>
      </dsp:nvSpPr>
      <dsp:spPr>
        <a:xfrm>
          <a:off x="503800" y="929879"/>
          <a:ext cx="916000" cy="9160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726CDA0-CFF5-4A3A-A97B-3B2756C22928}">
      <dsp:nvSpPr>
        <dsp:cNvPr id="0" name=""/>
        <dsp:cNvSpPr/>
      </dsp:nvSpPr>
      <dsp:spPr>
        <a:xfrm>
          <a:off x="1923601" y="555151"/>
          <a:ext cx="4342866" cy="16654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6261" tIns="176261" rIns="176261" bIns="176261" numCol="1" spcCol="1270" anchor="ctr" anchorCtr="0">
          <a:noAutofit/>
        </a:bodyPr>
        <a:lstStyle/>
        <a:p>
          <a:pPr marL="0" lvl="0" indent="0" algn="l" defTabSz="622300">
            <a:lnSpc>
              <a:spcPct val="100000"/>
            </a:lnSpc>
            <a:spcBef>
              <a:spcPct val="0"/>
            </a:spcBef>
            <a:spcAft>
              <a:spcPct val="35000"/>
            </a:spcAft>
            <a:buNone/>
          </a:pPr>
          <a:r>
            <a:rPr lang="en-US" sz="1400" kern="1200"/>
            <a:t>One o</a:t>
          </a:r>
          <a:r>
            <a:rPr lang="en-GB" sz="1400" kern="1200"/>
            <a:t>f  the changes can be that Ashford should introduce Microsoft shifts to replace previous poorly designed rota system. Staff should receive training on how to access and manage their schedules while  managers should be responsible for keeping the rotor accurate and up-to-date</a:t>
          </a:r>
          <a:endParaRPr lang="en-US" sz="1400" kern="1200"/>
        </a:p>
      </dsp:txBody>
      <dsp:txXfrm>
        <a:off x="1923601" y="555151"/>
        <a:ext cx="4342866" cy="1665455"/>
      </dsp:txXfrm>
    </dsp:sp>
    <dsp:sp modelId="{3D156F8E-36EB-46A1-8473-3861F9750040}">
      <dsp:nvSpPr>
        <dsp:cNvPr id="0" name=""/>
        <dsp:cNvSpPr/>
      </dsp:nvSpPr>
      <dsp:spPr>
        <a:xfrm>
          <a:off x="0" y="2580706"/>
          <a:ext cx="6266468" cy="166545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93617A-7887-403D-8D55-9B958072D84D}">
      <dsp:nvSpPr>
        <dsp:cNvPr id="0" name=""/>
        <dsp:cNvSpPr/>
      </dsp:nvSpPr>
      <dsp:spPr>
        <a:xfrm>
          <a:off x="503800" y="2955433"/>
          <a:ext cx="916000" cy="9160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E81AB0-E9E0-4120-9600-A73A3128FAC1}">
      <dsp:nvSpPr>
        <dsp:cNvPr id="0" name=""/>
        <dsp:cNvSpPr/>
      </dsp:nvSpPr>
      <dsp:spPr>
        <a:xfrm>
          <a:off x="1923601" y="2580706"/>
          <a:ext cx="4342866" cy="16654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6261" tIns="176261" rIns="176261" bIns="176261" numCol="1" spcCol="1270" anchor="ctr" anchorCtr="0">
          <a:noAutofit/>
        </a:bodyPr>
        <a:lstStyle/>
        <a:p>
          <a:pPr marL="0" lvl="0" indent="0" algn="l" defTabSz="622300" rtl="0">
            <a:lnSpc>
              <a:spcPct val="100000"/>
            </a:lnSpc>
            <a:spcBef>
              <a:spcPct val="0"/>
            </a:spcBef>
            <a:spcAft>
              <a:spcPct val="35000"/>
            </a:spcAft>
            <a:buNone/>
          </a:pPr>
          <a:r>
            <a:rPr lang="en-GB" sz="1400" kern="1200" err="1"/>
            <a:t>Ashfords</a:t>
          </a:r>
          <a:r>
            <a:rPr lang="en-GB" sz="1400" kern="1200"/>
            <a:t>’ should initially trial the system with a small team gather feedback and then implement it across the organisation </a:t>
          </a:r>
          <a:r>
            <a:rPr lang="en-GB" sz="1400" kern="1200">
              <a:latin typeface="Aptos Display" panose="02110004020202020204"/>
            </a:rPr>
            <a:t>( NHS England, 2025)</a:t>
          </a:r>
          <a:endParaRPr lang="en-US" sz="1400" kern="1200"/>
        </a:p>
      </dsp:txBody>
      <dsp:txXfrm>
        <a:off x="1923601" y="2580706"/>
        <a:ext cx="4342866" cy="1665455"/>
      </dsp:txXfrm>
    </dsp:sp>
  </dsp:spTree>
</dsp:drawing>
</file>

<file path=ppt/diagrams/layout1.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10/11/2026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10/11/2026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10/11/2026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10/11/2026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10/11/2026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10/11/2026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10/11/2026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10/11/2026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10/11/2026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pPr lvl="0"/>
            <a:fld id="{610F49A0-017C-4594-841F-888E8796FBBD}" type="datetime1">
              <a:rPr lang="en-US" smtClean="0"/>
              <a:pPr lvl="0"/>
              <a:t>10/11/2026</a:t>
            </a:fld>
            <a:endParaRPr lang="en-US"/>
          </a:p>
        </p:txBody>
      </p:sp>
      <p:sp>
        <p:nvSpPr>
          <p:cNvPr id="5" name="Footer Placeholder 4"/>
          <p:cNvSpPr>
            <a:spLocks noGrp="1"/>
          </p:cNvSpPr>
          <p:nvPr>
            <p:ph type="ftr" sz="quarter" idx="11"/>
          </p:nvPr>
        </p:nvSpPr>
        <p:spPr/>
        <p:txBody>
          <a:bodyPr/>
          <a:lstStyle/>
          <a:p>
            <a:pPr lvl="0"/>
            <a:endParaRPr lang="en-US"/>
          </a:p>
        </p:txBody>
      </p:sp>
      <p:sp>
        <p:nvSpPr>
          <p:cNvPr id="6" name="Slide Number Placeholder 5"/>
          <p:cNvSpPr>
            <a:spLocks noGrp="1"/>
          </p:cNvSpPr>
          <p:nvPr>
            <p:ph type="sldNum" sz="quarter" idx="12"/>
          </p:nvPr>
        </p:nvSpPr>
        <p:spPr/>
        <p:txBody>
          <a:bodyPr/>
          <a:lstStyle/>
          <a:p>
            <a:pPr lvl="0"/>
            <a:fld id="{FD71ED3F-FD70-4459-8AE5-88B7A2C43C72}" type="slidenum">
              <a:rPr lang="en-GB" smtClean="0"/>
              <a:t>‹#›</a:t>
            </a:fld>
            <a:endParaRPr lang="en-GB"/>
          </a:p>
        </p:txBody>
      </p:sp>
    </p:spTree>
    <p:extLst>
      <p:ext uri="{BB962C8B-B14F-4D97-AF65-F5344CB8AC3E}">
        <p14:creationId xmlns:p14="http://schemas.microsoft.com/office/powerpoint/2010/main" val="2052987886"/>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10/11/2026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svg"/><Relationship Id="rId1" Type="http://schemas.openxmlformats.org/officeDocument/2006/relationships/slideLayout" Target="../slideLayouts/slideLayout1.xml"/><Relationship Id="rId4" Type="http://schemas.openxmlformats.org/officeDocument/2006/relationships/image" Target="../media/image3.sv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2" Type="http://schemas.openxmlformats.org/officeDocument/2006/relationships/diagramData" Target="../diagrams/data4.xml"/><Relationship Id="rId1" Type="http://schemas.openxmlformats.org/officeDocument/2006/relationships/slideLayout" Target="../slideLayouts/slideLayout6.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8" Type="http://schemas.openxmlformats.org/officeDocument/2006/relationships/hyperlink" Target="https://doi:10.7326/annals-24-02904" TargetMode="External"/><Relationship Id="rId3" Type="http://schemas.openxmlformats.org/officeDocument/2006/relationships/hyperlink" Target="https://doi.org/10.1111/jonm.12936" TargetMode="External"/><Relationship Id="rId7" Type="http://schemas.openxmlformats.org/officeDocument/2006/relationships/hyperlink" Target="https://doi.org/10.1108/TPM-11-2021-0082" TargetMode="External"/><Relationship Id="rId2" Type="http://schemas.openxmlformats.org/officeDocument/2006/relationships/hyperlink" Target="https://seeklogo.com/search?q=microsoft%20teams%20logo%20vector" TargetMode="External"/><Relationship Id="rId1" Type="http://schemas.openxmlformats.org/officeDocument/2006/relationships/slideLayout" Target="../slideLayouts/slideLayout4.xml"/><Relationship Id="rId6" Type="http://schemas.openxmlformats.org/officeDocument/2006/relationships/hyperlink" Target="https://www.gov.uk/government/publications/report-of-the-mid-staffordshire-nhs-foundation-trust-public-inquiry" TargetMode="External"/><Relationship Id="rId5" Type="http://schemas.openxmlformats.org/officeDocument/2006/relationships/hyperlink" Target="https://www.gov.uk/guidance/using-smartphones-and-devices-as-an-adult-social-care-provider" TargetMode="External"/><Relationship Id="rId4" Type="http://schemas.openxmlformats.org/officeDocument/2006/relationships/hyperlink" Target="https://www.legislation.gov.uk/ukpga/2018/12/contents/enacted"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england.nhs.uk/long-read/digital-clinical-safety-strategy" TargetMode="External"/><Relationship Id="rId3" Type="http://schemas.openxmlformats.org/officeDocument/2006/relationships/hyperlink" Target="https://doi.org/10.1136/bmjopen-2018-022202" TargetMode="External"/><Relationship Id="rId7" Type="http://schemas.openxmlformats.org/officeDocument/2006/relationships/hyperlink" Target="https://www.england.nhs.uk/publication/patient-safety-alert-risks-arising-from-breakdown-and-failure-to-act-on-communication-during-handover-at-the-time-of-discharge-from-secondary-care" TargetMode="External"/><Relationship Id="rId2" Type="http://schemas.openxmlformats.org/officeDocument/2006/relationships/hyperlink" Target="https://doi:10.7861/fhj.10-3-s89" TargetMode="External"/><Relationship Id="rId1" Type="http://schemas.openxmlformats.org/officeDocument/2006/relationships/slideLayout" Target="../slideLayouts/slideLayout7.xml"/><Relationship Id="rId6" Type="http://schemas.openxmlformats.org/officeDocument/2006/relationships/hyperlink" Target="https://digital-transformation.hee.nhs.uk/binaries/content/documents/digital-transformation/components/national/download-cards/building-a-digital-workforce/digital-champions-toolkit/digital-champions-toolkit/hee%3AfileLinks%5B2%5D/hee%3Afile" TargetMode="External"/><Relationship Id="rId5" Type="http://schemas.openxmlformats.org/officeDocument/2006/relationships/hyperlink" Target="https://www.england.nhs.uk/long-read/microsoft-teams-and-remote-working/" TargetMode="External"/><Relationship Id="rId4" Type="http://schemas.openxmlformats.org/officeDocument/2006/relationships/hyperlink" Target="http://www.england.nhs.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5A292AEA-2528-46C0-B426-95822B614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D8B7B198-E4DF-43CD-AD8C-1998843237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11" name="Freeform: Shape 10">
            <a:extLst>
              <a:ext uri="{FF2B5EF4-FFF2-40B4-BE49-F238E27FC236}">
                <a16:creationId xmlns:a16="http://schemas.microsoft.com/office/drawing/2014/main" id="{2BE67753-EA0E-4819-8D22-0B6600CF7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96934" y="3984"/>
            <a:ext cx="9376632" cy="6858000"/>
          </a:xfrm>
          <a:custGeom>
            <a:avLst/>
            <a:gdLst>
              <a:gd name="connsiteX0" fmla="*/ 1691615 w 9376632"/>
              <a:gd name="connsiteY0" fmla="*/ 0 h 6858000"/>
              <a:gd name="connsiteX1" fmla="*/ 7685017 w 9376632"/>
              <a:gd name="connsiteY1" fmla="*/ 0 h 6858000"/>
              <a:gd name="connsiteX2" fmla="*/ 7840634 w 9376632"/>
              <a:gd name="connsiteY2" fmla="*/ 134799 h 6858000"/>
              <a:gd name="connsiteX3" fmla="*/ 9376632 w 9376632"/>
              <a:gd name="connsiteY3" fmla="*/ 3605175 h 6858000"/>
              <a:gd name="connsiteX4" fmla="*/ 8158692 w 9376632"/>
              <a:gd name="connsiteY4" fmla="*/ 6757493 h 6858000"/>
              <a:gd name="connsiteX5" fmla="*/ 8062868 w 9376632"/>
              <a:gd name="connsiteY5" fmla="*/ 6858000 h 6858000"/>
              <a:gd name="connsiteX6" fmla="*/ 1313765 w 9376632"/>
              <a:gd name="connsiteY6" fmla="*/ 6858000 h 6858000"/>
              <a:gd name="connsiteX7" fmla="*/ 1217940 w 9376632"/>
              <a:gd name="connsiteY7" fmla="*/ 6757493 h 6858000"/>
              <a:gd name="connsiteX8" fmla="*/ 0 w 9376632"/>
              <a:gd name="connsiteY8" fmla="*/ 3605175 h 6858000"/>
              <a:gd name="connsiteX9" fmla="*/ 1535999 w 9376632"/>
              <a:gd name="connsiteY9" fmla="*/ 13479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76632" h="6858000">
                <a:moveTo>
                  <a:pt x="1691615" y="0"/>
                </a:moveTo>
                <a:lnTo>
                  <a:pt x="7685017" y="0"/>
                </a:lnTo>
                <a:lnTo>
                  <a:pt x="7840634" y="134799"/>
                </a:lnTo>
                <a:cubicBezTo>
                  <a:pt x="8784230" y="992423"/>
                  <a:pt x="9376632" y="2229618"/>
                  <a:pt x="9376632" y="3605175"/>
                </a:cubicBezTo>
                <a:cubicBezTo>
                  <a:pt x="9376632" y="4818903"/>
                  <a:pt x="8915419" y="5924908"/>
                  <a:pt x="8158692" y="6757493"/>
                </a:cubicBezTo>
                <a:lnTo>
                  <a:pt x="8062868" y="6858000"/>
                </a:lnTo>
                <a:lnTo>
                  <a:pt x="1313765" y="6858000"/>
                </a:lnTo>
                <a:lnTo>
                  <a:pt x="1217940" y="6757493"/>
                </a:lnTo>
                <a:cubicBezTo>
                  <a:pt x="461213" y="5924908"/>
                  <a:pt x="0" y="4818903"/>
                  <a:pt x="0" y="3605175"/>
                </a:cubicBezTo>
                <a:cubicBezTo>
                  <a:pt x="0" y="2229618"/>
                  <a:pt x="592403" y="992423"/>
                  <a:pt x="1535999" y="134799"/>
                </a:cubicBezTo>
                <a:close/>
              </a:path>
            </a:pathLst>
          </a:cu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D76D63AC-0421-45EC-B383-E79A61A78C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03402" y="3985"/>
            <a:ext cx="9772765" cy="6858000"/>
            <a:chOff x="1303402" y="36937"/>
            <a:chExt cx="9772765" cy="6858000"/>
          </a:xfrm>
          <a:solidFill>
            <a:schemeClr val="bg1">
              <a:alpha val="30000"/>
            </a:schemeClr>
          </a:solidFill>
        </p:grpSpPr>
        <p:sp>
          <p:nvSpPr>
            <p:cNvPr id="14" name="Freeform: Shape 13">
              <a:extLst>
                <a:ext uri="{FF2B5EF4-FFF2-40B4-BE49-F238E27FC236}">
                  <a16:creationId xmlns:a16="http://schemas.microsoft.com/office/drawing/2014/main" id="{B997A32E-7032-4107-9C8B-99DB59EDD5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6937"/>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943BB27F-1470-42CA-91FF-D94BC691C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6937"/>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E997B002-17FD-47B3-A06A-76802FE15C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6937"/>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E401EA35-9D2E-43B7-860F-EBB8A6C3E0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6937"/>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F8C44827-3D81-4FF9-B4A5-5650D1B20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6937"/>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8">
              <a:extLst>
                <a:ext uri="{FF2B5EF4-FFF2-40B4-BE49-F238E27FC236}">
                  <a16:creationId xmlns:a16="http://schemas.microsoft.com/office/drawing/2014/main" id="{F613D97F-F6DF-4D32-AD91-209A80E7A2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6937"/>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Shape 19">
              <a:extLst>
                <a:ext uri="{FF2B5EF4-FFF2-40B4-BE49-F238E27FC236}">
                  <a16:creationId xmlns:a16="http://schemas.microsoft.com/office/drawing/2014/main" id="{82B0ED5C-927D-4C5F-8F27-1B403820B9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6937"/>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lt1"/>
                </a:solidFill>
              </a:endParaRPr>
            </a:p>
          </p:txBody>
        </p:sp>
      </p:grpSp>
      <p:sp>
        <p:nvSpPr>
          <p:cNvPr id="2" name="Title 1"/>
          <p:cNvSpPr>
            <a:spLocks noGrp="1"/>
          </p:cNvSpPr>
          <p:nvPr>
            <p:ph type="ctrTitle"/>
          </p:nvPr>
        </p:nvSpPr>
        <p:spPr>
          <a:xfrm>
            <a:off x="3502731" y="1542402"/>
            <a:ext cx="6042787" cy="4600849"/>
          </a:xfrm>
        </p:spPr>
        <p:txBody>
          <a:bodyPr anchor="b">
            <a:normAutofit fontScale="90000"/>
          </a:bodyPr>
          <a:lstStyle/>
          <a:p>
            <a:r>
              <a:rPr lang="en-US" sz="4700">
                <a:solidFill>
                  <a:schemeClr val="tx2"/>
                </a:solidFill>
                <a:latin typeface="Aptos Display"/>
              </a:rPr>
              <a:t>LCHS4007</a:t>
            </a:r>
            <a:r>
              <a:rPr lang="en-US" sz="4700" kern="1200">
                <a:solidFill>
                  <a:schemeClr val="tx2"/>
                </a:solidFill>
                <a:latin typeface="Aptos Display"/>
                <a:ea typeface="+mj-ea"/>
                <a:cs typeface="+mj-cs"/>
              </a:rPr>
              <a:t> DIGITAL SKILLS AND RESEARCH METHODS</a:t>
            </a:r>
            <a:br>
              <a:rPr lang="en-US" sz="4700" kern="1200">
                <a:latin typeface="Aptos Display"/>
              </a:rPr>
            </a:br>
            <a:r>
              <a:rPr lang="en-US" sz="4700">
                <a:solidFill>
                  <a:schemeClr val="tx2"/>
                </a:solidFill>
                <a:latin typeface="Aptos Display"/>
              </a:rPr>
              <a:t>GROUP PRESENTATION</a:t>
            </a:r>
            <a:br>
              <a:rPr lang="en-US" sz="4700" kern="1200">
                <a:latin typeface="Aptos Display"/>
              </a:rPr>
            </a:br>
            <a:r>
              <a:rPr lang="en-US" sz="4700" kern="1200">
                <a:solidFill>
                  <a:schemeClr val="tx2"/>
                </a:solidFill>
                <a:latin typeface="Aptos Display"/>
                <a:ea typeface="+mj-ea"/>
                <a:cs typeface="+mj-cs"/>
              </a:rPr>
              <a:t>LECTURER BIANCA DODGEN</a:t>
            </a:r>
            <a:br>
              <a:rPr lang="en-US" sz="4700" kern="1200">
                <a:latin typeface="Aptos Display"/>
              </a:rPr>
            </a:br>
            <a:r>
              <a:rPr lang="en-US" sz="4700" kern="1200">
                <a:solidFill>
                  <a:schemeClr val="tx2"/>
                </a:solidFill>
                <a:latin typeface="Aptos Display"/>
                <a:ea typeface="+mj-ea"/>
                <a:cs typeface="+mj-cs"/>
              </a:rPr>
              <a:t>IRHAM NISSA 2421071</a:t>
            </a:r>
            <a:br>
              <a:rPr lang="en-US" sz="4700" kern="1200">
                <a:latin typeface="Aptos Display"/>
              </a:rPr>
            </a:br>
            <a:r>
              <a:rPr lang="en-US" sz="4700" kern="1200">
                <a:solidFill>
                  <a:schemeClr val="tx2"/>
                </a:solidFill>
                <a:latin typeface="Aptos Display"/>
                <a:ea typeface="+mj-ea"/>
                <a:cs typeface="+mj-cs"/>
              </a:rPr>
              <a:t>SUMIAH BIBI 2610542</a:t>
            </a:r>
            <a:br>
              <a:rPr lang="en-US" sz="4700" kern="1200">
                <a:latin typeface="Aptos Display"/>
              </a:rPr>
            </a:br>
            <a:r>
              <a:rPr lang="en-US" sz="4700" kern="1200">
                <a:solidFill>
                  <a:schemeClr val="tx2"/>
                </a:solidFill>
                <a:latin typeface="Aptos Display"/>
                <a:ea typeface="+mj-ea"/>
                <a:cs typeface="+mj-cs"/>
              </a:rPr>
              <a:t>AWA CEESAY 2129819</a:t>
            </a:r>
            <a:endParaRPr lang="en-US" sz="5200">
              <a:solidFill>
                <a:schemeClr val="tx2"/>
              </a:solidFill>
            </a:endParaRPr>
          </a:p>
        </p:txBody>
      </p:sp>
      <p:grpSp>
        <p:nvGrpSpPr>
          <p:cNvPr id="22" name="Group 21">
            <a:extLst>
              <a:ext uri="{FF2B5EF4-FFF2-40B4-BE49-F238E27FC236}">
                <a16:creationId xmlns:a16="http://schemas.microsoft.com/office/drawing/2014/main" id="{87F87F1B-42BA-4AC7-A4E2-41544DDB2C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4155"/>
            <a:ext cx="2514948" cy="2174333"/>
            <a:chOff x="-305" y="-4155"/>
            <a:chExt cx="2514948" cy="2174333"/>
          </a:xfrm>
        </p:grpSpPr>
        <p:sp>
          <p:nvSpPr>
            <p:cNvPr id="23" name="Freeform: Shape 22">
              <a:extLst>
                <a:ext uri="{FF2B5EF4-FFF2-40B4-BE49-F238E27FC236}">
                  <a16:creationId xmlns:a16="http://schemas.microsoft.com/office/drawing/2014/main" id="{68B53067-4E48-4E71-A6A9-A8CAABAFBF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06D1A0D3-4BB8-41D9-9CE7-2884C83F44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81E20F06-3B09-4B89-A36B-AB8BFBCCA5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6" name="Freeform: Shape 25">
              <a:extLst>
                <a:ext uri="{FF2B5EF4-FFF2-40B4-BE49-F238E27FC236}">
                  <a16:creationId xmlns:a16="http://schemas.microsoft.com/office/drawing/2014/main" id="{DAE6C3D7-7D5B-4926-877D-45F117BB6B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a:extLst>
              <a:ext uri="{FF2B5EF4-FFF2-40B4-BE49-F238E27FC236}">
                <a16:creationId xmlns:a16="http://schemas.microsoft.com/office/drawing/2014/main" id="{967346A5-7569-4F15-AB5D-BE3DADF192C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685727" y="4683666"/>
            <a:ext cx="2514948" cy="2174333"/>
            <a:chOff x="-305" y="-4155"/>
            <a:chExt cx="2514948" cy="2174333"/>
          </a:xfrm>
        </p:grpSpPr>
        <p:sp>
          <p:nvSpPr>
            <p:cNvPr id="29" name="Freeform: Shape 28">
              <a:extLst>
                <a:ext uri="{FF2B5EF4-FFF2-40B4-BE49-F238E27FC236}">
                  <a16:creationId xmlns:a16="http://schemas.microsoft.com/office/drawing/2014/main" id="{E1951533-A568-4765-AB1F-F71D9AFDE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A7214F52-4F3F-4C96-A62E-F1401D6C04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023146A1-291C-4FA0-AB5B-EB04D42398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32" name="Freeform: Shape 31">
              <a:extLst>
                <a:ext uri="{FF2B5EF4-FFF2-40B4-BE49-F238E27FC236}">
                  <a16:creationId xmlns:a16="http://schemas.microsoft.com/office/drawing/2014/main" id="{62977932-2B03-4899-8306-5002CEE68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CA06CD6-90CA-4C45-856C-6771339E1E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10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79D8FF-9740-4D03-21D6-1C8CF9F09C22}"/>
              </a:ext>
            </a:extLst>
          </p:cNvPr>
          <p:cNvSpPr>
            <a:spLocks noGrp="1"/>
          </p:cNvSpPr>
          <p:nvPr>
            <p:ph type="title"/>
          </p:nvPr>
        </p:nvSpPr>
        <p:spPr>
          <a:xfrm>
            <a:off x="546848" y="963507"/>
            <a:ext cx="4046672" cy="4930986"/>
          </a:xfrm>
        </p:spPr>
        <p:txBody>
          <a:bodyPr vert="horz" lIns="91440" tIns="45720" rIns="91440" bIns="45720" rtlCol="0" anchor="ctr">
            <a:normAutofit/>
          </a:bodyPr>
          <a:lstStyle/>
          <a:p>
            <a:pPr algn="r"/>
            <a:r>
              <a:rPr lang="en-US">
                <a:solidFill>
                  <a:schemeClr val="accent1"/>
                </a:solidFill>
              </a:rPr>
              <a:t>Staff Communication and daily updates</a:t>
            </a:r>
            <a:endParaRPr lang="en-US" kern="1200">
              <a:solidFill>
                <a:schemeClr val="accent1"/>
              </a:solidFill>
              <a:latin typeface="+mj-lt"/>
            </a:endParaRPr>
          </a:p>
        </p:txBody>
      </p:sp>
      <p:cxnSp>
        <p:nvCxnSpPr>
          <p:cNvPr id="11" name="Straight Connector 10">
            <a:extLst>
              <a:ext uri="{FF2B5EF4-FFF2-40B4-BE49-F238E27FC236}">
                <a16:creationId xmlns:a16="http://schemas.microsoft.com/office/drawing/2014/main" id="{5021601D-2758-4B15-A31C-FDA184C51B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CAEE3F8-BD26-6B26-00E8-A42515510ABC}"/>
              </a:ext>
            </a:extLst>
          </p:cNvPr>
          <p:cNvSpPr>
            <a:spLocks noGrp="1"/>
          </p:cNvSpPr>
          <p:nvPr>
            <p:ph idx="1"/>
          </p:nvPr>
        </p:nvSpPr>
        <p:spPr>
          <a:xfrm>
            <a:off x="4976030" y="963507"/>
            <a:ext cx="6250940" cy="2304627"/>
          </a:xfrm>
        </p:spPr>
        <p:txBody>
          <a:bodyPr vert="horz" lIns="91440" tIns="45720" rIns="91440" bIns="45720" rtlCol="0" anchor="b">
            <a:normAutofit/>
          </a:bodyPr>
          <a:lstStyle/>
          <a:p>
            <a:pPr marL="0"/>
            <a:endParaRPr lang="en-US" sz="2000"/>
          </a:p>
          <a:p>
            <a:pPr marL="0"/>
            <a:endParaRPr lang="en-US" sz="2000"/>
          </a:p>
          <a:p>
            <a:pPr marL="0"/>
            <a:endParaRPr lang="en-US" sz="2000"/>
          </a:p>
          <a:p>
            <a:pPr marL="0"/>
            <a:endParaRPr lang="en-US" sz="2000"/>
          </a:p>
          <a:p>
            <a:pPr marL="0"/>
            <a:endParaRPr lang="en-US" sz="2000"/>
          </a:p>
          <a:p>
            <a:pPr marL="0"/>
            <a:endParaRPr lang="en-US" sz="2000"/>
          </a:p>
        </p:txBody>
      </p:sp>
      <p:sp>
        <p:nvSpPr>
          <p:cNvPr id="4" name="TextBox 3">
            <a:extLst>
              <a:ext uri="{FF2B5EF4-FFF2-40B4-BE49-F238E27FC236}">
                <a16:creationId xmlns:a16="http://schemas.microsoft.com/office/drawing/2014/main" id="{5FE08AAE-DB6F-E572-8986-060E45112549}"/>
              </a:ext>
            </a:extLst>
          </p:cNvPr>
          <p:cNvSpPr txBox="1"/>
          <p:nvPr/>
        </p:nvSpPr>
        <p:spPr>
          <a:xfrm>
            <a:off x="4987235" y="732366"/>
            <a:ext cx="6239735" cy="5565538"/>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fontScale="92500" lnSpcReduction="10000"/>
          </a:bodyPr>
          <a:lstStyle/>
          <a:p>
            <a:pPr>
              <a:lnSpc>
                <a:spcPct val="170000"/>
              </a:lnSpc>
              <a:spcAft>
                <a:spcPts val="600"/>
              </a:spcAft>
            </a:pPr>
            <a:r>
              <a:rPr lang="en-US" sz="1600"/>
              <a:t>   </a:t>
            </a:r>
          </a:p>
          <a:p>
            <a:pPr marL="285750" indent="-228600">
              <a:lnSpc>
                <a:spcPct val="170000"/>
              </a:lnSpc>
              <a:spcAft>
                <a:spcPts val="600"/>
              </a:spcAft>
              <a:buFont typeface="Arial" panose="020B0604020202020204" pitchFamily="34" charset="0"/>
              <a:buChar char="•"/>
            </a:pPr>
            <a:r>
              <a:rPr lang="en-US" sz="1600"/>
              <a:t>Microsoft Teams could support communication and daily updates at Ashford community care  service.  (NHS SCW, 2022).</a:t>
            </a:r>
          </a:p>
          <a:p>
            <a:pPr marL="285750" indent="-228600">
              <a:lnSpc>
                <a:spcPct val="170000"/>
              </a:lnSpc>
              <a:spcAft>
                <a:spcPts val="600"/>
              </a:spcAft>
              <a:buFont typeface="Arial" panose="020B0604020202020204" pitchFamily="34" charset="0"/>
              <a:buChar char="•"/>
            </a:pPr>
            <a:r>
              <a:rPr lang="en-US" sz="1600"/>
              <a:t>Using Microsoft Teams at Ashford community care, can provide the Care staff one main place to share daily updates and communicate between various staff.</a:t>
            </a:r>
          </a:p>
          <a:p>
            <a:pPr marL="285750" indent="-228600">
              <a:lnSpc>
                <a:spcPct val="170000"/>
              </a:lnSpc>
              <a:spcAft>
                <a:spcPts val="600"/>
              </a:spcAft>
              <a:buFont typeface="Arial" panose="020B0604020202020204" pitchFamily="34" charset="0"/>
              <a:buChar char="•"/>
            </a:pPr>
            <a:r>
              <a:rPr lang="en-US" sz="1600"/>
              <a:t>Staff at Ashford community care can check messages and keep up with important information throughout the working day. </a:t>
            </a:r>
          </a:p>
          <a:p>
            <a:pPr marL="285750" indent="-228600">
              <a:lnSpc>
                <a:spcPct val="170000"/>
              </a:lnSpc>
              <a:spcAft>
                <a:spcPts val="600"/>
              </a:spcAft>
              <a:buFont typeface="Arial" panose="020B0604020202020204" pitchFamily="34" charset="0"/>
              <a:buChar char="•"/>
            </a:pPr>
            <a:r>
              <a:rPr lang="en-US" sz="1600"/>
              <a:t>This would help  support workers and care coordinates to stay connected while working in service users' homes, supported living settings and  the main office at Ashford community care.</a:t>
            </a:r>
          </a:p>
          <a:p>
            <a:pPr marL="285750" indent="-228600">
              <a:lnSpc>
                <a:spcPct val="170000"/>
              </a:lnSpc>
              <a:spcAft>
                <a:spcPts val="600"/>
              </a:spcAft>
              <a:buFont typeface="Arial" panose="020B0604020202020204" pitchFamily="34" charset="0"/>
              <a:buChar char="•"/>
            </a:pPr>
            <a:r>
              <a:rPr lang="en-US" sz="1600"/>
              <a:t>Keeping updates in one place could help Ashford reduce missed information and make staff communication more </a:t>
            </a:r>
            <a:r>
              <a:rPr lang="en-US" sz="1600" err="1"/>
              <a:t>organised</a:t>
            </a:r>
            <a:r>
              <a:rPr lang="en-US" sz="1600"/>
              <a:t> for staff and service users.</a:t>
            </a:r>
          </a:p>
        </p:txBody>
      </p:sp>
      <p:sp>
        <p:nvSpPr>
          <p:cNvPr id="5" name="TextBox 4">
            <a:extLst>
              <a:ext uri="{FF2B5EF4-FFF2-40B4-BE49-F238E27FC236}">
                <a16:creationId xmlns:a16="http://schemas.microsoft.com/office/drawing/2014/main" id="{AFD91D6A-281E-4C22-ED73-5AEFA66CD025}"/>
              </a:ext>
            </a:extLst>
          </p:cNvPr>
          <p:cNvSpPr txBox="1"/>
          <p:nvPr/>
        </p:nvSpPr>
        <p:spPr>
          <a:xfrm>
            <a:off x="551573" y="5249107"/>
            <a:ext cx="2978057"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Irham Nissa 2421071</a:t>
            </a:r>
          </a:p>
          <a:p>
            <a:r>
              <a:rPr lang="en-US"/>
              <a:t>Sumiah Bibi 2610542</a:t>
            </a:r>
          </a:p>
          <a:p>
            <a:r>
              <a:rPr lang="en-US"/>
              <a:t>Awa Ceesay 2129819</a:t>
            </a:r>
          </a:p>
          <a:p>
            <a:endParaRPr lang="en-US"/>
          </a:p>
        </p:txBody>
      </p:sp>
    </p:spTree>
    <p:extLst>
      <p:ext uri="{BB962C8B-B14F-4D97-AF65-F5344CB8AC3E}">
        <p14:creationId xmlns:p14="http://schemas.microsoft.com/office/powerpoint/2010/main" val="7298348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7A46AE-E3F8-2755-03F3-52794E7C7D29}"/>
              </a:ext>
            </a:extLst>
          </p:cNvPr>
          <p:cNvSpPr>
            <a:spLocks noGrp="1"/>
          </p:cNvSpPr>
          <p:nvPr>
            <p:ph type="title"/>
          </p:nvPr>
        </p:nvSpPr>
        <p:spPr>
          <a:xfrm>
            <a:off x="242795" y="450323"/>
            <a:ext cx="3810864" cy="5728826"/>
          </a:xfrm>
        </p:spPr>
        <p:txBody>
          <a:bodyPr anchor="ctr">
            <a:normAutofit/>
          </a:bodyPr>
          <a:lstStyle/>
          <a:p>
            <a:r>
              <a:rPr lang="en-US" sz="3800"/>
              <a:t>How Microsoft Teams improves efficiency and communication at Ashford community care service</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sX0" fmla="*/ 0 w 5410200"/>
              <a:gd name="csY0" fmla="*/ 0 h 18288"/>
              <a:gd name="csX1" fmla="*/ 568071 w 5410200"/>
              <a:gd name="csY1" fmla="*/ 0 h 18288"/>
              <a:gd name="csX2" fmla="*/ 1298448 w 5410200"/>
              <a:gd name="csY2" fmla="*/ 0 h 18288"/>
              <a:gd name="csX3" fmla="*/ 1920621 w 5410200"/>
              <a:gd name="csY3" fmla="*/ 0 h 18288"/>
              <a:gd name="csX4" fmla="*/ 2488692 w 5410200"/>
              <a:gd name="csY4" fmla="*/ 0 h 18288"/>
              <a:gd name="csX5" fmla="*/ 3219069 w 5410200"/>
              <a:gd name="csY5" fmla="*/ 0 h 18288"/>
              <a:gd name="csX6" fmla="*/ 3895344 w 5410200"/>
              <a:gd name="csY6" fmla="*/ 0 h 18288"/>
              <a:gd name="csX7" fmla="*/ 4571619 w 5410200"/>
              <a:gd name="csY7" fmla="*/ 0 h 18288"/>
              <a:gd name="csX8" fmla="*/ 5410200 w 5410200"/>
              <a:gd name="csY8" fmla="*/ 0 h 18288"/>
              <a:gd name="csX9" fmla="*/ 5410200 w 5410200"/>
              <a:gd name="csY9" fmla="*/ 18288 h 18288"/>
              <a:gd name="csX10" fmla="*/ 4842129 w 5410200"/>
              <a:gd name="csY10" fmla="*/ 18288 h 18288"/>
              <a:gd name="csX11" fmla="*/ 4328160 w 5410200"/>
              <a:gd name="csY11" fmla="*/ 18288 h 18288"/>
              <a:gd name="csX12" fmla="*/ 3597783 w 5410200"/>
              <a:gd name="csY12" fmla="*/ 18288 h 18288"/>
              <a:gd name="csX13" fmla="*/ 3029712 w 5410200"/>
              <a:gd name="csY13" fmla="*/ 18288 h 18288"/>
              <a:gd name="csX14" fmla="*/ 2299335 w 5410200"/>
              <a:gd name="csY14" fmla="*/ 18288 h 18288"/>
              <a:gd name="csX15" fmla="*/ 1514856 w 5410200"/>
              <a:gd name="csY15" fmla="*/ 18288 h 18288"/>
              <a:gd name="csX16" fmla="*/ 892683 w 5410200"/>
              <a:gd name="csY16" fmla="*/ 18288 h 18288"/>
              <a:gd name="csX17" fmla="*/ 0 w 5410200"/>
              <a:gd name="csY17" fmla="*/ 18288 h 18288"/>
              <a:gd name="csX18" fmla="*/ 0 w 5410200"/>
              <a:gd name="csY1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EAA852FD-1374-5E4F-4340-17991F081AA5}"/>
              </a:ext>
            </a:extLst>
          </p:cNvPr>
          <p:cNvGraphicFramePr>
            <a:graphicFrameLocks noGrp="1"/>
          </p:cNvGraphicFramePr>
          <p:nvPr>
            <p:ph idx="1"/>
            <p:extLst>
              <p:ext uri="{D42A27DB-BD31-4B8C-83A1-F6EECF244321}">
                <p14:modId xmlns:p14="http://schemas.microsoft.com/office/powerpoint/2010/main" val="4251235114"/>
              </p:ext>
            </p:extLst>
          </p:nvPr>
        </p:nvGraphicFramePr>
        <p:xfrm>
          <a:off x="4470566" y="630384"/>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 name="TextBox 12">
            <a:extLst>
              <a:ext uri="{FF2B5EF4-FFF2-40B4-BE49-F238E27FC236}">
                <a16:creationId xmlns:a16="http://schemas.microsoft.com/office/drawing/2014/main" id="{AB5CB071-6558-3141-8300-4EEBAF8E73A6}"/>
              </a:ext>
            </a:extLst>
          </p:cNvPr>
          <p:cNvSpPr txBox="1"/>
          <p:nvPr/>
        </p:nvSpPr>
        <p:spPr>
          <a:xfrm>
            <a:off x="252016" y="6300412"/>
            <a:ext cx="3108203"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Irham Nissa 2421071</a:t>
            </a:r>
          </a:p>
          <a:p>
            <a:pPr algn="l"/>
            <a:endParaRPr lang="en-US"/>
          </a:p>
        </p:txBody>
      </p:sp>
    </p:spTree>
    <p:extLst>
      <p:ext uri="{BB962C8B-B14F-4D97-AF65-F5344CB8AC3E}">
        <p14:creationId xmlns:p14="http://schemas.microsoft.com/office/powerpoint/2010/main" val="39425954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8">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C066F93F-4A24-22AC-660F-9D5CAF79B417}"/>
              </a:ext>
            </a:extLst>
          </p:cNvPr>
          <p:cNvSpPr>
            <a:spLocks noGrp="1"/>
          </p:cNvSpPr>
          <p:nvPr>
            <p:ph type="ctrTitle"/>
          </p:nvPr>
        </p:nvSpPr>
        <p:spPr>
          <a:xfrm>
            <a:off x="6741708" y="2540359"/>
            <a:ext cx="4638356" cy="2097345"/>
          </a:xfrm>
        </p:spPr>
        <p:txBody>
          <a:bodyPr vert="horz" lIns="91440" tIns="45720" rIns="91440" bIns="45720" rtlCol="0" anchor="b">
            <a:normAutofit/>
          </a:bodyPr>
          <a:lstStyle/>
          <a:p>
            <a:pPr algn="l"/>
            <a:r>
              <a:rPr lang="en-US" sz="3100" b="1" baseline="0"/>
              <a:t>Advantages and disadvantages of </a:t>
            </a:r>
            <a:r>
              <a:rPr lang="en-US" sz="3100" b="1"/>
              <a:t>Microsoft</a:t>
            </a:r>
            <a:r>
              <a:rPr lang="en-US" sz="3100" b="1" baseline="0"/>
              <a:t> </a:t>
            </a:r>
            <a:r>
              <a:rPr lang="en-US" sz="3100" b="1"/>
              <a:t>Teams</a:t>
            </a:r>
            <a:r>
              <a:rPr lang="en-US" sz="3100" b="1" baseline="0"/>
              <a:t> in </a:t>
            </a:r>
            <a:r>
              <a:rPr lang="en-US" sz="3100" b="1"/>
              <a:t>Ashford Community Care</a:t>
            </a:r>
          </a:p>
        </p:txBody>
      </p:sp>
      <p:sp>
        <p:nvSpPr>
          <p:cNvPr id="80" name="Freeform: Shape 79">
            <a:extLst>
              <a:ext uri="{FF2B5EF4-FFF2-40B4-BE49-F238E27FC236}">
                <a16:creationId xmlns:a16="http://schemas.microsoft.com/office/drawing/2014/main" id="{5841E0DD-1BA7-47EA-92C1-DFCD469D04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5797" y="0"/>
            <a:ext cx="4195674" cy="2553552"/>
          </a:xfrm>
          <a:custGeom>
            <a:avLst/>
            <a:gdLst>
              <a:gd name="connsiteX0" fmla="*/ 51087 w 4195674"/>
              <a:gd name="connsiteY0" fmla="*/ 0 h 2553552"/>
              <a:gd name="connsiteX1" fmla="*/ 4144587 w 4195674"/>
              <a:gd name="connsiteY1" fmla="*/ 0 h 2553552"/>
              <a:gd name="connsiteX2" fmla="*/ 4153054 w 4195674"/>
              <a:gd name="connsiteY2" fmla="*/ 32928 h 2553552"/>
              <a:gd name="connsiteX3" fmla="*/ 4195674 w 4195674"/>
              <a:gd name="connsiteY3" fmla="*/ 455715 h 2553552"/>
              <a:gd name="connsiteX4" fmla="*/ 2097837 w 4195674"/>
              <a:gd name="connsiteY4" fmla="*/ 2553552 h 2553552"/>
              <a:gd name="connsiteX5" fmla="*/ 0 w 4195674"/>
              <a:gd name="connsiteY5" fmla="*/ 455715 h 2553552"/>
              <a:gd name="connsiteX6" fmla="*/ 42621 w 4195674"/>
              <a:gd name="connsiteY6" fmla="*/ 32928 h 2553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95674" h="2553552">
                <a:moveTo>
                  <a:pt x="51087" y="0"/>
                </a:moveTo>
                <a:lnTo>
                  <a:pt x="4144587" y="0"/>
                </a:lnTo>
                <a:lnTo>
                  <a:pt x="4153054" y="32928"/>
                </a:lnTo>
                <a:cubicBezTo>
                  <a:pt x="4180999" y="169492"/>
                  <a:pt x="4195674" y="310890"/>
                  <a:pt x="4195674" y="455715"/>
                </a:cubicBezTo>
                <a:cubicBezTo>
                  <a:pt x="4195674" y="1614318"/>
                  <a:pt x="3256440" y="2553552"/>
                  <a:pt x="2097837" y="2553552"/>
                </a:cubicBezTo>
                <a:cubicBezTo>
                  <a:pt x="939234" y="2553552"/>
                  <a:pt x="0" y="1614318"/>
                  <a:pt x="0" y="455715"/>
                </a:cubicBezTo>
                <a:cubicBezTo>
                  <a:pt x="0" y="310890"/>
                  <a:pt x="14676" y="169492"/>
                  <a:pt x="42621" y="32928"/>
                </a:cubicBezTo>
                <a:close/>
              </a:path>
            </a:pathLst>
          </a:cu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7" name="Graphic 6">
            <a:extLst>
              <a:ext uri="{FF2B5EF4-FFF2-40B4-BE49-F238E27FC236}">
                <a16:creationId xmlns:a16="http://schemas.microsoft.com/office/drawing/2014/main" id="{09D060D2-BED5-D0C8-FBFF-58D7DDFD5974}"/>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202854" y="136525"/>
            <a:ext cx="1935439" cy="1935439"/>
          </a:xfrm>
          <a:prstGeom prst="rect">
            <a:avLst/>
          </a:prstGeom>
        </p:spPr>
      </p:pic>
      <p:sp>
        <p:nvSpPr>
          <p:cNvPr id="81"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7148" y="987117"/>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8D3BEFDA-0C8B-4C24-AF49-B7E58C98DB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756811"/>
            <a:ext cx="4507268" cy="4101189"/>
          </a:xfrm>
          <a:custGeom>
            <a:avLst/>
            <a:gdLst>
              <a:gd name="connsiteX0" fmla="*/ 1188901 w 4507268"/>
              <a:gd name="connsiteY0" fmla="*/ 0 h 4101189"/>
              <a:gd name="connsiteX1" fmla="*/ 4507268 w 4507268"/>
              <a:gd name="connsiteY1" fmla="*/ 3318367 h 4101189"/>
              <a:gd name="connsiteX2" fmla="*/ 4439851 w 4507268"/>
              <a:gd name="connsiteY2" fmla="*/ 3987135 h 4101189"/>
              <a:gd name="connsiteX3" fmla="*/ 4410525 w 4507268"/>
              <a:gd name="connsiteY3" fmla="*/ 4101189 h 4101189"/>
              <a:gd name="connsiteX4" fmla="*/ 0 w 4507268"/>
              <a:gd name="connsiteY4" fmla="*/ 4101189 h 4101189"/>
              <a:gd name="connsiteX5" fmla="*/ 0 w 4507268"/>
              <a:gd name="connsiteY5" fmla="*/ 221283 h 4101189"/>
              <a:gd name="connsiteX6" fmla="*/ 47936 w 4507268"/>
              <a:gd name="connsiteY6" fmla="*/ 201358 h 4101189"/>
              <a:gd name="connsiteX7" fmla="*/ 1188901 w 4507268"/>
              <a:gd name="connsiteY7" fmla="*/ 0 h 41011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07268" h="4101189">
                <a:moveTo>
                  <a:pt x="1188901" y="0"/>
                </a:moveTo>
                <a:cubicBezTo>
                  <a:pt x="3021585" y="0"/>
                  <a:pt x="4507268" y="1485684"/>
                  <a:pt x="4507268" y="3318367"/>
                </a:cubicBezTo>
                <a:cubicBezTo>
                  <a:pt x="4507268" y="3547453"/>
                  <a:pt x="4484055" y="3771117"/>
                  <a:pt x="4439851" y="3987135"/>
                </a:cubicBezTo>
                <a:lnTo>
                  <a:pt x="4410525" y="4101189"/>
                </a:lnTo>
                <a:lnTo>
                  <a:pt x="0" y="4101189"/>
                </a:lnTo>
                <a:lnTo>
                  <a:pt x="0" y="221283"/>
                </a:lnTo>
                <a:lnTo>
                  <a:pt x="47936" y="201358"/>
                </a:lnTo>
                <a:cubicBezTo>
                  <a:pt x="403707" y="71093"/>
                  <a:pt x="788002" y="0"/>
                  <a:pt x="1188901" y="0"/>
                </a:cubicBezTo>
                <a:close/>
              </a:path>
            </a:pathLst>
          </a:cu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3" name="Oval 82">
            <a:extLst>
              <a:ext uri="{FF2B5EF4-FFF2-40B4-BE49-F238E27FC236}">
                <a16:creationId xmlns:a16="http://schemas.microsoft.com/office/drawing/2014/main" id="{7400EEA6-B330-4DBC-A821-469627E962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0123" y="1601385"/>
            <a:ext cx="2754831" cy="2754831"/>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4"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7278" y="4908805"/>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sp>
        <p:nvSpPr>
          <p:cNvPr id="74"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51" y="5775084"/>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solidFill>
                <a:schemeClr val="tx1">
                  <a:alpha val="60000"/>
                </a:schemeClr>
              </a:solidFill>
            </a:endParaRPr>
          </a:p>
        </p:txBody>
      </p:sp>
      <p:sp>
        <p:nvSpPr>
          <p:cNvPr id="10" name="TextBox 9">
            <a:extLst>
              <a:ext uri="{FF2B5EF4-FFF2-40B4-BE49-F238E27FC236}">
                <a16:creationId xmlns:a16="http://schemas.microsoft.com/office/drawing/2014/main" id="{1638DB92-02E0-CB72-CDDE-D33531ADCFAE}"/>
              </a:ext>
            </a:extLst>
          </p:cNvPr>
          <p:cNvSpPr txBox="1"/>
          <p:nvPr/>
        </p:nvSpPr>
        <p:spPr>
          <a:xfrm>
            <a:off x="159008" y="6239615"/>
            <a:ext cx="3876357" cy="2913872"/>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nSpc>
                <a:spcPct val="90000"/>
              </a:lnSpc>
              <a:spcAft>
                <a:spcPts val="600"/>
              </a:spcAft>
            </a:pPr>
            <a:r>
              <a:rPr lang="en-US" sz="1100"/>
              <a:t>Anon, (n.d.). Available at: https://seeklogo.com/search?q=microsoft%20teams%20logo%20vector.</a:t>
            </a:r>
          </a:p>
          <a:p>
            <a:pPr indent="-228600">
              <a:lnSpc>
                <a:spcPct val="90000"/>
              </a:lnSpc>
              <a:spcAft>
                <a:spcPts val="600"/>
              </a:spcAft>
              <a:buFont typeface="Arial" panose="020B0604020202020204" pitchFamily="34" charset="0"/>
              <a:buChar char="•"/>
            </a:pPr>
            <a:endParaRPr lang="en-US" sz="2000"/>
          </a:p>
        </p:txBody>
      </p:sp>
      <p:pic>
        <p:nvPicPr>
          <p:cNvPr id="9" name="Picture 8" descr="Search: microsoft teams logo vector Logo PNG Vectors Free Download">
            <a:extLst>
              <a:ext uri="{FF2B5EF4-FFF2-40B4-BE49-F238E27FC236}">
                <a16:creationId xmlns:a16="http://schemas.microsoft.com/office/drawing/2014/main" id="{0B1BB6C2-96DC-2287-3CEA-F07277A9EFB8}"/>
              </a:ext>
            </a:extLst>
          </p:cNvPr>
          <p:cNvPicPr>
            <a:picLocks noChangeAspect="1"/>
          </p:cNvPicPr>
          <p:nvPr/>
        </p:nvPicPr>
        <p:blipFill>
          <a:blip r:embed="rId3"/>
          <a:stretch>
            <a:fillRect/>
          </a:stretch>
        </p:blipFill>
        <p:spPr>
          <a:xfrm>
            <a:off x="8587" y="2982865"/>
            <a:ext cx="2602971" cy="2513325"/>
          </a:xfrm>
          <a:prstGeom prst="rect">
            <a:avLst/>
          </a:prstGeom>
        </p:spPr>
      </p:pic>
      <p:pic>
        <p:nvPicPr>
          <p:cNvPr id="6" name="Graphic 5">
            <a:extLst>
              <a:ext uri="{FF2B5EF4-FFF2-40B4-BE49-F238E27FC236}">
                <a16:creationId xmlns:a16="http://schemas.microsoft.com/office/drawing/2014/main" id="{6BCA97CA-4906-FBC7-4A1C-56799ACC0BB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368633" y="2129895"/>
            <a:ext cx="1697810" cy="1697810"/>
          </a:xfrm>
          <a:prstGeom prst="rect">
            <a:avLst/>
          </a:prstGeom>
        </p:spPr>
      </p:pic>
      <p:cxnSp>
        <p:nvCxnSpPr>
          <p:cNvPr id="85" name="Straight Connector 84">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5B3C7D86-4D97-857F-5747-A13AE0CE6408}"/>
              </a:ext>
            </a:extLst>
          </p:cNvPr>
          <p:cNvSpPr txBox="1"/>
          <p:nvPr/>
        </p:nvSpPr>
        <p:spPr>
          <a:xfrm>
            <a:off x="8919882" y="6398559"/>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800" baseline="0">
                <a:latin typeface="Aptos"/>
                <a:ea typeface="Segoe UI"/>
                <a:cs typeface="Segoe UI"/>
              </a:rPr>
              <a:t>Irham </a:t>
            </a:r>
            <a:r>
              <a:rPr lang="en-US">
                <a:latin typeface="Aptos"/>
                <a:ea typeface="Segoe UI"/>
                <a:cs typeface="Segoe UI"/>
              </a:rPr>
              <a:t>Nissa</a:t>
            </a:r>
            <a:r>
              <a:rPr lang="en-US" sz="1800" baseline="0">
                <a:latin typeface="Aptos"/>
                <a:ea typeface="Segoe UI"/>
                <a:cs typeface="Segoe UI"/>
              </a:rPr>
              <a:t> 2421071</a:t>
            </a:r>
            <a:r>
              <a:rPr sz="1800">
                <a:latin typeface="Aptos"/>
                <a:ea typeface="Aptos"/>
                <a:cs typeface="Aptos"/>
              </a:rPr>
              <a:t>​</a:t>
            </a:r>
            <a:endParaRPr lang="en-US"/>
          </a:p>
          <a:p>
            <a:pPr algn="ctr"/>
            <a:endParaRPr lang="en-US"/>
          </a:p>
        </p:txBody>
      </p:sp>
    </p:spTree>
    <p:extLst>
      <p:ext uri="{BB962C8B-B14F-4D97-AF65-F5344CB8AC3E}">
        <p14:creationId xmlns:p14="http://schemas.microsoft.com/office/powerpoint/2010/main" val="29476759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7A058C-DE96-5C2A-9BF6-68B328BAFF9E}"/>
              </a:ext>
            </a:extLst>
          </p:cNvPr>
          <p:cNvSpPr>
            <a:spLocks noGrp="1"/>
          </p:cNvSpPr>
          <p:nvPr>
            <p:ph type="title"/>
          </p:nvPr>
        </p:nvSpPr>
        <p:spPr/>
        <p:txBody>
          <a:bodyPr/>
          <a:lstStyle/>
          <a:p>
            <a:r>
              <a:rPr lang="en-US"/>
              <a:t>Advantages</a:t>
            </a:r>
          </a:p>
        </p:txBody>
      </p:sp>
      <p:graphicFrame>
        <p:nvGraphicFramePr>
          <p:cNvPr id="12" name="Content Placeholder 2">
            <a:extLst>
              <a:ext uri="{FF2B5EF4-FFF2-40B4-BE49-F238E27FC236}">
                <a16:creationId xmlns:a16="http://schemas.microsoft.com/office/drawing/2014/main" id="{AA83BE74-C22B-63F4-1E6B-10CC5F2CA93F}"/>
              </a:ext>
            </a:extLst>
          </p:cNvPr>
          <p:cNvGraphicFramePr>
            <a:graphicFrameLocks noGrp="1"/>
          </p:cNvGraphicFramePr>
          <p:nvPr>
            <p:ph sz="half" idx="1"/>
            <p:extLst>
              <p:ext uri="{D42A27DB-BD31-4B8C-83A1-F6EECF244321}">
                <p14:modId xmlns:p14="http://schemas.microsoft.com/office/powerpoint/2010/main" val="2300932317"/>
              </p:ext>
            </p:extLst>
          </p:nvPr>
        </p:nvGraphicFramePr>
        <p:xfrm>
          <a:off x="451981" y="1710803"/>
          <a:ext cx="5181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ontent Placeholder 3">
            <a:extLst>
              <a:ext uri="{FF2B5EF4-FFF2-40B4-BE49-F238E27FC236}">
                <a16:creationId xmlns:a16="http://schemas.microsoft.com/office/drawing/2014/main" id="{BE566704-3B07-2C01-33A3-F811535DE1BF}"/>
              </a:ext>
            </a:extLst>
          </p:cNvPr>
          <p:cNvSpPr>
            <a:spLocks noGrp="1"/>
          </p:cNvSpPr>
          <p:nvPr>
            <p:ph sz="half" idx="2"/>
          </p:nvPr>
        </p:nvSpPr>
        <p:spPr>
          <a:xfrm>
            <a:off x="6103124" y="664819"/>
            <a:ext cx="5626456" cy="6062766"/>
          </a:xfrm>
        </p:spPr>
        <p:txBody>
          <a:bodyPr vert="horz" lIns="91440" tIns="45720" rIns="91440" bIns="45720" rtlCol="0" anchor="t">
            <a:noAutofit/>
          </a:bodyPr>
          <a:lstStyle/>
          <a:p>
            <a:pPr>
              <a:lnSpc>
                <a:spcPct val="170000"/>
              </a:lnSpc>
            </a:pPr>
            <a:r>
              <a:rPr lang="en-US" sz="2000"/>
              <a:t> Microsoft Teams is a platform that allows staff to communicate, share files and work together remotely. NHS England (2025).</a:t>
            </a:r>
          </a:p>
          <a:p>
            <a:pPr>
              <a:lnSpc>
                <a:spcPct val="170000"/>
              </a:lnSpc>
            </a:pPr>
            <a:r>
              <a:rPr lang="en-US" sz="2000"/>
              <a:t>This is particularly relevant to Ashford community care service where employees are based in different environments, including individuals' homes, supported accommodation and the central office. Having access to Microsoft Teams could help Ashford maintain communication between these locations.</a:t>
            </a:r>
          </a:p>
          <a:p>
            <a:endParaRPr lang="en-US"/>
          </a:p>
          <a:p>
            <a:endParaRPr lang="en-US"/>
          </a:p>
        </p:txBody>
      </p:sp>
      <p:sp>
        <p:nvSpPr>
          <p:cNvPr id="15" name="TextBox 14">
            <a:extLst>
              <a:ext uri="{FF2B5EF4-FFF2-40B4-BE49-F238E27FC236}">
                <a16:creationId xmlns:a16="http://schemas.microsoft.com/office/drawing/2014/main" id="{D0036AC0-03C5-01C2-B78B-0FA9D6963E92}"/>
              </a:ext>
            </a:extLst>
          </p:cNvPr>
          <p:cNvSpPr txBox="1"/>
          <p:nvPr/>
        </p:nvSpPr>
        <p:spPr>
          <a:xfrm>
            <a:off x="9446559" y="6398559"/>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800" baseline="0">
                <a:latin typeface="Aptos"/>
                <a:ea typeface="Segoe UI"/>
                <a:cs typeface="Segoe UI"/>
              </a:rPr>
              <a:t>Irham </a:t>
            </a:r>
            <a:r>
              <a:rPr lang="en-US">
                <a:latin typeface="Aptos"/>
                <a:ea typeface="Segoe UI"/>
                <a:cs typeface="Segoe UI"/>
              </a:rPr>
              <a:t>Nissa</a:t>
            </a:r>
            <a:r>
              <a:rPr lang="en-US" sz="1800" baseline="0">
                <a:latin typeface="Aptos"/>
                <a:ea typeface="Segoe UI"/>
                <a:cs typeface="Segoe UI"/>
              </a:rPr>
              <a:t> 2421071</a:t>
            </a:r>
            <a:r>
              <a:rPr sz="1800">
                <a:latin typeface="Aptos"/>
                <a:ea typeface="Aptos"/>
                <a:cs typeface="Aptos"/>
              </a:rPr>
              <a:t>​</a:t>
            </a:r>
            <a:endParaRPr lang="en-US"/>
          </a:p>
          <a:p>
            <a:pPr algn="ctr"/>
            <a:endParaRPr lang="en-US"/>
          </a:p>
        </p:txBody>
      </p:sp>
    </p:spTree>
    <p:extLst>
      <p:ext uri="{BB962C8B-B14F-4D97-AF65-F5344CB8AC3E}">
        <p14:creationId xmlns:p14="http://schemas.microsoft.com/office/powerpoint/2010/main" val="25586528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BB278-8947-4A24-DB95-9E0528911A04}"/>
              </a:ext>
            </a:extLst>
          </p:cNvPr>
          <p:cNvSpPr>
            <a:spLocks noGrp="1"/>
          </p:cNvSpPr>
          <p:nvPr>
            <p:ph type="title"/>
          </p:nvPr>
        </p:nvSpPr>
        <p:spPr/>
        <p:txBody>
          <a:bodyPr/>
          <a:lstStyle/>
          <a:p>
            <a:r>
              <a:rPr lang="en-US"/>
              <a:t>Disadvantages</a:t>
            </a:r>
          </a:p>
        </p:txBody>
      </p:sp>
      <p:graphicFrame>
        <p:nvGraphicFramePr>
          <p:cNvPr id="10" name="Content Placeholder 2">
            <a:extLst>
              <a:ext uri="{FF2B5EF4-FFF2-40B4-BE49-F238E27FC236}">
                <a16:creationId xmlns:a16="http://schemas.microsoft.com/office/drawing/2014/main" id="{6A96B4AA-FDFF-25F5-E575-8F30A369058A}"/>
              </a:ext>
            </a:extLst>
          </p:cNvPr>
          <p:cNvGraphicFramePr>
            <a:graphicFrameLocks noGrp="1"/>
          </p:cNvGraphicFramePr>
          <p:nvPr>
            <p:ph sz="half" idx="1"/>
            <p:extLst>
              <p:ext uri="{D42A27DB-BD31-4B8C-83A1-F6EECF244321}">
                <p14:modId xmlns:p14="http://schemas.microsoft.com/office/powerpoint/2010/main" val="350505745"/>
              </p:ext>
            </p:extLst>
          </p:nvPr>
        </p:nvGraphicFramePr>
        <p:xfrm>
          <a:off x="367553" y="1574337"/>
          <a:ext cx="5620010" cy="46749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ontent Placeholder 3">
            <a:extLst>
              <a:ext uri="{FF2B5EF4-FFF2-40B4-BE49-F238E27FC236}">
                <a16:creationId xmlns:a16="http://schemas.microsoft.com/office/drawing/2014/main" id="{ACEFBE8B-61C8-4CA3-A9CF-5CE53DA2A2F6}"/>
              </a:ext>
            </a:extLst>
          </p:cNvPr>
          <p:cNvSpPr>
            <a:spLocks noGrp="1"/>
          </p:cNvSpPr>
          <p:nvPr>
            <p:ph sz="half" idx="2"/>
          </p:nvPr>
        </p:nvSpPr>
        <p:spPr>
          <a:xfrm>
            <a:off x="6100119" y="682625"/>
            <a:ext cx="5634681" cy="5679689"/>
          </a:xfrm>
        </p:spPr>
        <p:txBody>
          <a:bodyPr vert="horz" lIns="91440" tIns="45720" rIns="91440" bIns="45720" rtlCol="0" anchor="t">
            <a:normAutofit/>
          </a:bodyPr>
          <a:lstStyle/>
          <a:p>
            <a:endParaRPr lang="en-US" sz="1800"/>
          </a:p>
          <a:p>
            <a:r>
              <a:rPr lang="en-US" sz="2000"/>
              <a:t>Some Ashford community care staff may struggle to use Microsoft Teams confidently particularly if they have limited digital experience. Practical training and continued support can help staff develop the skills needed to use Microsoft teams in their daily work effectively.</a:t>
            </a:r>
          </a:p>
          <a:p>
            <a:r>
              <a:rPr lang="en-US" sz="2000"/>
              <a:t>Ashford community care should set clear rules about what staff can discuss through teams and which details must stay within the services formal care record system</a:t>
            </a:r>
          </a:p>
          <a:p>
            <a:r>
              <a:rPr lang="en-US" sz="2000"/>
              <a:t>Confidential information should only be accessible to staff who need it for their roles. This would help Ashford meet its responsibilities under the (Data Protection Act, 2018).</a:t>
            </a:r>
          </a:p>
          <a:p>
            <a:pPr marL="0" indent="0">
              <a:buNone/>
            </a:pPr>
            <a:endParaRPr lang="en-US" sz="1600"/>
          </a:p>
          <a:p>
            <a:endParaRPr lang="en-US" sz="1600"/>
          </a:p>
          <a:p>
            <a:endParaRPr lang="en-US" sz="1600"/>
          </a:p>
        </p:txBody>
      </p:sp>
      <p:sp>
        <p:nvSpPr>
          <p:cNvPr id="14" name="TextBox 13">
            <a:extLst>
              <a:ext uri="{FF2B5EF4-FFF2-40B4-BE49-F238E27FC236}">
                <a16:creationId xmlns:a16="http://schemas.microsoft.com/office/drawing/2014/main" id="{09584DF7-0F61-4883-5C0D-213FB71CB4F7}"/>
              </a:ext>
            </a:extLst>
          </p:cNvPr>
          <p:cNvSpPr txBox="1"/>
          <p:nvPr/>
        </p:nvSpPr>
        <p:spPr>
          <a:xfrm>
            <a:off x="9278471" y="6364941"/>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800" baseline="0">
                <a:latin typeface="Aptos"/>
                <a:ea typeface="Segoe UI"/>
                <a:cs typeface="Segoe UI"/>
              </a:rPr>
              <a:t>Irham </a:t>
            </a:r>
            <a:r>
              <a:rPr lang="en-US">
                <a:latin typeface="Aptos"/>
                <a:ea typeface="Segoe UI"/>
                <a:cs typeface="Segoe UI"/>
              </a:rPr>
              <a:t>Nissa</a:t>
            </a:r>
            <a:r>
              <a:rPr lang="en-US" sz="1800" baseline="0">
                <a:latin typeface="Aptos"/>
                <a:ea typeface="Segoe UI"/>
                <a:cs typeface="Segoe UI"/>
              </a:rPr>
              <a:t> 2421071</a:t>
            </a:r>
            <a:r>
              <a:rPr sz="1800">
                <a:latin typeface="Aptos"/>
                <a:ea typeface="Aptos"/>
                <a:cs typeface="Aptos"/>
              </a:rPr>
              <a:t>​</a:t>
            </a:r>
            <a:endParaRPr lang="en-US"/>
          </a:p>
          <a:p>
            <a:pPr algn="ctr"/>
            <a:endParaRPr lang="en-US"/>
          </a:p>
        </p:txBody>
      </p:sp>
    </p:spTree>
    <p:extLst>
      <p:ext uri="{BB962C8B-B14F-4D97-AF65-F5344CB8AC3E}">
        <p14:creationId xmlns:p14="http://schemas.microsoft.com/office/powerpoint/2010/main" val="33951527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3047F-03FF-2D23-7C5E-ACF3B96D2BDF}"/>
              </a:ext>
            </a:extLst>
          </p:cNvPr>
          <p:cNvSpPr>
            <a:spLocks noGrp="1"/>
          </p:cNvSpPr>
          <p:nvPr>
            <p:ph type="title"/>
          </p:nvPr>
        </p:nvSpPr>
        <p:spPr>
          <a:xfrm>
            <a:off x="796447" y="281619"/>
            <a:ext cx="10557353" cy="1429945"/>
          </a:xfrm>
        </p:spPr>
        <p:txBody>
          <a:bodyPr>
            <a:normAutofit/>
          </a:bodyPr>
          <a:lstStyle/>
          <a:p>
            <a:r>
              <a:rPr lang="en-US"/>
              <a:t>Summary</a:t>
            </a:r>
            <a:br>
              <a:rPr lang="en-US"/>
            </a:br>
            <a:endParaRPr lang="en-US"/>
          </a:p>
        </p:txBody>
      </p:sp>
      <p:sp>
        <p:nvSpPr>
          <p:cNvPr id="3" name="Content Placeholder 2">
            <a:extLst>
              <a:ext uri="{FF2B5EF4-FFF2-40B4-BE49-F238E27FC236}">
                <a16:creationId xmlns:a16="http://schemas.microsoft.com/office/drawing/2014/main" id="{9DA13BD7-858B-215E-8DDD-B2CF26715A7C}"/>
              </a:ext>
            </a:extLst>
          </p:cNvPr>
          <p:cNvSpPr>
            <a:spLocks noGrp="1"/>
          </p:cNvSpPr>
          <p:nvPr>
            <p:ph sz="half" idx="1"/>
          </p:nvPr>
        </p:nvSpPr>
        <p:spPr>
          <a:xfrm>
            <a:off x="143435" y="1825625"/>
            <a:ext cx="11916334" cy="4654050"/>
          </a:xfrm>
        </p:spPr>
        <p:txBody>
          <a:bodyPr vert="horz" lIns="91440" tIns="45720" rIns="91440" bIns="45720" rtlCol="0" anchor="t">
            <a:normAutofit/>
          </a:bodyPr>
          <a:lstStyle/>
          <a:p>
            <a:pPr marL="0" indent="0">
              <a:buNone/>
            </a:pPr>
            <a:r>
              <a:rPr lang="en-US" sz="2000"/>
              <a:t>Having looked at both the benefits and challenges, Microsoft Teams appears to be a suitable  tool for Ashford community care service. As staff work across different settings, having a shared platform can help exchange daily updates and work together more effectively. (NHS England,2025; Hargreaves et al.,2022.).</a:t>
            </a:r>
          </a:p>
          <a:p>
            <a:pPr marL="0" indent="0">
              <a:buNone/>
            </a:pPr>
            <a:r>
              <a:rPr lang="en-US" sz="2000"/>
              <a:t>However, staff would need suitable training and clear guidance on how to use Microsoft Teams safely and confidently. Ashford would also need procedures for sharing information to ensure confidential details are accessible to authorised staff. Microsoft Teams should support daily communication rather than replace the existing care record  for Ashford. </a:t>
            </a:r>
          </a:p>
          <a:p>
            <a:pPr marL="0" indent="0">
              <a:buNone/>
            </a:pPr>
            <a:r>
              <a:rPr lang="en-US" sz="2000"/>
              <a:t>With these measures in place, Microsoft Teams could help Ashford reduce missed updates, improve teamwork and create a reliable way for staff to communicate effectively.</a:t>
            </a:r>
          </a:p>
          <a:p>
            <a:pPr marL="0" indent="0">
              <a:buNone/>
            </a:pPr>
            <a:endParaRPr lang="en-US" sz="2000"/>
          </a:p>
          <a:p>
            <a:pPr marL="0" indent="0">
              <a:buNone/>
            </a:pPr>
            <a:r>
              <a:rPr lang="en-US" sz="2000"/>
              <a:t>                                                                                                                                                                                      </a:t>
            </a:r>
            <a:r>
              <a:rPr lang="en-US" sz="1800"/>
              <a:t>Irham Nissa 2421071</a:t>
            </a:r>
          </a:p>
          <a:p>
            <a:pPr marL="0" indent="0">
              <a:buNone/>
            </a:pPr>
            <a:endParaRPr lang="en-US" sz="2000"/>
          </a:p>
        </p:txBody>
      </p:sp>
    </p:spTree>
    <p:extLst>
      <p:ext uri="{BB962C8B-B14F-4D97-AF65-F5344CB8AC3E}">
        <p14:creationId xmlns:p14="http://schemas.microsoft.com/office/powerpoint/2010/main" val="25154342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A3A3C4-DE17-6018-8EDC-8930A0DB286A}"/>
              </a:ext>
            </a:extLst>
          </p:cNvPr>
          <p:cNvSpPr>
            <a:spLocks noGrp="1"/>
          </p:cNvSpPr>
          <p:nvPr>
            <p:ph type="title"/>
          </p:nvPr>
        </p:nvSpPr>
        <p:spPr>
          <a:xfrm>
            <a:off x="466722" y="586855"/>
            <a:ext cx="3201366" cy="3387497"/>
          </a:xfrm>
        </p:spPr>
        <p:txBody>
          <a:bodyPr vert="horz" lIns="91440" tIns="45720" rIns="91440" bIns="45720" rtlCol="0" anchor="b">
            <a:normAutofit/>
          </a:bodyPr>
          <a:lstStyle/>
          <a:p>
            <a:pPr algn="r"/>
            <a:r>
              <a:rPr lang="en-US" sz="3700">
                <a:solidFill>
                  <a:srgbClr val="FFFFFF"/>
                </a:solidFill>
              </a:rPr>
              <a:t>The chosen workplace</a:t>
            </a:r>
            <a:r>
              <a:rPr lang="en-US" sz="3700" kern="1200">
                <a:solidFill>
                  <a:srgbClr val="FFFFFF"/>
                </a:solidFill>
                <a:latin typeface="+mj-lt"/>
                <a:ea typeface="+mj-ea"/>
                <a:cs typeface="+mj-cs"/>
              </a:rPr>
              <a:t> task and how it links to Ashford </a:t>
            </a:r>
          </a:p>
        </p:txBody>
      </p:sp>
      <p:sp>
        <p:nvSpPr>
          <p:cNvPr id="3" name="Content Placeholder 2">
            <a:extLst>
              <a:ext uri="{FF2B5EF4-FFF2-40B4-BE49-F238E27FC236}">
                <a16:creationId xmlns:a16="http://schemas.microsoft.com/office/drawing/2014/main" id="{9CE97402-BAB2-3141-7411-7065248A3CD0}"/>
              </a:ext>
            </a:extLst>
          </p:cNvPr>
          <p:cNvSpPr>
            <a:spLocks noGrp="1"/>
          </p:cNvSpPr>
          <p:nvPr>
            <p:ph sz="half" idx="1"/>
          </p:nvPr>
        </p:nvSpPr>
        <p:spPr>
          <a:xfrm>
            <a:off x="4595574" y="503266"/>
            <a:ext cx="7702792" cy="5518105"/>
          </a:xfrm>
        </p:spPr>
        <p:txBody>
          <a:bodyPr vert="horz" lIns="91440" tIns="45720" rIns="91440" bIns="45720" rtlCol="0" anchor="ctr">
            <a:normAutofit fontScale="85000" lnSpcReduction="20000"/>
          </a:bodyPr>
          <a:lstStyle/>
          <a:p>
            <a:r>
              <a:rPr lang="en-US" sz="2000"/>
              <a:t>Our workplace task is staff communication and daily updates. </a:t>
            </a:r>
          </a:p>
          <a:p>
            <a:r>
              <a:rPr lang="en-US" sz="2000"/>
              <a:t>Within Ashford community care service daily updates, unclear </a:t>
            </a:r>
            <a:r>
              <a:rPr lang="en-US" sz="2000" err="1"/>
              <a:t>rotas</a:t>
            </a:r>
            <a:r>
              <a:rPr lang="en-US" sz="2000"/>
              <a:t>, inconsistent records and duplicated work have been an issue at the workforce. </a:t>
            </a:r>
          </a:p>
          <a:p>
            <a:endParaRPr lang="en-US" sz="2000"/>
          </a:p>
          <a:p>
            <a:r>
              <a:rPr lang="en-US" sz="2000"/>
              <a:t>It has been proven that poor communication increases the risk of patient safety within healthcare (</a:t>
            </a:r>
            <a:r>
              <a:rPr lang="en-US" sz="2000" err="1"/>
              <a:t>Keshtkar</a:t>
            </a:r>
            <a:r>
              <a:rPr lang="en-US" sz="2000"/>
              <a:t> et al,2025)</a:t>
            </a:r>
          </a:p>
          <a:p>
            <a:r>
              <a:rPr lang="en-US" sz="2000"/>
              <a:t>Poor communication  has a major contributing factor in adverse events, particularly during patient handovers. ( Müller et al, 2018) </a:t>
            </a:r>
          </a:p>
          <a:p>
            <a:r>
              <a:rPr lang="en-US" sz="2000"/>
              <a:t>Ashford Community Care Service providers such as support workers, nurses and care coordinators need to share accurate information about service users' care needs. If crucial patient information is not passed on effectively, medication reminders, appointments or changes in a service user's condition could be missed resulting in bad patient care outcome. </a:t>
            </a:r>
          </a:p>
          <a:p>
            <a:r>
              <a:rPr lang="en-US" sz="2000">
                <a:ea typeface="+mn-lt"/>
                <a:cs typeface="+mn-lt"/>
              </a:rPr>
              <a:t>Daily, structured staff updates can help prevent important information from being missed when responsibility of patient care is discussed between workers. A structured handover approach has been proven to help reduce problems like inaccurate information and documentation errors </a:t>
            </a:r>
            <a:r>
              <a:rPr lang="en-US" sz="2100">
                <a:ea typeface="+mn-lt"/>
                <a:cs typeface="+mn-lt"/>
              </a:rPr>
              <a:t>(</a:t>
            </a:r>
            <a:r>
              <a:rPr lang="en-US" sz="2100" err="1">
                <a:ea typeface="+mn-lt"/>
                <a:cs typeface="+mn-lt"/>
              </a:rPr>
              <a:t>Bukoh</a:t>
            </a:r>
            <a:r>
              <a:rPr lang="en-US" sz="2100">
                <a:ea typeface="+mn-lt"/>
                <a:cs typeface="+mn-lt"/>
              </a:rPr>
              <a:t> and Siah, 2020)</a:t>
            </a:r>
            <a:endParaRPr lang="en-US" sz="2000">
              <a:ea typeface="+mn-lt"/>
              <a:cs typeface="+mn-lt"/>
            </a:endParaRPr>
          </a:p>
          <a:p>
            <a:pPr marL="0" indent="0">
              <a:buNone/>
            </a:pPr>
            <a:endParaRPr lang="en-US" sz="2100">
              <a:ea typeface="+mn-lt"/>
              <a:cs typeface="+mn-lt"/>
            </a:endParaRPr>
          </a:p>
          <a:p>
            <a:r>
              <a:rPr lang="en-US" sz="2000">
                <a:ea typeface="+mn-lt"/>
                <a:cs typeface="+mn-lt"/>
              </a:rPr>
              <a:t> This is why Ashford should introduce a consistent process for staff updates, supported by Microsoft Teams, to improve communication and help protect patient safety. </a:t>
            </a:r>
            <a:endParaRPr lang="en-US" sz="2000"/>
          </a:p>
          <a:p>
            <a:pPr marL="0" indent="0">
              <a:buNone/>
            </a:pPr>
            <a:endParaRPr lang="en-US" sz="2000"/>
          </a:p>
        </p:txBody>
      </p:sp>
      <p:sp>
        <p:nvSpPr>
          <p:cNvPr id="4" name="TextBox 3">
            <a:extLst>
              <a:ext uri="{FF2B5EF4-FFF2-40B4-BE49-F238E27FC236}">
                <a16:creationId xmlns:a16="http://schemas.microsoft.com/office/drawing/2014/main" id="{39E7650C-12DD-728E-5B14-EFBED6853031}"/>
              </a:ext>
            </a:extLst>
          </p:cNvPr>
          <p:cNvSpPr txBox="1"/>
          <p:nvPr/>
        </p:nvSpPr>
        <p:spPr>
          <a:xfrm>
            <a:off x="8191500" y="6029325"/>
            <a:ext cx="6096000" cy="6617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900" b="1" i="0" u="none" strike="noStrike" baseline="0">
                <a:solidFill>
                  <a:srgbClr val="000000"/>
                </a:solidFill>
                <a:latin typeface="Aptos"/>
              </a:rPr>
              <a:t>Sumiah </a:t>
            </a:r>
            <a:r>
              <a:rPr lang="en-US" sz="1900" b="1">
                <a:solidFill>
                  <a:srgbClr val="000000"/>
                </a:solidFill>
                <a:latin typeface="Aptos"/>
              </a:rPr>
              <a:t>Bibi- </a:t>
            </a:r>
            <a:r>
              <a:rPr lang="en-US" sz="1900" b="1" i="0" u="none" strike="noStrike" baseline="0">
                <a:solidFill>
                  <a:srgbClr val="000000"/>
                </a:solidFill>
                <a:latin typeface="Aptos"/>
              </a:rPr>
              <a:t>2610542 </a:t>
            </a:r>
            <a:endParaRPr lang="en-GB" b="1"/>
          </a:p>
          <a:p>
            <a:pPr algn="ctr"/>
            <a:endParaRPr lang="en-GB"/>
          </a:p>
        </p:txBody>
      </p:sp>
    </p:spTree>
    <p:extLst>
      <p:ext uri="{BB962C8B-B14F-4D97-AF65-F5344CB8AC3E}">
        <p14:creationId xmlns:p14="http://schemas.microsoft.com/office/powerpoint/2010/main" val="1781399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1BF912-5E00-77B7-7811-6A27E1A7C578}"/>
              </a:ext>
            </a:extLst>
          </p:cNvPr>
          <p:cNvSpPr>
            <a:spLocks noGrp="1"/>
          </p:cNvSpPr>
          <p:nvPr>
            <p:ph type="title"/>
          </p:nvPr>
        </p:nvSpPr>
        <p:spPr>
          <a:xfrm>
            <a:off x="826396" y="586855"/>
            <a:ext cx="4230100" cy="3387497"/>
          </a:xfrm>
        </p:spPr>
        <p:txBody>
          <a:bodyPr vert="horz" lIns="91440" tIns="45720" rIns="91440" bIns="45720" rtlCol="0" anchor="b">
            <a:normAutofit/>
          </a:bodyPr>
          <a:lstStyle/>
          <a:p>
            <a:pPr algn="r"/>
            <a:r>
              <a:rPr lang="en-US" sz="4000">
                <a:solidFill>
                  <a:srgbClr val="FFFFFF"/>
                </a:solidFill>
              </a:rPr>
              <a:t>The chosen Microsoft</a:t>
            </a:r>
            <a:r>
              <a:rPr lang="en-US" sz="4000" kern="1200">
                <a:solidFill>
                  <a:srgbClr val="FFFFFF"/>
                </a:solidFill>
                <a:latin typeface="+mj-lt"/>
                <a:ea typeface="+mj-ea"/>
                <a:cs typeface="+mj-cs"/>
              </a:rPr>
              <a:t> 365 tool</a:t>
            </a:r>
            <a:r>
              <a:rPr lang="en-US" sz="4000">
                <a:solidFill>
                  <a:srgbClr val="FFFFFF"/>
                </a:solidFill>
              </a:rPr>
              <a:t>:</a:t>
            </a:r>
            <a:br>
              <a:rPr lang="en-US" sz="4000">
                <a:solidFill>
                  <a:srgbClr val="FFFFFF"/>
                </a:solidFill>
              </a:rPr>
            </a:br>
            <a:r>
              <a:rPr lang="en-US" sz="4000">
                <a:solidFill>
                  <a:srgbClr val="FFFFFF"/>
                </a:solidFill>
              </a:rPr>
              <a:t>Microsoft teams </a:t>
            </a:r>
            <a:r>
              <a:rPr lang="en-US" sz="4000" kern="1200">
                <a:solidFill>
                  <a:srgbClr val="FFFFFF"/>
                </a:solidFill>
                <a:latin typeface="+mj-lt"/>
                <a:ea typeface="+mj-ea"/>
                <a:cs typeface="+mj-cs"/>
              </a:rPr>
              <a:t> </a:t>
            </a:r>
          </a:p>
        </p:txBody>
      </p:sp>
      <p:sp>
        <p:nvSpPr>
          <p:cNvPr id="3" name="Content Placeholder 2">
            <a:extLst>
              <a:ext uri="{FF2B5EF4-FFF2-40B4-BE49-F238E27FC236}">
                <a16:creationId xmlns:a16="http://schemas.microsoft.com/office/drawing/2014/main" id="{4B490A7D-9D99-2CCF-3B43-EBA966616418}"/>
              </a:ext>
            </a:extLst>
          </p:cNvPr>
          <p:cNvSpPr>
            <a:spLocks noGrp="1"/>
          </p:cNvSpPr>
          <p:nvPr>
            <p:ph sz="half" idx="1"/>
          </p:nvPr>
        </p:nvSpPr>
        <p:spPr>
          <a:xfrm>
            <a:off x="6503158" y="605178"/>
            <a:ext cx="4862447" cy="4358745"/>
          </a:xfrm>
        </p:spPr>
        <p:txBody>
          <a:bodyPr vert="horz" lIns="91440" tIns="45720" rIns="91440" bIns="45720" rtlCol="0" anchor="ctr">
            <a:normAutofit fontScale="77500" lnSpcReduction="20000"/>
          </a:bodyPr>
          <a:lstStyle/>
          <a:p>
            <a:r>
              <a:rPr lang="en-US" sz="2000"/>
              <a:t>The chosen Microsoft tool to help support </a:t>
            </a:r>
            <a:r>
              <a:rPr lang="en-US" sz="2000" err="1"/>
              <a:t>Ashfords</a:t>
            </a:r>
            <a:r>
              <a:rPr lang="en-US" sz="2000"/>
              <a:t> lack of communication is Microsoft Teams. </a:t>
            </a:r>
          </a:p>
          <a:p>
            <a:r>
              <a:rPr lang="en-US" sz="2000"/>
              <a:t>Microsoft teams has been proven to improve communication and teamwork (Lawson et al, 2023) </a:t>
            </a:r>
          </a:p>
          <a:p>
            <a:r>
              <a:rPr lang="en-US" sz="2000">
                <a:solidFill>
                  <a:srgbClr val="1F1F1F"/>
                </a:solidFill>
                <a:highlight>
                  <a:srgbClr val="FFFFFF"/>
                </a:highlight>
                <a:ea typeface="+mn-lt"/>
                <a:cs typeface="+mn-lt"/>
              </a:rPr>
              <a:t>Microsoft Teams and its file-sharing capacity can improve </a:t>
            </a:r>
            <a:r>
              <a:rPr lang="en-US" sz="2000" err="1">
                <a:solidFill>
                  <a:srgbClr val="1F1F1F"/>
                </a:solidFill>
                <a:highlight>
                  <a:srgbClr val="FFFFFF"/>
                </a:highlight>
                <a:ea typeface="+mn-lt"/>
                <a:cs typeface="+mn-lt"/>
              </a:rPr>
              <a:t>prioritisation</a:t>
            </a:r>
            <a:r>
              <a:rPr lang="en-US" sz="2000">
                <a:solidFill>
                  <a:srgbClr val="1F1F1F"/>
                </a:solidFill>
                <a:highlight>
                  <a:srgbClr val="FFFFFF"/>
                </a:highlight>
                <a:ea typeface="+mn-lt"/>
                <a:cs typeface="+mn-lt"/>
              </a:rPr>
              <a:t> and effective task completion. It can also provide faster delivery of patient care</a:t>
            </a:r>
            <a:r>
              <a:rPr lang="en-US" sz="2000">
                <a:solidFill>
                  <a:srgbClr val="1F1F1F"/>
                </a:solidFill>
                <a:highlight>
                  <a:srgbClr val="FFFFFF"/>
                </a:highlight>
                <a:latin typeface="Aptos"/>
                <a:ea typeface="+mn-lt"/>
                <a:cs typeface="Times New Roman"/>
              </a:rPr>
              <a:t> </a:t>
            </a:r>
            <a:r>
              <a:rPr lang="en-US" sz="2000">
                <a:solidFill>
                  <a:srgbClr val="000000"/>
                </a:solidFill>
                <a:highlight>
                  <a:srgbClr val="FAFAFA"/>
                </a:highlight>
                <a:latin typeface="Aptos"/>
                <a:ea typeface="+mn-lt"/>
                <a:cs typeface="Times New Roman"/>
              </a:rPr>
              <a:t>(</a:t>
            </a:r>
            <a:r>
              <a:rPr lang="en-US" sz="2000">
                <a:highlight>
                  <a:srgbClr val="FAFAFA"/>
                </a:highlight>
                <a:latin typeface="Aptos"/>
                <a:cs typeface="Times New Roman"/>
              </a:rPr>
              <a:t>Lawson et al, 2023)</a:t>
            </a:r>
            <a:endParaRPr lang="en-US" sz="2000">
              <a:latin typeface="Aptos"/>
            </a:endParaRPr>
          </a:p>
          <a:p>
            <a:endParaRPr lang="en-US" sz="2000">
              <a:highlight>
                <a:srgbClr val="FAFAFA"/>
              </a:highlight>
              <a:latin typeface="Aptos"/>
              <a:cs typeface="Times New Roman"/>
            </a:endParaRPr>
          </a:p>
          <a:p>
            <a:r>
              <a:rPr lang="en-US" sz="2000">
                <a:highlight>
                  <a:srgbClr val="FAFAFA"/>
                </a:highlight>
                <a:latin typeface="Aptos"/>
                <a:cs typeface="Times New Roman"/>
              </a:rPr>
              <a:t>The functions that Microsoft Teams provides including team communications, meetings/calls, sharing relevant work information's and files and most importantly keeping communication </a:t>
            </a:r>
            <a:r>
              <a:rPr lang="en-US" sz="2000" err="1">
                <a:highlight>
                  <a:srgbClr val="FAFAFA"/>
                </a:highlight>
                <a:latin typeface="Aptos"/>
                <a:cs typeface="Times New Roman"/>
              </a:rPr>
              <a:t>organised</a:t>
            </a:r>
            <a:r>
              <a:rPr lang="en-US" sz="2000">
                <a:highlight>
                  <a:srgbClr val="FAFAFA"/>
                </a:highlight>
                <a:latin typeface="Aptos"/>
                <a:cs typeface="Times New Roman"/>
              </a:rPr>
              <a:t> can help Ashford have a platform for the staff to communicate and share daily updates. </a:t>
            </a:r>
            <a:r>
              <a:rPr lang="en-US" sz="2000" err="1">
                <a:highlight>
                  <a:srgbClr val="FAFAFA"/>
                </a:highlight>
                <a:latin typeface="Aptos"/>
                <a:cs typeface="Times New Roman"/>
              </a:rPr>
              <a:t>Ashfords</a:t>
            </a:r>
            <a:r>
              <a:rPr lang="en-US" sz="2000">
                <a:highlight>
                  <a:srgbClr val="FAFAFA"/>
                </a:highlight>
                <a:latin typeface="Aptos"/>
                <a:cs typeface="Times New Roman"/>
              </a:rPr>
              <a:t> problems with communication can be resolved, therefore reducing risk to patient safety.</a:t>
            </a:r>
          </a:p>
          <a:p>
            <a:endParaRPr lang="en-US" sz="1700"/>
          </a:p>
        </p:txBody>
      </p:sp>
      <p:sp>
        <p:nvSpPr>
          <p:cNvPr id="4" name="TextBox 3">
            <a:extLst>
              <a:ext uri="{FF2B5EF4-FFF2-40B4-BE49-F238E27FC236}">
                <a16:creationId xmlns:a16="http://schemas.microsoft.com/office/drawing/2014/main" id="{D42BD2EF-B7F1-22E3-8BBF-83D8AF53DA02}"/>
              </a:ext>
            </a:extLst>
          </p:cNvPr>
          <p:cNvSpPr txBox="1"/>
          <p:nvPr/>
        </p:nvSpPr>
        <p:spPr>
          <a:xfrm>
            <a:off x="8931348" y="5839047"/>
            <a:ext cx="6096000" cy="6617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900" b="1" baseline="0">
                <a:latin typeface="Aptos"/>
                <a:ea typeface="Arial"/>
                <a:cs typeface="Arial"/>
              </a:rPr>
              <a:t>Sumiah </a:t>
            </a:r>
            <a:r>
              <a:rPr lang="en-US" sz="1900" b="1">
                <a:latin typeface="Aptos"/>
                <a:ea typeface="Arial"/>
                <a:cs typeface="Arial"/>
              </a:rPr>
              <a:t>Bibi- 2610542</a:t>
            </a:r>
            <a:r>
              <a:rPr lang="en-US" sz="1600" b="1" baseline="0">
                <a:latin typeface="Aptos"/>
                <a:ea typeface="Arial"/>
                <a:cs typeface="Arial"/>
              </a:rPr>
              <a:t> </a:t>
            </a:r>
            <a:r>
              <a:rPr lang="en-US" sz="1600" b="1">
                <a:latin typeface="Aptos"/>
                <a:ea typeface="Arial"/>
                <a:cs typeface="Arial"/>
              </a:rPr>
              <a:t>​</a:t>
            </a:r>
            <a:endParaRPr lang="en-US" b="1"/>
          </a:p>
          <a:p>
            <a:pPr algn="ctr"/>
            <a:endParaRPr lang="en-GB"/>
          </a:p>
        </p:txBody>
      </p:sp>
    </p:spTree>
    <p:extLst>
      <p:ext uri="{BB962C8B-B14F-4D97-AF65-F5344CB8AC3E}">
        <p14:creationId xmlns:p14="http://schemas.microsoft.com/office/powerpoint/2010/main" val="21191452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9E129-6FE5-FD32-20F4-454CAAE2823C}"/>
              </a:ext>
            </a:extLst>
          </p:cNvPr>
          <p:cNvSpPr txBox="1">
            <a:spLocks noGrp="1"/>
          </p:cNvSpPr>
          <p:nvPr>
            <p:ph type="title"/>
          </p:nvPr>
        </p:nvSpPr>
        <p:spPr>
          <a:xfrm>
            <a:off x="285128" y="239810"/>
            <a:ext cx="9706045" cy="669359"/>
          </a:xfrm>
        </p:spPr>
        <p:txBody>
          <a:bodyPr>
            <a:normAutofit fontScale="90000"/>
          </a:bodyPr>
          <a:lstStyle/>
          <a:p>
            <a:pPr lvl="0"/>
            <a:r>
              <a:rPr lang="en-US">
                <a:solidFill>
                  <a:schemeClr val="accent1">
                    <a:lumMod val="50000"/>
                  </a:schemeClr>
                </a:solidFill>
              </a:rPr>
              <a:t>Why is teams suitable.</a:t>
            </a:r>
          </a:p>
        </p:txBody>
      </p:sp>
      <p:pic>
        <p:nvPicPr>
          <p:cNvPr id="5" name="Picture 7" descr="i teams, microsoft teams インストー – ITWL">
            <a:extLst>
              <a:ext uri="{FF2B5EF4-FFF2-40B4-BE49-F238E27FC236}">
                <a16:creationId xmlns:a16="http://schemas.microsoft.com/office/drawing/2014/main" id="{62AEBA44-0DE7-7594-CD24-0C00CC6AE407}"/>
              </a:ext>
            </a:extLst>
          </p:cNvPr>
          <p:cNvPicPr>
            <a:picLocks noChangeAspect="1"/>
          </p:cNvPicPr>
          <p:nvPr/>
        </p:nvPicPr>
        <p:blipFill>
          <a:blip r:embed="rId2"/>
          <a:stretch>
            <a:fillRect/>
          </a:stretch>
        </p:blipFill>
        <p:spPr>
          <a:xfrm>
            <a:off x="444526" y="1874446"/>
            <a:ext cx="3852304" cy="2649819"/>
          </a:xfrm>
          <a:prstGeom prst="rect">
            <a:avLst/>
          </a:prstGeom>
          <a:noFill/>
          <a:ln cap="flat">
            <a:noFill/>
          </a:ln>
        </p:spPr>
      </p:pic>
      <p:sp>
        <p:nvSpPr>
          <p:cNvPr id="7" name="TextBox 6">
            <a:extLst>
              <a:ext uri="{FF2B5EF4-FFF2-40B4-BE49-F238E27FC236}">
                <a16:creationId xmlns:a16="http://schemas.microsoft.com/office/drawing/2014/main" id="{F951DB5A-24AC-5848-31E3-154F8EECDC4D}"/>
              </a:ext>
            </a:extLst>
          </p:cNvPr>
          <p:cNvSpPr txBox="1"/>
          <p:nvPr/>
        </p:nvSpPr>
        <p:spPr>
          <a:xfrm>
            <a:off x="4516885" y="771812"/>
            <a:ext cx="6106856" cy="62478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ea typeface="+mn-lt"/>
                <a:cs typeface="+mn-lt"/>
              </a:rPr>
              <a:t>Microsoft Teams is considered to be a suitable communication tool for Ashford Community Care Service because it can improve information sharing, teamwork and efficiency among support workers, nurses, care coordinators and administrative staff (NHS England, 2025).</a:t>
            </a:r>
          </a:p>
          <a:p>
            <a:endParaRPr lang="en-US" sz="1600">
              <a:ea typeface="+mn-lt"/>
              <a:cs typeface="+mn-lt"/>
            </a:endParaRPr>
          </a:p>
          <a:p>
            <a:r>
              <a:rPr lang="en-US" sz="1600">
                <a:ea typeface="+mn-lt"/>
                <a:cs typeface="+mn-lt"/>
              </a:rPr>
              <a:t>Due to Ashford employees working across service users’ homes, supported living settings and the main office, using Microsoft teams can provide instant messaging, video conferencing and shared document facilities that can help staff communicate and collaborate across different locations (NHS England, 2025).</a:t>
            </a:r>
          </a:p>
          <a:p>
            <a:endParaRPr lang="en-US" sz="1600">
              <a:ea typeface="+mn-lt"/>
              <a:cs typeface="+mn-lt"/>
            </a:endParaRPr>
          </a:p>
          <a:p>
            <a:r>
              <a:rPr lang="en-US" sz="1600">
                <a:ea typeface="+mn-lt"/>
                <a:cs typeface="+mn-lt"/>
              </a:rPr>
              <a:t> This could help address the case study’s problems with missed updates, duplicated work, unclear </a:t>
            </a:r>
            <a:r>
              <a:rPr lang="en-US" sz="1600" err="1">
                <a:ea typeface="+mn-lt"/>
                <a:cs typeface="+mn-lt"/>
              </a:rPr>
              <a:t>rota's</a:t>
            </a:r>
            <a:r>
              <a:rPr lang="en-US" sz="1600">
                <a:ea typeface="+mn-lt"/>
                <a:cs typeface="+mn-lt"/>
              </a:rPr>
              <a:t> and inconsistent records by providing dedicated communication channels and access to approved, up-to-date documents. Effective communication is very important within healthcare, as ( NHS England ,2014) highlights the patient safety risks associated with failures to communicate and act on information during care handovers. Therefore, the implementation of teams within Ashford Community Service  can help support better coordination and continuity of care at Ashford. However, staff must follow confidentiality and information governance policies, and urgent clinical concerns must be escalated through the appropriate procedures.</a:t>
            </a:r>
            <a:endParaRPr lang="en-US" sz="1600"/>
          </a:p>
          <a:p>
            <a:pPr algn="ctr"/>
            <a:endParaRPr lang="en-US" sz="1600"/>
          </a:p>
        </p:txBody>
      </p:sp>
      <p:sp>
        <p:nvSpPr>
          <p:cNvPr id="4" name="TextBox 3">
            <a:extLst>
              <a:ext uri="{FF2B5EF4-FFF2-40B4-BE49-F238E27FC236}">
                <a16:creationId xmlns:a16="http://schemas.microsoft.com/office/drawing/2014/main" id="{CA9E366C-2EFE-6AB6-A528-4542670AE115}"/>
              </a:ext>
            </a:extLst>
          </p:cNvPr>
          <p:cNvSpPr txBox="1"/>
          <p:nvPr/>
        </p:nvSpPr>
        <p:spPr>
          <a:xfrm>
            <a:off x="9080372" y="6486787"/>
            <a:ext cx="307767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t>Awa Ceesay 2129819</a:t>
            </a:r>
          </a:p>
        </p:txBody>
      </p:sp>
    </p:spTree>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3CB9E-36AC-000B-1BE2-50EFB78E102B}"/>
              </a:ext>
            </a:extLst>
          </p:cNvPr>
          <p:cNvSpPr>
            <a:spLocks noGrp="1"/>
          </p:cNvSpPr>
          <p:nvPr>
            <p:ph type="title"/>
          </p:nvPr>
        </p:nvSpPr>
        <p:spPr>
          <a:xfrm>
            <a:off x="8330048" y="800564"/>
            <a:ext cx="2947482" cy="4601183"/>
          </a:xfrm>
        </p:spPr>
        <p:txBody>
          <a:bodyPr vert="horz" lIns="91440" tIns="45720" rIns="91440" bIns="45720" rtlCol="0" anchor="ctr">
            <a:normAutofit/>
          </a:bodyPr>
          <a:lstStyle/>
          <a:p>
            <a:r>
              <a:rPr lang="en-US" sz="2800" b="1" err="1"/>
              <a:t>Recommendatios</a:t>
            </a:r>
            <a:r>
              <a:rPr lang="en-US" sz="2800" b="1"/>
              <a:t> on how the </a:t>
            </a:r>
            <a:r>
              <a:rPr lang="en-US" sz="2800" b="1" err="1"/>
              <a:t>Ashfords</a:t>
            </a:r>
            <a:r>
              <a:rPr lang="en-US" sz="2800" b="1"/>
              <a:t>’</a:t>
            </a:r>
            <a:br>
              <a:rPr lang="en-US" sz="2800" b="1"/>
            </a:br>
            <a:r>
              <a:rPr lang="en-US" sz="2800" b="1"/>
              <a:t>can implement </a:t>
            </a:r>
          </a:p>
        </p:txBody>
      </p:sp>
      <p:graphicFrame>
        <p:nvGraphicFramePr>
          <p:cNvPr id="6" name="TextBox 3">
            <a:extLst>
              <a:ext uri="{FF2B5EF4-FFF2-40B4-BE49-F238E27FC236}">
                <a16:creationId xmlns:a16="http://schemas.microsoft.com/office/drawing/2014/main" id="{A23AA4FD-FA52-64B9-0581-54E2F41F04CF}"/>
              </a:ext>
            </a:extLst>
          </p:cNvPr>
          <p:cNvGraphicFramePr/>
          <p:nvPr/>
        </p:nvGraphicFramePr>
        <p:xfrm>
          <a:off x="282737" y="-21752"/>
          <a:ext cx="7293610" cy="50418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8" name="TextBox 2">
            <a:extLst>
              <a:ext uri="{FF2B5EF4-FFF2-40B4-BE49-F238E27FC236}">
                <a16:creationId xmlns:a16="http://schemas.microsoft.com/office/drawing/2014/main" id="{CD23E94F-EB57-38A6-F8D7-234AE9267ACA}"/>
              </a:ext>
            </a:extLst>
          </p:cNvPr>
          <p:cNvGraphicFramePr/>
          <p:nvPr>
            <p:extLst>
              <p:ext uri="{D42A27DB-BD31-4B8C-83A1-F6EECF244321}">
                <p14:modId xmlns:p14="http://schemas.microsoft.com/office/powerpoint/2010/main" val="1539562378"/>
              </p:ext>
            </p:extLst>
          </p:nvPr>
        </p:nvGraphicFramePr>
        <p:xfrm>
          <a:off x="907104" y="1303261"/>
          <a:ext cx="6266468" cy="480131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94" name="TextBox 93">
            <a:extLst>
              <a:ext uri="{FF2B5EF4-FFF2-40B4-BE49-F238E27FC236}">
                <a16:creationId xmlns:a16="http://schemas.microsoft.com/office/drawing/2014/main" id="{8DC7E7AC-B54D-6583-DAB0-B2C3A14E5B52}"/>
              </a:ext>
            </a:extLst>
          </p:cNvPr>
          <p:cNvSpPr txBox="1"/>
          <p:nvPr/>
        </p:nvSpPr>
        <p:spPr>
          <a:xfrm>
            <a:off x="8324907" y="5923644"/>
            <a:ext cx="335369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t>Awa Ceesay 2129819</a:t>
            </a:r>
          </a:p>
        </p:txBody>
      </p:sp>
    </p:spTree>
    <p:extLst>
      <p:ext uri="{BB962C8B-B14F-4D97-AF65-F5344CB8AC3E}">
        <p14:creationId xmlns:p14="http://schemas.microsoft.com/office/powerpoint/2010/main" val="3761065127"/>
      </p:ext>
    </p:extLst>
  </p:cSld>
  <p:clrMapOvr>
    <a:masterClrMapping/>
  </p:clrMapOvr>
  <p:transition spd="slow">
    <p:wheel spokes="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8BDC1-8E74-9794-4EF0-5568198EE1AE}"/>
              </a:ext>
            </a:extLst>
          </p:cNvPr>
          <p:cNvSpPr>
            <a:spLocks noGrp="1"/>
          </p:cNvSpPr>
          <p:nvPr>
            <p:ph type="title"/>
          </p:nvPr>
        </p:nvSpPr>
        <p:spPr>
          <a:xfrm>
            <a:off x="177053" y="-161552"/>
            <a:ext cx="10515600" cy="966975"/>
          </a:xfrm>
        </p:spPr>
        <p:txBody>
          <a:bodyPr/>
          <a:lstStyle/>
          <a:p>
            <a:r>
              <a:rPr lang="en-US"/>
              <a:t>References</a:t>
            </a:r>
          </a:p>
        </p:txBody>
      </p:sp>
      <p:sp>
        <p:nvSpPr>
          <p:cNvPr id="3" name="Content Placeholder 2">
            <a:extLst>
              <a:ext uri="{FF2B5EF4-FFF2-40B4-BE49-F238E27FC236}">
                <a16:creationId xmlns:a16="http://schemas.microsoft.com/office/drawing/2014/main" id="{ED647421-C2C8-80E9-9AF0-49E1B5FC813D}"/>
              </a:ext>
            </a:extLst>
          </p:cNvPr>
          <p:cNvSpPr>
            <a:spLocks noGrp="1"/>
          </p:cNvSpPr>
          <p:nvPr>
            <p:ph sz="half" idx="1"/>
          </p:nvPr>
        </p:nvSpPr>
        <p:spPr>
          <a:xfrm>
            <a:off x="301392" y="610631"/>
            <a:ext cx="11384285" cy="6031760"/>
          </a:xfrm>
        </p:spPr>
        <p:txBody>
          <a:bodyPr vert="horz" lIns="91440" tIns="45720" rIns="91440" bIns="45720" rtlCol="0" anchor="t">
            <a:noAutofit/>
          </a:bodyPr>
          <a:lstStyle/>
          <a:p>
            <a:pPr marL="0" indent="0">
              <a:lnSpc>
                <a:spcPct val="150000"/>
              </a:lnSpc>
              <a:spcBef>
                <a:spcPts val="0"/>
              </a:spcBef>
              <a:spcAft>
                <a:spcPts val="600"/>
              </a:spcAft>
              <a:buNone/>
            </a:pPr>
            <a:r>
              <a:rPr lang="en-US" sz="1600">
                <a:latin typeface="Aptos Display"/>
              </a:rPr>
              <a:t>Anon, (n.d.). Available at: </a:t>
            </a:r>
            <a:r>
              <a:rPr lang="en-US" sz="1600">
                <a:latin typeface="Aptos Display"/>
                <a:hlinkClick r:id="rId2"/>
              </a:rPr>
              <a:t>https://seeklogo.com/search?q=microsoft%20teams%20logo%20vector</a:t>
            </a:r>
            <a:r>
              <a:rPr lang="en-US" sz="1600">
                <a:latin typeface="Aptos Display"/>
              </a:rPr>
              <a:t>. </a:t>
            </a:r>
            <a:r>
              <a:rPr lang="en-US" sz="1600">
                <a:highlight>
                  <a:srgbClr val="FAFAFA"/>
                </a:highlight>
                <a:latin typeface="Aptos Display"/>
                <a:ea typeface="Calibri"/>
                <a:cs typeface="Calibri"/>
              </a:rPr>
              <a:t>[Accessed 01 October.2026].</a:t>
            </a:r>
            <a:endParaRPr lang="en-US" sz="1600">
              <a:latin typeface="Aptos Display"/>
              <a:ea typeface="Calibri"/>
              <a:cs typeface="Calibri"/>
            </a:endParaRPr>
          </a:p>
          <a:p>
            <a:pPr marL="0" indent="0">
              <a:lnSpc>
                <a:spcPct val="150000"/>
              </a:lnSpc>
              <a:spcBef>
                <a:spcPts val="0"/>
              </a:spcBef>
              <a:spcAft>
                <a:spcPts val="600"/>
              </a:spcAft>
              <a:buNone/>
            </a:pPr>
            <a:r>
              <a:rPr lang="en-US" sz="1600" err="1">
                <a:highlight>
                  <a:srgbClr val="FAFAFA"/>
                </a:highlight>
                <a:latin typeface="Aptos Display"/>
                <a:ea typeface="Calibri"/>
                <a:cs typeface="Calibri"/>
              </a:rPr>
              <a:t>Bukoh</a:t>
            </a:r>
            <a:r>
              <a:rPr lang="en-US" sz="1600">
                <a:highlight>
                  <a:srgbClr val="FAFAFA"/>
                </a:highlight>
                <a:latin typeface="Aptos Display"/>
                <a:ea typeface="Calibri"/>
                <a:cs typeface="Calibri"/>
              </a:rPr>
              <a:t>, M. X., &amp; Siah, C.-J. R. (2020). A systematic review and meta-analysis on the structured handover interventions in improving patient safety outcomes. </a:t>
            </a:r>
            <a:r>
              <a:rPr lang="en-US" sz="1600" i="1">
                <a:highlight>
                  <a:srgbClr val="FAFAFA"/>
                </a:highlight>
                <a:latin typeface="Aptos Display"/>
                <a:ea typeface="Calibri"/>
                <a:cs typeface="Calibri"/>
              </a:rPr>
              <a:t>Journal of Nursing Management</a:t>
            </a:r>
            <a:r>
              <a:rPr lang="en-US" sz="1600">
                <a:highlight>
                  <a:srgbClr val="FAFAFA"/>
                </a:highlight>
                <a:latin typeface="Aptos Display"/>
                <a:ea typeface="Calibri"/>
                <a:cs typeface="Calibri"/>
              </a:rPr>
              <a:t>, </a:t>
            </a:r>
            <a:r>
              <a:rPr lang="en-US" sz="1600" i="1">
                <a:highlight>
                  <a:srgbClr val="FAFAFA"/>
                </a:highlight>
                <a:latin typeface="Aptos Display"/>
                <a:ea typeface="Calibri"/>
                <a:cs typeface="Calibri"/>
              </a:rPr>
              <a:t>28</a:t>
            </a:r>
            <a:r>
              <a:rPr lang="en-US" sz="1600">
                <a:highlight>
                  <a:srgbClr val="FAFAFA"/>
                </a:highlight>
                <a:latin typeface="Aptos Display"/>
                <a:ea typeface="Calibri"/>
                <a:cs typeface="Calibri"/>
              </a:rPr>
              <a:t>(3), 744–755. </a:t>
            </a:r>
            <a:r>
              <a:rPr lang="en-US" sz="1600">
                <a:highlight>
                  <a:srgbClr val="FAFAFA"/>
                </a:highlight>
                <a:latin typeface="Aptos Display"/>
                <a:ea typeface="Calibri"/>
                <a:cs typeface="Calibri"/>
                <a:hlinkClick r:id="rId3"/>
              </a:rPr>
              <a:t>https://doi.org/10.1111/jonm.12936</a:t>
            </a:r>
            <a:endParaRPr lang="en-US"/>
          </a:p>
          <a:p>
            <a:pPr marL="0" indent="0">
              <a:lnSpc>
                <a:spcPct val="150000"/>
              </a:lnSpc>
              <a:spcBef>
                <a:spcPts val="0"/>
              </a:spcBef>
              <a:spcAft>
                <a:spcPts val="600"/>
              </a:spcAft>
              <a:buNone/>
            </a:pPr>
            <a:r>
              <a:rPr lang="en-US" sz="1600" i="1">
                <a:highlight>
                  <a:srgbClr val="FAFAFA"/>
                </a:highlight>
                <a:latin typeface="Aptos Display"/>
                <a:ea typeface="Calibri"/>
                <a:cs typeface="Times New Roman"/>
              </a:rPr>
              <a:t>data protection act 2018</a:t>
            </a:r>
            <a:r>
              <a:rPr lang="en-US" sz="1600">
                <a:highlight>
                  <a:srgbClr val="FAFAFA"/>
                </a:highlight>
                <a:latin typeface="Aptos Display"/>
                <a:ea typeface="Calibri"/>
                <a:cs typeface="Times New Roman"/>
              </a:rPr>
              <a:t>.[online] Available at: </a:t>
            </a:r>
            <a:r>
              <a:rPr lang="en-US" sz="1600">
                <a:highlight>
                  <a:srgbClr val="FAFAFA"/>
                </a:highlight>
                <a:latin typeface="Aptos Display"/>
                <a:ea typeface="Calibri"/>
                <a:cs typeface="Times New Roman"/>
                <a:hlinkClick r:id="rId4"/>
              </a:rPr>
              <a:t>https://www.legislation.gov.uk/ukpga/2018/12/contents/enacted</a:t>
            </a:r>
            <a:r>
              <a:rPr lang="en-US" sz="1600">
                <a:highlight>
                  <a:srgbClr val="FAFAFA"/>
                </a:highlight>
                <a:latin typeface="Aptos Display"/>
                <a:ea typeface="Calibri"/>
                <a:cs typeface="Times New Roman"/>
              </a:rPr>
              <a:t> [Accessed 2 Oct. 2026].</a:t>
            </a:r>
            <a:endParaRPr lang="en-US" sz="1600">
              <a:latin typeface="Aptos Display"/>
            </a:endParaRPr>
          </a:p>
          <a:p>
            <a:pPr marL="0" indent="0">
              <a:lnSpc>
                <a:spcPct val="150000"/>
              </a:lnSpc>
              <a:spcBef>
                <a:spcPts val="0"/>
              </a:spcBef>
              <a:spcAft>
                <a:spcPts val="600"/>
              </a:spcAft>
              <a:buNone/>
            </a:pPr>
            <a:r>
              <a:rPr lang="en-US" sz="1600">
                <a:highlight>
                  <a:srgbClr val="FAFAFA"/>
                </a:highlight>
                <a:latin typeface="Aptos Display"/>
                <a:ea typeface="Calibri"/>
                <a:cs typeface="Calibri"/>
              </a:rPr>
              <a:t>Department of Health and Social Care (2026). </a:t>
            </a:r>
            <a:r>
              <a:rPr lang="en-US" sz="1600" i="1">
                <a:highlight>
                  <a:srgbClr val="FAFAFA"/>
                </a:highlight>
                <a:latin typeface="Aptos Display"/>
                <a:ea typeface="Calibri"/>
                <a:cs typeface="Calibri"/>
              </a:rPr>
              <a:t>Using smartphones and devices as an adult social care provider</a:t>
            </a:r>
            <a:r>
              <a:rPr lang="en-US" sz="1600">
                <a:highlight>
                  <a:srgbClr val="FAFAFA"/>
                </a:highlight>
                <a:latin typeface="Aptos Display"/>
                <a:ea typeface="Calibri"/>
                <a:cs typeface="Calibri"/>
              </a:rPr>
              <a:t>. [online] GOV.UK. Available at: </a:t>
            </a:r>
            <a:r>
              <a:rPr lang="en-US" sz="1600">
                <a:highlight>
                  <a:srgbClr val="FAFAFA"/>
                </a:highlight>
                <a:latin typeface="Aptos Display"/>
                <a:ea typeface="Calibri"/>
                <a:cs typeface="Calibri"/>
                <a:hlinkClick r:id="rId5"/>
              </a:rPr>
              <a:t>https://www.gov.uk/guidance/using-smartphones-and-devices-as-an-adult-social-care-provider</a:t>
            </a:r>
            <a:r>
              <a:rPr lang="en-US" sz="1600">
                <a:highlight>
                  <a:srgbClr val="FAFAFA"/>
                </a:highlight>
                <a:latin typeface="Aptos Display"/>
                <a:ea typeface="Calibri"/>
                <a:cs typeface="Calibri"/>
              </a:rPr>
              <a:t> [Accessed 02 October. 2026].</a:t>
            </a:r>
            <a:endParaRPr lang="en-US" sz="1600">
              <a:latin typeface="Aptos Display"/>
              <a:ea typeface="Calibri"/>
              <a:cs typeface="Calibri"/>
            </a:endParaRPr>
          </a:p>
          <a:p>
            <a:pPr marL="0" indent="0">
              <a:lnSpc>
                <a:spcPct val="150000"/>
              </a:lnSpc>
              <a:spcBef>
                <a:spcPts val="0"/>
              </a:spcBef>
              <a:spcAft>
                <a:spcPts val="600"/>
              </a:spcAft>
              <a:buNone/>
            </a:pPr>
            <a:r>
              <a:rPr lang="en-US" sz="1600">
                <a:highlight>
                  <a:srgbClr val="FAFAFA"/>
                </a:highlight>
                <a:latin typeface="Aptos"/>
                <a:ea typeface="Calibri"/>
                <a:cs typeface="Calibri"/>
              </a:rPr>
              <a:t>Francis, R. (2013) </a:t>
            </a:r>
            <a:r>
              <a:rPr lang="en-US" sz="1600" i="1">
                <a:highlight>
                  <a:srgbClr val="FAFAFA"/>
                </a:highlight>
                <a:latin typeface="Aptos"/>
                <a:ea typeface="Calibri"/>
                <a:cs typeface="Calibri"/>
              </a:rPr>
              <a:t>Report of the Mid Staffordshire NHS Foundation Trust Public Inquiry</a:t>
            </a:r>
            <a:r>
              <a:rPr lang="en-US" sz="1600">
                <a:highlight>
                  <a:srgbClr val="FAFAFA"/>
                </a:highlight>
                <a:latin typeface="Aptos"/>
                <a:ea typeface="Calibri"/>
                <a:cs typeface="Calibri"/>
              </a:rPr>
              <a:t>. London: The Stationery Office. Available at: </a:t>
            </a:r>
            <a:r>
              <a:rPr lang="en-US" sz="1600">
                <a:highlight>
                  <a:srgbClr val="FAFAFA"/>
                </a:highlight>
                <a:latin typeface="Aptos"/>
                <a:ea typeface="Calibri"/>
                <a:cs typeface="Calibri"/>
                <a:hlinkClick r:id="rId6"/>
              </a:rPr>
              <a:t>https://www.gov.uk/government/publications/report-of-the-mid-staffordshire-nhs-foundation-trust-public-inquiry</a:t>
            </a:r>
            <a:r>
              <a:rPr lang="en-US" sz="1600">
                <a:highlight>
                  <a:srgbClr val="FAFAFA"/>
                </a:highlight>
                <a:latin typeface="Aptos"/>
                <a:ea typeface="Calibri"/>
                <a:cs typeface="Calibri"/>
              </a:rPr>
              <a:t> (Accessed: 9 October 2026).</a:t>
            </a:r>
            <a:endParaRPr lang="en-US"/>
          </a:p>
          <a:p>
            <a:pPr marL="0" indent="0">
              <a:lnSpc>
                <a:spcPct val="150000"/>
              </a:lnSpc>
              <a:spcBef>
                <a:spcPts val="0"/>
              </a:spcBef>
              <a:spcAft>
                <a:spcPts val="600"/>
              </a:spcAft>
              <a:buNone/>
            </a:pPr>
            <a:r>
              <a:rPr lang="en-US" sz="1600">
                <a:highlight>
                  <a:srgbClr val="FAFAFA"/>
                </a:highlight>
                <a:latin typeface="Aptos Display"/>
                <a:ea typeface="Calibri"/>
                <a:cs typeface="Calibri"/>
              </a:rPr>
              <a:t>Hargreaves, C., Clarke, A.P. and Lester, K.R. (2022) “Microsoft Teams and team performance in the COVID-19 pandemic within an NHS Trust Community Service in North-West England,” </a:t>
            </a:r>
            <a:r>
              <a:rPr lang="en-US" sz="1600" i="1">
                <a:highlight>
                  <a:srgbClr val="FAFAFA"/>
                </a:highlight>
                <a:latin typeface="Aptos Display"/>
                <a:ea typeface="Calibri"/>
                <a:cs typeface="Calibri"/>
              </a:rPr>
              <a:t>Team performance management</a:t>
            </a:r>
            <a:r>
              <a:rPr lang="en-US" sz="1600">
                <a:highlight>
                  <a:srgbClr val="FAFAFA"/>
                </a:highlight>
                <a:latin typeface="Aptos Display"/>
                <a:ea typeface="Calibri"/>
                <a:cs typeface="Calibri"/>
              </a:rPr>
              <a:t>, 28(1/2), pp. 79–94. Available at: </a:t>
            </a:r>
            <a:r>
              <a:rPr lang="en-US" sz="1600">
                <a:highlight>
                  <a:srgbClr val="FAFAFA"/>
                </a:highlight>
                <a:latin typeface="Aptos Display"/>
                <a:ea typeface="Calibri"/>
                <a:cs typeface="Calibri"/>
                <a:hlinkClick r:id="rId7"/>
              </a:rPr>
              <a:t>https://doi.org/10.1108/TPM-11-2021-0082</a:t>
            </a:r>
            <a:r>
              <a:rPr lang="en-US" sz="1600">
                <a:highlight>
                  <a:srgbClr val="FAFAFA"/>
                </a:highlight>
                <a:latin typeface="Aptos Display"/>
                <a:ea typeface="Calibri"/>
                <a:cs typeface="Calibri"/>
              </a:rPr>
              <a:t>.  [Accessed 04 October.2026].</a:t>
            </a:r>
            <a:endParaRPr lang="en-US" sz="1600">
              <a:latin typeface="Aptos Display"/>
            </a:endParaRPr>
          </a:p>
          <a:p>
            <a:pPr marL="0" indent="0">
              <a:lnSpc>
                <a:spcPct val="100000"/>
              </a:lnSpc>
              <a:spcBef>
                <a:spcPts val="0"/>
              </a:spcBef>
              <a:buNone/>
            </a:pPr>
            <a:r>
              <a:rPr lang="en-US" sz="1600" err="1">
                <a:highlight>
                  <a:srgbClr val="FAFAFA"/>
                </a:highlight>
                <a:latin typeface="Aptos Display"/>
                <a:ea typeface="Calibri"/>
                <a:cs typeface="Calibri"/>
              </a:rPr>
              <a:t>Keshtkar</a:t>
            </a:r>
            <a:r>
              <a:rPr lang="en-US" sz="1600">
                <a:highlight>
                  <a:srgbClr val="FAFAFA"/>
                </a:highlight>
                <a:latin typeface="Aptos Display"/>
                <a:ea typeface="Calibri"/>
                <a:cs typeface="Calibri"/>
              </a:rPr>
              <a:t>, L., Bennett-Weston, A., Khan, A.S., Mohan, S., Jones, M., Nockels, K., Gunn, S., Armstrong, N., Bostock, J. and Howick, J. (2025). Impacts of communication type and quality on patient safety incidents. </a:t>
            </a:r>
            <a:r>
              <a:rPr lang="en-US" sz="1600" i="1">
                <a:highlight>
                  <a:srgbClr val="FAFAFA"/>
                </a:highlight>
                <a:latin typeface="Aptos Display"/>
                <a:ea typeface="Calibri"/>
                <a:cs typeface="Calibri"/>
              </a:rPr>
              <a:t>Annals of Internal Medicine</a:t>
            </a:r>
            <a:r>
              <a:rPr lang="en-US" sz="1600">
                <a:highlight>
                  <a:srgbClr val="FAFAFA"/>
                </a:highlight>
                <a:latin typeface="Aptos Display"/>
                <a:ea typeface="Calibri"/>
                <a:cs typeface="Calibri"/>
              </a:rPr>
              <a:t>, 178(5). </a:t>
            </a:r>
            <a:r>
              <a:rPr lang="en-US" sz="1600">
                <a:highlight>
                  <a:srgbClr val="FAFAFA"/>
                </a:highlight>
                <a:latin typeface="Aptos Display"/>
                <a:ea typeface="Calibri"/>
                <a:cs typeface="Calibri"/>
                <a:hlinkClick r:id="rId8"/>
              </a:rPr>
              <a:t>https://doi:10.7326/annals-24-02904</a:t>
            </a:r>
            <a:r>
              <a:rPr lang="en-US" sz="1600">
                <a:highlight>
                  <a:srgbClr val="FAFAFA"/>
                </a:highlight>
                <a:latin typeface="Aptos Display"/>
                <a:ea typeface="Calibri"/>
                <a:cs typeface="Calibri"/>
              </a:rPr>
              <a:t> </a:t>
            </a:r>
          </a:p>
          <a:p>
            <a:pPr marL="0" indent="0">
              <a:lnSpc>
                <a:spcPct val="100000"/>
              </a:lnSpc>
              <a:spcBef>
                <a:spcPts val="0"/>
              </a:spcBef>
              <a:buNone/>
            </a:pPr>
            <a:endParaRPr lang="en-US" sz="1600">
              <a:highlight>
                <a:srgbClr val="FAFAFA"/>
              </a:highlight>
              <a:latin typeface="Aptos Display"/>
              <a:ea typeface="Calibri"/>
              <a:cs typeface="Calibri"/>
            </a:endParaRPr>
          </a:p>
          <a:p>
            <a:pPr marL="0" indent="0">
              <a:lnSpc>
                <a:spcPct val="100000"/>
              </a:lnSpc>
              <a:spcBef>
                <a:spcPts val="0"/>
              </a:spcBef>
              <a:buNone/>
            </a:pPr>
            <a:endParaRPr lang="en-US" sz="1600">
              <a:highlight>
                <a:srgbClr val="FAFAFA"/>
              </a:highlight>
              <a:latin typeface="Aptos"/>
              <a:ea typeface="Calibri"/>
              <a:cs typeface="Calibri"/>
            </a:endParaRPr>
          </a:p>
          <a:p>
            <a:pPr marL="0" indent="0">
              <a:lnSpc>
                <a:spcPct val="150000"/>
              </a:lnSpc>
              <a:buNone/>
            </a:pPr>
            <a:endParaRPr lang="en-US" sz="1600">
              <a:highlight>
                <a:srgbClr val="FAFAFA"/>
              </a:highlight>
              <a:latin typeface="Calibri"/>
              <a:ea typeface="Calibri"/>
              <a:cs typeface="Calibri"/>
            </a:endParaRPr>
          </a:p>
          <a:p>
            <a:pPr marL="0" indent="0">
              <a:lnSpc>
                <a:spcPct val="150000"/>
              </a:lnSpc>
              <a:buNone/>
            </a:pPr>
            <a:endParaRPr lang="en-US" sz="1600">
              <a:highlight>
                <a:srgbClr val="FAFAFA"/>
              </a:highlight>
              <a:latin typeface="Calibri"/>
              <a:ea typeface="Calibri"/>
              <a:cs typeface="Calibri"/>
            </a:endParaRPr>
          </a:p>
          <a:p>
            <a:pPr marL="0" indent="0">
              <a:buNone/>
            </a:pPr>
            <a:endParaRPr lang="en-US" sz="1200"/>
          </a:p>
        </p:txBody>
      </p:sp>
      <p:sp>
        <p:nvSpPr>
          <p:cNvPr id="4" name="TextBox 3">
            <a:extLst>
              <a:ext uri="{FF2B5EF4-FFF2-40B4-BE49-F238E27FC236}">
                <a16:creationId xmlns:a16="http://schemas.microsoft.com/office/drawing/2014/main" id="{3EC3439F-3D39-B966-912E-319C2C7CF1E1}"/>
              </a:ext>
            </a:extLst>
          </p:cNvPr>
          <p:cNvSpPr txBox="1"/>
          <p:nvPr/>
        </p:nvSpPr>
        <p:spPr>
          <a:xfrm>
            <a:off x="8270063" y="6002771"/>
            <a:ext cx="3640490" cy="12316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800" baseline="0">
                <a:latin typeface="Aptos"/>
                <a:ea typeface="Segoe UI"/>
                <a:cs typeface="Segoe UI"/>
              </a:rPr>
              <a:t>Irham </a:t>
            </a:r>
            <a:r>
              <a:rPr lang="en-US">
                <a:latin typeface="Aptos"/>
                <a:ea typeface="Segoe UI"/>
                <a:cs typeface="Segoe UI"/>
              </a:rPr>
              <a:t>Nissa</a:t>
            </a:r>
            <a:r>
              <a:rPr lang="en-US" sz="1800" baseline="0">
                <a:latin typeface="Aptos"/>
                <a:ea typeface="Segoe UI"/>
                <a:cs typeface="Segoe UI"/>
              </a:rPr>
              <a:t> 2421071</a:t>
            </a:r>
            <a:r>
              <a:rPr sz="1800">
                <a:latin typeface="Aptos"/>
                <a:ea typeface="Aptos"/>
                <a:cs typeface="Aptos"/>
              </a:rPr>
              <a:t>​</a:t>
            </a:r>
            <a:endParaRPr lang="en-US"/>
          </a:p>
          <a:p>
            <a:r>
              <a:rPr lang="en-US"/>
              <a:t>Sumiah Bibi 2610542</a:t>
            </a:r>
          </a:p>
          <a:p>
            <a:r>
              <a:rPr lang="en-US"/>
              <a:t>Awa Ceesay 2129819</a:t>
            </a:r>
          </a:p>
          <a:p>
            <a:pPr algn="ctr"/>
            <a:endParaRPr lang="en-US"/>
          </a:p>
        </p:txBody>
      </p:sp>
    </p:spTree>
    <p:extLst>
      <p:ext uri="{BB962C8B-B14F-4D97-AF65-F5344CB8AC3E}">
        <p14:creationId xmlns:p14="http://schemas.microsoft.com/office/powerpoint/2010/main" val="38342848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553997-FD42-6436-3F15-581544A3B804}"/>
              </a:ext>
            </a:extLst>
          </p:cNvPr>
          <p:cNvSpPr txBox="1"/>
          <p:nvPr/>
        </p:nvSpPr>
        <p:spPr>
          <a:xfrm>
            <a:off x="-2184" y="2794"/>
            <a:ext cx="11244293" cy="760490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 </a:t>
            </a:r>
            <a:endParaRPr lang="en-US" sz="1600"/>
          </a:p>
          <a:p>
            <a:r>
              <a:rPr lang="en-US" sz="1600"/>
              <a:t>Lawson, L., Di, R., Evans, J. and Saleem, W. (2023). Being a ‘teams’ player: A quality improvement project expanding the role of Microsoft teams to improve communication and efficiency of junior doctors in a ward-based hospital setting. PubMed,  10(Suppl 3), pp.89–90. </a:t>
            </a:r>
            <a:r>
              <a:rPr lang="en-US" sz="1600">
                <a:hlinkClick r:id="rId2"/>
              </a:rPr>
              <a:t>https://doi:10.7861/fhj.10-3-s89</a:t>
            </a:r>
            <a:r>
              <a:rPr lang="en-US" sz="1600"/>
              <a:t>  </a:t>
            </a:r>
          </a:p>
          <a:p>
            <a:endParaRPr lang="en-US" sz="1600">
              <a:highlight>
                <a:srgbClr val="FAFAFA"/>
              </a:highlight>
              <a:latin typeface="Aptos Display"/>
              <a:ea typeface="Calibri"/>
              <a:cs typeface="Calibri"/>
            </a:endParaRPr>
          </a:p>
          <a:p>
            <a:endParaRPr lang="en-US" sz="1600">
              <a:highlight>
                <a:srgbClr val="FAFAFA"/>
              </a:highlight>
              <a:latin typeface="Aptos Display"/>
              <a:ea typeface="Calibri"/>
              <a:cs typeface="Calibri"/>
            </a:endParaRPr>
          </a:p>
          <a:p>
            <a:r>
              <a:rPr lang="en-US" sz="1600"/>
              <a:t>Müller, M., Jürgens, J., Redaèlli, M., Klingberg, K., Hautz, W.E. and Stock, S. (2018). Impact of the communication and patient hand-off tool SBAR on patient safety: A systematic review. BMJ Open, 8(8), pp.1–10. </a:t>
            </a:r>
            <a:r>
              <a:rPr lang="en-US" sz="1600">
                <a:hlinkClick r:id="rId3"/>
              </a:rPr>
              <a:t>https://doi.org/10.1136/bmjopen-2018-022202</a:t>
            </a:r>
            <a:r>
              <a:rPr lang="en-US" sz="1600"/>
              <a:t> </a:t>
            </a:r>
          </a:p>
          <a:p>
            <a:endParaRPr lang="en-US" sz="1600">
              <a:highlight>
                <a:srgbClr val="FAFAFA"/>
              </a:highlight>
              <a:latin typeface="Calibri"/>
              <a:ea typeface="Calibri"/>
              <a:cs typeface="Calibri"/>
            </a:endParaRPr>
          </a:p>
          <a:p>
            <a:r>
              <a:rPr lang="en-US" sz="1600">
                <a:highlight>
                  <a:srgbClr val="FAFAFA"/>
                </a:highlight>
                <a:latin typeface="Calibri"/>
                <a:ea typeface="Calibri"/>
                <a:cs typeface="Calibri"/>
              </a:rPr>
              <a:t>NHS England (2025). </a:t>
            </a:r>
            <a:r>
              <a:rPr lang="en-US" sz="1600" i="1">
                <a:highlight>
                  <a:srgbClr val="FAFAFA"/>
                </a:highlight>
                <a:latin typeface="Calibri"/>
                <a:ea typeface="Calibri"/>
                <a:cs typeface="Calibri"/>
              </a:rPr>
              <a:t>NHS England » Microsoft Teams and remote working</a:t>
            </a:r>
            <a:r>
              <a:rPr lang="en-US" sz="1600">
                <a:highlight>
                  <a:srgbClr val="FAFAFA"/>
                </a:highlight>
                <a:latin typeface="Calibri"/>
                <a:ea typeface="Calibri"/>
                <a:cs typeface="Calibri"/>
              </a:rPr>
              <a:t>. [online] </a:t>
            </a:r>
            <a:r>
              <a:rPr lang="en-US" sz="1600">
                <a:highlight>
                  <a:srgbClr val="FAFAFA"/>
                </a:highlight>
                <a:latin typeface="Calibri"/>
                <a:ea typeface="Calibri"/>
                <a:cs typeface="Calibri"/>
                <a:hlinkClick r:id="rId4"/>
              </a:rPr>
              <a:t>www.england.nhs.uk</a:t>
            </a:r>
            <a:r>
              <a:rPr lang="en-US" sz="1600">
                <a:highlight>
                  <a:srgbClr val="FAFAFA"/>
                </a:highlight>
                <a:latin typeface="Calibri"/>
                <a:ea typeface="Calibri"/>
                <a:cs typeface="Calibri"/>
              </a:rPr>
              <a:t>. Available at: </a:t>
            </a:r>
            <a:r>
              <a:rPr lang="en-US" sz="1600">
                <a:highlight>
                  <a:srgbClr val="FAFAFA"/>
                </a:highlight>
                <a:latin typeface="Calibri"/>
                <a:ea typeface="Calibri"/>
                <a:cs typeface="Calibri"/>
                <a:hlinkClick r:id="rId5"/>
              </a:rPr>
              <a:t>https://www.england.nhs.uk/long-read/microsoft-teams-and-remote-working/</a:t>
            </a:r>
            <a:r>
              <a:rPr lang="en-US" sz="1600">
                <a:highlight>
                  <a:srgbClr val="FAFAFA"/>
                </a:highlight>
                <a:latin typeface="Calibri"/>
                <a:ea typeface="Calibri"/>
                <a:cs typeface="Calibri"/>
              </a:rPr>
              <a:t> [Accessed 05. October. 2026].</a:t>
            </a:r>
            <a:endParaRPr lang="en-US">
              <a:highlight>
                <a:srgbClr val="FAFAFA"/>
              </a:highlight>
              <a:latin typeface="Calibri"/>
              <a:ea typeface="Calibri"/>
              <a:cs typeface="Calibri"/>
            </a:endParaRPr>
          </a:p>
          <a:p>
            <a:endParaRPr lang="en-US" sz="1600">
              <a:highlight>
                <a:srgbClr val="FAFAFA"/>
              </a:highlight>
              <a:latin typeface="Calibri"/>
              <a:ea typeface="Calibri"/>
              <a:cs typeface="Calibri"/>
            </a:endParaRPr>
          </a:p>
          <a:p>
            <a:r>
              <a:rPr lang="en-US" sz="1600">
                <a:highlight>
                  <a:srgbClr val="FAFAFA"/>
                </a:highlight>
                <a:latin typeface="Calibri"/>
                <a:ea typeface="Calibri"/>
                <a:cs typeface="Calibri"/>
              </a:rPr>
              <a:t>NHS SCW (2022). </a:t>
            </a:r>
            <a:r>
              <a:rPr lang="en-US" sz="1600" i="1">
                <a:highlight>
                  <a:srgbClr val="FAFAFA"/>
                </a:highlight>
                <a:latin typeface="Calibri"/>
                <a:ea typeface="Calibri"/>
                <a:cs typeface="Calibri"/>
              </a:rPr>
              <a:t>Digital Champions In Adult Social Care - How Can They Help Your </a:t>
            </a:r>
            <a:r>
              <a:rPr lang="en-US" sz="1600" i="1" err="1">
                <a:highlight>
                  <a:srgbClr val="FAFAFA"/>
                </a:highlight>
                <a:latin typeface="Calibri"/>
                <a:ea typeface="Calibri"/>
                <a:cs typeface="Calibri"/>
              </a:rPr>
              <a:t>Organisation</a:t>
            </a:r>
            <a:r>
              <a:rPr lang="en-US" sz="1600" i="1">
                <a:highlight>
                  <a:srgbClr val="FAFAFA"/>
                </a:highlight>
                <a:latin typeface="Calibri"/>
                <a:ea typeface="Calibri"/>
                <a:cs typeface="Calibri"/>
              </a:rPr>
              <a:t>?</a:t>
            </a:r>
            <a:r>
              <a:rPr lang="en-US" sz="1600">
                <a:highlight>
                  <a:srgbClr val="FAFAFA"/>
                </a:highlight>
                <a:latin typeface="Calibri"/>
                <a:ea typeface="Calibri"/>
                <a:cs typeface="Calibri"/>
              </a:rPr>
              <a:t> Available at: </a:t>
            </a:r>
            <a:r>
              <a:rPr lang="en-US" sz="1600">
                <a:highlight>
                  <a:srgbClr val="FAFAFA"/>
                </a:highlight>
                <a:latin typeface="Calibri"/>
                <a:ea typeface="Calibri"/>
                <a:cs typeface="Calibri"/>
                <a:hlinkClick r:id="rId6"/>
              </a:rPr>
              <a:t>https://digital-transformation.hee.nhs.uk/binaries/content/documents/digital-transformation/components/national/download-cards/building-a-digital-workforce/digital-champions-toolkit/digital-champions-toolkit/hee%3AfileLinks%5B2%5D/hee%3Afile</a:t>
            </a:r>
            <a:r>
              <a:rPr lang="en-US" sz="1600">
                <a:highlight>
                  <a:srgbClr val="FAFAFA"/>
                </a:highlight>
                <a:latin typeface="Calibri"/>
                <a:ea typeface="Calibri"/>
                <a:cs typeface="Calibri"/>
              </a:rPr>
              <a:t> [Accessed 03. October. 2026].</a:t>
            </a:r>
            <a:endParaRPr lang="en-US">
              <a:highlight>
                <a:srgbClr val="FAFAFA"/>
              </a:highlight>
              <a:latin typeface="Calibri"/>
              <a:ea typeface="Calibri"/>
              <a:cs typeface="Calibri"/>
            </a:endParaRPr>
          </a:p>
          <a:p>
            <a:pPr marL="228600" indent="-228600">
              <a:lnSpc>
                <a:spcPct val="150000"/>
              </a:lnSpc>
              <a:spcBef>
                <a:spcPts val="1000"/>
              </a:spcBef>
            </a:pPr>
            <a:r>
              <a:rPr lang="en-US" sz="1600"/>
              <a:t>NHS England (2014) Patient safety alert: Risks arising from breakdown and failure to act on communication during handover at the time of discharge from secondary care. Available at: </a:t>
            </a:r>
            <a:r>
              <a:rPr lang="en-US" sz="1600">
                <a:hlinkClick r:id="rId7"/>
              </a:rPr>
              <a:t>https://www.england.nhs.uk/publication/patient-safety-alert-risks-arising-from-breakdown-and-failure-to-act-on-communication-during-handover-at-the-time-of-discharge-from-secondary-care</a:t>
            </a:r>
            <a:r>
              <a:rPr lang="en-US" sz="1600"/>
              <a:t>  (Accessed: 9 October 2026).</a:t>
            </a:r>
          </a:p>
          <a:p>
            <a:endParaRPr lang="en-US" sz="1600">
              <a:highlight>
                <a:srgbClr val="FAFAFA"/>
              </a:highlight>
              <a:latin typeface="Aptos"/>
              <a:ea typeface="Calibri"/>
              <a:cs typeface="Calibri"/>
            </a:endParaRPr>
          </a:p>
          <a:p>
            <a:r>
              <a:rPr lang="en-US" sz="1600"/>
              <a:t>NHS England (2021) Digital clinical safety strategy. Available at: </a:t>
            </a:r>
            <a:r>
              <a:rPr lang="en-US" sz="1600">
                <a:hlinkClick r:id="rId8"/>
              </a:rPr>
              <a:t>https://www.england.nhs.uk/long-read/digital-clinical-safety-strategy</a:t>
            </a:r>
            <a:r>
              <a:rPr lang="en-US" sz="1600"/>
              <a:t> (Accessed: 9 October 2026).</a:t>
            </a:r>
          </a:p>
          <a:p>
            <a:endParaRPr lang="en-US" sz="1600">
              <a:highlight>
                <a:srgbClr val="FAFAFA"/>
              </a:highlight>
              <a:latin typeface="Calibri"/>
              <a:ea typeface="Calibri"/>
              <a:cs typeface="Calibri"/>
            </a:endParaRPr>
          </a:p>
          <a:p>
            <a:endParaRPr lang="en-US" sz="1600">
              <a:highlight>
                <a:srgbClr val="FAFAFA"/>
              </a:highlight>
              <a:latin typeface="Calibri"/>
              <a:ea typeface="Calibri"/>
              <a:cs typeface="Calibri"/>
            </a:endParaRPr>
          </a:p>
          <a:p>
            <a:pPr marL="228600" indent="-228600">
              <a:lnSpc>
                <a:spcPct val="150000"/>
              </a:lnSpc>
              <a:spcBef>
                <a:spcPts val="1000"/>
              </a:spcBef>
            </a:pPr>
            <a:endParaRPr lang="en-US" sz="1600">
              <a:highlight>
                <a:srgbClr val="FAFAFA"/>
              </a:highlight>
              <a:latin typeface="Calibri"/>
              <a:ea typeface="Calibri"/>
              <a:cs typeface="Calibri"/>
            </a:endParaRPr>
          </a:p>
        </p:txBody>
      </p:sp>
    </p:spTree>
    <p:extLst>
      <p:ext uri="{BB962C8B-B14F-4D97-AF65-F5344CB8AC3E}">
        <p14:creationId xmlns:p14="http://schemas.microsoft.com/office/powerpoint/2010/main" val="79644598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2199</Words>
  <Application>Microsoft Office PowerPoint</Application>
  <PresentationFormat>Widescreen</PresentationFormat>
  <Paragraphs>104</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Aptos</vt:lpstr>
      <vt:lpstr>Aptos Display</vt:lpstr>
      <vt:lpstr>Arial</vt:lpstr>
      <vt:lpstr>Calibri</vt:lpstr>
      <vt:lpstr>Office Theme</vt:lpstr>
      <vt:lpstr>LCHS4007 DIGITAL SKILLS AND RESEARCH METHODS GROUP PRESENTATION LECTURER BIANCA DODGEN IRHAM NISSA 2421071 SUMIAH BIBI 2610542 AWA CEESAY 2129819</vt:lpstr>
      <vt:lpstr>Staff Communication and daily updates</vt:lpstr>
      <vt:lpstr>How Microsoft Teams improves efficiency and communication at Ashford community care service</vt:lpstr>
      <vt:lpstr>Advantages and disadvantages of Microsoft Teams in Ashford Community Care</vt:lpstr>
      <vt:lpstr>Advantages</vt:lpstr>
      <vt:lpstr>Disadvantages</vt:lpstr>
      <vt:lpstr>Summary </vt:lpstr>
      <vt:lpstr>The chosen workplace task and how it links to Ashford </vt:lpstr>
      <vt:lpstr>The chosen Microsoft 365 tool: Microsoft teams  </vt:lpstr>
      <vt:lpstr>Why is teams suitable.</vt:lpstr>
      <vt:lpstr>Recommendatios on how the Ashfords’ can implement </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awa ceesay</dc:creator>
  <cp:lastModifiedBy>awa ceesay</cp:lastModifiedBy>
  <cp:revision>4</cp:revision>
  <dcterms:created xsi:type="dcterms:W3CDTF">2026-10-07T12:02:29Z</dcterms:created>
  <dcterms:modified xsi:type="dcterms:W3CDTF">2026-10-11T21:57:11Z</dcterms:modified>
</cp:coreProperties>
</file>