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300" r:id="rId3"/>
    <p:sldId id="301" r:id="rId4"/>
    <p:sldId id="294" r:id="rId5"/>
    <p:sldId id="275" r:id="rId6"/>
    <p:sldId id="269" r:id="rId7"/>
    <p:sldId id="270" r:id="rId8"/>
    <p:sldId id="271" r:id="rId9"/>
    <p:sldId id="272" r:id="rId10"/>
    <p:sldId id="273" r:id="rId11"/>
    <p:sldId id="277" r:id="rId12"/>
    <p:sldId id="288" r:id="rId13"/>
    <p:sldId id="285" r:id="rId14"/>
    <p:sldId id="287" r:id="rId1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0504" autoAdjust="0"/>
  </p:normalViewPr>
  <p:slideViewPr>
    <p:cSldViewPr>
      <p:cViewPr varScale="1">
        <p:scale>
          <a:sx n="82" d="100"/>
          <a:sy n="82" d="100"/>
        </p:scale>
        <p:origin x="245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86EF389-CD24-46AD-9D48-89B7A6E56140}" type="datetimeFigureOut">
              <a:rPr lang="en-GB"/>
              <a:pPr>
                <a:defRPr/>
              </a:pPr>
              <a:t>19/10/2017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60CDFB9-6BC0-461B-B081-4D7626DC068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19424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7EBDDBA-8368-48D3-AF59-BEAFD329E6AB}" type="datetimeFigureOut">
              <a:rPr lang="en-GB"/>
              <a:pPr>
                <a:defRPr/>
              </a:pPr>
              <a:t>19/10/2017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639DCE7-2F00-499D-A091-D9E20FD4178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7210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smtClean="0"/>
              <a:t>Divine Command Theory</a:t>
            </a: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4EB7865-30DB-4A33-BB50-FE7C796B3278}" type="slidenum">
              <a:rPr lang="en-GB" smtClean="0"/>
              <a:pPr>
                <a:defRPr/>
              </a:pPr>
              <a:t>3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620815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DA3D8-EFC1-478A-A2EB-327E06CDCF89}" type="datetimeFigureOut">
              <a:rPr lang="en-GB"/>
              <a:pPr>
                <a:defRPr/>
              </a:pPr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AD202-6219-45FB-B283-7C89B5D1DAF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A68A40-F063-4FE9-8DB8-5DBCF94BCF01}" type="datetimeFigureOut">
              <a:rPr lang="en-GB"/>
              <a:pPr>
                <a:defRPr/>
              </a:pPr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6F377-0A19-4A2B-BECD-721E8AA5B54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636289-35AE-44CC-B1D5-CF06F0B819CE}" type="datetimeFigureOut">
              <a:rPr lang="en-GB"/>
              <a:pPr>
                <a:defRPr/>
              </a:pPr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3C4D6C-00FB-4870-BDBD-602C5BC1AB6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78DEF-74A6-42A9-AF7C-421EE793B0FC}" type="datetimeFigureOut">
              <a:rPr lang="en-GB"/>
              <a:pPr>
                <a:defRPr/>
              </a:pPr>
              <a:t>19/10/2017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233C6-D48A-4CB0-B0C8-9994657DF9D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E793F-E85B-4D01-A0C4-527C1CAC9D0F}" type="datetimeFigureOut">
              <a:rPr lang="en-GB"/>
              <a:pPr>
                <a:defRPr/>
              </a:pPr>
              <a:t>19/10/2017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20B13-3B34-48CF-9054-E2B8345880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FCAE7-6EBA-4500-8C84-F38AD11AB0F4}" type="datetimeFigureOut">
              <a:rPr lang="en-GB"/>
              <a:pPr>
                <a:defRPr/>
              </a:pPr>
              <a:t>19/10/2017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497C2-C12D-41A6-812C-3D70AD59EE3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17E387-B44B-4C85-8C17-A9AA3CCF07E7}" type="datetimeFigureOut">
              <a:rPr lang="en-GB"/>
              <a:pPr>
                <a:defRPr/>
              </a:pPr>
              <a:t>19/10/2017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661BA3-A94E-430E-973D-A485307E2D3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5CDA44-CE9F-49A4-9466-E8BAFC1FE3CD}" type="datetimeFigureOut">
              <a:rPr lang="en-GB"/>
              <a:pPr>
                <a:defRPr/>
              </a:pPr>
              <a:t>19/10/2017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9ABAD-88D5-4F15-9002-45AB37E90F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F5600-DB5E-4915-8EDB-1784342D39D5}" type="datetimeFigureOut">
              <a:rPr lang="en-GB"/>
              <a:pPr>
                <a:defRPr/>
              </a:pPr>
              <a:t>19/10/2017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8B6599-0BE2-473C-8577-772C901D2C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FB62EC-9DBE-4F9E-82A5-C4A4268CE839}" type="datetimeFigureOut">
              <a:rPr lang="en-GB"/>
              <a:pPr>
                <a:defRPr/>
              </a:pPr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E297D7-7621-487E-9D86-92CFAC6BE3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7FDC6-11B1-4C5A-96A7-886E50F98C5D}" type="datetimeFigureOut">
              <a:rPr lang="en-GB"/>
              <a:pPr>
                <a:defRPr/>
              </a:pPr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1DC317-2F2D-4980-8CB9-D67BD48944D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889B59E-AA54-4D73-BB26-E099C8959297}" type="datetimeFigureOut">
              <a:rPr lang="en-GB"/>
              <a:pPr>
                <a:defRPr/>
              </a:pPr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86929F0-AF1C-44C6-9BE6-FD491855FA6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Ethics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mtClean="0"/>
              <a:t>Seminar</a:t>
            </a:r>
            <a:endParaRPr lang="en-GB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GB" dirty="0" smtClean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How do I find out what I </a:t>
            </a:r>
            <a:r>
              <a:rPr lang="en-GB" smtClean="0">
                <a:solidFill>
                  <a:srgbClr val="FF0000"/>
                </a:solidFill>
              </a:rPr>
              <a:t>ought to do</a:t>
            </a:r>
            <a:r>
              <a:rPr lang="en-GB" smtClean="0"/>
              <a:t>?</a:t>
            </a:r>
          </a:p>
          <a:p>
            <a:pPr eaLnBrk="1" hangingPunct="1"/>
            <a:r>
              <a:rPr lang="en-GB" smtClean="0"/>
              <a:t>What </a:t>
            </a:r>
            <a:r>
              <a:rPr lang="en-GB" smtClean="0">
                <a:solidFill>
                  <a:srgbClr val="FF0000"/>
                </a:solidFill>
              </a:rPr>
              <a:t>ought</a:t>
            </a:r>
            <a:r>
              <a:rPr lang="en-GB" smtClean="0"/>
              <a:t> a society to do?</a:t>
            </a:r>
          </a:p>
          <a:p>
            <a:pPr eaLnBrk="1" hangingPunct="1"/>
            <a:r>
              <a:rPr lang="en-GB" smtClean="0"/>
              <a:t>What </a:t>
            </a:r>
            <a:r>
              <a:rPr lang="en-GB" smtClean="0">
                <a:solidFill>
                  <a:srgbClr val="FF0000"/>
                </a:solidFill>
              </a:rPr>
              <a:t>ought </a:t>
            </a:r>
            <a:r>
              <a:rPr lang="en-GB" smtClean="0"/>
              <a:t>professionals to do?</a:t>
            </a:r>
          </a:p>
          <a:p>
            <a:pPr eaLnBrk="1" hangingPunct="1"/>
            <a:r>
              <a:rPr lang="en-GB" smtClean="0"/>
              <a:t>What </a:t>
            </a:r>
            <a:r>
              <a:rPr lang="en-GB" smtClean="0">
                <a:solidFill>
                  <a:srgbClr val="FF0000"/>
                </a:solidFill>
              </a:rPr>
              <a:t>ought</a:t>
            </a:r>
            <a:r>
              <a:rPr lang="en-GB" smtClean="0"/>
              <a:t> Counselling professionals to do?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How do I answer this question in  a professional role?</a:t>
            </a:r>
          </a:p>
          <a:p>
            <a:pPr eaLnBrk="1" hangingPunct="1"/>
            <a:endParaRPr lang="en-GB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CH 2012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487769-4432-40FD-AE84-B89135CCB465}" type="slidenum">
              <a:rPr lang="en-GB"/>
              <a:pPr>
                <a:defRPr/>
              </a:pPr>
              <a:t>2</a:t>
            </a:fld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7432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Fact/Value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To start, we need to recognise that </a:t>
            </a:r>
            <a:r>
              <a:rPr lang="en-GB" smtClean="0">
                <a:solidFill>
                  <a:srgbClr val="FF0000"/>
                </a:solidFill>
              </a:rPr>
              <a:t>fact alone </a:t>
            </a:r>
            <a:r>
              <a:rPr lang="en-GB" smtClean="0"/>
              <a:t>is not sufficient to distinguish right from wrong .</a:t>
            </a:r>
          </a:p>
          <a:p>
            <a:pPr eaLnBrk="1" hangingPunct="1"/>
            <a:r>
              <a:rPr lang="en-GB" smtClean="0">
                <a:solidFill>
                  <a:srgbClr val="FF0000"/>
                </a:solidFill>
              </a:rPr>
              <a:t>Just because everybody does something </a:t>
            </a:r>
            <a:r>
              <a:rPr lang="en-GB" smtClean="0"/>
              <a:t>is not the basis of deciding right and wrong.</a:t>
            </a:r>
          </a:p>
          <a:p>
            <a:pPr eaLnBrk="1" hangingPunct="1"/>
            <a:r>
              <a:rPr lang="en-GB" smtClean="0"/>
              <a:t>To be held responsible for our moral actions implies that we have a measure of</a:t>
            </a:r>
            <a:r>
              <a:rPr lang="en-GB" smtClean="0">
                <a:solidFill>
                  <a:srgbClr val="FF0000"/>
                </a:solidFill>
              </a:rPr>
              <a:t> </a:t>
            </a:r>
            <a:r>
              <a:rPr lang="en-GB" b="1" u="sng" smtClean="0">
                <a:solidFill>
                  <a:srgbClr val="FF0000"/>
                </a:solidFill>
              </a:rPr>
              <a:t>freedom</a:t>
            </a:r>
            <a:r>
              <a:rPr lang="en-GB" smtClean="0">
                <a:solidFill>
                  <a:srgbClr val="FF0000"/>
                </a:solidFill>
              </a:rPr>
              <a:t> </a:t>
            </a:r>
            <a:r>
              <a:rPr lang="en-GB" smtClean="0"/>
              <a:t>in which to take responsibility.</a:t>
            </a:r>
          </a:p>
        </p:txBody>
      </p:sp>
    </p:spTree>
    <p:extLst>
      <p:ext uri="{BB962C8B-B14F-4D97-AF65-F5344CB8AC3E}">
        <p14:creationId xmlns:p14="http://schemas.microsoft.com/office/powerpoint/2010/main" val="2835918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BUT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How do I find out what I </a:t>
            </a:r>
            <a:r>
              <a:rPr lang="en-GB" smtClean="0">
                <a:solidFill>
                  <a:srgbClr val="FF0000"/>
                </a:solidFill>
              </a:rPr>
              <a:t>ought to do</a:t>
            </a:r>
            <a:r>
              <a:rPr lang="en-GB" smtClean="0"/>
              <a:t>?</a:t>
            </a:r>
          </a:p>
          <a:p>
            <a:pPr eaLnBrk="1" hangingPunct="1"/>
            <a:r>
              <a:rPr lang="en-GB" smtClean="0"/>
              <a:t>What </a:t>
            </a:r>
            <a:r>
              <a:rPr lang="en-GB" smtClean="0">
                <a:solidFill>
                  <a:srgbClr val="FF0000"/>
                </a:solidFill>
              </a:rPr>
              <a:t>ought</a:t>
            </a:r>
            <a:r>
              <a:rPr lang="en-GB" smtClean="0"/>
              <a:t> a society to do?</a:t>
            </a:r>
          </a:p>
          <a:p>
            <a:pPr eaLnBrk="1" hangingPunct="1"/>
            <a:r>
              <a:rPr lang="en-GB" smtClean="0"/>
              <a:t>What </a:t>
            </a:r>
            <a:r>
              <a:rPr lang="en-GB" smtClean="0">
                <a:solidFill>
                  <a:srgbClr val="FF0000"/>
                </a:solidFill>
              </a:rPr>
              <a:t>ought </a:t>
            </a:r>
            <a:r>
              <a:rPr lang="en-GB" smtClean="0"/>
              <a:t>professionals to do?</a:t>
            </a:r>
          </a:p>
          <a:p>
            <a:pPr eaLnBrk="1" hangingPunct="1"/>
            <a:r>
              <a:rPr lang="en-GB" smtClean="0"/>
              <a:t>What </a:t>
            </a:r>
            <a:r>
              <a:rPr lang="en-GB" smtClean="0">
                <a:solidFill>
                  <a:srgbClr val="FF0000"/>
                </a:solidFill>
              </a:rPr>
              <a:t>ought</a:t>
            </a:r>
            <a:r>
              <a:rPr lang="en-GB" smtClean="0"/>
              <a:t> Counselling professionals to do?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How do I answer this question in  a professional role?</a:t>
            </a:r>
          </a:p>
          <a:p>
            <a:pPr eaLnBrk="1" hangingPunct="1"/>
            <a:endParaRPr lang="en-GB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904FED-5EA6-4CF5-8240-FC516DB1CBF5}" type="slidenum">
              <a:rPr lang="en-GB"/>
              <a:pPr>
                <a:defRPr/>
              </a:pPr>
              <a:t>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CH 2012</a:t>
            </a: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How to Recognize </a:t>
            </a:r>
            <a:br>
              <a:rPr lang="en-US" dirty="0" smtClean="0"/>
            </a:br>
            <a:r>
              <a:rPr lang="en-US" dirty="0" smtClean="0"/>
              <a:t>Ethical Dilemmas</a:t>
            </a:r>
            <a:endParaRPr lang="en-US" dirty="0"/>
          </a:p>
        </p:txBody>
      </p:sp>
      <p:sp>
        <p:nvSpPr>
          <p:cNvPr id="12291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en-US" smtClean="0"/>
              <a:t>Feelings of discomfort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smtClean="0"/>
              <a:t>Conflict with values, personally and professionally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smtClean="0"/>
              <a:t>Dissonance with virtues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smtClean="0"/>
              <a:t>Dissonance with moral reasoning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800" dirty="0" smtClean="0"/>
              <a:t>Kitchener Model (1984) of Ethical Decision Making – Four Processes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Interpreting a Situation as Requiring an Ethical Decision</a:t>
            </a:r>
          </a:p>
          <a:p>
            <a:pPr eaLnBrk="1" hangingPunct="1"/>
            <a:r>
              <a:rPr lang="en-US" smtClean="0"/>
              <a:t>Formulating an Ethical Course of Action</a:t>
            </a:r>
          </a:p>
          <a:p>
            <a:pPr eaLnBrk="1" hangingPunct="1"/>
            <a:r>
              <a:rPr lang="en-US" smtClean="0"/>
              <a:t>Integrating Personal and Professional Values</a:t>
            </a:r>
          </a:p>
          <a:p>
            <a:pPr eaLnBrk="1" hangingPunct="1"/>
            <a:r>
              <a:rPr lang="en-US" smtClean="0"/>
              <a:t>Implementing an Action Plan</a:t>
            </a:r>
          </a:p>
          <a:p>
            <a:pPr eaLnBrk="1" hangingPunct="1"/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800" dirty="0" smtClean="0"/>
              <a:t>Keith-Spiegel and </a:t>
            </a:r>
            <a:r>
              <a:rPr lang="en-US" sz="3800" dirty="0" err="1" smtClean="0"/>
              <a:t>Koocher</a:t>
            </a:r>
            <a:r>
              <a:rPr lang="en-US" sz="3800" dirty="0" smtClean="0"/>
              <a:t> Model – </a:t>
            </a:r>
            <a:r>
              <a:rPr lang="en-US" sz="3800" dirty="0"/>
              <a:t>9</a:t>
            </a:r>
            <a:r>
              <a:rPr lang="en-US" sz="3800" dirty="0" smtClean="0"/>
              <a:t> Steps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Describe the Parameters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Define the Potential Issues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Consult Legal and Ethical Guidelines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Evaluate the Rights, Responsibilities, and Welfare for All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Generate Alternate Decisions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Enumerate Consequences of Each Decision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Estimate Probability for Outcomes of Each Decision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Make the Decision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(1998, APA)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800" smtClean="0"/>
              <a:t>Beauchamp and Childress Model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z="2800" smtClean="0"/>
              <a:t>Identify competing ethical principles</a:t>
            </a:r>
          </a:p>
          <a:p>
            <a:pPr lvl="1" eaLnBrk="1" hangingPunct="1"/>
            <a:r>
              <a:rPr lang="en-US" sz="2400" smtClean="0"/>
              <a:t>Autonomy:  Promote self-determination</a:t>
            </a:r>
          </a:p>
          <a:p>
            <a:pPr lvl="1" eaLnBrk="1" hangingPunct="1"/>
            <a:r>
              <a:rPr lang="en-US" sz="2400" smtClean="0"/>
              <a:t>Nonmaleficence:  Do no harm</a:t>
            </a:r>
          </a:p>
          <a:p>
            <a:pPr lvl="1" eaLnBrk="1" hangingPunct="1"/>
            <a:r>
              <a:rPr lang="en-US" sz="2400" smtClean="0"/>
              <a:t>Beneficence: Promote good</a:t>
            </a:r>
          </a:p>
          <a:p>
            <a:pPr lvl="1" eaLnBrk="1" hangingPunct="1"/>
            <a:r>
              <a:rPr lang="en-US" sz="2400" smtClean="0"/>
              <a:t>Fidelity:  Act with integrity</a:t>
            </a:r>
          </a:p>
          <a:p>
            <a:pPr lvl="1" eaLnBrk="1" hangingPunct="1"/>
            <a:r>
              <a:rPr lang="en-US" sz="2400" smtClean="0"/>
              <a:t>Justice:  Promote Fairness  </a:t>
            </a:r>
          </a:p>
          <a:p>
            <a:pPr lvl="1" eaLnBrk="1" hangingPunct="1">
              <a:buFont typeface="Wingdings" pitchFamily="2" charset="2"/>
              <a:buNone/>
            </a:pPr>
            <a:endParaRPr lang="en-US" sz="2000" smtClean="0"/>
          </a:p>
          <a:p>
            <a:pPr lvl="1" eaLnBrk="1" hangingPunct="1">
              <a:buFont typeface="Wingdings" pitchFamily="2" charset="2"/>
              <a:buNone/>
            </a:pPr>
            <a:r>
              <a:rPr lang="en-US" sz="2000" smtClean="0"/>
              <a:t>   (Adapted from Beauchamp, T., &amp; Childress, J. [1994]  </a:t>
            </a:r>
            <a:r>
              <a:rPr lang="en-US" sz="2000" i="1" smtClean="0"/>
              <a:t>Principles of biomedical ethics, 4</a:t>
            </a:r>
            <a:r>
              <a:rPr lang="en-US" sz="2000" i="1" baseline="30000" smtClean="0"/>
              <a:t>th</a:t>
            </a:r>
            <a:r>
              <a:rPr lang="en-US" sz="2000" i="1" smtClean="0"/>
              <a:t> ed.</a:t>
            </a:r>
            <a:r>
              <a:rPr lang="en-US" sz="2000" smtClean="0"/>
              <a:t>  Oxford:  Oxford University Press – original adaptation by Daniel C. Claiborne, Ph.D.)</a:t>
            </a:r>
          </a:p>
          <a:p>
            <a:pPr eaLnBrk="1" hangingPunct="1"/>
            <a:endParaRPr lang="en-US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800" smtClean="0"/>
              <a:t>Beauchamp and Childress Ethical Decision-Making Model (cont.)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Implement Strategy</a:t>
            </a:r>
          </a:p>
          <a:p>
            <a:pPr lvl="1" eaLnBrk="1" hangingPunct="1"/>
            <a:r>
              <a:rPr lang="en-US" smtClean="0"/>
              <a:t>Secure additional information</a:t>
            </a:r>
          </a:p>
          <a:p>
            <a:pPr lvl="1" eaLnBrk="1" hangingPunct="1"/>
            <a:r>
              <a:rPr lang="en-US" smtClean="0"/>
              <a:t>Identify special circumstances</a:t>
            </a:r>
          </a:p>
          <a:p>
            <a:pPr lvl="1" eaLnBrk="1" hangingPunct="1"/>
            <a:r>
              <a:rPr lang="en-US" smtClean="0"/>
              <a:t>Rank ethical principles involved</a:t>
            </a:r>
          </a:p>
          <a:p>
            <a:pPr lvl="1" eaLnBrk="1" hangingPunct="1"/>
            <a:r>
              <a:rPr lang="en-US" smtClean="0"/>
              <a:t>Consult with colleagues/supervisor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800" smtClean="0"/>
              <a:t>Beauchamp and Childress Ethical Decision-Making Model (cont.)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mtClean="0"/>
              <a:t>Prepare for Action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smtClean="0"/>
              <a:t>Identify desired outcomes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mtClean="0"/>
              <a:t>Brainstorm actions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mtClean="0"/>
              <a:t>Identify competing non-ethical values or requirements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mtClean="0"/>
              <a:t>Test designated action</a:t>
            </a:r>
          </a:p>
          <a:p>
            <a:pPr lvl="2" eaLnBrk="1" hangingPunct="1">
              <a:lnSpc>
                <a:spcPct val="90000"/>
              </a:lnSpc>
            </a:pPr>
            <a:r>
              <a:rPr lang="en-US" smtClean="0"/>
              <a:t>Universality:  Could this step always be recommended?</a:t>
            </a:r>
          </a:p>
          <a:p>
            <a:pPr lvl="2" eaLnBrk="1" hangingPunct="1">
              <a:lnSpc>
                <a:spcPct val="90000"/>
              </a:lnSpc>
            </a:pPr>
            <a:r>
              <a:rPr lang="en-US" smtClean="0"/>
              <a:t>Publicity: What if this action becomes public?</a:t>
            </a:r>
          </a:p>
          <a:p>
            <a:pPr lvl="2" eaLnBrk="1" hangingPunct="1">
              <a:lnSpc>
                <a:spcPct val="90000"/>
              </a:lnSpc>
            </a:pPr>
            <a:r>
              <a:rPr lang="en-US" smtClean="0"/>
              <a:t>Justice:  Is this action fair for all involved? </a:t>
            </a:r>
          </a:p>
          <a:p>
            <a:pPr eaLnBrk="1" hangingPunct="1">
              <a:lnSpc>
                <a:spcPct val="90000"/>
              </a:lnSpc>
            </a:pP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en-US" smtClean="0"/>
              <a:t>APA Code of Ethics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76400"/>
            <a:ext cx="8229600" cy="4754563"/>
          </a:xfrm>
        </p:spPr>
        <p:txBody>
          <a:bodyPr rtlCol="0">
            <a:normAutofit fontScale="92500" lnSpcReduction="10000"/>
          </a:bodyPr>
          <a:lstStyle/>
          <a:p>
            <a:pPr marL="320040" indent="-32004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dirty="0" smtClean="0"/>
              <a:t>5 Principles: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Calibri" pitchFamily="34" charset="0"/>
              <a:buAutoNum type="arabicPeriod"/>
              <a:defRPr/>
            </a:pPr>
            <a:r>
              <a:rPr lang="en-US" sz="2400" dirty="0" smtClean="0"/>
              <a:t>Beneficence &amp; Nonmaleficence</a:t>
            </a:r>
          </a:p>
          <a:p>
            <a:pPr marL="1314450" lvl="2" indent="-51435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000" dirty="0" smtClean="0"/>
              <a:t>Do Good; Avoid Harm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Calibri" pitchFamily="34" charset="0"/>
              <a:buAutoNum type="arabicPeriod"/>
              <a:defRPr/>
            </a:pPr>
            <a:r>
              <a:rPr lang="en-US" sz="2400" dirty="0" smtClean="0"/>
              <a:t>Fidelity &amp; Responsibility</a:t>
            </a:r>
          </a:p>
          <a:p>
            <a:pPr marL="1314450" lvl="2" indent="-51435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000" dirty="0" smtClean="0"/>
              <a:t>Develop trust; accept responsibility of work; uphold professional standards of conduct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Calibri" pitchFamily="34" charset="0"/>
              <a:buAutoNum type="arabicPeriod"/>
              <a:defRPr/>
            </a:pPr>
            <a:r>
              <a:rPr lang="en-US" sz="2400" dirty="0" smtClean="0"/>
              <a:t>Integrity</a:t>
            </a:r>
          </a:p>
          <a:p>
            <a:pPr marL="1314450" lvl="2" indent="-51435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000" dirty="0" smtClean="0"/>
              <a:t>Maximize benefits &amp; minimize harm through accuracy, honesty &amp; truthfulness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Calibri" pitchFamily="34" charset="0"/>
              <a:buAutoNum type="arabicPeriod"/>
              <a:defRPr/>
            </a:pPr>
            <a:r>
              <a:rPr lang="en-US" sz="2400" dirty="0" smtClean="0"/>
              <a:t>Justice</a:t>
            </a:r>
          </a:p>
          <a:p>
            <a:pPr marL="1314450" lvl="2" indent="-51435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000" dirty="0" smtClean="0"/>
              <a:t>Exercise competence &amp; reasonable judgment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Calibri" pitchFamily="34" charset="0"/>
              <a:buAutoNum type="arabicPeriod"/>
              <a:defRPr/>
            </a:pPr>
            <a:r>
              <a:rPr lang="en-US" sz="2400" dirty="0" smtClean="0"/>
              <a:t>Respect for People’s Rights &amp; Dignity</a:t>
            </a:r>
          </a:p>
          <a:p>
            <a:pPr marL="1314450" lvl="2" indent="-51435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000" dirty="0" smtClean="0"/>
              <a:t>Respect autonomy; maintain professional boundaries; preserve confidentiality &amp; privacy</a:t>
            </a:r>
          </a:p>
        </p:txBody>
      </p:sp>
      <p:sp>
        <p:nvSpPr>
          <p:cNvPr id="18436" name="Footer Placeholder 4"/>
          <p:cNvSpPr>
            <a:spLocks noGrp="1"/>
          </p:cNvSpPr>
          <p:nvPr>
            <p:ph type="ftr" sz="quarter" idx="11"/>
          </p:nvPr>
        </p:nvSpPr>
        <p:spPr bwMode="auto">
          <a:xfrm>
            <a:off x="1905000" y="6248400"/>
            <a:ext cx="5421313" cy="365125"/>
          </a:xfrm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mtClean="0">
                <a:solidFill>
                  <a:schemeClr val="tx2"/>
                </a:solidFill>
                <a:latin typeface="Arial" charset="0"/>
              </a:rPr>
              <a:t>Adapted from APA 2002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BACP Principles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 Respect for autonomy</a:t>
            </a:r>
          </a:p>
          <a:p>
            <a:pPr eaLnBrk="1" hangingPunct="1"/>
            <a:r>
              <a:rPr lang="en-GB" smtClean="0"/>
              <a:t>Beneficence</a:t>
            </a:r>
          </a:p>
          <a:p>
            <a:pPr eaLnBrk="1" hangingPunct="1"/>
            <a:r>
              <a:rPr lang="en-GB" smtClean="0"/>
              <a:t>Non-malificence</a:t>
            </a:r>
          </a:p>
          <a:p>
            <a:pPr eaLnBrk="1" hangingPunct="1"/>
            <a:r>
              <a:rPr lang="en-GB" smtClean="0"/>
              <a:t>Justice</a:t>
            </a:r>
          </a:p>
          <a:p>
            <a:pPr eaLnBrk="1" hangingPunct="1"/>
            <a:r>
              <a:rPr lang="en-GB" smtClean="0"/>
              <a:t>Fidelity</a:t>
            </a:r>
          </a:p>
          <a:p>
            <a:pPr eaLnBrk="1" hangingPunct="1"/>
            <a:r>
              <a:rPr lang="en-GB" smtClean="0"/>
              <a:t>Self-respect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Ethical Mindfulness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Bond 2012</a:t>
            </a:r>
          </a:p>
          <a:p>
            <a:pPr eaLnBrk="1" hangingPunct="1"/>
            <a:r>
              <a:rPr lang="en-GB" smtClean="0"/>
              <a:t>‘A commitment to professional and personal integrity by acting in ways that are informed by ethical sensitivity and thoughtfulness in response to the complexity and diversity of contemporary social life’</a:t>
            </a:r>
          </a:p>
          <a:p>
            <a:pPr eaLnBrk="1" hangingPunct="1"/>
            <a:r>
              <a:rPr lang="en-GB" smtClean="0"/>
              <a:t>(p.242)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Bond (2010) Analysis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1.Produce a brief description of the problem of dilemma</a:t>
            </a:r>
          </a:p>
          <a:p>
            <a:pPr eaLnBrk="1" hangingPunct="1"/>
            <a:r>
              <a:rPr lang="en-GB" smtClean="0"/>
              <a:t>2. Whose dilemma is it</a:t>
            </a:r>
          </a:p>
          <a:p>
            <a:pPr eaLnBrk="1" hangingPunct="1"/>
            <a:r>
              <a:rPr lang="en-GB" smtClean="0"/>
              <a:t>3. Consider all ethical principles and guidelines</a:t>
            </a:r>
          </a:p>
          <a:p>
            <a:pPr eaLnBrk="1" hangingPunct="1"/>
            <a:r>
              <a:rPr lang="en-GB" smtClean="0"/>
              <a:t>4. Identify all possible courses of action</a:t>
            </a:r>
          </a:p>
          <a:p>
            <a:pPr eaLnBrk="1" hangingPunct="1"/>
            <a:r>
              <a:rPr lang="en-GB" smtClean="0"/>
              <a:t>5. Select the best course of action</a:t>
            </a:r>
          </a:p>
          <a:p>
            <a:pPr eaLnBrk="1" hangingPunct="1"/>
            <a:r>
              <a:rPr lang="en-GB" smtClean="0"/>
              <a:t>6. Evaluate the outcome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578</Words>
  <Application>Microsoft Office PowerPoint</Application>
  <PresentationFormat>On-screen Show (4:3)</PresentationFormat>
  <Paragraphs>100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Wingdings</vt:lpstr>
      <vt:lpstr>Office Theme</vt:lpstr>
      <vt:lpstr>Ethics</vt:lpstr>
      <vt:lpstr>PowerPoint Presentation</vt:lpstr>
      <vt:lpstr>Fact/Value</vt:lpstr>
      <vt:lpstr>BUT</vt:lpstr>
      <vt:lpstr>How to Recognize  Ethical Dilemmas</vt:lpstr>
      <vt:lpstr>Kitchener Model (1984) of Ethical Decision Making – Four Processes</vt:lpstr>
      <vt:lpstr>Keith-Spiegel and Koocher Model – 9 Steps</vt:lpstr>
      <vt:lpstr>Beauchamp and Childress Model</vt:lpstr>
      <vt:lpstr>Beauchamp and Childress Ethical Decision-Making Model (cont.)</vt:lpstr>
      <vt:lpstr>Beauchamp and Childress Ethical Decision-Making Model (cont.)</vt:lpstr>
      <vt:lpstr>APA Code of Ethics</vt:lpstr>
      <vt:lpstr>BACP Principles</vt:lpstr>
      <vt:lpstr>Ethical Mindfulness</vt:lpstr>
      <vt:lpstr>Bond (2010) Analysis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Ethics</dc:title>
  <dc:creator>Student Services</dc:creator>
  <cp:lastModifiedBy>Carol U Hughes</cp:lastModifiedBy>
  <cp:revision>19</cp:revision>
  <dcterms:created xsi:type="dcterms:W3CDTF">2012-10-07T11:08:14Z</dcterms:created>
  <dcterms:modified xsi:type="dcterms:W3CDTF">2017-10-19T10:46:46Z</dcterms:modified>
</cp:coreProperties>
</file>