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58" r:id="rId4"/>
    <p:sldId id="259" r:id="rId5"/>
    <p:sldId id="267" r:id="rId6"/>
    <p:sldId id="268" r:id="rId7"/>
    <p:sldId id="261" r:id="rId8"/>
    <p:sldId id="270" r:id="rId9"/>
    <p:sldId id="269" r:id="rId10"/>
    <p:sldId id="260" r:id="rId11"/>
    <p:sldId id="266" r:id="rId12"/>
    <p:sldId id="271" r:id="rId13"/>
    <p:sldId id="263" r:id="rId14"/>
    <p:sldId id="272" r:id="rId15"/>
    <p:sldId id="264" r:id="rId16"/>
    <p:sldId id="265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16D8FB-7E41-477F-4D4F-18D3CEE8498C}" v="166" dt="2022-11-06T17:36:00.928"/>
    <p1510:client id="{511BA328-4C04-4F3F-D372-B76423860AAD}" v="5" dt="2022-11-04T18:08:45.775"/>
    <p1510:client id="{5BB781D9-65BD-909A-950A-70EDF921FB71}" v="1605" dt="2022-11-04T12:45:08.778"/>
    <p1510:client id="{7532B166-47E1-EEB4-99B4-31FD2C87D9E9}" v="2465" dt="2022-11-06T17:25:42.989"/>
    <p1510:client id="{8997174A-AB5C-4514-9AF3-C5E1C6E51B2A}" v="170" dt="2022-10-24T09:57:03.464"/>
    <p1510:client id="{D6873AAF-A128-044A-5872-16E430061292}" v="776" dt="2022-11-04T11:37:08.6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uel Franklin (2219366)" userId="S::2219366@student.uwtsd.ac.uk::a31ebbd3-50c1-4c00-9c27-fee44e16818a" providerId="AD" clId="Web-{2916D8FB-7E41-477F-4D4F-18D3CEE8498C}"/>
    <pc:docChg chg="addSld modSld">
      <pc:chgData name="Samuel Franklin (2219366)" userId="S::2219366@student.uwtsd.ac.uk::a31ebbd3-50c1-4c00-9c27-fee44e16818a" providerId="AD" clId="Web-{2916D8FB-7E41-477F-4D4F-18D3CEE8498C}" dt="2022-11-06T17:36:00.928" v="159" actId="14100"/>
      <pc:docMkLst>
        <pc:docMk/>
      </pc:docMkLst>
      <pc:sldChg chg="modSp">
        <pc:chgData name="Samuel Franklin (2219366)" userId="S::2219366@student.uwtsd.ac.uk::a31ebbd3-50c1-4c00-9c27-fee44e16818a" providerId="AD" clId="Web-{2916D8FB-7E41-477F-4D4F-18D3CEE8498C}" dt="2022-11-06T17:31:12.222" v="55" actId="14100"/>
        <pc:sldMkLst>
          <pc:docMk/>
          <pc:sldMk cId="3407934222" sldId="265"/>
        </pc:sldMkLst>
        <pc:spChg chg="mod">
          <ac:chgData name="Samuel Franklin (2219366)" userId="S::2219366@student.uwtsd.ac.uk::a31ebbd3-50c1-4c00-9c27-fee44e16818a" providerId="AD" clId="Web-{2916D8FB-7E41-477F-4D4F-18D3CEE8498C}" dt="2022-11-06T17:31:12.222" v="55" actId="14100"/>
          <ac:spMkLst>
            <pc:docMk/>
            <pc:sldMk cId="3407934222" sldId="265"/>
            <ac:spMk id="3" creationId="{7434F93C-CFC2-CF3C-3A32-731C8D84572D}"/>
          </ac:spMkLst>
        </pc:spChg>
      </pc:sldChg>
      <pc:sldChg chg="delSp modSp new">
        <pc:chgData name="Samuel Franklin (2219366)" userId="S::2219366@student.uwtsd.ac.uk::a31ebbd3-50c1-4c00-9c27-fee44e16818a" providerId="AD" clId="Web-{2916D8FB-7E41-477F-4D4F-18D3CEE8498C}" dt="2022-11-06T17:36:00.928" v="159" actId="14100"/>
        <pc:sldMkLst>
          <pc:docMk/>
          <pc:sldMk cId="421411993" sldId="273"/>
        </pc:sldMkLst>
        <pc:spChg chg="del">
          <ac:chgData name="Samuel Franklin (2219366)" userId="S::2219366@student.uwtsd.ac.uk::a31ebbd3-50c1-4c00-9c27-fee44e16818a" providerId="AD" clId="Web-{2916D8FB-7E41-477F-4D4F-18D3CEE8498C}" dt="2022-11-06T17:28:10.877" v="13"/>
          <ac:spMkLst>
            <pc:docMk/>
            <pc:sldMk cId="421411993" sldId="273"/>
            <ac:spMk id="2" creationId="{A7F8A55A-9611-A4F4-79B1-3FD137E7DCAD}"/>
          </ac:spMkLst>
        </pc:spChg>
        <pc:spChg chg="mod">
          <ac:chgData name="Samuel Franklin (2219366)" userId="S::2219366@student.uwtsd.ac.uk::a31ebbd3-50c1-4c00-9c27-fee44e16818a" providerId="AD" clId="Web-{2916D8FB-7E41-477F-4D4F-18D3CEE8498C}" dt="2022-11-06T17:36:00.928" v="159" actId="14100"/>
          <ac:spMkLst>
            <pc:docMk/>
            <pc:sldMk cId="421411993" sldId="273"/>
            <ac:spMk id="3" creationId="{D5D1B603-16CC-446D-6BD0-34FBC3CA496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544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538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506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89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29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734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949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176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85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078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101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6931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2640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2693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647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797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014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4957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round/3584237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he0KSGoUgc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resumes-cover-letters/communication-skills#:~:text=Top%2010%20communication%20skills%201%201.%20Active%20listening,Empathy%20...%208%208.%20Respect%20...%20More%20items" TargetMode="External"/><Relationship Id="rId2" Type="http://schemas.openxmlformats.org/officeDocument/2006/relationships/hyperlink" Target="http://news.bbc.co.uk/1/hi/education/1352206.s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bc.co.uk/newsround/35842374" TargetMode="External"/><Relationship Id="rId4" Type="http://schemas.openxmlformats.org/officeDocument/2006/relationships/hyperlink" Target="https://mykarmastream.com/clever-desk-organization-ideas-to-keep-it-clutter-free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sd.ac.uk/student-life/support/study-skills/academic-skills-and-employability/#:~:text=Study%20Skills%20and%20Employability%20During%20your%20time%20as,succeed%20in%20both%20academic%20study%20and%20your%20career" TargetMode="External"/><Relationship Id="rId2" Type="http://schemas.openxmlformats.org/officeDocument/2006/relationships/hyperlink" Target="https://tallcloverfarm.com/6491/country-life-in-a-country-so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nhe0KSGoUgc" TargetMode="External"/><Relationship Id="rId4" Type="http://schemas.openxmlformats.org/officeDocument/2006/relationships/hyperlink" Target="https://examstudyexpert.com/study-motivation-quotes/#:~:text=Quotes%20to%20motivate%20you%20to%20study%20consistently%20%28even,the%20little%20things%20that%20matter%20...%20More%20ite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4645C7-4F54-0149-30A3-2F7F0AE03E9D}"/>
              </a:ext>
            </a:extLst>
          </p:cNvPr>
          <p:cNvSpPr txBox="1"/>
          <p:nvPr/>
        </p:nvSpPr>
        <p:spPr>
          <a:xfrm>
            <a:off x="1000125" y="639177"/>
            <a:ext cx="7883190" cy="21544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8000" dirty="0"/>
              <a:t>Study Skills</a:t>
            </a:r>
          </a:p>
          <a:p>
            <a:endParaRPr lang="en-US" dirty="0"/>
          </a:p>
          <a:p>
            <a:r>
              <a:rPr lang="en-US" dirty="0"/>
              <a:t>By Sam Franklin</a:t>
            </a:r>
          </a:p>
          <a:p>
            <a:r>
              <a:rPr lang="en-US" dirty="0"/>
              <a:t>Youth worker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683807-AA64-A682-5514-94B89453D580}"/>
              </a:ext>
            </a:extLst>
          </p:cNvPr>
          <p:cNvSpPr txBox="1"/>
          <p:nvPr/>
        </p:nvSpPr>
        <p:spPr>
          <a:xfrm>
            <a:off x="1433763" y="1714500"/>
            <a:ext cx="8376986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''However difficult life may seem, there is aways something you can do and succeed at.''</a:t>
            </a:r>
          </a:p>
          <a:p>
            <a:r>
              <a:rPr lang="en-US" sz="3200" dirty="0"/>
              <a:t>                                - Stephan Hawkin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1271A-6537-93B6-E962-8A4DDD93DACB}"/>
              </a:ext>
            </a:extLst>
          </p:cNvPr>
          <p:cNvSpPr txBox="1"/>
          <p:nvPr/>
        </p:nvSpPr>
        <p:spPr>
          <a:xfrm>
            <a:off x="753979" y="5857374"/>
            <a:ext cx="775635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Open Sans"/>
                <a:ea typeface="Open Sans"/>
                <a:cs typeface="Open Sans"/>
              </a:rPr>
              <a:t>William Wadsworth (2021) 41 POWERFUL Study Motivation Quotes For Exam Success.</a:t>
            </a:r>
            <a:endParaRPr lang="en-US" b="1" dirty="0">
              <a:latin typeface="Century Gothic"/>
              <a:ea typeface="Open Sans"/>
              <a:cs typeface="Open Sans"/>
            </a:endParaRPr>
          </a:p>
          <a:p>
            <a:endParaRPr lang="en-US" dirty="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05224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831D1E-6E9D-6415-0FF9-07485469ACD5}"/>
              </a:ext>
            </a:extLst>
          </p:cNvPr>
          <p:cNvSpPr txBox="1"/>
          <p:nvPr/>
        </p:nvSpPr>
        <p:spPr>
          <a:xfrm>
            <a:off x="1328486" y="777039"/>
            <a:ext cx="887328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u="sng" dirty="0"/>
              <a:t>Objectives</a:t>
            </a:r>
          </a:p>
          <a:p>
            <a:endParaRPr lang="en-US"/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/>
              <a:t>Learn about study skills.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How they influence employability.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How young people can improve their study skills.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Where I need to improve my study skills and how.</a:t>
            </a:r>
          </a:p>
          <a:p>
            <a:endParaRPr lang="en-US"/>
          </a:p>
          <a:p>
            <a:endParaRPr lang="en-US" u="sng" dirty="0"/>
          </a:p>
          <a:p>
            <a:r>
              <a:rPr lang="en-US" u="sng" dirty="0"/>
              <a:t>Outcomes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To be able to explain the three chosen study skills.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To take away examples to use yourself and for young people.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Be able to support young people to gain employment.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Explain what I will do to improve my skills.</a:t>
            </a:r>
          </a:p>
        </p:txBody>
      </p:sp>
    </p:spTree>
    <p:extLst>
      <p:ext uri="{BB962C8B-B14F-4D97-AF65-F5344CB8AC3E}">
        <p14:creationId xmlns:p14="http://schemas.microsoft.com/office/powerpoint/2010/main" val="41645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1145AB-4DDE-D68C-5086-22C3CDFF6B5D}"/>
              </a:ext>
            </a:extLst>
          </p:cNvPr>
          <p:cNvSpPr txBox="1"/>
          <p:nvPr/>
        </p:nvSpPr>
        <p:spPr>
          <a:xfrm>
            <a:off x="1537459" y="1002837"/>
            <a:ext cx="6868026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What are study skills?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Communication 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Application of number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Information technology 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Working with Others 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Improving own learning and performance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Problem solving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BDEA14-7DB2-6D03-3672-9FD10B9EB2B1}"/>
              </a:ext>
            </a:extLst>
          </p:cNvPr>
          <p:cNvSpPr txBox="1"/>
          <p:nvPr/>
        </p:nvSpPr>
        <p:spPr>
          <a:xfrm>
            <a:off x="952499" y="5910718"/>
            <a:ext cx="101382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 what are study skills?(BBC News, 2001)</a:t>
            </a:r>
          </a:p>
        </p:txBody>
      </p:sp>
    </p:spTree>
    <p:extLst>
      <p:ext uri="{BB962C8B-B14F-4D97-AF65-F5344CB8AC3E}">
        <p14:creationId xmlns:p14="http://schemas.microsoft.com/office/powerpoint/2010/main" val="40102177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BDB7F85-D796-4A23-94A0-EAB405E0B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B70BE3E-A693-1CA6-2EDE-AEF6241B3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788" y="567743"/>
            <a:ext cx="7493137" cy="134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Organization</a:t>
            </a:r>
          </a:p>
          <a:p>
            <a:pPr marL="0" indent="0">
              <a:buClr>
                <a:srgbClr val="FFFFFF"/>
              </a:buClr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7" name="Picture 7" descr="A picture containing text, shelf, wall, indoor&#10;&#10;Description automatically generated">
            <a:extLst>
              <a:ext uri="{FF2B5EF4-FFF2-40B4-BE49-F238E27FC236}">
                <a16:creationId xmlns:a16="http://schemas.microsoft.com/office/drawing/2014/main" id="{B11E1EDD-1558-E4D0-B048-C57819953E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47" r="16228" b="1"/>
          <a:stretch/>
        </p:blipFill>
        <p:spPr>
          <a:xfrm>
            <a:off x="1018152" y="1148376"/>
            <a:ext cx="4551959" cy="4356483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B6D5BDC-B5A4-E9C0-0BC1-C1A64A0068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0" r="5" b="5"/>
          <a:stretch/>
        </p:blipFill>
        <p:spPr>
          <a:xfrm>
            <a:off x="6094575" y="1147508"/>
            <a:ext cx="5493236" cy="4315281"/>
          </a:xfrm>
          <a:prstGeom prst="rect">
            <a:avLst/>
          </a:prstGeom>
          <a:effectLst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77DDCDD8-143F-41FD-A4BE-4A424229F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7FB148-36BD-4DF5-AED7-F0EE776DC4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F69E5424-8C76-4C97-BCC8-57D9EEF390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41D80E0-0C02-40B8-ACF6-95AB99037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91EB48E-ACE3-4132-B26B-4F49093F0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77CE3CAA-34A8-4268-9EA2-AC393E07F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6A22D50-CD28-CAC3-C9B0-8890D45EE837}"/>
              </a:ext>
            </a:extLst>
          </p:cNvPr>
          <p:cNvSpPr txBox="1"/>
          <p:nvPr/>
        </p:nvSpPr>
        <p:spPr>
          <a:xfrm>
            <a:off x="818344" y="5862570"/>
            <a:ext cx="50442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Clever Desk Organization Ideas To Keep It Clutter-Free (2007)</a:t>
            </a:r>
          </a:p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4F680D-26AF-4117-0D46-86CB80A6BB66}"/>
              </a:ext>
            </a:extLst>
          </p:cNvPr>
          <p:cNvSpPr txBox="1"/>
          <p:nvPr/>
        </p:nvSpPr>
        <p:spPr>
          <a:xfrm>
            <a:off x="6096000" y="5859886"/>
            <a:ext cx="53796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My Country Life in a Country Song</a:t>
            </a:r>
          </a:p>
          <a:p>
            <a:pPr algn="l"/>
            <a:r>
              <a:rPr lang="en-US" dirty="0"/>
              <a:t>(2022)</a:t>
            </a:r>
          </a:p>
        </p:txBody>
      </p:sp>
    </p:spTree>
    <p:extLst>
      <p:ext uri="{BB962C8B-B14F-4D97-AF65-F5344CB8AC3E}">
        <p14:creationId xmlns:p14="http://schemas.microsoft.com/office/powerpoint/2010/main" val="3803440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ACA6826-032C-4799-B079-15DB2A6C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B70BE3E-A693-1CA6-2EDE-AEF6241B3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979" y="925882"/>
            <a:ext cx="7201259" cy="3615267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Organization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Everyone is different. </a:t>
            </a:r>
          </a:p>
          <a:p>
            <a:pPr marL="0" indent="0">
              <a:buClr>
                <a:srgbClr val="FFFFFF"/>
              </a:buClr>
              <a:buNone/>
            </a:pPr>
            <a:r>
              <a:rPr lang="en-US" dirty="0">
                <a:solidFill>
                  <a:schemeClr val="tx1"/>
                </a:solidFill>
              </a:rPr>
              <a:t>We are all like a grain of wood.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Can change how you organize.</a:t>
            </a:r>
          </a:p>
          <a:p>
            <a:pPr marL="0" indent="0">
              <a:buClr>
                <a:srgbClr val="FFFFFF"/>
              </a:buClr>
              <a:buNone/>
            </a:pPr>
            <a:r>
              <a:rPr lang="en-US" dirty="0">
                <a:solidFill>
                  <a:schemeClr val="tx1"/>
                </a:solidFill>
              </a:rPr>
              <a:t>New products and systems.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Find what works for you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D58A807-BD0E-4B1D-A523-2F20E7FE2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33837"/>
            <a:ext cx="2981858" cy="3208867"/>
            <a:chOff x="9206969" y="2963333"/>
            <a:chExt cx="2981858" cy="32088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C82FD88-0436-4D5C-B5A2-7B9019194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E2706DBD-9DBD-49D6-80EB-C896096D2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51C7442-3F0F-49E3-9389-D6B4BAE14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BA614368-43A5-4794-BA71-09F8585F9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F42B96B-0C70-40CB-A027-175F2A16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00AEE22-3C44-28AA-A3FE-72E4FE26271B}"/>
              </a:ext>
            </a:extLst>
          </p:cNvPr>
          <p:cNvSpPr txBox="1"/>
          <p:nvPr/>
        </p:nvSpPr>
        <p:spPr>
          <a:xfrm>
            <a:off x="639349" y="6106438"/>
            <a:ext cx="67849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(Bridges, 2000, p. 1 &amp; 74) </a:t>
            </a:r>
          </a:p>
        </p:txBody>
      </p:sp>
    </p:spTree>
    <p:extLst>
      <p:ext uri="{BB962C8B-B14F-4D97-AF65-F5344CB8AC3E}">
        <p14:creationId xmlns:p14="http://schemas.microsoft.com/office/powerpoint/2010/main" val="1659477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2228A-6A85-5E68-1276-D24F2D49C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2787" y="2042785"/>
            <a:ext cx="8795358" cy="2780199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Time keeping</a:t>
            </a:r>
            <a:endParaRPr lang="en-US"/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600" dirty="0">
                <a:solidFill>
                  <a:schemeClr val="tx1"/>
                </a:solidFill>
              </a:rPr>
              <a:t>''Time wasted is existence, used is life.''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Clr>
                <a:prstClr val="white"/>
              </a:buClr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Clr>
                <a:srgbClr val="FFFFFF"/>
              </a:buClr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19B970-6491-35B7-D01D-B361008D6F0E}"/>
              </a:ext>
            </a:extLst>
          </p:cNvPr>
          <p:cNvSpPr txBox="1"/>
          <p:nvPr/>
        </p:nvSpPr>
        <p:spPr>
          <a:xfrm>
            <a:off x="1370034" y="5610616"/>
            <a:ext cx="53914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Adair (1998) </a:t>
            </a:r>
          </a:p>
        </p:txBody>
      </p:sp>
    </p:spTree>
    <p:extLst>
      <p:ext uri="{BB962C8B-B14F-4D97-AF65-F5344CB8AC3E}">
        <p14:creationId xmlns:p14="http://schemas.microsoft.com/office/powerpoint/2010/main" val="1696876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9AB2F6-090D-BF6E-20FB-E48C85982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Time keeping</a:t>
            </a:r>
            <a:endParaRPr lang="en-US"/>
          </a:p>
          <a:p>
            <a:pPr marL="0" indent="0">
              <a:buClr>
                <a:srgbClr val="FFFFFF"/>
              </a:buClr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How much time do year seven young people spend on technology?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2"/>
              </a:rPr>
              <a:t>How much time do you spend on your gadgets each day? - CBBC Newsround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54DCE8-CFBF-5105-8154-2CA86695CE7F}"/>
              </a:ext>
            </a:extLst>
          </p:cNvPr>
          <p:cNvSpPr txBox="1"/>
          <p:nvPr/>
        </p:nvSpPr>
        <p:spPr>
          <a:xfrm>
            <a:off x="730685" y="5845479"/>
            <a:ext cx="69128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How much time do you spend on tech? (Newsround, 2016)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439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EBA0FF1-9700-171B-2BEA-BC22818FB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637" y="1040704"/>
            <a:ext cx="8534400" cy="4784362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Time keeping</a:t>
            </a:r>
            <a:endParaRPr lang="en-US"/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Reduce time pressure</a:t>
            </a: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Plan to have time to think</a:t>
            </a: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See what activities waste time</a:t>
            </a: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Set small goals and long goals</a:t>
            </a: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Plan where, why and how you will spend your time</a:t>
            </a:r>
          </a:p>
          <a:p>
            <a:pPr>
              <a:buClr>
                <a:srgbClr val="FFFFFF"/>
              </a:buClr>
            </a:pPr>
            <a:r>
              <a:rPr lang="en-US" dirty="0">
                <a:solidFill>
                  <a:schemeClr val="tx1"/>
                </a:solidFill>
              </a:rPr>
              <a:t>Set time to relax and enjoy. </a:t>
            </a:r>
          </a:p>
          <a:p>
            <a:pPr>
              <a:buClr>
                <a:srgbClr val="FFFFFF"/>
              </a:buClr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588104-11DA-2A2D-D958-C0F40D7BE075}"/>
              </a:ext>
            </a:extLst>
          </p:cNvPr>
          <p:cNvSpPr txBox="1"/>
          <p:nvPr/>
        </p:nvSpPr>
        <p:spPr>
          <a:xfrm>
            <a:off x="743733" y="6041198"/>
            <a:ext cx="75417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(Adair, 1988, p. 1,2)</a:t>
            </a:r>
          </a:p>
        </p:txBody>
      </p:sp>
    </p:spTree>
    <p:extLst>
      <p:ext uri="{BB962C8B-B14F-4D97-AF65-F5344CB8AC3E}">
        <p14:creationId xmlns:p14="http://schemas.microsoft.com/office/powerpoint/2010/main" val="2679274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FC1A58-5EC9-7E83-BD5B-978D53062616}"/>
              </a:ext>
            </a:extLst>
          </p:cNvPr>
          <p:cNvSpPr txBox="1"/>
          <p:nvPr/>
        </p:nvSpPr>
        <p:spPr>
          <a:xfrm>
            <a:off x="2055394" y="1240756"/>
            <a:ext cx="7695197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Communication</a:t>
            </a:r>
          </a:p>
          <a:p>
            <a:pPr algn="l"/>
            <a:endParaRPr lang="en-US"/>
          </a:p>
          <a:p>
            <a:endParaRPr lang="en-US"/>
          </a:p>
          <a:p>
            <a:endParaRPr lang="en-US"/>
          </a:p>
          <a:p>
            <a:r>
              <a:rPr lang="en-US" dirty="0">
                <a:ea typeface="+mn-lt"/>
                <a:cs typeface="+mn-lt"/>
                <a:hlinkClick r:id="rId2"/>
              </a:rPr>
              <a:t>Non Effective Communication Video Clip - YouTube</a:t>
            </a:r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20D95C-6590-D5DE-A964-77E40600F8EF}"/>
              </a:ext>
            </a:extLst>
          </p:cNvPr>
          <p:cNvSpPr txBox="1"/>
          <p:nvPr/>
        </p:nvSpPr>
        <p:spPr>
          <a:xfrm>
            <a:off x="1004691" y="6171677"/>
            <a:ext cx="100208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Non Effective Communication Video Clip (</a:t>
            </a:r>
            <a:r>
              <a:rPr lang="en-US" dirty="0" err="1">
                <a:ea typeface="+mn-lt"/>
                <a:cs typeface="+mn-lt"/>
              </a:rPr>
              <a:t>WINGSFacilitator</a:t>
            </a:r>
            <a:r>
              <a:rPr lang="en-US" dirty="0">
                <a:ea typeface="+mn-lt"/>
                <a:cs typeface="+mn-lt"/>
              </a:rPr>
              <a:t>, 2009)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948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E6849B-A384-83A8-0830-788AA8E6A274}"/>
              </a:ext>
            </a:extLst>
          </p:cNvPr>
          <p:cNvSpPr txBox="1"/>
          <p:nvPr/>
        </p:nvSpPr>
        <p:spPr>
          <a:xfrm>
            <a:off x="2055394" y="1240756"/>
            <a:ext cx="7695197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Communication</a:t>
            </a:r>
          </a:p>
          <a:p>
            <a:pPr algn="l"/>
            <a:endParaRPr lang="en-US"/>
          </a:p>
          <a:p>
            <a:r>
              <a:rPr lang="en-US" dirty="0"/>
              <a:t>Types of communication</a:t>
            </a:r>
          </a:p>
          <a:p>
            <a:endParaRPr lang="en-US" dirty="0"/>
          </a:p>
          <a:p>
            <a:pPr marL="342900" indent="-342900">
              <a:buAutoNum type="arabicPeriod"/>
            </a:pPr>
            <a:r>
              <a:rPr lang="en-US" dirty="0"/>
              <a:t>Verbal – Talking 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2. Nonverbal – eye contact</a:t>
            </a:r>
          </a:p>
          <a:p>
            <a:endParaRPr lang="en-US" dirty="0"/>
          </a:p>
          <a:p>
            <a:r>
              <a:rPr lang="en-US" dirty="0"/>
              <a:t>3. Written – signs </a:t>
            </a:r>
          </a:p>
          <a:p>
            <a:endParaRPr lang="en-US" dirty="0"/>
          </a:p>
          <a:p>
            <a:r>
              <a:rPr lang="en-US" dirty="0"/>
              <a:t>4. Visual – body language 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3B2193A-5902-6A43-68C1-040EA1361E96}"/>
              </a:ext>
            </a:extLst>
          </p:cNvPr>
          <p:cNvSpPr txBox="1"/>
          <p:nvPr/>
        </p:nvSpPr>
        <p:spPr>
          <a:xfrm>
            <a:off x="639349" y="5884623"/>
            <a:ext cx="756780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Herrity (</a:t>
            </a:r>
            <a:r>
              <a:rPr lang="en-US" dirty="0"/>
              <a:t>2022</a:t>
            </a:r>
            <a:r>
              <a:rPr lang="en-US" dirty="0">
                <a:ea typeface="+mn-lt"/>
                <a:cs typeface="+mn-lt"/>
              </a:rPr>
              <a:t>) Top 10 Communication Skills for Career Success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0259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8E6849B-A384-83A8-0830-788AA8E6A274}"/>
              </a:ext>
            </a:extLst>
          </p:cNvPr>
          <p:cNvSpPr txBox="1"/>
          <p:nvPr/>
        </p:nvSpPr>
        <p:spPr>
          <a:xfrm>
            <a:off x="1888380" y="1073742"/>
            <a:ext cx="7695197" cy="72943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Communication</a:t>
            </a:r>
          </a:p>
          <a:p>
            <a:pPr algn="l"/>
            <a:endParaRPr lang="en-US"/>
          </a:p>
          <a:p>
            <a:r>
              <a:rPr lang="en-US" dirty="0"/>
              <a:t>How to improve?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Watch communicators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Ask people to for feedback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Practice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Workshops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E7943D4-7063-BDBB-CCF0-C2EA5A6D0AAC}"/>
              </a:ext>
            </a:extLst>
          </p:cNvPr>
          <p:cNvSpPr txBox="1"/>
          <p:nvPr/>
        </p:nvSpPr>
        <p:spPr>
          <a:xfrm>
            <a:off x="743732" y="6132534"/>
            <a:ext cx="80636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Herrity (2022) </a:t>
            </a:r>
            <a:r>
              <a:rPr lang="en-US" dirty="0">
                <a:ea typeface="+mn-lt"/>
                <a:cs typeface="+mn-lt"/>
              </a:rPr>
              <a:t>Top 10 Communication Skills for Career Success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1689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E9452A5-41B8-670C-3527-0EC01D772A3C}"/>
              </a:ext>
            </a:extLst>
          </p:cNvPr>
          <p:cNvSpPr txBox="1"/>
          <p:nvPr/>
        </p:nvSpPr>
        <p:spPr>
          <a:xfrm>
            <a:off x="1148219" y="926403"/>
            <a:ext cx="10268732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My action plan</a:t>
            </a:r>
          </a:p>
          <a:p>
            <a:r>
              <a:rPr lang="en-US" dirty="0"/>
              <a:t>What I need to develop personally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Organization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Planning my appointments and using a planner.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r>
              <a:rPr lang="en-US" dirty="0"/>
              <a:t>Time Keeping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Not being late getting up in the morning. 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endParaRPr lang="en-US" dirty="0"/>
          </a:p>
          <a:p>
            <a:r>
              <a:rPr lang="en-US" dirty="0"/>
              <a:t>Communication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My written communication skills such as writing a letter.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41267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4ABFAD2-3CE4-7894-D294-659627AEF758}"/>
              </a:ext>
            </a:extLst>
          </p:cNvPr>
          <p:cNvSpPr txBox="1"/>
          <p:nvPr/>
        </p:nvSpPr>
        <p:spPr>
          <a:xfrm>
            <a:off x="1356986" y="1082979"/>
            <a:ext cx="99294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Employability and youth work                 </a:t>
            </a:r>
          </a:p>
          <a:p>
            <a:endParaRPr lang="en-US" dirty="0"/>
          </a:p>
          <a:p>
            <a:r>
              <a:rPr lang="en-US" dirty="0"/>
              <a:t>Why do study skills matter?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CCB900-FFBE-7490-B11C-88A01A5673F2}"/>
              </a:ext>
            </a:extLst>
          </p:cNvPr>
          <p:cNvSpPr txBox="1"/>
          <p:nvPr/>
        </p:nvSpPr>
        <p:spPr>
          <a:xfrm>
            <a:off x="1354376" y="2246857"/>
            <a:ext cx="9707671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Organization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Poor organization could result in not having the correct recourses to do your job.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Not having a session planned for when young people come to you.</a:t>
            </a:r>
          </a:p>
          <a:p>
            <a:endParaRPr lang="en-US" dirty="0"/>
          </a:p>
          <a:p>
            <a:r>
              <a:rPr lang="en-US" dirty="0"/>
              <a:t>Timekeeping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Being late for a work meeting or missing the meeting.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Not being there for a young person when agreed to meet.</a:t>
            </a:r>
          </a:p>
          <a:p>
            <a:endParaRPr lang="en-US" dirty="0"/>
          </a:p>
          <a:p>
            <a:r>
              <a:rPr lang="en-US" dirty="0"/>
              <a:t>Communication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Essential for all aspects of jobs including customer service and communicating with colleagues.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Shouting at a young person or showing frustration could impact the relationship.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00FC3E9-61FC-893E-8A6C-FCBAD1BD4257}"/>
              </a:ext>
            </a:extLst>
          </p:cNvPr>
          <p:cNvSpPr txBox="1"/>
          <p:nvPr/>
        </p:nvSpPr>
        <p:spPr>
          <a:xfrm>
            <a:off x="652397" y="6015102"/>
            <a:ext cx="53366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UCSD</a:t>
            </a:r>
            <a:r>
              <a:rPr lang="en-US" dirty="0"/>
              <a:t> </a:t>
            </a:r>
            <a:r>
              <a:rPr lang="en-US" dirty="0">
                <a:ea typeface="+mn-lt"/>
                <a:cs typeface="+mn-lt"/>
              </a:rPr>
              <a:t>(2022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39289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AA371-09BD-7DDC-A489-FFB02D922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966" y="1301663"/>
            <a:ext cx="8534400" cy="3615267"/>
          </a:xfrm>
        </p:spPr>
        <p:txBody>
          <a:bodyPr/>
          <a:lstStyle/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Thank you </a:t>
            </a:r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Any questions?</a:t>
            </a:r>
            <a:endParaRPr lang="en-US" sz="54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78099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4F93C-CFC2-CF3C-3A32-731C8D845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185" y="383088"/>
            <a:ext cx="10162783" cy="59847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References</a:t>
            </a:r>
            <a:r>
              <a:rPr lang="en-US" dirty="0"/>
              <a:t> </a:t>
            </a: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Adair, J (1988), Pan Books,  'Effective time management' London: Eccleston Place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BBC news (2001) 'So what are study skills?', (online), available at: 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http://news.bbc.co.uk/1/hi/education/1352206.stm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 (accessed 31/10/2022)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Bridges, W, Davies – Black publishing, (2000), 'The character of organizations' Palo Alto: California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Herrity, J (2022) 'Top 10 communication skills for career success', (online), available at: 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https://www.indeed.com/career-advice/resumes-cover-letters/communication-skills#:~:text=Top%2010%20communication%20skills%201%201.%20Active%20listening,Empathy%20...%208%208.%20Respect%20...%20More%20items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 (Accessed 31/10/2022)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Karma.stream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 (2017) 'clever desk organization ideas to keep it clutter-free', (online), available at: 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https://mykarmastream.com/clever-desk-organization-ideas-to-keep-it-clutter-free/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 (accessed 31/10/2022)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Newsround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 (2016), 'How much time do you spend on tech?', (online), available at: 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https://www.bbc.co.uk/newsround/35842374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 (accessed 31/10/2022) </a:t>
            </a:r>
            <a:endParaRPr lang="en-US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9342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1B603-16CC-446D-6BD0-34FBC3CA4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-86638"/>
            <a:ext cx="10319358" cy="65380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References</a:t>
            </a:r>
            <a:endParaRPr lang="en-US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Tall clover farm (2022) 'My country life in a country song', (online), available at: </a:t>
            </a:r>
            <a:r>
              <a:rPr lang="en-US" sz="14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https://tallcloverfarm.com/6491/country-life-in-a-country-song</a:t>
            </a:r>
            <a:r>
              <a:rPr lang="en-US" sz="1400" dirty="0">
                <a:solidFill>
                  <a:schemeClr val="tx1"/>
                </a:solidFill>
              </a:rPr>
              <a:t> (accessed 31/10/2022) </a:t>
            </a:r>
            <a:endParaRPr lang="en-US" sz="14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endParaRPr lang="en-US" sz="1400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</a:rPr>
              <a:t>University Centre South Devon (2022), 'Study skills and employability', (online), available at: </a:t>
            </a:r>
            <a:r>
              <a:rPr lang="en-US" sz="14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https://www.ucsd.ac.uk/student-life/support/study-skills/academic-skills-and-employability/#:~:text=Study%20Skills%20and%20Employability%20During%20your%20time%20as,succeed%20in%20both%20academic%20study%20and%20your%20career</a:t>
            </a:r>
            <a:r>
              <a:rPr lang="en-US" sz="1400" dirty="0">
                <a:solidFill>
                  <a:schemeClr val="tx1"/>
                </a:solidFill>
              </a:rPr>
              <a:t>. (Accessed 06/11/2022) </a:t>
            </a:r>
            <a:endParaRPr lang="en-US" sz="14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</a:rPr>
              <a:t>  </a:t>
            </a:r>
            <a:endParaRPr lang="en-US" sz="14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400" dirty="0">
                <a:solidFill>
                  <a:schemeClr val="tx1"/>
                </a:solidFill>
              </a:rPr>
              <a:t>Wadsworth, W (2021), '41 powerful study motivation quotes for exam success', (online), available at: </a:t>
            </a:r>
            <a:r>
              <a:rPr lang="en-US" sz="14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https://examstudyexpert.com/study-motivation-quotes/#:~:text=Quotes%20to%20motivate%20you%20to%20study%20consistently%20%28even,the%20little%20things%20that%20matter%20...%20More%20items</a:t>
            </a:r>
            <a:r>
              <a:rPr lang="en-US" sz="1400" dirty="0">
                <a:solidFill>
                  <a:schemeClr val="tx1"/>
                </a:solidFill>
              </a:rPr>
              <a:t> (accessed 31/10/2022) </a:t>
            </a:r>
          </a:p>
          <a:p>
            <a:pPr>
              <a:buNone/>
            </a:pPr>
            <a:endParaRPr lang="en-US" sz="1400" dirty="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WINGSFacilitator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(2009), 'Non effective communication video clip' (video), available at: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https://www.youtube.com/watch?v=nhe0KSGoUgc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(accessed 31/10/2022) </a:t>
            </a:r>
            <a:r>
              <a:rPr lang="en-US" sz="1400" dirty="0">
                <a:ea typeface="+mn-lt"/>
                <a:cs typeface="+mn-lt"/>
              </a:rPr>
              <a:t>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1199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877</cp:revision>
  <dcterms:created xsi:type="dcterms:W3CDTF">2022-10-24T08:07:05Z</dcterms:created>
  <dcterms:modified xsi:type="dcterms:W3CDTF">2022-11-06T17:36:01Z</dcterms:modified>
</cp:coreProperties>
</file>