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53" r:id="rId1"/>
  </p:sldMasterIdLst>
  <p:sldIdLst>
    <p:sldId id="258" r:id="rId2"/>
    <p:sldId id="259" r:id="rId3"/>
    <p:sldId id="260" r:id="rId4"/>
    <p:sldId id="264" r:id="rId5"/>
    <p:sldId id="268" r:id="rId6"/>
    <p:sldId id="269" r:id="rId7"/>
    <p:sldId id="263" r:id="rId8"/>
    <p:sldId id="256" r:id="rId9"/>
    <p:sldId id="270" r:id="rId10"/>
    <p:sldId id="257" r:id="rId11"/>
    <p:sldId id="261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CAC90BA-D8BE-4765-8698-87BBFC8E38C0}" v="8" dt="2021-12-15T21:38:51.501"/>
    <p1510:client id="{86F68837-DB07-4044-A7E3-34D087FE68F1}" v="1" dt="2021-12-15T21:56:00.98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90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5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iktoria Racheva" userId="0327ecb8237abc0b" providerId="LiveId" clId="{86F68837-DB07-4044-A7E3-34D087FE68F1}"/>
    <pc:docChg chg="modSld">
      <pc:chgData name="Viktoria Racheva" userId="0327ecb8237abc0b" providerId="LiveId" clId="{86F68837-DB07-4044-A7E3-34D087FE68F1}" dt="2021-12-15T21:56:47.979" v="43" actId="20577"/>
      <pc:docMkLst>
        <pc:docMk/>
      </pc:docMkLst>
      <pc:sldChg chg="modSp mod">
        <pc:chgData name="Viktoria Racheva" userId="0327ecb8237abc0b" providerId="LiveId" clId="{86F68837-DB07-4044-A7E3-34D087FE68F1}" dt="2021-12-15T21:56:47.979" v="43" actId="20577"/>
        <pc:sldMkLst>
          <pc:docMk/>
          <pc:sldMk cId="2645358244" sldId="261"/>
        </pc:sldMkLst>
        <pc:spChg chg="mod">
          <ac:chgData name="Viktoria Racheva" userId="0327ecb8237abc0b" providerId="LiveId" clId="{86F68837-DB07-4044-A7E3-34D087FE68F1}" dt="2021-12-15T21:56:47.979" v="43" actId="20577"/>
          <ac:spMkLst>
            <pc:docMk/>
            <pc:sldMk cId="2645358244" sldId="261"/>
            <ac:spMk id="2" creationId="{6A40BE34-3E76-402E-99D4-A1F7D0D41178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en-US" smtClean="0"/>
              <a:t>12/15/2021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372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6C534-1FA2-0D4E-8BFA-CC4E9871C66A}" type="datetimeFigureOut">
              <a:rPr lang="en-US" smtClean="0"/>
              <a:t>12/15/2021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54A9C-BDEE-9744-98B4-AB83310455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427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en-US" smtClean="0"/>
              <a:t>12/15/2021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461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6C534-1FA2-0D4E-8BFA-CC4E9871C66A}" type="datetimeFigureOut">
              <a:rPr lang="en-US" smtClean="0"/>
              <a:t>12/15/2021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54A9C-BDEE-9744-98B4-AB83310455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998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6C534-1FA2-0D4E-8BFA-CC4E9871C66A}" type="datetimeFigureOut">
              <a:rPr lang="en-US" smtClean="0"/>
              <a:t>12/15/2021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54A9C-BDEE-9744-98B4-AB83310455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6287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en-US" smtClean="0"/>
              <a:t>12/15/2021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8083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en-US" smtClean="0"/>
              <a:t>12/15/2021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130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6C534-1FA2-0D4E-8BFA-CC4E9871C66A}" type="datetimeFigureOut">
              <a:rPr lang="en-US" smtClean="0"/>
              <a:t>12/15/2021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54A9C-BDEE-9744-98B4-AB83310455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3258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12F56-26F0-4A09-9911-89B85D9C983B}" type="datetimeFigureOut">
              <a:rPr lang="en-GB" smtClean="0"/>
              <a:t>15/12/2021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F2F4E-9138-46FC-A641-86EED98BA6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6046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6C534-1FA2-0D4E-8BFA-CC4E9871C66A}" type="datetimeFigureOut">
              <a:rPr lang="en-US" smtClean="0"/>
              <a:t>12/15/2021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54A9C-BDEE-9744-98B4-AB83310455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3921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6C534-1FA2-0D4E-8BFA-CC4E9871C66A}" type="datetimeFigureOut">
              <a:rPr lang="en-US" smtClean="0"/>
              <a:t>12/15/2021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54A9C-BDEE-9744-98B4-AB83310455F3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096934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6C534-1FA2-0D4E-8BFA-CC4E9871C66A}" type="datetimeFigureOut">
              <a:rPr lang="en-US" smtClean="0"/>
              <a:t>12/15/2021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54A9C-BDEE-9744-98B4-AB83310455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5356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6C534-1FA2-0D4E-8BFA-CC4E9871C66A}" type="datetimeFigureOut">
              <a:rPr lang="en-US" smtClean="0"/>
              <a:t>12/15/2021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54A9C-BDEE-9744-98B4-AB83310455F3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7913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6C534-1FA2-0D4E-8BFA-CC4E9871C66A}" type="datetimeFigureOut">
              <a:rPr lang="en-US" smtClean="0"/>
              <a:t>12/15/2021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54A9C-BDEE-9744-98B4-AB83310455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49160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6C534-1FA2-0D4E-8BFA-CC4E9871C66A}" type="datetimeFigureOut">
              <a:rPr lang="en-US" smtClean="0"/>
              <a:t>12/15/2021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54A9C-BDEE-9744-98B4-AB83310455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5039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6C534-1FA2-0D4E-8BFA-CC4E9871C66A}" type="datetimeFigureOut">
              <a:rPr lang="en-US" smtClean="0"/>
              <a:t>12/15/2021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54A9C-BDEE-9744-98B4-AB83310455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1114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E6C534-1FA2-0D4E-8BFA-CC4E9871C66A}" type="datetimeFigureOut">
              <a:rPr lang="en-US" smtClean="0"/>
              <a:t>12/15/2021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C454A9C-BDEE-9744-98B4-AB83310455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7152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54" r:id="rId1"/>
    <p:sldLayoutId id="2147484455" r:id="rId2"/>
    <p:sldLayoutId id="2147484456" r:id="rId3"/>
    <p:sldLayoutId id="2147484457" r:id="rId4"/>
    <p:sldLayoutId id="2147484458" r:id="rId5"/>
    <p:sldLayoutId id="2147484459" r:id="rId6"/>
    <p:sldLayoutId id="2147484460" r:id="rId7"/>
    <p:sldLayoutId id="2147484461" r:id="rId8"/>
    <p:sldLayoutId id="2147484462" r:id="rId9"/>
    <p:sldLayoutId id="2147484463" r:id="rId10"/>
    <p:sldLayoutId id="2147484464" r:id="rId11"/>
    <p:sldLayoutId id="2147484465" r:id="rId12"/>
    <p:sldLayoutId id="2147484466" r:id="rId13"/>
    <p:sldLayoutId id="2147484467" r:id="rId14"/>
    <p:sldLayoutId id="2147484468" r:id="rId15"/>
    <p:sldLayoutId id="2147484469" r:id="rId16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martsheet.com/how-to-use-team-roles-to-boost-performance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fellow.app/blog/management/conflict-resolution-styles-which-one-is-best-for-managers/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about:blank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researchgate.net/publication/265565339_Thomas-Kilmann_conflict_MODE_instrument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F83B678-20B7-4DE1-963B-485F88660C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8472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4800" i="1" u="sng" dirty="0"/>
              <a:t>ABC SOLUTIONS</a:t>
            </a:r>
            <a:br>
              <a:rPr lang="en-GB" dirty="0"/>
            </a:br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0A02B43-5FAB-4D94-B992-4F471C8144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839" y="1976203"/>
            <a:ext cx="6537072" cy="23514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ANA DINCA - 2030033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OANA TUTUI - 2003036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MARIA RAMONA LUPU - 2030040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ELENA-DIANA URSANU  - 2028540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VIKTORIYA RACHEVA– 2030292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E5D556E-F5AD-45B8-B1EC-06B3F5BE197D}"/>
              </a:ext>
            </a:extLst>
          </p:cNvPr>
          <p:cNvSpPr txBox="1"/>
          <p:nvPr/>
        </p:nvSpPr>
        <p:spPr>
          <a:xfrm>
            <a:off x="7205440" y="5882571"/>
            <a:ext cx="47399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Module : Effective Teamwork and Communication – BMSW4002</a:t>
            </a:r>
          </a:p>
        </p:txBody>
      </p:sp>
      <p:pic>
        <p:nvPicPr>
          <p:cNvPr id="8" name="Picture 7" descr="A picture containing person&#10;&#10;Description automatically generated">
            <a:extLst>
              <a:ext uri="{FF2B5EF4-FFF2-40B4-BE49-F238E27FC236}">
                <a16:creationId xmlns:a16="http://schemas.microsoft.com/office/drawing/2014/main" id="{EBB187AA-34ED-4535-AF28-F257C3F70D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491" y="4506687"/>
            <a:ext cx="4849570" cy="2032842"/>
          </a:xfrm>
          <a:prstGeom prst="rect">
            <a:avLst/>
          </a:prstGeom>
        </p:spPr>
      </p:pic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B9E6B403-782E-46D0-8DF6-F301C30E397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483" y="1890607"/>
            <a:ext cx="2400283" cy="3076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542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D8DD74-AB49-44E5-97AC-A047DEC7FD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43631" y="809898"/>
            <a:ext cx="9942716" cy="155448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8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Table of content :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B8AD1E08-78BE-47E3-93DA-A845C47D56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45028" y="1390653"/>
            <a:ext cx="9941319" cy="566265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971550" indent="-514350" algn="l">
              <a:buFont typeface="+mj-lt"/>
              <a:buAutoNum type="arabicPeriod"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Benefits of team working</a:t>
            </a:r>
          </a:p>
          <a:p>
            <a:pPr marL="971550" indent="-514350" algn="l">
              <a:buFont typeface="+mj-lt"/>
              <a:buAutoNum type="arabicPeriod"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Stages of team development</a:t>
            </a:r>
          </a:p>
          <a:p>
            <a:pPr marL="971550" indent="-514350" algn="l">
              <a:buFont typeface="+mj-lt"/>
              <a:buAutoNum type="arabicPeriod"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Team roles </a:t>
            </a:r>
          </a:p>
          <a:p>
            <a:pPr marL="971550" indent="-514350" algn="l">
              <a:buFont typeface="+mj-lt"/>
              <a:buAutoNum type="arabicPeriod"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Managing conflicts</a:t>
            </a:r>
          </a:p>
          <a:p>
            <a:pPr marL="971550" indent="-514350" algn="l">
              <a:buFont typeface="+mj-lt"/>
              <a:buAutoNum type="arabicPeriod"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Successful team development </a:t>
            </a:r>
          </a:p>
        </p:txBody>
      </p:sp>
    </p:spTree>
    <p:extLst>
      <p:ext uri="{BB962C8B-B14F-4D97-AF65-F5344CB8AC3E}">
        <p14:creationId xmlns:p14="http://schemas.microsoft.com/office/powerpoint/2010/main" val="1156156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7069" y="2081057"/>
            <a:ext cx="7136326" cy="4853719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1. Team Improves Productivity </a:t>
            </a:r>
          </a:p>
          <a:p>
            <a:pPr marL="45720" indent="0">
              <a:buNone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2.  Problem solving</a:t>
            </a:r>
          </a:p>
          <a:p>
            <a:pPr marL="45720" indent="0"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3.  Overcomes Obstacles </a:t>
            </a:r>
          </a:p>
          <a:p>
            <a:pPr marL="45720" indent="0"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4.  Improves Service levels</a:t>
            </a:r>
          </a:p>
          <a:p>
            <a:pPr marL="45720" indent="0"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5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Productivity Boost </a:t>
            </a:r>
          </a:p>
          <a:p>
            <a:pPr marL="45720" indent="0"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6.  Enhances Flexibility </a:t>
            </a:r>
          </a:p>
          <a:p>
            <a:pPr marL="45720" indent="0"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7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Better idea's</a:t>
            </a:r>
          </a:p>
          <a:p>
            <a:pPr marL="45720" indent="0"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en-GB" sz="2400" b="1" dirty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8. Risk taking can be a step </a:t>
            </a:r>
          </a:p>
          <a:p>
            <a:pPr marL="45720" indent="0">
              <a:buNone/>
            </a:pPr>
            <a:r>
              <a:rPr lang="en-GB" sz="1200" b="1" dirty="0"/>
              <a:t>         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8613" y="1966331"/>
            <a:ext cx="3291000" cy="4071214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>
            <a:off x="7119257" y="820455"/>
            <a:ext cx="1944216" cy="10714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Down Arrow 37"/>
          <p:cNvSpPr/>
          <p:nvPr/>
        </p:nvSpPr>
        <p:spPr>
          <a:xfrm>
            <a:off x="3718808" y="1225442"/>
            <a:ext cx="484632" cy="692623"/>
          </a:xfrm>
          <a:prstGeom prst="downArrow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black"/>
              </a:solidFill>
              <a:latin typeface="Palatino Linotype" panose="0204050205050503030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A8319A1-6ACE-4A60-BA0A-7764A947C290}"/>
              </a:ext>
            </a:extLst>
          </p:cNvPr>
          <p:cNvSpPr txBox="1"/>
          <p:nvPr/>
        </p:nvSpPr>
        <p:spPr>
          <a:xfrm>
            <a:off x="1054359" y="286926"/>
            <a:ext cx="67833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Benefits of team working</a:t>
            </a:r>
          </a:p>
        </p:txBody>
      </p:sp>
      <p:sp>
        <p:nvSpPr>
          <p:cNvPr id="6" name="Right Arrow 5"/>
          <p:cNvSpPr/>
          <p:nvPr/>
        </p:nvSpPr>
        <p:spPr>
          <a:xfrm>
            <a:off x="1054359" y="2185259"/>
            <a:ext cx="627207" cy="32856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3624" y="2650370"/>
            <a:ext cx="627207" cy="38408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3624" y="3115947"/>
            <a:ext cx="627942" cy="38408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4359" y="3643270"/>
            <a:ext cx="627942" cy="38408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4359" y="4123835"/>
            <a:ext cx="627942" cy="38408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3624" y="4617385"/>
            <a:ext cx="627942" cy="38408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53624" y="5097066"/>
            <a:ext cx="627942" cy="38408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53624" y="5625273"/>
            <a:ext cx="627942" cy="38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31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tăText 4">
            <a:extLst>
              <a:ext uri="{FF2B5EF4-FFF2-40B4-BE49-F238E27FC236}">
                <a16:creationId xmlns:a16="http://schemas.microsoft.com/office/drawing/2014/main" id="{B801CEF5-FDA2-4700-AF48-527C54DBDC87}"/>
              </a:ext>
            </a:extLst>
          </p:cNvPr>
          <p:cNvSpPr txBox="1"/>
          <p:nvPr/>
        </p:nvSpPr>
        <p:spPr>
          <a:xfrm>
            <a:off x="606669" y="143314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o-RO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64D0CA1-923A-4D6D-869B-8DBDEEC07B5A}"/>
              </a:ext>
            </a:extLst>
          </p:cNvPr>
          <p:cNvSpPr/>
          <p:nvPr/>
        </p:nvSpPr>
        <p:spPr>
          <a:xfrm>
            <a:off x="263768" y="1617674"/>
            <a:ext cx="2039816" cy="9144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Forming</a:t>
            </a:r>
            <a:endParaRPr lang="ro-RO" sz="2400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DF67C1F7-F989-4438-8662-E4C2919079CE}"/>
              </a:ext>
            </a:extLst>
          </p:cNvPr>
          <p:cNvSpPr/>
          <p:nvPr/>
        </p:nvSpPr>
        <p:spPr>
          <a:xfrm>
            <a:off x="2303584" y="2690225"/>
            <a:ext cx="2039816" cy="9233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Storming</a:t>
            </a:r>
            <a:endParaRPr lang="ro-RO" sz="2400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00841F8F-8D7A-499D-81DA-7489C2C3D683}"/>
              </a:ext>
            </a:extLst>
          </p:cNvPr>
          <p:cNvSpPr/>
          <p:nvPr/>
        </p:nvSpPr>
        <p:spPr>
          <a:xfrm>
            <a:off x="298937" y="3684142"/>
            <a:ext cx="2039815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Norming</a:t>
            </a:r>
            <a:endParaRPr lang="ro-RO" sz="2400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6F907942-C84F-421A-9946-67646770E711}"/>
              </a:ext>
            </a:extLst>
          </p:cNvPr>
          <p:cNvSpPr/>
          <p:nvPr/>
        </p:nvSpPr>
        <p:spPr>
          <a:xfrm>
            <a:off x="1791479" y="4777912"/>
            <a:ext cx="2491838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Performing</a:t>
            </a:r>
            <a:endParaRPr lang="ro-RO" sz="2400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93D9E08D-93B6-4368-800E-762004928AB8}"/>
              </a:ext>
            </a:extLst>
          </p:cNvPr>
          <p:cNvSpPr/>
          <p:nvPr/>
        </p:nvSpPr>
        <p:spPr>
          <a:xfrm>
            <a:off x="202220" y="5750610"/>
            <a:ext cx="2491837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Adjourning</a:t>
            </a:r>
            <a:endParaRPr lang="ro-RO" sz="2400" dirty="0"/>
          </a:p>
        </p:txBody>
      </p:sp>
      <p:sp>
        <p:nvSpPr>
          <p:cNvPr id="24" name="Săgeată: dreapta 23">
            <a:extLst>
              <a:ext uri="{FF2B5EF4-FFF2-40B4-BE49-F238E27FC236}">
                <a16:creationId xmlns:a16="http://schemas.microsoft.com/office/drawing/2014/main" id="{7A889434-7E5A-4CB5-AD8A-80D0307EBAA2}"/>
              </a:ext>
            </a:extLst>
          </p:cNvPr>
          <p:cNvSpPr/>
          <p:nvPr/>
        </p:nvSpPr>
        <p:spPr>
          <a:xfrm>
            <a:off x="2479430" y="1955396"/>
            <a:ext cx="668216" cy="238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25" name="CasetăText 24">
            <a:extLst>
              <a:ext uri="{FF2B5EF4-FFF2-40B4-BE49-F238E27FC236}">
                <a16:creationId xmlns:a16="http://schemas.microsoft.com/office/drawing/2014/main" id="{4BBFD412-3983-4A47-AE5F-91C6116F80E5}"/>
              </a:ext>
            </a:extLst>
          </p:cNvPr>
          <p:cNvSpPr txBox="1"/>
          <p:nvPr/>
        </p:nvSpPr>
        <p:spPr>
          <a:xfrm>
            <a:off x="3323492" y="1889267"/>
            <a:ext cx="67604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Get to know each other, set up boundaries, find the leader</a:t>
            </a:r>
            <a:endParaRPr lang="ro-RO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Săgeată: dreapta 25">
            <a:extLst>
              <a:ext uri="{FF2B5EF4-FFF2-40B4-BE49-F238E27FC236}">
                <a16:creationId xmlns:a16="http://schemas.microsoft.com/office/drawing/2014/main" id="{F0430CFA-9538-43DB-B298-F1AE022B43C2}"/>
              </a:ext>
            </a:extLst>
          </p:cNvPr>
          <p:cNvSpPr/>
          <p:nvPr/>
        </p:nvSpPr>
        <p:spPr>
          <a:xfrm>
            <a:off x="4528038" y="3010567"/>
            <a:ext cx="650631" cy="2461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27" name="CasetăText 26">
            <a:extLst>
              <a:ext uri="{FF2B5EF4-FFF2-40B4-BE49-F238E27FC236}">
                <a16:creationId xmlns:a16="http://schemas.microsoft.com/office/drawing/2014/main" id="{121CB68C-2D66-440C-9DB0-F927AEEF1826}"/>
              </a:ext>
            </a:extLst>
          </p:cNvPr>
          <p:cNvSpPr txBox="1"/>
          <p:nvPr/>
        </p:nvSpPr>
        <p:spPr>
          <a:xfrm>
            <a:off x="5178668" y="2948736"/>
            <a:ext cx="65592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Conflict arise, clarity of purpose, power struggle, coaching</a:t>
            </a:r>
            <a:endParaRPr lang="ro-RO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CasetăText 27">
            <a:extLst>
              <a:ext uri="{FF2B5EF4-FFF2-40B4-BE49-F238E27FC236}">
                <a16:creationId xmlns:a16="http://schemas.microsoft.com/office/drawing/2014/main" id="{478570F6-72D8-45EE-A471-401FD8C987CC}"/>
              </a:ext>
            </a:extLst>
          </p:cNvPr>
          <p:cNvSpPr txBox="1"/>
          <p:nvPr/>
        </p:nvSpPr>
        <p:spPr>
          <a:xfrm>
            <a:off x="3242896" y="3935337"/>
            <a:ext cx="63023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Arrangement between parts, clear roles and responsibility</a:t>
            </a:r>
            <a:endParaRPr lang="ro-RO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Săgeată: dreapta 28">
            <a:extLst>
              <a:ext uri="{FF2B5EF4-FFF2-40B4-BE49-F238E27FC236}">
                <a16:creationId xmlns:a16="http://schemas.microsoft.com/office/drawing/2014/main" id="{DCA2683B-397B-44EC-A775-B76844816200}"/>
              </a:ext>
            </a:extLst>
          </p:cNvPr>
          <p:cNvSpPr/>
          <p:nvPr/>
        </p:nvSpPr>
        <p:spPr>
          <a:xfrm>
            <a:off x="2813538" y="6042463"/>
            <a:ext cx="650631" cy="2461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30" name="CasetăText 29">
            <a:extLst>
              <a:ext uri="{FF2B5EF4-FFF2-40B4-BE49-F238E27FC236}">
                <a16:creationId xmlns:a16="http://schemas.microsoft.com/office/drawing/2014/main" id="{01AD4EB8-6D50-45B7-BB55-2BAA122AE0A1}"/>
              </a:ext>
            </a:extLst>
          </p:cNvPr>
          <p:cNvSpPr txBox="1"/>
          <p:nvPr/>
        </p:nvSpPr>
        <p:spPr>
          <a:xfrm>
            <a:off x="5465885" y="5106724"/>
            <a:ext cx="54265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Clear vision, purpose, focus on goal , delegation </a:t>
            </a:r>
            <a:endParaRPr lang="ro-RO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Săgeată: dreapta 30">
            <a:extLst>
              <a:ext uri="{FF2B5EF4-FFF2-40B4-BE49-F238E27FC236}">
                <a16:creationId xmlns:a16="http://schemas.microsoft.com/office/drawing/2014/main" id="{E418EC14-46F1-47FD-B23B-E6D3EB26B665}"/>
              </a:ext>
            </a:extLst>
          </p:cNvPr>
          <p:cNvSpPr/>
          <p:nvPr/>
        </p:nvSpPr>
        <p:spPr>
          <a:xfrm>
            <a:off x="2529987" y="4004841"/>
            <a:ext cx="650631" cy="2461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32" name="Săgeată: dreapta 31">
            <a:extLst>
              <a:ext uri="{FF2B5EF4-FFF2-40B4-BE49-F238E27FC236}">
                <a16:creationId xmlns:a16="http://schemas.microsoft.com/office/drawing/2014/main" id="{5E222F69-E984-4AC0-A3D9-EE5CB1A34B97}"/>
              </a:ext>
            </a:extLst>
          </p:cNvPr>
          <p:cNvSpPr/>
          <p:nvPr/>
        </p:nvSpPr>
        <p:spPr>
          <a:xfrm>
            <a:off x="4501660" y="5168298"/>
            <a:ext cx="650631" cy="2461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33" name="CasetăText 32">
            <a:extLst>
              <a:ext uri="{FF2B5EF4-FFF2-40B4-BE49-F238E27FC236}">
                <a16:creationId xmlns:a16="http://schemas.microsoft.com/office/drawing/2014/main" id="{8863D8DD-29E0-44DF-B2F2-B2E939DA18F2}"/>
              </a:ext>
            </a:extLst>
          </p:cNvPr>
          <p:cNvSpPr txBox="1"/>
          <p:nvPr/>
        </p:nvSpPr>
        <p:spPr>
          <a:xfrm>
            <a:off x="4070838" y="6133930"/>
            <a:ext cx="68215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Task completion, celebrating the team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succes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, recognition</a:t>
            </a:r>
            <a:endParaRPr lang="ro-RO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A3FCFF-02AC-4CAC-87F9-38C8D587B266}"/>
              </a:ext>
            </a:extLst>
          </p:cNvPr>
          <p:cNvSpPr txBox="1"/>
          <p:nvPr/>
        </p:nvSpPr>
        <p:spPr>
          <a:xfrm flipH="1">
            <a:off x="3037398" y="498651"/>
            <a:ext cx="64668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Stages of Team development</a:t>
            </a:r>
          </a:p>
        </p:txBody>
      </p:sp>
    </p:spTree>
    <p:extLst>
      <p:ext uri="{BB962C8B-B14F-4D97-AF65-F5344CB8AC3E}">
        <p14:creationId xmlns:p14="http://schemas.microsoft.com/office/powerpoint/2010/main" val="1341574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698585" y="115524"/>
            <a:ext cx="4189708" cy="90238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b="1" dirty="0">
                <a:latin typeface="+mj-lt"/>
                <a:ea typeface="+mj-ea"/>
                <a:cs typeface="+mj-cs"/>
              </a:rPr>
              <a:t>Team Roles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439283" y="1229724"/>
            <a:ext cx="3933306" cy="1208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defTabSz="914400">
              <a:lnSpc>
                <a:spcPct val="90000"/>
              </a:lnSpc>
              <a:spcBef>
                <a:spcPts val="1000"/>
              </a:spcBef>
            </a:pPr>
            <a:r>
              <a:rPr lang="en-US" sz="3200" b="1" dirty="0"/>
              <a:t>Belbin’s Team Roles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1029" y="2329731"/>
            <a:ext cx="11053009" cy="4209614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marL="342900" indent="-34290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Shaper –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team should drive and courage for overcoming the obstacles </a:t>
            </a:r>
          </a:p>
          <a:p>
            <a:pPr marL="342900" indent="-34290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Implementer –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team should turns the ideas into practical actions</a:t>
            </a:r>
          </a:p>
          <a:p>
            <a:pPr marL="342900" indent="-34290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Completer Finisher –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team should deliver any project on time</a:t>
            </a:r>
          </a:p>
          <a:p>
            <a:pPr marL="342900" indent="-34290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Co-ordinate –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team should clarify the goals and promotes the decision-making delegates well. </a:t>
            </a:r>
          </a:p>
          <a:p>
            <a:pPr marL="342900" indent="-34290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Team Worker –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Team workers should be co-operative, perceptive and diplomatic</a:t>
            </a:r>
          </a:p>
        </p:txBody>
      </p:sp>
    </p:spTree>
    <p:extLst>
      <p:ext uri="{BB962C8B-B14F-4D97-AF65-F5344CB8AC3E}">
        <p14:creationId xmlns:p14="http://schemas.microsoft.com/office/powerpoint/2010/main" val="255628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1F2B4773-3207-44CC-B7AC-892B70498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2B8267CA-A7A5-4E11-9D92-4EAC3DD3E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E83D61B5-C6B4-4A4B-85AD-FEE7A54912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Rectangle 23">
              <a:extLst>
                <a:ext uri="{FF2B5EF4-FFF2-40B4-BE49-F238E27FC236}">
                  <a16:creationId xmlns:a16="http://schemas.microsoft.com/office/drawing/2014/main" id="{A0B67FE4-688F-4497-8BFD-157613A697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5">
              <a:extLst>
                <a:ext uri="{FF2B5EF4-FFF2-40B4-BE49-F238E27FC236}">
                  <a16:creationId xmlns:a16="http://schemas.microsoft.com/office/drawing/2014/main" id="{3BF5BE1A-9BAC-4581-A82B-FD8FE31595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971E5644-6772-414A-8199-E30BFB02A5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7">
              <a:extLst>
                <a:ext uri="{FF2B5EF4-FFF2-40B4-BE49-F238E27FC236}">
                  <a16:creationId xmlns:a16="http://schemas.microsoft.com/office/drawing/2014/main" id="{E8246D50-BB0C-408E-93FD-7B8D63A7F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8">
              <a:extLst>
                <a:ext uri="{FF2B5EF4-FFF2-40B4-BE49-F238E27FC236}">
                  <a16:creationId xmlns:a16="http://schemas.microsoft.com/office/drawing/2014/main" id="{AFBC5D22-68C1-44FB-8181-CB84ECAA83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Rectangle 29">
              <a:extLst>
                <a:ext uri="{FF2B5EF4-FFF2-40B4-BE49-F238E27FC236}">
                  <a16:creationId xmlns:a16="http://schemas.microsoft.com/office/drawing/2014/main" id="{FB6D0FCE-FBDB-4655-A1A7-640B1E86B5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Isosceles Triangle 20">
              <a:extLst>
                <a:ext uri="{FF2B5EF4-FFF2-40B4-BE49-F238E27FC236}">
                  <a16:creationId xmlns:a16="http://schemas.microsoft.com/office/drawing/2014/main" id="{BC8157DF-FD90-4AD6-B803-3AC0ACD8E6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Isosceles Triangle 21">
              <a:extLst>
                <a:ext uri="{FF2B5EF4-FFF2-40B4-BE49-F238E27FC236}">
                  <a16:creationId xmlns:a16="http://schemas.microsoft.com/office/drawing/2014/main" id="{3548B067-9D63-4D21-92EF-CBC9E6338C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extBox 1"/>
          <p:cNvSpPr txBox="1"/>
          <p:nvPr/>
        </p:nvSpPr>
        <p:spPr>
          <a:xfrm>
            <a:off x="2544054" y="0"/>
            <a:ext cx="5619279" cy="1320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600" b="1" dirty="0">
                <a:latin typeface="+mj-lt"/>
                <a:ea typeface="+mj-ea"/>
                <a:cs typeface="+mj-cs"/>
              </a:rPr>
              <a:t>Belbin’s Team Roles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59786" y="1267633"/>
            <a:ext cx="4712314" cy="3560733"/>
          </a:xfrm>
          <a:prstGeom prst="rect">
            <a:avLst/>
          </a:prstGeom>
        </p:spPr>
        <p:txBody>
          <a:bodyPr vert="horz" lIns="91440" tIns="45720" rIns="91440" bIns="45720" numCol="1" rtlCol="0">
            <a:noAutofit/>
          </a:bodyPr>
          <a:lstStyle/>
          <a:p>
            <a:pPr marL="342900" indent="-2286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Resource Investigator – 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 team should be extrovert, enthusiastic, communicative, and explores opportunities. </a:t>
            </a:r>
          </a:p>
          <a:p>
            <a:pPr marL="342900" indent="-2286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342900" indent="-2286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Plant – 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 team should have the creativity, imaginative power, and unorthodox for solving difficult problems. </a:t>
            </a:r>
          </a:p>
          <a:p>
            <a:pPr marL="342900" indent="-2286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342900" indent="-2286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Monitor – 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 team should also works as a monitor for identifying all the possible options and judging properly. </a:t>
            </a:r>
          </a:p>
          <a:p>
            <a:pPr marL="342900" indent="-2286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342900" indent="-2286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Specialist – 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Workers should be self-starting, dedicated, and should have the proper knowledge. </a:t>
            </a:r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DE5FA55D-87A7-419F-9BFF-CE8C54E7D9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8784" y="1296570"/>
            <a:ext cx="4602747" cy="476968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3B0ACF6-8174-4CF9-84D5-815F90B4E619}"/>
              </a:ext>
            </a:extLst>
          </p:cNvPr>
          <p:cNvSpPr txBox="1"/>
          <p:nvPr/>
        </p:nvSpPr>
        <p:spPr>
          <a:xfrm>
            <a:off x="5805788" y="6133879"/>
            <a:ext cx="56578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Source : </a:t>
            </a:r>
            <a:r>
              <a:rPr lang="en-GB" sz="12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How to Use Team Roles to Boost Performance | Smartsheet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943291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137623-2A99-414E-8978-78880C5B50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6225" y="264712"/>
            <a:ext cx="9163049" cy="188793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Managing conflict</a:t>
            </a:r>
            <a:br>
              <a:rPr lang="en-US" sz="3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3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 Thomas – Kilmann Conflict Mode Instrument </a:t>
            </a:r>
            <a:endParaRPr lang="en-US" sz="36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2334E32-2A79-6C49-8F4A-4BAE5665C8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1050" y="3271838"/>
            <a:ext cx="5788325" cy="2867025"/>
          </a:xfr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sz="8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Conflicts can take place between teams that are aiming for a similar goal.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80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sz="8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Emotions in special can lead people to serious disagreements.</a:t>
            </a:r>
          </a:p>
          <a:p>
            <a:pPr marL="342900" indent="-228600" algn="l">
              <a:buFont typeface="Arial" panose="020B0604020202020204" pitchFamily="34" charset="0"/>
              <a:buChar char="•"/>
            </a:pPr>
            <a:endParaRPr lang="en-US" sz="80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sz="8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Unresolved conflict can be the biggest challenges a team can face. </a:t>
            </a:r>
          </a:p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sz="8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Managing conflict is a critical skill, it must be done by someone capable to be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8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objective.</a:t>
            </a:r>
          </a:p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sz="8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dispute should be managed in an effective manner as prompt as possible.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1300"/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1300"/>
          </a:p>
          <a:p>
            <a:pPr marL="342900" indent="-228600" algn="l">
              <a:buFont typeface="Arial" panose="020B0604020202020204" pitchFamily="34" charset="0"/>
              <a:buChar char="•"/>
            </a:pPr>
            <a:endParaRPr lang="en-US" sz="1300" dirty="0"/>
          </a:p>
        </p:txBody>
      </p:sp>
      <p:pic>
        <p:nvPicPr>
          <p:cNvPr id="7" name="Picture 6" descr="A picture containing shape&#10;&#10;Description automatically generated">
            <a:extLst>
              <a:ext uri="{FF2B5EF4-FFF2-40B4-BE49-F238E27FC236}">
                <a16:creationId xmlns:a16="http://schemas.microsoft.com/office/drawing/2014/main" id="{29FC881B-B86B-4E94-BD75-D4D8C1ACEB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1588030"/>
            <a:ext cx="5016253" cy="428889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40D6710-256F-4496-9FEF-2E6FA002A52C}"/>
              </a:ext>
            </a:extLst>
          </p:cNvPr>
          <p:cNvSpPr txBox="1"/>
          <p:nvPr/>
        </p:nvSpPr>
        <p:spPr>
          <a:xfrm flipH="1">
            <a:off x="7800974" y="5908030"/>
            <a:ext cx="46196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Source : Conflict Resolution Styles: Which One is Best For Managers? (</a:t>
            </a:r>
            <a:r>
              <a:rPr lang="en-GB" sz="1200" dirty="0" err="1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fellow.app</a:t>
            </a:r>
            <a:r>
              <a:rPr lang="en-GB" sz="12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)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989559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9802C-71EE-45A8-AA1F-386680BC43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473625"/>
            <a:ext cx="5279408" cy="1128068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37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Successful team development</a:t>
            </a:r>
          </a:p>
        </p:txBody>
      </p:sp>
      <p:pic>
        <p:nvPicPr>
          <p:cNvPr id="6" name="Content Placeholder 5" descr="A group of people holding signs&#10;&#10;Description automatically generated with low confidence">
            <a:extLst>
              <a:ext uri="{FF2B5EF4-FFF2-40B4-BE49-F238E27FC236}">
                <a16:creationId xmlns:a16="http://schemas.microsoft.com/office/drawing/2014/main" id="{54553100-1234-495C-9F45-FD828362B4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67" r="4" b="4"/>
          <a:stretch/>
        </p:blipFill>
        <p:spPr>
          <a:xfrm>
            <a:off x="7083423" y="581892"/>
            <a:ext cx="4397433" cy="2518756"/>
          </a:xfrm>
          <a:prstGeom prst="rect">
            <a:avLst/>
          </a:prstGeom>
        </p:spPr>
      </p:pic>
      <p:sp>
        <p:nvSpPr>
          <p:cNvPr id="43" name="TextBox 4">
            <a:extLst>
              <a:ext uri="{FF2B5EF4-FFF2-40B4-BE49-F238E27FC236}">
                <a16:creationId xmlns:a16="http://schemas.microsoft.com/office/drawing/2014/main" id="{E1AAF801-2727-478E-8B89-FF6584829CD3}"/>
              </a:ext>
            </a:extLst>
          </p:cNvPr>
          <p:cNvSpPr txBox="1"/>
          <p:nvPr/>
        </p:nvSpPr>
        <p:spPr>
          <a:xfrm>
            <a:off x="589560" y="2347623"/>
            <a:ext cx="5278066" cy="39795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400050" indent="-3429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 make </a:t>
            </a:r>
            <a:r>
              <a:rPr lang="en-US" sz="2400">
                <a:latin typeface="Arial" panose="020B0604020202020204" pitchFamily="34" charset="0"/>
                <a:cs typeface="Arial" panose="020B0604020202020204" pitchFamily="34" charset="0"/>
              </a:rPr>
              <a:t>a plan/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set SMART goals</a:t>
            </a:r>
          </a:p>
          <a:p>
            <a:pPr marL="400050" indent="-3429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Define roles</a:t>
            </a:r>
          </a:p>
          <a:p>
            <a:pPr marL="400050" indent="-3429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 deal with conflicts/problem solving</a:t>
            </a:r>
          </a:p>
          <a:p>
            <a:pPr marL="400050" indent="-3429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Strong leadership</a:t>
            </a:r>
          </a:p>
          <a:p>
            <a:pPr marL="400050" indent="-3429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Communicate efficiently</a:t>
            </a:r>
          </a:p>
          <a:p>
            <a:pPr marL="400050" indent="-3429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 set expectations for feedback</a:t>
            </a:r>
          </a:p>
          <a:p>
            <a:pPr marL="400050" indent="-3429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Reward good work</a:t>
            </a:r>
          </a:p>
          <a:p>
            <a:pPr marL="28575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pic>
        <p:nvPicPr>
          <p:cNvPr id="4" name="Picture 3" descr="Text, whiteboard&#10;&#10;Description automatically generated">
            <a:extLst>
              <a:ext uri="{FF2B5EF4-FFF2-40B4-BE49-F238E27FC236}">
                <a16:creationId xmlns:a16="http://schemas.microsoft.com/office/drawing/2014/main" id="{776315FA-807B-4FA9-A2C5-41C034D913F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5" r="1" b="8301"/>
          <a:stretch/>
        </p:blipFill>
        <p:spPr>
          <a:xfrm>
            <a:off x="7348962" y="3757353"/>
            <a:ext cx="4395569" cy="251875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6522E7B-EE50-4574-8BCF-8897C2EBAB39}"/>
              </a:ext>
            </a:extLst>
          </p:cNvPr>
          <p:cNvSpPr txBox="1"/>
          <p:nvPr/>
        </p:nvSpPr>
        <p:spPr>
          <a:xfrm>
            <a:off x="6590473" y="6327208"/>
            <a:ext cx="527806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Source : https://www.spearhead-training.co.uk/blog/5-things-team-leaders-do-to-build-an-effective-team</a:t>
            </a:r>
          </a:p>
        </p:txBody>
      </p:sp>
    </p:spTree>
    <p:extLst>
      <p:ext uri="{BB962C8B-B14F-4D97-AF65-F5344CB8AC3E}">
        <p14:creationId xmlns:p14="http://schemas.microsoft.com/office/powerpoint/2010/main" val="3429583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, nature, cloud, night sky&#10;&#10;Description automatically generated">
            <a:extLst>
              <a:ext uri="{FF2B5EF4-FFF2-40B4-BE49-F238E27FC236}">
                <a16:creationId xmlns:a16="http://schemas.microsoft.com/office/drawing/2014/main" id="{71C16A74-73CD-41E3-83E4-98C583EEEED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269" y="117602"/>
            <a:ext cx="6632463" cy="4171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0B1958A-4148-4D0D-B615-0CC81FCCD450}"/>
              </a:ext>
            </a:extLst>
          </p:cNvPr>
          <p:cNvSpPr txBox="1"/>
          <p:nvPr/>
        </p:nvSpPr>
        <p:spPr>
          <a:xfrm flipH="1">
            <a:off x="609155" y="6214261"/>
            <a:ext cx="603674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Source: https://quotefancy.com/quote/841708/John-C-Maxwell-The-truth-is-that-teamwork-is-at-the-heart-of-great-achievement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B08C69C-2E5C-4179-BC95-C035A9A6BA70}"/>
              </a:ext>
            </a:extLst>
          </p:cNvPr>
          <p:cNvSpPr txBox="1"/>
          <p:nvPr/>
        </p:nvSpPr>
        <p:spPr>
          <a:xfrm flipH="1">
            <a:off x="1693543" y="4914900"/>
            <a:ext cx="74599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444444"/>
                </a:solidFill>
                <a:effectLst/>
                <a:latin typeface="Roboto" panose="02000000000000000000" pitchFamily="2" charset="0"/>
              </a:rPr>
              <a:t>Teamwork in the workplace can help you and others be more productive, happier at work, and increase the quality of work that is  being produced.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680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789511-6AB1-46BF-AD91-E2F435423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200" dirty="0">
                <a:solidFill>
                  <a:schemeClr val="tx1"/>
                </a:solidFill>
                <a:latin typeface="Berlin Sans FB" panose="020E0602020502020306" pitchFamily="34" charset="0"/>
              </a:rPr>
              <a:t>Reference</a:t>
            </a:r>
            <a:r>
              <a:rPr lang="en-GB" sz="4200" dirty="0">
                <a:solidFill>
                  <a:schemeClr val="tx1"/>
                </a:solidFill>
              </a:rPr>
              <a:t> </a:t>
            </a:r>
            <a:r>
              <a:rPr lang="en-GB" sz="4200" dirty="0">
                <a:solidFill>
                  <a:schemeClr val="tx1"/>
                </a:solidFill>
                <a:latin typeface="Berlin Sans FB" panose="020E0602020502020306" pitchFamily="34" charset="0"/>
              </a:rPr>
              <a:t>list: </a:t>
            </a:r>
            <a:br>
              <a:rPr lang="en-GB" sz="4200" dirty="0"/>
            </a:br>
            <a:endParaRPr lang="en-GB" sz="4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70E383-8E6E-4EC4-B08C-F1838B5A37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Glenn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Llopis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 Oct 1, 2012,09:03am EDT)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6 Ways Successful Teams Are Built To Last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Available at: https://www.forbes.com/sites/glennllopis/2012/10/01/6-ways-successful-teams-are-built-to-last/?sh=52c3b99b2b55 (Accessed: 03/12/2021).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Indeed Editorial Team (February 9, 2021)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8 Steps To Building a Successful Team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Available athttps://www.indeed.com/career-advice/career-development/steps-to-building-a-successful-team.(Accessed: 03/12/2021).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Adam Bryant (12/01/2020)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How to Build a Successful Team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Available at: https://www.nytimes.com/guides/business/manage-a-successful-team (Accessed: 04/12/2021).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Rosalind Cardinal ( Updated June 23, 2015)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5 Steps to Building an Effective Team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Available at: https://www.huffpost.com/entry/5-steps-to-building-an-effective-team_b (Accessed: 04/12/2021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342900" marR="0" lvl="0" indent="-34290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Moodle at University of Wales Trinity Saint David (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n.d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) Effective team work and Communication BMSW4002 Available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at: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2"/>
              </a:rPr>
              <a:t>https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2"/>
              </a:rPr>
              <a:t>://moodle.uwtsd.ac.uk/mod/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342900" marR="0" lvl="0" indent="-34290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342900" marR="0" lvl="0" indent="-34290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www.nibusinessinfo.co.uk. (n.d.). Advantages of effective teamwork | nibusinessinfo.co.uk. [online] Available at: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2"/>
              </a:rPr>
              <a:t>https://www.nibusinessinfo.co.uk/content/advantages-effective-teamwork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</a:p>
          <a:p>
            <a:pPr marL="342900" marR="0" lvl="0" indent="-34290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342900" marR="0" lvl="0" indent="-34290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Thomson, I. (2020). The Benefits of Team Building Activities. [online] www.sodexoengage.com. Available at: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2"/>
              </a:rPr>
              <a:t>https://www.sodexoengage.com/blog/rewards-recognition/the-benefits-of-team-building-activities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510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A40BE34-3E76-402E-99D4-A1F7D0D41178}"/>
              </a:ext>
            </a:extLst>
          </p:cNvPr>
          <p:cNvSpPr txBox="1"/>
          <p:nvPr/>
        </p:nvSpPr>
        <p:spPr>
          <a:xfrm>
            <a:off x="914399" y="340831"/>
            <a:ext cx="1078307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 startAt="8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Bit Blog. (2020). Top 10 Benefits of Teamwork You Must Know! [online] Available at: https://blog.bit.ai/benefits-of-teamwork [Accessed 26 Nov. 2021]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 startAt="9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Kaur, S. (2018). ADVANTAGES OF TEAMWORK. [online] SUKHAMPREET’S BLOG. Available at:     https://teamwork681898193.wordpress.com/2018/10/23/advantages/ [Accessed 26 Nov. 2021].</a:t>
            </a:r>
          </a:p>
          <a:p>
            <a:pPr marL="342900" indent="-342900">
              <a:buAutoNum type="arabicPeriod" startAt="9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 startAt="9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Fisher, S., W.D., K. and Semple, J., 2018. Control and Belbin’s team roles.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Personnel Review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30(5), pp.578-588.</a:t>
            </a:r>
          </a:p>
          <a:p>
            <a:pPr algn="l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GB" sz="1400" b="0" i="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11. 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Managing Conflict through Communication 5th ed. </a:t>
            </a:r>
            <a:r>
              <a:rPr lang="en-GB" sz="1400" b="0" i="0" dirty="0" err="1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jodi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 M Dueck-Read Peace Research 46 (1), 113-115</a:t>
            </a:r>
            <a:r>
              <a:rPr lang="en-GB" sz="1400" b="0" i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, 2014.</a:t>
            </a:r>
            <a:endParaRPr lang="en-GB" sz="1400" b="0" i="0" dirty="0">
              <a:solidFill>
                <a:srgbClr val="000000"/>
              </a:solidFill>
              <a:effectLst/>
              <a:latin typeface="Tahoma" panose="020B0604030504040204" pitchFamily="34" charset="0"/>
            </a:endParaRPr>
          </a:p>
          <a:p>
            <a:pPr algn="l"/>
            <a:endParaRPr lang="en-GB" sz="1400" dirty="0">
              <a:solidFill>
                <a:srgbClr val="000000"/>
              </a:solidFill>
              <a:latin typeface="Tahoma" panose="020B0604030504040204" pitchFamily="34" charset="0"/>
            </a:endParaRPr>
          </a:p>
          <a:p>
            <a:pPr algn="l"/>
            <a:r>
              <a:rPr lang="en-GB" sz="1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12.  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ResearchGate. (n.d.). </a:t>
            </a:r>
            <a:r>
              <a:rPr lang="en-GB" sz="1400" b="0" i="1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(PDF) Thomas-Kilmann conflict MODE instrument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[online] Available at: 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https://www.researchgate.net/publication/265565339_Thomas-Kilmann_conflict_MODE_instrument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.[ Accessed 10 December 2021].</a:t>
            </a:r>
          </a:p>
          <a:p>
            <a:pPr algn="l"/>
            <a:endParaRPr lang="en-GB" sz="1400" b="0" i="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GB" sz="1400" b="0" i="0" dirty="0">
              <a:solidFill>
                <a:srgbClr val="000000"/>
              </a:solidFill>
              <a:effectLst/>
              <a:latin typeface="Tahoma" panose="020B0604030504040204" pitchFamily="34" charset="0"/>
            </a:endParaRPr>
          </a:p>
          <a:p>
            <a:pPr marL="342900" indent="-342900">
              <a:buAutoNum type="arabicPeriod" startAt="9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45358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1312</TotalTime>
  <Words>951</Words>
  <Application>Microsoft Office PowerPoint</Application>
  <PresentationFormat>Widescreen</PresentationFormat>
  <Paragraphs>97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Arial</vt:lpstr>
      <vt:lpstr>Berlin Sans FB</vt:lpstr>
      <vt:lpstr>Calibri</vt:lpstr>
      <vt:lpstr>Palatino Linotype</vt:lpstr>
      <vt:lpstr>Roboto</vt:lpstr>
      <vt:lpstr>Tahoma</vt:lpstr>
      <vt:lpstr>Trebuchet MS</vt:lpstr>
      <vt:lpstr>Wingdings 3</vt:lpstr>
      <vt:lpstr>Facet</vt:lpstr>
      <vt:lpstr>ABC SOLUTIONS </vt:lpstr>
      <vt:lpstr>Table of content :</vt:lpstr>
      <vt:lpstr>PowerPoint Presentation</vt:lpstr>
      <vt:lpstr>PowerPoint Presentation</vt:lpstr>
      <vt:lpstr>PowerPoint Presentation</vt:lpstr>
      <vt:lpstr>PowerPoint Presentation</vt:lpstr>
      <vt:lpstr>Managing conflict The Thomas – Kilmann Conflict Mode Instrument </vt:lpstr>
      <vt:lpstr>Successful team development</vt:lpstr>
      <vt:lpstr>PowerPoint Presentation</vt:lpstr>
      <vt:lpstr>Reference list: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Successful team develpment</dc:title>
  <dc:creator>Viktoriya Racheva Racheva</dc:creator>
  <cp:lastModifiedBy>Viktoria Racheva</cp:lastModifiedBy>
  <cp:revision>18</cp:revision>
  <dcterms:created xsi:type="dcterms:W3CDTF">2021-12-05T09:58:44Z</dcterms:created>
  <dcterms:modified xsi:type="dcterms:W3CDTF">2021-12-15T21:56:48Z</dcterms:modified>
</cp:coreProperties>
</file>