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76" r:id="rId4"/>
    <p:sldId id="277" r:id="rId5"/>
    <p:sldId id="259" r:id="rId6"/>
    <p:sldId id="265" r:id="rId7"/>
    <p:sldId id="266" r:id="rId8"/>
    <p:sldId id="278" r:id="rId9"/>
    <p:sldId id="279" r:id="rId10"/>
    <p:sldId id="280" r:id="rId11"/>
    <p:sldId id="258" r:id="rId12"/>
    <p:sldId id="263" r:id="rId13"/>
    <p:sldId id="262" r:id="rId14"/>
    <p:sldId id="275"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oaib Qurban" initials="SQ" lastIdx="2" clrIdx="0">
    <p:extLst>
      <p:ext uri="{19B8F6BF-5375-455C-9EA6-DF929625EA0E}">
        <p15:presenceInfo xmlns:p15="http://schemas.microsoft.com/office/powerpoint/2012/main" userId="0490f2ccd70d45d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6-26T11:14:36.388" idx="1">
    <p:pos x="10" y="10"/>
    <p:text/>
    <p:extLst>
      <p:ext uri="{C676402C-5697-4E1C-873F-D02D1690AC5C}">
        <p15:threadingInfo xmlns:p15="http://schemas.microsoft.com/office/powerpoint/2012/main" timeZoneBias="-60"/>
      </p:ext>
    </p:extLst>
  </p:cm>
  <p:cm authorId="1" dt="2019-06-26T11:14:55.185" idx="2">
    <p:pos x="146" y="146"/>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815CA9-37C1-4CDB-907A-0AE7FC3F690F}" type="datetimeFigureOut">
              <a:rPr lang="en-GB" smtClean="0"/>
              <a:t>26/06/2019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82D88E-92B4-44B2-B1F9-CFDA5789B7CB}" type="slidenum">
              <a:rPr lang="en-GB" smtClean="0"/>
              <a:t>‹#›</a:t>
            </a:fld>
            <a:endParaRPr lang="en-GB"/>
          </a:p>
        </p:txBody>
      </p:sp>
    </p:spTree>
    <p:extLst>
      <p:ext uri="{BB962C8B-B14F-4D97-AF65-F5344CB8AC3E}">
        <p14:creationId xmlns:p14="http://schemas.microsoft.com/office/powerpoint/2010/main" val="709505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DC3CA171-AF46-4BAD-9352-C71D9DCB8AFA}" type="datetime1">
              <a:rPr lang="en-US" smtClean="0"/>
              <a:t>6/26/2019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B8F118-3383-4BB4-BAE5-4A945B8AE4A1}" type="datetime1">
              <a:rPr lang="en-US" smtClean="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44A37EC-B1DE-4346-86C1-6FCE193A1E32}" type="datetime1">
              <a:rPr lang="en-US" smtClean="0"/>
              <a:t>6/26/2019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46A345-3012-47CA-B0D7-A3BFA8755576}" type="datetime1">
              <a:rPr lang="en-US" smtClean="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0FA819-C658-4B0E-A135-F1F2FF487CF4}" type="datetime1">
              <a:rPr lang="en-US" smtClean="0"/>
              <a:t>6/26/2019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E4FF49-A0E4-4908-B4F3-7A0127AE40ED}" type="datetime1">
              <a:rPr lang="en-US" smtClean="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C2E2F-0ECB-476E-880F-BAC99A4EA366}" type="datetime1">
              <a:rPr lang="en-US" smtClean="0"/>
              <a:t>6/26/2019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0B4847-A53D-4E8C-835B-688B999260F6}" type="datetime1">
              <a:rPr lang="en-US" smtClean="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811449-ACD7-478E-A884-B10EA047FBCE}" type="datetime1">
              <a:rPr lang="en-US" smtClean="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7AA0E3-F583-4707-9E38-AA65B3451A09}" type="datetime1">
              <a:rPr lang="en-US" smtClean="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7163C7-3AFC-47A7-AB2B-836610CEE13A}" type="datetime1">
              <a:rPr lang="en-US" smtClean="0"/>
              <a:t>6/26/2019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79E91E2-6FA4-4F55-9568-B5F5428ECBBF}" type="datetime1">
              <a:rPr lang="en-US" smtClean="0"/>
              <a:t>6/26/2019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6F48C48-499E-4F70-9D65-196C6DB0CDC7}" type="datetime1">
              <a:rPr lang="en-US" smtClean="0"/>
              <a:t>6/26/2019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8F33ACF-C2CB-4158-86F0-AF99D9EFE144}" type="datetime1">
              <a:rPr lang="en-US" smtClean="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EC1488B-7C20-46AC-8598-A09786F4B39D}" type="datetime1">
              <a:rPr lang="en-US" smtClean="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AB039-7C3D-411D-B7AE-43024F3FDA06}" type="datetime1">
              <a:rPr lang="en-US" smtClean="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EAE7F7B-D9CA-4B7D-BDDA-80D037E4B698}" type="datetime1">
              <a:rPr lang="en-US" smtClean="0"/>
              <a:t>6/26/2019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D6F1D8-7F5D-4B89-AE03-8DDF0C8A0005}" type="datetime1">
              <a:rPr lang="en-US" smtClean="0"/>
              <a:t>6/26/2019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hyperlink" Target="http://www.flickr.com/photos/stuckincustoms/1102979825/"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661B8-FA85-49E0-816E-7F9BA41DFF02}"/>
              </a:ext>
            </a:extLst>
          </p:cNvPr>
          <p:cNvSpPr>
            <a:spLocks noGrp="1"/>
          </p:cNvSpPr>
          <p:nvPr>
            <p:ph type="ctrTitle"/>
          </p:nvPr>
        </p:nvSpPr>
        <p:spPr>
          <a:xfrm>
            <a:off x="1371600" y="1803405"/>
            <a:ext cx="9448800" cy="1825096"/>
          </a:xfrm>
        </p:spPr>
        <p:txBody>
          <a:bodyPr>
            <a:normAutofit fontScale="90000"/>
          </a:bodyPr>
          <a:lstStyle/>
          <a:p>
            <a:r>
              <a:rPr lang="en-GB" dirty="0"/>
              <a:t>Developing a motivated workforce</a:t>
            </a:r>
          </a:p>
        </p:txBody>
      </p:sp>
      <p:sp>
        <p:nvSpPr>
          <p:cNvPr id="3" name="Subtitle 2">
            <a:extLst>
              <a:ext uri="{FF2B5EF4-FFF2-40B4-BE49-F238E27FC236}">
                <a16:creationId xmlns:a16="http://schemas.microsoft.com/office/drawing/2014/main" id="{BC4B88E7-E07A-4D04-A7CE-B18BBB0DE9C2}"/>
              </a:ext>
            </a:extLst>
          </p:cNvPr>
          <p:cNvSpPr>
            <a:spLocks noGrp="1"/>
          </p:cNvSpPr>
          <p:nvPr>
            <p:ph type="subTitle" idx="1"/>
          </p:nvPr>
        </p:nvSpPr>
        <p:spPr>
          <a:xfrm>
            <a:off x="1371600" y="3632201"/>
            <a:ext cx="9448800" cy="2832394"/>
          </a:xfrm>
        </p:spPr>
        <p:txBody>
          <a:bodyPr/>
          <a:lstStyle/>
          <a:p>
            <a:pPr marL="342900" indent="-342900">
              <a:buFont typeface="Arial" panose="020B0604020202020204" pitchFamily="34" charset="0"/>
              <a:buChar char="•"/>
            </a:pPr>
            <a:r>
              <a:rPr lang="en-GB" sz="2400" dirty="0"/>
              <a:t>Student name &amp; number</a:t>
            </a:r>
          </a:p>
          <a:p>
            <a:pPr marL="342900" indent="-342900">
              <a:buFont typeface="Arial" panose="020B0604020202020204" pitchFamily="34" charset="0"/>
              <a:buChar char="•"/>
            </a:pPr>
            <a:r>
              <a:rPr lang="en-GB" sz="2400" dirty="0"/>
              <a:t>Mr Syed </a:t>
            </a:r>
            <a:r>
              <a:rPr lang="en-GB" sz="2400" dirty="0" err="1"/>
              <a:t>Moksudul</a:t>
            </a:r>
            <a:r>
              <a:rPr lang="en-GB" sz="2400" dirty="0"/>
              <a:t> Islam 1709371</a:t>
            </a:r>
          </a:p>
          <a:p>
            <a:pPr marL="342900" indent="-342900">
              <a:buFont typeface="Arial" panose="020B0604020202020204" pitchFamily="34" charset="0"/>
              <a:buChar char="•"/>
            </a:pPr>
            <a:r>
              <a:rPr lang="en-GB" sz="2400" dirty="0"/>
              <a:t>Mrs </a:t>
            </a:r>
            <a:r>
              <a:rPr lang="en-GB" sz="2400" dirty="0" err="1"/>
              <a:t>Rehena</a:t>
            </a:r>
            <a:r>
              <a:rPr lang="en-GB" sz="2400" dirty="0"/>
              <a:t> Khatun 1712121</a:t>
            </a:r>
          </a:p>
          <a:p>
            <a:pPr marL="342900" indent="-342900">
              <a:buFont typeface="Arial" panose="020B0604020202020204" pitchFamily="34" charset="0"/>
              <a:buChar char="•"/>
            </a:pPr>
            <a:r>
              <a:rPr lang="en-GB" sz="2400" dirty="0"/>
              <a:t>Mrs </a:t>
            </a:r>
            <a:r>
              <a:rPr lang="en-GB" sz="2400" dirty="0" err="1"/>
              <a:t>Azmah</a:t>
            </a:r>
            <a:r>
              <a:rPr lang="en-GB" sz="2400" dirty="0"/>
              <a:t> </a:t>
            </a:r>
            <a:r>
              <a:rPr lang="en-GB" sz="2400" dirty="0" err="1"/>
              <a:t>Qurban</a:t>
            </a:r>
            <a:r>
              <a:rPr lang="en-GB" sz="2400" dirty="0"/>
              <a:t> 1711197</a:t>
            </a:r>
          </a:p>
          <a:p>
            <a:pPr marL="342900" indent="-342900">
              <a:buFont typeface="Arial" panose="020B0604020202020204" pitchFamily="34" charset="0"/>
              <a:buChar char="•"/>
            </a:pPr>
            <a:r>
              <a:rPr lang="en-GB" sz="2400" dirty="0"/>
              <a:t>Mrs </a:t>
            </a:r>
            <a:r>
              <a:rPr lang="en-GB" sz="2400" dirty="0" err="1"/>
              <a:t>Navila</a:t>
            </a:r>
            <a:r>
              <a:rPr lang="en-GB" sz="2400" dirty="0"/>
              <a:t> Hassan 1711167</a:t>
            </a:r>
          </a:p>
          <a:p>
            <a:endParaRPr lang="en-GB" dirty="0"/>
          </a:p>
        </p:txBody>
      </p:sp>
    </p:spTree>
    <p:extLst>
      <p:ext uri="{BB962C8B-B14F-4D97-AF65-F5344CB8AC3E}">
        <p14:creationId xmlns:p14="http://schemas.microsoft.com/office/powerpoint/2010/main" val="42162331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2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5" name="Picture 27">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7" name="Picture Placeholder 6" descr="A picture containing sky, outdoor, building, fence&#10;&#10;Description automatically generated">
            <a:extLst>
              <a:ext uri="{FF2B5EF4-FFF2-40B4-BE49-F238E27FC236}">
                <a16:creationId xmlns:a16="http://schemas.microsoft.com/office/drawing/2014/main" id="{24D3168F-963B-463B-98EA-9FCC109275D2}"/>
              </a:ext>
            </a:extLst>
          </p:cNvPr>
          <p:cNvPicPr>
            <a:picLocks noGrp="1" noChangeAspect="1"/>
          </p:cNvPicPr>
          <p:nvPr>
            <p:ph type="pic" idx="1"/>
          </p:nvPr>
        </p:nvPicPr>
        <p:blipFill rotWithShape="1">
          <a:blip r:embed="rId4">
            <a:alphaModFix amt="40000"/>
            <a:extLst>
              <a:ext uri="{837473B0-CC2E-450A-ABE3-18F120FF3D39}">
                <a1611:picAttrSrcUrl xmlns:a1611="http://schemas.microsoft.com/office/drawing/2016/11/main" r:id="rId5"/>
              </a:ext>
            </a:extLst>
          </a:blip>
          <a:srcRect t="31286" r="-1" b="30745"/>
          <a:stretch/>
        </p:blipFill>
        <p:spPr>
          <a:xfrm>
            <a:off x="20" y="10"/>
            <a:ext cx="12191980" cy="6857990"/>
          </a:xfrm>
          <a:prstGeom prst="rect">
            <a:avLst/>
          </a:prstGeom>
        </p:spPr>
      </p:pic>
      <p:sp>
        <p:nvSpPr>
          <p:cNvPr id="2" name="Title 1">
            <a:extLst>
              <a:ext uri="{FF2B5EF4-FFF2-40B4-BE49-F238E27FC236}">
                <a16:creationId xmlns:a16="http://schemas.microsoft.com/office/drawing/2014/main" id="{D39D44A7-B894-432E-B21C-E8542733D766}"/>
              </a:ext>
            </a:extLst>
          </p:cNvPr>
          <p:cNvSpPr>
            <a:spLocks noGrp="1"/>
          </p:cNvSpPr>
          <p:nvPr>
            <p:ph type="title"/>
          </p:nvPr>
        </p:nvSpPr>
        <p:spPr>
          <a:xfrm>
            <a:off x="1371600" y="986971"/>
            <a:ext cx="9448800" cy="1132115"/>
          </a:xfrm>
        </p:spPr>
        <p:txBody>
          <a:bodyPr vert="horz" lIns="91440" tIns="45720" rIns="91440" bIns="45720" rtlCol="0" anchor="b">
            <a:normAutofit/>
          </a:bodyPr>
          <a:lstStyle/>
          <a:p>
            <a:r>
              <a:rPr lang="en-US" sz="6000" dirty="0"/>
              <a:t>Introduction</a:t>
            </a:r>
          </a:p>
        </p:txBody>
      </p:sp>
      <p:sp>
        <p:nvSpPr>
          <p:cNvPr id="4" name="Text Placeholder 3">
            <a:extLst>
              <a:ext uri="{FF2B5EF4-FFF2-40B4-BE49-F238E27FC236}">
                <a16:creationId xmlns:a16="http://schemas.microsoft.com/office/drawing/2014/main" id="{C62B6C31-46D6-47C2-B42B-FC6953844B07}"/>
              </a:ext>
            </a:extLst>
          </p:cNvPr>
          <p:cNvSpPr>
            <a:spLocks noGrp="1"/>
          </p:cNvSpPr>
          <p:nvPr>
            <p:ph type="body" sz="half" idx="2"/>
          </p:nvPr>
        </p:nvSpPr>
        <p:spPr>
          <a:xfrm>
            <a:off x="1371600" y="2239886"/>
            <a:ext cx="9448800" cy="4218971"/>
          </a:xfrm>
        </p:spPr>
        <p:txBody>
          <a:bodyPr vert="horz" lIns="91440" tIns="45720" rIns="91440" bIns="45720" rtlCol="0">
            <a:normAutofit/>
          </a:bodyPr>
          <a:lstStyle/>
          <a:p>
            <a:r>
              <a:rPr lang="en-US" sz="2400" dirty="0"/>
              <a:t>In 1954 UK Atomic Energy Authority began work on building and running reactors researching facilities. In 2005 the government bought work under the control od a new organization, the Nuclear Decommissioning Authority DNA. NDA holds Investors in People status, the </a:t>
            </a:r>
            <a:r>
              <a:rPr lang="en-US" sz="2400" dirty="0" err="1"/>
              <a:t>orhanisation</a:t>
            </a:r>
            <a:r>
              <a:rPr lang="en-US" sz="2400" dirty="0"/>
              <a:t> work very hard for the needs of their staffs (HR) </a:t>
            </a:r>
          </a:p>
        </p:txBody>
      </p:sp>
    </p:spTree>
    <p:extLst>
      <p:ext uri="{BB962C8B-B14F-4D97-AF65-F5344CB8AC3E}">
        <p14:creationId xmlns:p14="http://schemas.microsoft.com/office/powerpoint/2010/main" val="12534436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CF7C2E3-8FDF-42E8-8CA2-A85CE4D74314}"/>
              </a:ext>
            </a:extLst>
          </p:cNvPr>
          <p:cNvSpPr>
            <a:spLocks noGrp="1"/>
          </p:cNvSpPr>
          <p:nvPr>
            <p:ph idx="1"/>
          </p:nvPr>
        </p:nvSpPr>
        <p:spPr>
          <a:xfrm>
            <a:off x="804334" y="630827"/>
            <a:ext cx="9222535" cy="5054676"/>
          </a:xfrm>
        </p:spPr>
        <p:txBody>
          <a:bodyPr anchor="ctr">
            <a:normAutofit/>
          </a:bodyPr>
          <a:lstStyle/>
          <a:p>
            <a:r>
              <a:rPr lang="en-GB" sz="2400" dirty="0"/>
              <a:t>The management Style at NDA is people focussed and it values its employees as an asset. </a:t>
            </a:r>
          </a:p>
          <a:p>
            <a:endParaRPr lang="en-GB" sz="2400" dirty="0"/>
          </a:p>
          <a:p>
            <a:r>
              <a:rPr lang="en-GB" sz="2400" dirty="0"/>
              <a:t>The organisation recognised that achieving the goal highly depend on the people those are working for NDA. Recognising its people’s value the HRM take pride to hold the people investor status in the hope for recruiting and retains highly talented staff.</a:t>
            </a:r>
          </a:p>
          <a:p>
            <a:endParaRPr lang="en-GB" sz="2400" dirty="0"/>
          </a:p>
          <a:p>
            <a:endParaRPr lang="en-GB" sz="2000" dirty="0"/>
          </a:p>
        </p:txBody>
      </p:sp>
      <p:sp>
        <p:nvSpPr>
          <p:cNvPr id="2" name="Title 1">
            <a:extLst>
              <a:ext uri="{FF2B5EF4-FFF2-40B4-BE49-F238E27FC236}">
                <a16:creationId xmlns:a16="http://schemas.microsoft.com/office/drawing/2014/main" id="{5B6D049F-3E70-4C40-85F8-A1FB55B7929D}"/>
              </a:ext>
            </a:extLst>
          </p:cNvPr>
          <p:cNvSpPr>
            <a:spLocks noGrp="1"/>
          </p:cNvSpPr>
          <p:nvPr>
            <p:ph type="title"/>
          </p:nvPr>
        </p:nvSpPr>
        <p:spPr>
          <a:xfrm>
            <a:off x="804334" y="5413463"/>
            <a:ext cx="9845190" cy="1293028"/>
          </a:xfrm>
        </p:spPr>
        <p:txBody>
          <a:bodyPr>
            <a:normAutofit/>
          </a:bodyPr>
          <a:lstStyle/>
          <a:p>
            <a:pPr algn="l"/>
            <a:r>
              <a:rPr lang="en-GB" sz="5400" dirty="0" err="1"/>
              <a:t>Navila</a:t>
            </a:r>
            <a:r>
              <a:rPr lang="en-GB" sz="5400" dirty="0"/>
              <a:t> </a:t>
            </a:r>
            <a:r>
              <a:rPr lang="en-GB" sz="5400" dirty="0" err="1"/>
              <a:t>hassan</a:t>
            </a:r>
            <a:r>
              <a:rPr lang="en-GB" sz="3600" dirty="0"/>
              <a:t> </a:t>
            </a:r>
          </a:p>
        </p:txBody>
      </p:sp>
    </p:spTree>
    <p:extLst>
      <p:ext uri="{BB962C8B-B14F-4D97-AF65-F5344CB8AC3E}">
        <p14:creationId xmlns:p14="http://schemas.microsoft.com/office/powerpoint/2010/main" val="327821739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animEffect transition="in" filter="fade">
                                      <p:cBhvr>
                                        <p:cTn id="14" dur="1000"/>
                                        <p:tgtEl>
                                          <p:spTgt spid="7">
                                            <p:txEl>
                                              <p:pRg st="2" end="2"/>
                                            </p:txEl>
                                          </p:spTgt>
                                        </p:tgtEl>
                                      </p:cBhvr>
                                    </p:animEffect>
                                    <p:anim calcmode="lin" valueType="num">
                                      <p:cBhvr>
                                        <p:cTn id="1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4CE4A18-B349-40AA-9155-612381FCA085}"/>
              </a:ext>
            </a:extLst>
          </p:cNvPr>
          <p:cNvSpPr>
            <a:spLocks noGrp="1"/>
          </p:cNvSpPr>
          <p:nvPr>
            <p:ph type="body" sz="half" idx="2"/>
          </p:nvPr>
        </p:nvSpPr>
        <p:spPr>
          <a:xfrm>
            <a:off x="685799" y="2034209"/>
            <a:ext cx="6251713" cy="4499113"/>
          </a:xfrm>
        </p:spPr>
        <p:txBody>
          <a:bodyPr>
            <a:normAutofit lnSpcReduction="10000"/>
          </a:bodyPr>
          <a:lstStyle/>
          <a:p>
            <a:pPr marL="285750" indent="-285750">
              <a:buFont typeface="Arial" panose="020B0604020202020204" pitchFamily="34" charset="0"/>
              <a:buChar char="•"/>
            </a:pPr>
            <a:r>
              <a:rPr lang="en-GB" sz="2400" dirty="0"/>
              <a:t>Retaining and re-skilling staff through specialized training</a:t>
            </a:r>
          </a:p>
          <a:p>
            <a:pPr marL="285750" indent="-285750">
              <a:buFont typeface="Arial" panose="020B0604020202020204" pitchFamily="34" charset="0"/>
              <a:buChar char="•"/>
            </a:pPr>
            <a:r>
              <a:rPr lang="en-GB" sz="2400" dirty="0"/>
              <a:t>Recruiting science motivated individual through energy forensic programme</a:t>
            </a:r>
          </a:p>
          <a:p>
            <a:pPr marL="285750" indent="-285750">
              <a:buFont typeface="Arial" panose="020B0604020202020204" pitchFamily="34" charset="0"/>
              <a:buChar char="•"/>
            </a:pPr>
            <a:r>
              <a:rPr lang="en-GB" sz="2400" dirty="0"/>
              <a:t>Sponsoring graduate student through direct sponsorship</a:t>
            </a:r>
          </a:p>
          <a:p>
            <a:pPr marL="285750" indent="-285750">
              <a:buFont typeface="Arial" panose="020B0604020202020204" pitchFamily="34" charset="0"/>
              <a:buChar char="•"/>
            </a:pPr>
            <a:r>
              <a:rPr lang="en-GB" sz="2400" dirty="0"/>
              <a:t>Linking national Institute for example NSAN, NVQ or offering </a:t>
            </a:r>
            <a:r>
              <a:rPr lang="en-GB" sz="2400" dirty="0" err="1"/>
              <a:t>apprentship</a:t>
            </a:r>
            <a:r>
              <a:rPr lang="en-GB" sz="2400" dirty="0"/>
              <a:t> to from job specification employee</a:t>
            </a:r>
          </a:p>
          <a:p>
            <a:pPr marL="285750" indent="-285750">
              <a:buFont typeface="Arial" panose="020B0604020202020204" pitchFamily="34" charset="0"/>
              <a:buChar char="•"/>
            </a:pPr>
            <a:r>
              <a:rPr lang="en-GB" sz="2400" dirty="0"/>
              <a:t>And promoting for postgraduate research</a:t>
            </a:r>
          </a:p>
          <a:p>
            <a:endParaRPr lang="en-GB" dirty="0"/>
          </a:p>
        </p:txBody>
      </p:sp>
      <p:pic>
        <p:nvPicPr>
          <p:cNvPr id="2050" name="Picture 2" descr="Image result for management styles">
            <a:extLst>
              <a:ext uri="{FF2B5EF4-FFF2-40B4-BE49-F238E27FC236}">
                <a16:creationId xmlns:a16="http://schemas.microsoft.com/office/drawing/2014/main" id="{01CBA4A9-1ADF-425D-97BF-97DB31C634C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69276" y="1782574"/>
            <a:ext cx="4211637" cy="3836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133491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1000"/>
                                        <p:tgtEl>
                                          <p:spTgt spid="9">
                                            <p:txEl>
                                              <p:pRg st="1" end="1"/>
                                            </p:txEl>
                                          </p:spTgt>
                                        </p:tgtEl>
                                      </p:cBhvr>
                                    </p:animEffect>
                                    <p:anim calcmode="lin" valueType="num">
                                      <p:cBhvr>
                                        <p:cTn id="1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1000"/>
                                        <p:tgtEl>
                                          <p:spTgt spid="9">
                                            <p:txEl>
                                              <p:pRg st="2" end="2"/>
                                            </p:txEl>
                                          </p:spTgt>
                                        </p:tgtEl>
                                      </p:cBhvr>
                                    </p:animEffect>
                                    <p:anim calcmode="lin" valueType="num">
                                      <p:cBhvr>
                                        <p:cTn id="1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1000"/>
                                        <p:tgtEl>
                                          <p:spTgt spid="9">
                                            <p:txEl>
                                              <p:pRg st="3" end="3"/>
                                            </p:txEl>
                                          </p:spTgt>
                                        </p:tgtEl>
                                      </p:cBhvr>
                                    </p:animEffect>
                                    <p:anim calcmode="lin" valueType="num">
                                      <p:cBhvr>
                                        <p:cTn id="2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1000"/>
                                        <p:tgtEl>
                                          <p:spTgt spid="9">
                                            <p:txEl>
                                              <p:pRg st="4" end="4"/>
                                            </p:txEl>
                                          </p:spTgt>
                                        </p:tgtEl>
                                      </p:cBhvr>
                                    </p:animEffect>
                                    <p:anim calcmode="lin" valueType="num">
                                      <p:cBhvr>
                                        <p:cTn id="2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DEA3F-D634-4731-9523-78C7EB2605C1}"/>
              </a:ext>
            </a:extLst>
          </p:cNvPr>
          <p:cNvSpPr>
            <a:spLocks noGrp="1"/>
          </p:cNvSpPr>
          <p:nvPr>
            <p:ph type="title"/>
          </p:nvPr>
        </p:nvSpPr>
        <p:spPr>
          <a:xfrm>
            <a:off x="685800" y="1524000"/>
            <a:ext cx="6873240" cy="636270"/>
          </a:xfrm>
        </p:spPr>
        <p:txBody>
          <a:bodyPr>
            <a:normAutofit fontScale="90000"/>
          </a:bodyPr>
          <a:lstStyle/>
          <a:p>
            <a:r>
              <a:rPr lang="en-GB" sz="4000" dirty="0"/>
              <a:t>Mrs </a:t>
            </a:r>
            <a:r>
              <a:rPr lang="en-GB" sz="4000" dirty="0" err="1"/>
              <a:t>Rehena</a:t>
            </a:r>
            <a:r>
              <a:rPr lang="en-GB" sz="4000" dirty="0"/>
              <a:t> khatun</a:t>
            </a:r>
          </a:p>
        </p:txBody>
      </p:sp>
      <p:pic>
        <p:nvPicPr>
          <p:cNvPr id="6" name="Picture Placeholder 5" descr="A close up of a logo&#10;&#10;Description automatically generated">
            <a:extLst>
              <a:ext uri="{FF2B5EF4-FFF2-40B4-BE49-F238E27FC236}">
                <a16:creationId xmlns:a16="http://schemas.microsoft.com/office/drawing/2014/main" id="{A58A0C5D-0094-4B68-96A0-BB95704BB833}"/>
              </a:ext>
            </a:extLst>
          </p:cNvPr>
          <p:cNvPicPr>
            <a:picLocks noGrp="1" noChangeAspect="1"/>
          </p:cNvPicPr>
          <p:nvPr>
            <p:ph type="pic" idx="1"/>
          </p:nvPr>
        </p:nvPicPr>
        <p:blipFill>
          <a:blip r:embed="rId2"/>
          <a:srcRect l="16667" r="16667"/>
          <a:stretch>
            <a:fillRect/>
          </a:stretch>
        </p:blipFill>
        <p:spPr/>
      </p:pic>
      <p:sp>
        <p:nvSpPr>
          <p:cNvPr id="4" name="Text Placeholder 3">
            <a:extLst>
              <a:ext uri="{FF2B5EF4-FFF2-40B4-BE49-F238E27FC236}">
                <a16:creationId xmlns:a16="http://schemas.microsoft.com/office/drawing/2014/main" id="{79C5DA04-52BB-47C3-8D6F-9F1081A8F809}"/>
              </a:ext>
            </a:extLst>
          </p:cNvPr>
          <p:cNvSpPr>
            <a:spLocks noGrp="1"/>
          </p:cNvSpPr>
          <p:nvPr>
            <p:ph type="body" sz="half" idx="2"/>
          </p:nvPr>
        </p:nvSpPr>
        <p:spPr>
          <a:xfrm>
            <a:off x="685800" y="2160271"/>
            <a:ext cx="6873240" cy="4058414"/>
          </a:xfrm>
        </p:spPr>
        <p:txBody>
          <a:bodyPr>
            <a:normAutofit/>
          </a:bodyPr>
          <a:lstStyle/>
          <a:p>
            <a:r>
              <a:rPr lang="en-GB" sz="2400" dirty="0"/>
              <a:t>How does DNA apply theory to practice in the management of staff motivation?</a:t>
            </a:r>
          </a:p>
          <a:p>
            <a:endParaRPr lang="en-GB" sz="2400" dirty="0"/>
          </a:p>
          <a:p>
            <a:r>
              <a:rPr lang="en-GB" sz="2400" dirty="0"/>
              <a:t>NDA has their own theory in practice to manage their staff's, as they follow that specific style of management. </a:t>
            </a:r>
          </a:p>
          <a:p>
            <a:r>
              <a:rPr lang="en-GB" sz="2400" dirty="0"/>
              <a:t>Then it would be easier for them to achieve their goal or success. </a:t>
            </a:r>
          </a:p>
          <a:p>
            <a:endParaRPr lang="en-GB" sz="2400" dirty="0"/>
          </a:p>
        </p:txBody>
      </p:sp>
    </p:spTree>
    <p:extLst>
      <p:ext uri="{BB962C8B-B14F-4D97-AF65-F5344CB8AC3E}">
        <p14:creationId xmlns:p14="http://schemas.microsoft.com/office/powerpoint/2010/main" val="23889056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4C03E4-F79F-442D-B7BC-BA61B0051A31}"/>
              </a:ext>
            </a:extLst>
          </p:cNvPr>
          <p:cNvSpPr>
            <a:spLocks noGrp="1"/>
          </p:cNvSpPr>
          <p:nvPr>
            <p:ph type="subTitle" idx="1"/>
          </p:nvPr>
        </p:nvSpPr>
        <p:spPr>
          <a:xfrm>
            <a:off x="1371600" y="937260"/>
            <a:ext cx="9448800" cy="5063490"/>
          </a:xfrm>
        </p:spPr>
        <p:txBody>
          <a:bodyPr/>
          <a:lstStyle/>
          <a:p>
            <a:r>
              <a:rPr lang="en-GB" sz="2400" dirty="0"/>
              <a:t>•always acting safely and </a:t>
            </a:r>
            <a:r>
              <a:rPr lang="en-GB" sz="2400" dirty="0" err="1"/>
              <a:t>resposibly</a:t>
            </a:r>
            <a:r>
              <a:rPr lang="en-GB" sz="2400" dirty="0"/>
              <a:t> </a:t>
            </a:r>
          </a:p>
          <a:p>
            <a:r>
              <a:rPr lang="en-GB" sz="2400" dirty="0"/>
              <a:t>•building talent and teams </a:t>
            </a:r>
          </a:p>
          <a:p>
            <a:r>
              <a:rPr lang="en-GB" sz="2400" dirty="0"/>
              <a:t>•being open and transparent </a:t>
            </a:r>
          </a:p>
          <a:p>
            <a:r>
              <a:rPr lang="en-GB" sz="2400" dirty="0"/>
              <a:t>•challenging themselves and the contractor's </a:t>
            </a:r>
          </a:p>
          <a:p>
            <a:r>
              <a:rPr lang="en-GB" sz="2400" dirty="0"/>
              <a:t>•delivering what they promise </a:t>
            </a:r>
          </a:p>
          <a:p>
            <a:r>
              <a:rPr lang="en-GB" sz="2400" dirty="0"/>
              <a:t>•learning from experience </a:t>
            </a:r>
          </a:p>
          <a:p>
            <a:endParaRPr lang="en-GB" dirty="0"/>
          </a:p>
        </p:txBody>
      </p:sp>
    </p:spTree>
    <p:extLst>
      <p:ext uri="{BB962C8B-B14F-4D97-AF65-F5344CB8AC3E}">
        <p14:creationId xmlns:p14="http://schemas.microsoft.com/office/powerpoint/2010/main" val="8361962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4C03E4-F79F-442D-B7BC-BA61B0051A31}"/>
              </a:ext>
            </a:extLst>
          </p:cNvPr>
          <p:cNvSpPr>
            <a:spLocks noGrp="1"/>
          </p:cNvSpPr>
          <p:nvPr>
            <p:ph type="subTitle" idx="1"/>
          </p:nvPr>
        </p:nvSpPr>
        <p:spPr>
          <a:xfrm>
            <a:off x="1371600" y="1152524"/>
            <a:ext cx="9448800" cy="4848225"/>
          </a:xfrm>
        </p:spPr>
        <p:txBody>
          <a:bodyPr/>
          <a:lstStyle/>
          <a:p>
            <a:endParaRPr lang="en-GB" sz="2400" dirty="0"/>
          </a:p>
          <a:p>
            <a:endParaRPr lang="en-GB" sz="2400" dirty="0"/>
          </a:p>
          <a:p>
            <a:endParaRPr lang="en-GB" sz="2400" dirty="0"/>
          </a:p>
          <a:p>
            <a:r>
              <a:rPr lang="en-GB" sz="2400" dirty="0"/>
              <a:t>By implementing these theories with the management system, the work can be done in a much better way.</a:t>
            </a:r>
          </a:p>
          <a:p>
            <a:endParaRPr lang="en-GB" dirty="0"/>
          </a:p>
        </p:txBody>
      </p:sp>
    </p:spTree>
    <p:extLst>
      <p:ext uri="{BB962C8B-B14F-4D97-AF65-F5344CB8AC3E}">
        <p14:creationId xmlns:p14="http://schemas.microsoft.com/office/powerpoint/2010/main" val="22730819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8CC8B5-CF10-4EDB-BEDB-F399F407AAEF}"/>
              </a:ext>
            </a:extLst>
          </p:cNvPr>
          <p:cNvSpPr>
            <a:spLocks noGrp="1"/>
          </p:cNvSpPr>
          <p:nvPr>
            <p:ph type="title"/>
          </p:nvPr>
        </p:nvSpPr>
        <p:spPr>
          <a:xfrm>
            <a:off x="4288860" y="654465"/>
            <a:ext cx="4783347" cy="1295400"/>
          </a:xfrm>
        </p:spPr>
        <p:txBody>
          <a:bodyPr/>
          <a:lstStyle/>
          <a:p>
            <a:r>
              <a:rPr lang="en-GB" dirty="0"/>
              <a:t>Job enrichment</a:t>
            </a:r>
          </a:p>
        </p:txBody>
      </p:sp>
      <p:sp>
        <p:nvSpPr>
          <p:cNvPr id="5" name="Text Placeholder 4">
            <a:extLst>
              <a:ext uri="{FF2B5EF4-FFF2-40B4-BE49-F238E27FC236}">
                <a16:creationId xmlns:a16="http://schemas.microsoft.com/office/drawing/2014/main" id="{712D0B76-1365-4A57-8AD0-CAE69AE6A01D}"/>
              </a:ext>
            </a:extLst>
          </p:cNvPr>
          <p:cNvSpPr>
            <a:spLocks noGrp="1"/>
          </p:cNvSpPr>
          <p:nvPr>
            <p:ph type="body" idx="1"/>
          </p:nvPr>
        </p:nvSpPr>
        <p:spPr>
          <a:xfrm>
            <a:off x="609609" y="2605088"/>
            <a:ext cx="5079991" cy="823912"/>
          </a:xfrm>
        </p:spPr>
        <p:txBody>
          <a:bodyPr/>
          <a:lstStyle/>
          <a:p>
            <a:r>
              <a:rPr lang="en-GB" dirty="0"/>
              <a:t>Employee</a:t>
            </a:r>
          </a:p>
        </p:txBody>
      </p:sp>
      <p:sp>
        <p:nvSpPr>
          <p:cNvPr id="6" name="Content Placeholder 5">
            <a:extLst>
              <a:ext uri="{FF2B5EF4-FFF2-40B4-BE49-F238E27FC236}">
                <a16:creationId xmlns:a16="http://schemas.microsoft.com/office/drawing/2014/main" id="{6D9E2E43-214A-4185-96B8-B842695D3ACE}"/>
              </a:ext>
            </a:extLst>
          </p:cNvPr>
          <p:cNvSpPr>
            <a:spLocks noGrp="1"/>
          </p:cNvSpPr>
          <p:nvPr>
            <p:ph sz="half" idx="2"/>
          </p:nvPr>
        </p:nvSpPr>
        <p:spPr>
          <a:xfrm>
            <a:off x="377825" y="3582888"/>
            <a:ext cx="5311775" cy="2209960"/>
          </a:xfrm>
        </p:spPr>
        <p:txBody>
          <a:bodyPr>
            <a:noAutofit/>
          </a:bodyPr>
          <a:lstStyle/>
          <a:p>
            <a:pPr lvl="0"/>
            <a:r>
              <a:rPr lang="en-GB" sz="2400" dirty="0"/>
              <a:t>Have greater variety </a:t>
            </a:r>
          </a:p>
          <a:p>
            <a:pPr lvl="0"/>
            <a:r>
              <a:rPr lang="en-GB" sz="2400" dirty="0"/>
              <a:t>Gives more responsibility </a:t>
            </a:r>
          </a:p>
          <a:p>
            <a:pPr lvl="0"/>
            <a:r>
              <a:rPr lang="en-GB" sz="2400" dirty="0"/>
              <a:t>More chance for personal growth </a:t>
            </a:r>
          </a:p>
          <a:p>
            <a:pPr lvl="0"/>
            <a:r>
              <a:rPr lang="en-GB" sz="2400" dirty="0"/>
              <a:t>Greater work experience </a:t>
            </a:r>
          </a:p>
          <a:p>
            <a:r>
              <a:rPr lang="en-GB" sz="2400" dirty="0"/>
              <a:t>Helps to explore your interests</a:t>
            </a:r>
          </a:p>
        </p:txBody>
      </p:sp>
      <p:sp>
        <p:nvSpPr>
          <p:cNvPr id="7" name="Text Placeholder 6">
            <a:extLst>
              <a:ext uri="{FF2B5EF4-FFF2-40B4-BE49-F238E27FC236}">
                <a16:creationId xmlns:a16="http://schemas.microsoft.com/office/drawing/2014/main" id="{A080BA5D-72AE-4537-8F9B-B86BEEED4316}"/>
              </a:ext>
            </a:extLst>
          </p:cNvPr>
          <p:cNvSpPr>
            <a:spLocks noGrp="1"/>
          </p:cNvSpPr>
          <p:nvPr>
            <p:ph type="body" sz="quarter" idx="3"/>
          </p:nvPr>
        </p:nvSpPr>
        <p:spPr>
          <a:xfrm>
            <a:off x="5973852" y="2758476"/>
            <a:ext cx="5105400" cy="823912"/>
          </a:xfrm>
        </p:spPr>
        <p:txBody>
          <a:bodyPr/>
          <a:lstStyle/>
          <a:p>
            <a:r>
              <a:rPr lang="en-GB" dirty="0"/>
              <a:t>Employer </a:t>
            </a:r>
          </a:p>
        </p:txBody>
      </p:sp>
      <p:sp>
        <p:nvSpPr>
          <p:cNvPr id="8" name="Content Placeholder 7">
            <a:extLst>
              <a:ext uri="{FF2B5EF4-FFF2-40B4-BE49-F238E27FC236}">
                <a16:creationId xmlns:a16="http://schemas.microsoft.com/office/drawing/2014/main" id="{D9181FD8-BFF9-4A8A-BF0E-FFA47E422D0C}"/>
              </a:ext>
            </a:extLst>
          </p:cNvPr>
          <p:cNvSpPr>
            <a:spLocks noGrp="1"/>
          </p:cNvSpPr>
          <p:nvPr>
            <p:ph sz="quarter" idx="4"/>
          </p:nvPr>
        </p:nvSpPr>
        <p:spPr>
          <a:xfrm>
            <a:off x="5689600" y="3627522"/>
            <a:ext cx="5334000" cy="2067920"/>
          </a:xfrm>
        </p:spPr>
        <p:txBody>
          <a:bodyPr>
            <a:normAutofit/>
          </a:bodyPr>
          <a:lstStyle/>
          <a:p>
            <a:pPr lvl="0"/>
            <a:r>
              <a:rPr lang="en-GB" sz="2400" dirty="0"/>
              <a:t>Better Performance </a:t>
            </a:r>
          </a:p>
          <a:p>
            <a:pPr lvl="0"/>
            <a:r>
              <a:rPr lang="en-GB" sz="2400" dirty="0"/>
              <a:t>Less absenteeism </a:t>
            </a:r>
          </a:p>
          <a:p>
            <a:pPr lvl="0"/>
            <a:r>
              <a:rPr lang="en-GB" sz="2400" dirty="0"/>
              <a:t>Lower turnover </a:t>
            </a:r>
          </a:p>
          <a:p>
            <a:r>
              <a:rPr lang="en-GB" sz="2400" dirty="0"/>
              <a:t>Identify hidden talents </a:t>
            </a:r>
          </a:p>
        </p:txBody>
      </p:sp>
      <p:sp>
        <p:nvSpPr>
          <p:cNvPr id="9" name="Rectangle 8">
            <a:extLst>
              <a:ext uri="{FF2B5EF4-FFF2-40B4-BE49-F238E27FC236}">
                <a16:creationId xmlns:a16="http://schemas.microsoft.com/office/drawing/2014/main" id="{724CA153-7F48-4D14-8545-BBC1C00026F6}"/>
              </a:ext>
            </a:extLst>
          </p:cNvPr>
          <p:cNvSpPr/>
          <p:nvPr/>
        </p:nvSpPr>
        <p:spPr>
          <a:xfrm>
            <a:off x="707902" y="1987300"/>
            <a:ext cx="10371350" cy="865173"/>
          </a:xfrm>
          <a:prstGeom prst="rect">
            <a:avLst/>
          </a:prstGeom>
        </p:spPr>
        <p:txBody>
          <a:bodyPr wrap="squar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Job enrichment is a management process to redesign jobs and give the employees a new challenge and reduce repetitive work. </a:t>
            </a:r>
          </a:p>
        </p:txBody>
      </p:sp>
      <p:sp>
        <p:nvSpPr>
          <p:cNvPr id="10" name="Rectangle 9">
            <a:extLst>
              <a:ext uri="{FF2B5EF4-FFF2-40B4-BE49-F238E27FC236}">
                <a16:creationId xmlns:a16="http://schemas.microsoft.com/office/drawing/2014/main" id="{69A04561-3A1E-4D89-87C4-960CEC247AF5}"/>
              </a:ext>
            </a:extLst>
          </p:cNvPr>
          <p:cNvSpPr/>
          <p:nvPr/>
        </p:nvSpPr>
        <p:spPr>
          <a:xfrm>
            <a:off x="8166119" y="6141073"/>
            <a:ext cx="2989921" cy="658835"/>
          </a:xfrm>
          <a:prstGeom prst="rect">
            <a:avLst/>
          </a:prstGeom>
        </p:spPr>
        <p:txBody>
          <a:bodyPr wrap="none">
            <a:spAutoFit/>
          </a:bodyPr>
          <a:lstStyle/>
          <a:p>
            <a:pPr>
              <a:lnSpc>
                <a:spcPct val="107000"/>
              </a:lnSpc>
              <a:spcAft>
                <a:spcPts val="800"/>
              </a:spcAft>
            </a:pPr>
            <a:r>
              <a:rPr lang="en-GB" sz="3600" dirty="0" err="1">
                <a:latin typeface="Calibri" panose="020F0502020204030204" pitchFamily="34" charset="0"/>
                <a:ea typeface="Calibri" panose="020F0502020204030204" pitchFamily="34" charset="0"/>
                <a:cs typeface="Times New Roman" panose="02020603050405020304" pitchFamily="18" charset="0"/>
              </a:rPr>
              <a:t>Azmah</a:t>
            </a:r>
            <a:r>
              <a:rPr lang="en-GB" sz="3600" dirty="0">
                <a:latin typeface="Calibri" panose="020F0502020204030204" pitchFamily="34" charset="0"/>
                <a:ea typeface="Calibri" panose="020F0502020204030204" pitchFamily="34" charset="0"/>
                <a:cs typeface="Times New Roman" panose="02020603050405020304" pitchFamily="18" charset="0"/>
              </a:rPr>
              <a:t> Qurban</a:t>
            </a:r>
          </a:p>
        </p:txBody>
      </p:sp>
    </p:spTree>
    <p:extLst>
      <p:ext uri="{BB962C8B-B14F-4D97-AF65-F5344CB8AC3E}">
        <p14:creationId xmlns:p14="http://schemas.microsoft.com/office/powerpoint/2010/main" val="15563079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barn(inVertical)">
                                      <p:cBhvr>
                                        <p:cTn id="25" dur="500"/>
                                        <p:tgtEl>
                                          <p:spTgt spid="6">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Effect transition="in" filter="barn(inVertical)">
                                      <p:cBhvr>
                                        <p:cTn id="30" dur="500"/>
                                        <p:tgtEl>
                                          <p:spTgt spid="6">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barn(inVertical)">
                                      <p:cBhvr>
                                        <p:cTn id="35" dur="500"/>
                                        <p:tgtEl>
                                          <p:spTgt spid="6">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6">
                                            <p:txEl>
                                              <p:pRg st="3" end="3"/>
                                            </p:txEl>
                                          </p:spTgt>
                                        </p:tgtEl>
                                        <p:attrNameLst>
                                          <p:attrName>style.visibility</p:attrName>
                                        </p:attrNameLst>
                                      </p:cBhvr>
                                      <p:to>
                                        <p:strVal val="visible"/>
                                      </p:to>
                                    </p:set>
                                    <p:animEffect transition="in" filter="barn(inVertical)">
                                      <p:cBhvr>
                                        <p:cTn id="40" dur="500"/>
                                        <p:tgtEl>
                                          <p:spTgt spid="6">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nodeType="click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animEffect transition="in" filter="barn(inVertical)">
                                      <p:cBhvr>
                                        <p:cTn id="45" dur="500"/>
                                        <p:tgtEl>
                                          <p:spTgt spid="6">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7">
                                            <p:txEl>
                                              <p:pRg st="0" end="0"/>
                                            </p:txEl>
                                          </p:spTgt>
                                        </p:tgtEl>
                                        <p:attrNameLst>
                                          <p:attrName>style.visibility</p:attrName>
                                        </p:attrNameLst>
                                      </p:cBhvr>
                                      <p:to>
                                        <p:strVal val="visible"/>
                                      </p:to>
                                    </p:set>
                                    <p:anim calcmode="lin" valueType="num">
                                      <p:cBhvr additive="base">
                                        <p:cTn id="50"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8">
                                            <p:txEl>
                                              <p:pRg st="0" end="0"/>
                                            </p:txEl>
                                          </p:spTgt>
                                        </p:tgtEl>
                                        <p:attrNameLst>
                                          <p:attrName>style.visibility</p:attrName>
                                        </p:attrNameLst>
                                      </p:cBhvr>
                                      <p:to>
                                        <p:strVal val="visible"/>
                                      </p:to>
                                    </p:set>
                                    <p:animEffect transition="in" filter="barn(inVertical)">
                                      <p:cBhvr>
                                        <p:cTn id="56" dur="500"/>
                                        <p:tgtEl>
                                          <p:spTgt spid="8">
                                            <p:txEl>
                                              <p:pRg st="0" end="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nodeType="clickEffect">
                                  <p:stCondLst>
                                    <p:cond delay="0"/>
                                  </p:stCondLst>
                                  <p:childTnLst>
                                    <p:set>
                                      <p:cBhvr>
                                        <p:cTn id="60" dur="1" fill="hold">
                                          <p:stCondLst>
                                            <p:cond delay="0"/>
                                          </p:stCondLst>
                                        </p:cTn>
                                        <p:tgtEl>
                                          <p:spTgt spid="8">
                                            <p:txEl>
                                              <p:pRg st="1" end="1"/>
                                            </p:txEl>
                                          </p:spTgt>
                                        </p:tgtEl>
                                        <p:attrNameLst>
                                          <p:attrName>style.visibility</p:attrName>
                                        </p:attrNameLst>
                                      </p:cBhvr>
                                      <p:to>
                                        <p:strVal val="visible"/>
                                      </p:to>
                                    </p:set>
                                    <p:animEffect transition="in" filter="barn(inVertical)">
                                      <p:cBhvr>
                                        <p:cTn id="61" dur="500"/>
                                        <p:tgtEl>
                                          <p:spTgt spid="8">
                                            <p:txEl>
                                              <p:pRg st="1" end="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nodeType="clickEffect">
                                  <p:stCondLst>
                                    <p:cond delay="0"/>
                                  </p:stCondLst>
                                  <p:childTnLst>
                                    <p:set>
                                      <p:cBhvr>
                                        <p:cTn id="65" dur="1" fill="hold">
                                          <p:stCondLst>
                                            <p:cond delay="0"/>
                                          </p:stCondLst>
                                        </p:cTn>
                                        <p:tgtEl>
                                          <p:spTgt spid="8">
                                            <p:txEl>
                                              <p:pRg st="2" end="2"/>
                                            </p:txEl>
                                          </p:spTgt>
                                        </p:tgtEl>
                                        <p:attrNameLst>
                                          <p:attrName>style.visibility</p:attrName>
                                        </p:attrNameLst>
                                      </p:cBhvr>
                                      <p:to>
                                        <p:strVal val="visible"/>
                                      </p:to>
                                    </p:set>
                                    <p:animEffect transition="in" filter="barn(inVertical)">
                                      <p:cBhvr>
                                        <p:cTn id="66" dur="500"/>
                                        <p:tgtEl>
                                          <p:spTgt spid="8">
                                            <p:txEl>
                                              <p:pRg st="2" end="2"/>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6" presetClass="entr" presetSubtype="21" fill="hold" nodeType="clickEffect">
                                  <p:stCondLst>
                                    <p:cond delay="0"/>
                                  </p:stCondLst>
                                  <p:childTnLst>
                                    <p:set>
                                      <p:cBhvr>
                                        <p:cTn id="70" dur="1" fill="hold">
                                          <p:stCondLst>
                                            <p:cond delay="0"/>
                                          </p:stCondLst>
                                        </p:cTn>
                                        <p:tgtEl>
                                          <p:spTgt spid="8">
                                            <p:txEl>
                                              <p:pRg st="3" end="3"/>
                                            </p:txEl>
                                          </p:spTgt>
                                        </p:tgtEl>
                                        <p:attrNameLst>
                                          <p:attrName>style.visibility</p:attrName>
                                        </p:attrNameLst>
                                      </p:cBhvr>
                                      <p:to>
                                        <p:strVal val="visible"/>
                                      </p:to>
                                    </p:set>
                                    <p:animEffect transition="in" filter="barn(inVertical)">
                                      <p:cBhvr>
                                        <p:cTn id="71"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34F0A1B-1D7F-4861-A524-438C067C621B}"/>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4000" kern="1200" cap="all" baseline="0" dirty="0">
                <a:solidFill>
                  <a:schemeClr val="tx1"/>
                </a:solidFill>
                <a:latin typeface="+mj-lt"/>
                <a:ea typeface="+mj-ea"/>
                <a:cs typeface="+mj-cs"/>
              </a:rPr>
              <a:t>Problems experienced through job enrichment </a:t>
            </a:r>
          </a:p>
        </p:txBody>
      </p:sp>
      <p:sp>
        <p:nvSpPr>
          <p:cNvPr id="9" name="Text Placeholder 8">
            <a:extLst>
              <a:ext uri="{FF2B5EF4-FFF2-40B4-BE49-F238E27FC236}">
                <a16:creationId xmlns:a16="http://schemas.microsoft.com/office/drawing/2014/main" id="{4371CDD9-A944-4EE0-B81C-8EE10C652489}"/>
              </a:ext>
            </a:extLst>
          </p:cNvPr>
          <p:cNvSpPr>
            <a:spLocks noGrp="1"/>
          </p:cNvSpPr>
          <p:nvPr>
            <p:ph type="body" sz="half" idx="2"/>
          </p:nvPr>
        </p:nvSpPr>
        <p:spPr>
          <a:xfrm>
            <a:off x="677333" y="2057402"/>
            <a:ext cx="5816600" cy="4161284"/>
          </a:xfrm>
        </p:spPr>
        <p:txBody>
          <a:bodyPr vert="horz" lIns="91440" tIns="45720" rIns="91440" bIns="45720" rtlCol="0">
            <a:normAutofit lnSpcReduction="10000"/>
          </a:bodyPr>
          <a:lstStyle/>
          <a:p>
            <a:pPr marL="285750" lvl="0" indent="-228600">
              <a:buFont typeface="Arial" panose="020B0604020202020204" pitchFamily="34" charset="0"/>
              <a:buChar char="•"/>
            </a:pPr>
            <a:r>
              <a:rPr lang="en-US" sz="2400" dirty="0"/>
              <a:t>Require more knowledge and experience </a:t>
            </a:r>
          </a:p>
          <a:p>
            <a:pPr marL="285750" lvl="0" indent="-228600">
              <a:buFont typeface="Arial" panose="020B0604020202020204" pitchFamily="34" charset="0"/>
              <a:buChar char="•"/>
            </a:pPr>
            <a:endParaRPr lang="en-US" sz="2400" dirty="0"/>
          </a:p>
          <a:p>
            <a:pPr marL="285750" lvl="0" indent="-228600">
              <a:buFont typeface="Arial" panose="020B0604020202020204" pitchFamily="34" charset="0"/>
              <a:buChar char="•"/>
            </a:pPr>
            <a:r>
              <a:rPr lang="en-US" sz="2400" dirty="0"/>
              <a:t>Lack of training </a:t>
            </a:r>
          </a:p>
          <a:p>
            <a:pPr marL="285750" lvl="0" indent="-228600">
              <a:buFont typeface="Arial" panose="020B0604020202020204" pitchFamily="34" charset="0"/>
              <a:buChar char="•"/>
            </a:pPr>
            <a:endParaRPr lang="en-US" sz="2400" dirty="0"/>
          </a:p>
          <a:p>
            <a:pPr marL="285750" lvl="0" indent="-228600">
              <a:buFont typeface="Arial" panose="020B0604020202020204" pitchFamily="34" charset="0"/>
              <a:buChar char="•"/>
            </a:pPr>
            <a:r>
              <a:rPr lang="en-US" sz="2400" dirty="0"/>
              <a:t>Increase workload </a:t>
            </a:r>
          </a:p>
          <a:p>
            <a:pPr marL="285750" lvl="0" indent="-228600">
              <a:buFont typeface="Arial" panose="020B0604020202020204" pitchFamily="34" charset="0"/>
              <a:buChar char="•"/>
            </a:pPr>
            <a:endParaRPr lang="en-US" sz="2400" dirty="0"/>
          </a:p>
          <a:p>
            <a:pPr marL="285750" lvl="0" indent="-228600">
              <a:buFont typeface="Arial" panose="020B0604020202020204" pitchFamily="34" charset="0"/>
              <a:buChar char="•"/>
            </a:pPr>
            <a:r>
              <a:rPr lang="en-US" sz="2400" dirty="0"/>
              <a:t>Nonparticipant conflict </a:t>
            </a:r>
          </a:p>
          <a:p>
            <a:pPr marL="285750" lvl="0" indent="-228600">
              <a:buFont typeface="Arial" panose="020B0604020202020204" pitchFamily="34" charset="0"/>
              <a:buChar char="•"/>
            </a:pPr>
            <a:endParaRPr lang="en-US" sz="2400" dirty="0"/>
          </a:p>
          <a:p>
            <a:pPr marL="285750" lvl="0" indent="-228600">
              <a:buFont typeface="Arial" panose="020B0604020202020204" pitchFamily="34" charset="0"/>
              <a:buChar char="•"/>
            </a:pPr>
            <a:r>
              <a:rPr lang="en-US" sz="2400" dirty="0"/>
              <a:t>High training costs</a:t>
            </a:r>
          </a:p>
          <a:p>
            <a:pPr indent="-228600">
              <a:buFont typeface="Arial" panose="020B0604020202020204" pitchFamily="34" charset="0"/>
              <a:buChar char="•"/>
            </a:pPr>
            <a:endParaRPr lang="en-US" dirty="0"/>
          </a:p>
        </p:txBody>
      </p:sp>
      <p:pic>
        <p:nvPicPr>
          <p:cNvPr id="1026" name="Picture 2" descr="Image result for disadvantages of job enrichment">
            <a:extLst>
              <a:ext uri="{FF2B5EF4-FFF2-40B4-BE49-F238E27FC236}">
                <a16:creationId xmlns:a16="http://schemas.microsoft.com/office/drawing/2014/main" id="{DC1804DB-9AFE-460E-AB17-71DB2BA2C0ED}"/>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17970" r="12547" b="1"/>
          <a:stretch/>
        </p:blipFill>
        <p:spPr bwMode="auto">
          <a:xfrm>
            <a:off x="6985000" y="2418735"/>
            <a:ext cx="4521200" cy="337359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974C7E1-5296-4F8F-8B9E-BF523CD20077}"/>
              </a:ext>
            </a:extLst>
          </p:cNvPr>
          <p:cNvSpPr/>
          <p:nvPr/>
        </p:nvSpPr>
        <p:spPr>
          <a:xfrm>
            <a:off x="7901903" y="5792331"/>
            <a:ext cx="2989921" cy="658835"/>
          </a:xfrm>
          <a:prstGeom prst="rect">
            <a:avLst/>
          </a:prstGeom>
        </p:spPr>
        <p:txBody>
          <a:bodyPr wrap="none">
            <a:spAutoFit/>
          </a:bodyPr>
          <a:lstStyle/>
          <a:p>
            <a:pPr>
              <a:lnSpc>
                <a:spcPct val="107000"/>
              </a:lnSpc>
              <a:spcAft>
                <a:spcPts val="800"/>
              </a:spcAft>
            </a:pPr>
            <a:r>
              <a:rPr lang="en-GB" sz="3600" dirty="0" err="1">
                <a:latin typeface="Calibri" panose="020F0502020204030204" pitchFamily="34" charset="0"/>
                <a:ea typeface="Calibri" panose="020F0502020204030204" pitchFamily="34" charset="0"/>
                <a:cs typeface="Times New Roman" panose="02020603050405020304" pitchFamily="18" charset="0"/>
              </a:rPr>
              <a:t>Azmah</a:t>
            </a:r>
            <a:r>
              <a:rPr lang="en-GB" sz="3600" dirty="0">
                <a:latin typeface="Calibri" panose="020F0502020204030204" pitchFamily="34" charset="0"/>
                <a:ea typeface="Calibri" panose="020F0502020204030204" pitchFamily="34" charset="0"/>
                <a:cs typeface="Times New Roman" panose="02020603050405020304" pitchFamily="18" charset="0"/>
              </a:rPr>
              <a:t> Qurban</a:t>
            </a:r>
          </a:p>
        </p:txBody>
      </p:sp>
    </p:spTree>
    <p:extLst>
      <p:ext uri="{BB962C8B-B14F-4D97-AF65-F5344CB8AC3E}">
        <p14:creationId xmlns:p14="http://schemas.microsoft.com/office/powerpoint/2010/main" val="23243401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fade">
                                      <p:cBhvr>
                                        <p:cTn id="20" dur="1000"/>
                                        <p:tgtEl>
                                          <p:spTgt spid="9">
                                            <p:txEl>
                                              <p:pRg st="2" end="2"/>
                                            </p:txEl>
                                          </p:spTgt>
                                        </p:tgtEl>
                                      </p:cBhvr>
                                    </p:animEffect>
                                    <p:anim calcmode="lin" valueType="num">
                                      <p:cBhvr>
                                        <p:cTn id="21"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1000"/>
                                        <p:tgtEl>
                                          <p:spTgt spid="9">
                                            <p:txEl>
                                              <p:pRg st="4" end="4"/>
                                            </p:txEl>
                                          </p:spTgt>
                                        </p:tgtEl>
                                      </p:cBhvr>
                                    </p:animEffect>
                                    <p:anim calcmode="lin" valueType="num">
                                      <p:cBhvr>
                                        <p:cTn id="2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9">
                                            <p:txEl>
                                              <p:pRg st="6" end="6"/>
                                            </p:txEl>
                                          </p:spTgt>
                                        </p:tgtEl>
                                        <p:attrNameLst>
                                          <p:attrName>style.visibility</p:attrName>
                                        </p:attrNameLst>
                                      </p:cBhvr>
                                      <p:to>
                                        <p:strVal val="visible"/>
                                      </p:to>
                                    </p:set>
                                    <p:animEffect transition="in" filter="fade">
                                      <p:cBhvr>
                                        <p:cTn id="34" dur="1000"/>
                                        <p:tgtEl>
                                          <p:spTgt spid="9">
                                            <p:txEl>
                                              <p:pRg st="6" end="6"/>
                                            </p:txEl>
                                          </p:spTgt>
                                        </p:tgtEl>
                                      </p:cBhvr>
                                    </p:animEffect>
                                    <p:anim calcmode="lin" valueType="num">
                                      <p:cBhvr>
                                        <p:cTn id="35"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8" end="8"/>
                                            </p:txEl>
                                          </p:spTgt>
                                        </p:tgtEl>
                                        <p:attrNameLst>
                                          <p:attrName>style.visibility</p:attrName>
                                        </p:attrNameLst>
                                      </p:cBhvr>
                                      <p:to>
                                        <p:strVal val="visible"/>
                                      </p:to>
                                    </p:set>
                                    <p:animEffect transition="in" filter="fade">
                                      <p:cBhvr>
                                        <p:cTn id="41" dur="1000"/>
                                        <p:tgtEl>
                                          <p:spTgt spid="9">
                                            <p:txEl>
                                              <p:pRg st="8" end="8"/>
                                            </p:txEl>
                                          </p:spTgt>
                                        </p:tgtEl>
                                      </p:cBhvr>
                                    </p:animEffect>
                                    <p:anim calcmode="lin" valueType="num">
                                      <p:cBhvr>
                                        <p:cTn id="42"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D8CD22A-D4CC-4832-A461-877E6308EEED}"/>
              </a:ext>
            </a:extLst>
          </p:cNvPr>
          <p:cNvSpPr>
            <a:spLocks noGrp="1"/>
          </p:cNvSpPr>
          <p:nvPr>
            <p:ph idx="1"/>
          </p:nvPr>
        </p:nvSpPr>
        <p:spPr>
          <a:xfrm>
            <a:off x="677333" y="2194560"/>
            <a:ext cx="5816600" cy="4024125"/>
          </a:xfrm>
        </p:spPr>
        <p:txBody>
          <a:bodyPr>
            <a:normAutofit/>
          </a:bodyPr>
          <a:lstStyle/>
          <a:p>
            <a:r>
              <a:rPr lang="en-GB" sz="2400" dirty="0"/>
              <a:t>NDA ensures its staff become more proficient across a range of skills through training. This allows the employees work to be more interesting and challenging as well as providing flexibility to them. Performance and </a:t>
            </a:r>
          </a:p>
          <a:p>
            <a:endParaRPr lang="en-GB" dirty="0"/>
          </a:p>
        </p:txBody>
      </p:sp>
      <p:pic>
        <p:nvPicPr>
          <p:cNvPr id="26" name="Graphic 25" descr="Head with Gears">
            <a:extLst>
              <a:ext uri="{FF2B5EF4-FFF2-40B4-BE49-F238E27FC236}">
                <a16:creationId xmlns:a16="http://schemas.microsoft.com/office/drawing/2014/main" id="{DD223234-7347-444A-B1A1-B6878677D4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6019" y="1358349"/>
            <a:ext cx="3639337" cy="3639337"/>
          </a:xfrm>
          <a:prstGeom prst="rect">
            <a:avLst/>
          </a:prstGeom>
        </p:spPr>
      </p:pic>
      <p:sp>
        <p:nvSpPr>
          <p:cNvPr id="7" name="Rectangle 6">
            <a:extLst>
              <a:ext uri="{FF2B5EF4-FFF2-40B4-BE49-F238E27FC236}">
                <a16:creationId xmlns:a16="http://schemas.microsoft.com/office/drawing/2014/main" id="{CDFE6C10-3E34-4607-9566-AE2198A6FEC1}"/>
              </a:ext>
            </a:extLst>
          </p:cNvPr>
          <p:cNvSpPr/>
          <p:nvPr/>
        </p:nvSpPr>
        <p:spPr>
          <a:xfrm>
            <a:off x="7880212" y="5469936"/>
            <a:ext cx="2989921" cy="658835"/>
          </a:xfrm>
          <a:prstGeom prst="rect">
            <a:avLst/>
          </a:prstGeom>
        </p:spPr>
        <p:txBody>
          <a:bodyPr wrap="none">
            <a:spAutoFit/>
          </a:bodyPr>
          <a:lstStyle/>
          <a:p>
            <a:pPr>
              <a:lnSpc>
                <a:spcPct val="107000"/>
              </a:lnSpc>
              <a:spcAft>
                <a:spcPts val="800"/>
              </a:spcAft>
            </a:pPr>
            <a:r>
              <a:rPr lang="en-GB" sz="3600" dirty="0" err="1">
                <a:latin typeface="Calibri" panose="020F0502020204030204" pitchFamily="34" charset="0"/>
                <a:ea typeface="Calibri" panose="020F0502020204030204" pitchFamily="34" charset="0"/>
                <a:cs typeface="Times New Roman" panose="02020603050405020304" pitchFamily="18" charset="0"/>
              </a:rPr>
              <a:t>Azmah</a:t>
            </a:r>
            <a:r>
              <a:rPr lang="en-GB" sz="3600" dirty="0">
                <a:latin typeface="Calibri" panose="020F0502020204030204" pitchFamily="34" charset="0"/>
                <a:ea typeface="Calibri" panose="020F0502020204030204" pitchFamily="34" charset="0"/>
                <a:cs typeface="Times New Roman" panose="02020603050405020304" pitchFamily="18" charset="0"/>
              </a:rPr>
              <a:t> Qurban</a:t>
            </a:r>
          </a:p>
        </p:txBody>
      </p:sp>
    </p:spTree>
    <p:extLst>
      <p:ext uri="{BB962C8B-B14F-4D97-AF65-F5344CB8AC3E}">
        <p14:creationId xmlns:p14="http://schemas.microsoft.com/office/powerpoint/2010/main" val="19609036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DEA3F-D634-4731-9523-78C7EB2605C1}"/>
              </a:ext>
            </a:extLst>
          </p:cNvPr>
          <p:cNvSpPr>
            <a:spLocks noGrp="1"/>
          </p:cNvSpPr>
          <p:nvPr>
            <p:ph type="title"/>
          </p:nvPr>
        </p:nvSpPr>
        <p:spPr>
          <a:xfrm>
            <a:off x="685800" y="1524000"/>
            <a:ext cx="6873240" cy="636270"/>
          </a:xfrm>
        </p:spPr>
        <p:txBody>
          <a:bodyPr>
            <a:normAutofit fontScale="90000"/>
          </a:bodyPr>
          <a:lstStyle/>
          <a:p>
            <a:r>
              <a:rPr lang="en-GB" sz="4000"/>
              <a:t>Mr Syed </a:t>
            </a:r>
            <a:r>
              <a:rPr lang="en-GB" sz="4400"/>
              <a:t>Moksudul</a:t>
            </a:r>
            <a:r>
              <a:rPr lang="en-GB" sz="4000"/>
              <a:t> Islam</a:t>
            </a:r>
            <a:endParaRPr lang="en-GB" sz="4000" dirty="0"/>
          </a:p>
        </p:txBody>
      </p:sp>
      <p:pic>
        <p:nvPicPr>
          <p:cNvPr id="6" name="Picture Placeholder 5">
            <a:extLst>
              <a:ext uri="{FF2B5EF4-FFF2-40B4-BE49-F238E27FC236}">
                <a16:creationId xmlns:a16="http://schemas.microsoft.com/office/drawing/2014/main" id="{371A8D27-4846-442C-BE7E-D945AAD5155C}"/>
              </a:ext>
            </a:extLst>
          </p:cNvPr>
          <p:cNvPicPr>
            <a:picLocks noGrp="1" noChangeAspect="1"/>
          </p:cNvPicPr>
          <p:nvPr>
            <p:ph type="pic" idx="1"/>
          </p:nvPr>
        </p:nvPicPr>
        <p:blipFill>
          <a:blip r:embed="rId2"/>
          <a:srcRect l="25000" r="25000"/>
          <a:stretch>
            <a:fillRect/>
          </a:stretch>
        </p:blipFill>
        <p:spPr>
          <a:xfrm>
            <a:off x="7861238" y="751241"/>
            <a:ext cx="3644962" cy="5467443"/>
          </a:xfrm>
        </p:spPr>
      </p:pic>
      <p:sp>
        <p:nvSpPr>
          <p:cNvPr id="4" name="Text Placeholder 3">
            <a:extLst>
              <a:ext uri="{FF2B5EF4-FFF2-40B4-BE49-F238E27FC236}">
                <a16:creationId xmlns:a16="http://schemas.microsoft.com/office/drawing/2014/main" id="{79C5DA04-52BB-47C3-8D6F-9F1081A8F809}"/>
              </a:ext>
            </a:extLst>
          </p:cNvPr>
          <p:cNvSpPr>
            <a:spLocks noGrp="1"/>
          </p:cNvSpPr>
          <p:nvPr>
            <p:ph type="body" sz="half" idx="2"/>
          </p:nvPr>
        </p:nvSpPr>
        <p:spPr>
          <a:xfrm>
            <a:off x="685800" y="2160271"/>
            <a:ext cx="6873240" cy="4058414"/>
          </a:xfrm>
        </p:spPr>
        <p:txBody>
          <a:bodyPr>
            <a:normAutofit/>
          </a:bodyPr>
          <a:lstStyle/>
          <a:p>
            <a:r>
              <a:rPr lang="en-GB" sz="2400" dirty="0"/>
              <a:t>Meeting individual and business needs, is  essential in motivating staffs. It is a vital ingredient in retaining and recruiting future staffs. </a:t>
            </a:r>
          </a:p>
        </p:txBody>
      </p:sp>
    </p:spTree>
    <p:extLst>
      <p:ext uri="{BB962C8B-B14F-4D97-AF65-F5344CB8AC3E}">
        <p14:creationId xmlns:p14="http://schemas.microsoft.com/office/powerpoint/2010/main" val="19464026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4C03E4-F79F-442D-B7BC-BA61B0051A31}"/>
              </a:ext>
            </a:extLst>
          </p:cNvPr>
          <p:cNvSpPr>
            <a:spLocks noGrp="1"/>
          </p:cNvSpPr>
          <p:nvPr>
            <p:ph type="subTitle" idx="1"/>
          </p:nvPr>
        </p:nvSpPr>
        <p:spPr>
          <a:xfrm>
            <a:off x="1371600" y="937260"/>
            <a:ext cx="9448800" cy="5063490"/>
          </a:xfrm>
        </p:spPr>
        <p:txBody>
          <a:bodyPr/>
          <a:lstStyle/>
          <a:p>
            <a:r>
              <a:rPr lang="en-GB" sz="2400" dirty="0"/>
              <a:t>Meeting Individual and business needs.</a:t>
            </a:r>
          </a:p>
          <a:p>
            <a:endParaRPr lang="en-GB" dirty="0"/>
          </a:p>
          <a:p>
            <a:pPr marL="342900" indent="-342900">
              <a:buFont typeface="Arial" panose="020B0604020202020204" pitchFamily="34" charset="0"/>
              <a:buChar char="•"/>
            </a:pPr>
            <a:r>
              <a:rPr lang="en-GB" sz="2400" dirty="0"/>
              <a:t>Delegating more tasks and responsibilities to staffs.</a:t>
            </a:r>
          </a:p>
          <a:p>
            <a:pPr marL="342900" indent="-342900">
              <a:buFont typeface="Arial" panose="020B0604020202020204" pitchFamily="34" charset="0"/>
              <a:buChar char="•"/>
            </a:pPr>
            <a:r>
              <a:rPr lang="en-GB" sz="2400" dirty="0"/>
              <a:t>Job rotation: giving employees opportunities to develop other skills and preventing boredom. </a:t>
            </a:r>
          </a:p>
          <a:p>
            <a:pPr marL="342900" indent="-342900">
              <a:buFont typeface="Arial" panose="020B0604020202020204" pitchFamily="34" charset="0"/>
              <a:buChar char="•"/>
            </a:pPr>
            <a:r>
              <a:rPr lang="en-GB" sz="2400" dirty="0"/>
              <a:t>Skill making: allowing staffs to gain additional skills.</a:t>
            </a:r>
          </a:p>
          <a:p>
            <a:pPr marL="342900" indent="-342900">
              <a:buFont typeface="Arial" panose="020B0604020202020204" pitchFamily="34" charset="0"/>
              <a:buChar char="•"/>
            </a:pPr>
            <a:r>
              <a:rPr lang="en-GB" sz="2400" dirty="0"/>
              <a:t>Empowerment: giving staffs more on planning and decisions will allow them to be more focused their jobs. </a:t>
            </a:r>
          </a:p>
          <a:p>
            <a:pPr marL="342900" indent="-342900">
              <a:buFont typeface="Arial" panose="020B0604020202020204" pitchFamily="34" charset="0"/>
              <a:buChar char="•"/>
            </a:pPr>
            <a:r>
              <a:rPr lang="en-GB" sz="2400" dirty="0"/>
              <a:t>P.D.P ( personal development plan): giving staffs training access to development resource will enrich their skills.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39590051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4C03E4-F79F-442D-B7BC-BA61B0051A31}"/>
              </a:ext>
            </a:extLst>
          </p:cNvPr>
          <p:cNvSpPr>
            <a:spLocks noGrp="1"/>
          </p:cNvSpPr>
          <p:nvPr>
            <p:ph type="subTitle" idx="1"/>
          </p:nvPr>
        </p:nvSpPr>
        <p:spPr>
          <a:xfrm>
            <a:off x="1371600" y="2247900"/>
            <a:ext cx="9448800" cy="3752850"/>
          </a:xfrm>
        </p:spPr>
        <p:txBody>
          <a:bodyPr>
            <a:normAutofit/>
          </a:bodyPr>
          <a:lstStyle/>
          <a:p>
            <a:r>
              <a:rPr lang="en-GB" sz="2400"/>
              <a:t>NDA values skilled employees in a long term occupation, for this they assist employees on relocating. NDA has a policy to help its employees in there daily life and additional benefits like, counselling and leave for the wellbeing of the staff, this is beneficial for the retention of and members.</a:t>
            </a:r>
            <a:endParaRPr lang="en-GB" sz="2400" dirty="0"/>
          </a:p>
        </p:txBody>
      </p:sp>
    </p:spTree>
    <p:extLst>
      <p:ext uri="{BB962C8B-B14F-4D97-AF65-F5344CB8AC3E}">
        <p14:creationId xmlns:p14="http://schemas.microsoft.com/office/powerpoint/2010/main" val="38120633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4A72-2915-44E3-9597-BA9ADDBC2678}"/>
              </a:ext>
            </a:extLst>
          </p:cNvPr>
          <p:cNvSpPr>
            <a:spLocks noGrp="1"/>
          </p:cNvSpPr>
          <p:nvPr>
            <p:ph type="title"/>
          </p:nvPr>
        </p:nvSpPr>
        <p:spPr>
          <a:xfrm>
            <a:off x="685800" y="764373"/>
            <a:ext cx="10659140" cy="862408"/>
          </a:xfrm>
        </p:spPr>
        <p:txBody>
          <a:bodyPr>
            <a:normAutofit/>
          </a:bodyPr>
          <a:lstStyle/>
          <a:p>
            <a:pPr algn="l"/>
            <a:r>
              <a:rPr lang="en-GB" dirty="0"/>
              <a:t>Developing workplace relationship</a:t>
            </a:r>
          </a:p>
        </p:txBody>
      </p:sp>
      <p:pic>
        <p:nvPicPr>
          <p:cNvPr id="4" name="Developing work relation video">
            <a:hlinkClick r:id="" action="ppaction://media"/>
            <a:extLst>
              <a:ext uri="{FF2B5EF4-FFF2-40B4-BE49-F238E27FC236}">
                <a16:creationId xmlns:a16="http://schemas.microsoft.com/office/drawing/2014/main" id="{2345E6E2-9718-4BFF-9357-24AE63CB1F3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45467" y="1605853"/>
            <a:ext cx="8793686" cy="4946082"/>
          </a:xfrm>
          <a:prstGeom prst="rect">
            <a:avLst/>
          </a:prstGeom>
          <a:solidFill>
            <a:srgbClr val="FFFFFF">
              <a:shade val="85000"/>
            </a:srgbClr>
          </a:solidFill>
          <a:ln w="88900" cap="sq">
            <a:solidFill>
              <a:srgbClr val="FFFFFF"/>
            </a:solidFill>
            <a:prstDash val="solid"/>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367664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05E35-2213-4934-AE33-801CECC08731}"/>
              </a:ext>
            </a:extLst>
          </p:cNvPr>
          <p:cNvSpPr>
            <a:spLocks noGrp="1"/>
          </p:cNvSpPr>
          <p:nvPr>
            <p:ph type="ctrTitle"/>
          </p:nvPr>
        </p:nvSpPr>
        <p:spPr/>
        <p:txBody>
          <a:bodyPr/>
          <a:lstStyle/>
          <a:p>
            <a:r>
              <a:rPr lang="en-GB" dirty="0"/>
              <a:t>Thank you</a:t>
            </a:r>
          </a:p>
        </p:txBody>
      </p:sp>
    </p:spTree>
    <p:extLst>
      <p:ext uri="{BB962C8B-B14F-4D97-AF65-F5344CB8AC3E}">
        <p14:creationId xmlns:p14="http://schemas.microsoft.com/office/powerpoint/2010/main" val="133619966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572</Words>
  <Application>Microsoft Office PowerPoint</Application>
  <PresentationFormat>Widescreen</PresentationFormat>
  <Paragraphs>74</Paragraphs>
  <Slides>15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Century Gothic</vt:lpstr>
      <vt:lpstr>Vapor Trail</vt:lpstr>
      <vt:lpstr>Developing a motivated workforce</vt:lpstr>
      <vt:lpstr>Introduction</vt:lpstr>
      <vt:lpstr>Navila hassan </vt:lpstr>
      <vt:lpstr>PowerPoint Presentation</vt:lpstr>
      <vt:lpstr>Mrs Rehena khatun</vt:lpstr>
      <vt:lpstr>PowerPoint Presentation</vt:lpstr>
      <vt:lpstr>PowerPoint Presentation</vt:lpstr>
      <vt:lpstr>Job enrichment</vt:lpstr>
      <vt:lpstr>Problems experienced through job enrichment </vt:lpstr>
      <vt:lpstr>PowerPoint Presentation</vt:lpstr>
      <vt:lpstr>Mr Syed Moksudul Islam</vt:lpstr>
      <vt:lpstr>PowerPoint Presentation</vt:lpstr>
      <vt:lpstr>PowerPoint Presentation</vt:lpstr>
      <vt:lpstr>Developing workplace relationship</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Syed Islam (1709371)</dc:creator>
  <cp:lastModifiedBy>Syed Islam (1709371)</cp:lastModifiedBy>
  <cp:revision>25</cp:revision>
  <dcterms:created xsi:type="dcterms:W3CDTF">2019-06-23T01:42:13Z</dcterms:created>
  <dcterms:modified xsi:type="dcterms:W3CDTF">2019-06-26T10:33:39Z</dcterms:modified>
</cp:coreProperties>
</file>