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331" r:id="rId3"/>
    <p:sldId id="258" r:id="rId4"/>
    <p:sldId id="332" r:id="rId5"/>
    <p:sldId id="333" r:id="rId6"/>
    <p:sldId id="338" r:id="rId7"/>
    <p:sldId id="342" r:id="rId8"/>
    <p:sldId id="340" r:id="rId9"/>
    <p:sldId id="341" r:id="rId10"/>
    <p:sldId id="256" r:id="rId11"/>
    <p:sldId id="349" r:id="rId12"/>
    <p:sldId id="259" r:id="rId13"/>
    <p:sldId id="261" r:id="rId14"/>
    <p:sldId id="262" r:id="rId15"/>
    <p:sldId id="263" r:id="rId16"/>
    <p:sldId id="264" r:id="rId17"/>
    <p:sldId id="265" r:id="rId18"/>
    <p:sldId id="348"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105" d="100"/>
          <a:sy n="105" d="100"/>
        </p:scale>
        <p:origin x="372"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418"/>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smtClean="0"/>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13/06/2023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13/06/2023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13/06/2023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13/06/2023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13/06/2023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svg"/><Relationship Id="rId18" Type="http://schemas.openxmlformats.org/officeDocument/2006/relationships/image" Target="../media/image21.png"/><Relationship Id="rId26" Type="http://schemas.openxmlformats.org/officeDocument/2006/relationships/image" Target="../media/image29.svg"/><Relationship Id="rId3" Type="http://schemas.openxmlformats.org/officeDocument/2006/relationships/image" Target="../media/image6.png"/><Relationship Id="rId21" Type="http://schemas.openxmlformats.org/officeDocument/2006/relationships/image" Target="../media/image24.png"/><Relationship Id="rId7" Type="http://schemas.openxmlformats.org/officeDocument/2006/relationships/image" Target="../media/image10.png"/><Relationship Id="rId12" Type="http://schemas.openxmlformats.org/officeDocument/2006/relationships/image" Target="../media/image15.png"/><Relationship Id="rId17" Type="http://schemas.openxmlformats.org/officeDocument/2006/relationships/image" Target="../media/image20.svg"/><Relationship Id="rId25" Type="http://schemas.openxmlformats.org/officeDocument/2006/relationships/image" Target="../media/image28.svg"/><Relationship Id="rId2" Type="http://schemas.openxmlformats.org/officeDocument/2006/relationships/notesSlide" Target="../notesSlides/notesSlide4.xml"/><Relationship Id="rId16" Type="http://schemas.openxmlformats.org/officeDocument/2006/relationships/image" Target="../media/image19.svg"/><Relationship Id="rId20" Type="http://schemas.openxmlformats.org/officeDocument/2006/relationships/image" Target="../media/image23.svg"/><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14.svg"/><Relationship Id="rId24" Type="http://schemas.openxmlformats.org/officeDocument/2006/relationships/image" Target="../media/image27.png"/><Relationship Id="rId5" Type="http://schemas.openxmlformats.org/officeDocument/2006/relationships/image" Target="../media/image8.png"/><Relationship Id="rId15" Type="http://schemas.openxmlformats.org/officeDocument/2006/relationships/image" Target="../media/image18.png"/><Relationship Id="rId23" Type="http://schemas.openxmlformats.org/officeDocument/2006/relationships/image" Target="../media/image26.svg"/><Relationship Id="rId28" Type="http://schemas.openxmlformats.org/officeDocument/2006/relationships/image" Target="../media/image31.svg"/><Relationship Id="rId10" Type="http://schemas.openxmlformats.org/officeDocument/2006/relationships/image" Target="../media/image13.svg"/><Relationship Id="rId19" Type="http://schemas.openxmlformats.org/officeDocument/2006/relationships/image" Target="../media/image22.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 Id="rId22" Type="http://schemas.openxmlformats.org/officeDocument/2006/relationships/image" Target="../media/image25.svg"/><Relationship Id="rId27" Type="http://schemas.openxmlformats.org/officeDocument/2006/relationships/image" Target="../media/image30.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6.png"/><Relationship Id="rId7"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7.svg"/><Relationship Id="rId9" Type="http://schemas.openxmlformats.org/officeDocument/2006/relationships/image" Target="../media/image38.png"/></Relationships>
</file>

<file path=ppt/slides/_rels/slide17.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6.png"/><Relationship Id="rId7" Type="http://schemas.openxmlformats.org/officeDocument/2006/relationships/image" Target="../media/image42.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7.svg"/><Relationship Id="rId9" Type="http://schemas.openxmlformats.org/officeDocument/2006/relationships/image" Target="../media/image4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Code:ACCA5029</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Programmability</a:t>
            </a:r>
          </a:p>
          <a:p>
            <a:pPr eaLnBrk="1" hangingPunct="1"/>
            <a:endParaRPr lang="en-GB" altLang="en-US" dirty="0">
              <a:solidFill>
                <a:schemeClr val="tx1"/>
              </a:solidFill>
            </a:endParaRPr>
          </a:p>
          <a:p>
            <a:pPr eaLnBrk="1" hangingPunct="1"/>
            <a:r>
              <a:rPr lang="en-GB" altLang="en-US" dirty="0">
                <a:solidFill>
                  <a:schemeClr val="tx1"/>
                </a:solidFill>
              </a:rPr>
              <a:t>Week Number-1</a:t>
            </a:r>
          </a:p>
          <a:p>
            <a:pPr algn="l">
              <a:spcBef>
                <a:spcPts val="300"/>
              </a:spcBef>
              <a:spcAft>
                <a:spcPts val="0"/>
              </a:spcAft>
              <a:tabLst>
                <a:tab pos="2637155" algn="ctr"/>
                <a:tab pos="5274310" algn="r"/>
              </a:tabLst>
            </a:pPr>
            <a:r>
              <a:rPr lang="en-GB" altLang="en-US" dirty="0">
                <a:solidFill>
                  <a:schemeClr val="tx1"/>
                </a:solidFill>
              </a:rPr>
              <a:t>Title: </a:t>
            </a:r>
          </a:p>
          <a:p>
            <a:pPr algn="l">
              <a:spcBef>
                <a:spcPts val="300"/>
              </a:spcBef>
              <a:spcAft>
                <a:spcPts val="0"/>
              </a:spcAft>
              <a:tabLst>
                <a:tab pos="2637155" algn="ctr"/>
                <a:tab pos="5274310" algn="r"/>
              </a:tabLst>
            </a:pPr>
            <a:r>
              <a:rPr lang="en-GB" altLang="en-US" dirty="0">
                <a:solidFill>
                  <a:schemeClr val="tx1"/>
                </a:solidFill>
              </a:rPr>
              <a:t>Basic of Network Programmability &amp; Automation</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endParaRPr lang="en-GB" altLang="en-US" sz="2400" dirty="0"/>
          </a:p>
          <a:p>
            <a:pPr marL="0" indent="0" eaLnBrk="1" hangingPunct="1">
              <a:buNone/>
              <a:defRPr/>
            </a:pPr>
            <a:endParaRPr lang="en-GB" altLang="en-US" sz="2400" dirty="0"/>
          </a:p>
          <a:p>
            <a:pPr marL="0" indent="0" eaLnBrk="1" hangingPunct="1">
              <a:buNone/>
              <a:defRPr/>
            </a:pPr>
            <a:endParaRPr lang="en-GB" altLang="en-US" sz="2400" dirty="0"/>
          </a:p>
          <a:p>
            <a:pPr eaLnBrk="1" hangingPunct="1">
              <a:defRPr/>
            </a:pPr>
            <a:r>
              <a:rPr lang="en-GB" altLang="en-US" sz="2400" dirty="0"/>
              <a:t>Software Development Life Cycle</a:t>
            </a:r>
          </a:p>
          <a:p>
            <a:pPr eaLnBrk="1" hangingPunct="1">
              <a:defRPr/>
            </a:pPr>
            <a:r>
              <a:rPr lang="en-GB" altLang="en-US" sz="2400" dirty="0"/>
              <a:t>DevOps</a:t>
            </a:r>
          </a:p>
          <a:p>
            <a:pPr eaLnBrk="1" hangingPunct="1">
              <a:defRPr/>
            </a:pPr>
            <a:r>
              <a:rPr lang="en-GB" altLang="en-US" sz="2400" dirty="0"/>
              <a:t>Network Programmability</a:t>
            </a:r>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3" end="3"/>
                                            </p:txEl>
                                          </p:spTgt>
                                        </p:tgtEl>
                                        <p:attrNameLst>
                                          <p:attrName>style.visibility</p:attrName>
                                        </p:attrNameLst>
                                      </p:cBhvr>
                                      <p:to>
                                        <p:strVal val="visible"/>
                                      </p:to>
                                    </p:set>
                                    <p:anim calcmode="lin" valueType="num">
                                      <p:cBhvr additive="base">
                                        <p:cTn id="7"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4" end="4"/>
                                            </p:txEl>
                                          </p:spTgt>
                                        </p:tgtEl>
                                        <p:attrNameLst>
                                          <p:attrName>style.visibility</p:attrName>
                                        </p:attrNameLst>
                                      </p:cBhvr>
                                      <p:to>
                                        <p:strVal val="visible"/>
                                      </p:to>
                                    </p:set>
                                    <p:anim calcmode="lin" valueType="num">
                                      <p:cBhvr additive="base">
                                        <p:cTn id="13"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5" end="5"/>
                                            </p:txEl>
                                          </p:spTgt>
                                        </p:tgtEl>
                                        <p:attrNameLst>
                                          <p:attrName>style.visibility</p:attrName>
                                        </p:attrNameLst>
                                      </p:cBhvr>
                                      <p:to>
                                        <p:strVal val="visible"/>
                                      </p:to>
                                    </p:set>
                                    <p:anim calcmode="lin" valueType="num">
                                      <p:cBhvr additive="base">
                                        <p:cTn id="19"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Network Programmability</a:t>
            </a:r>
            <a:br>
              <a:rPr lang="en-GB" altLang="en-US" dirty="0"/>
            </a:br>
            <a:endParaRPr lang="en-GB" altLang="en-US" dirty="0"/>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a:t>  Network programmability is a set of tools to deploy, manage, and troubleshoot a network device. A programmability-enabled network is driven by intelligent software that can deal with a single node or a group of nodes or even or address the network a single unified element.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200" b="1" dirty="0"/>
              <a:t>Why is network programmability necessary for evolving networks?</a:t>
            </a:r>
            <a:endParaRPr lang="en-US" sz="3200" b="1" dirty="0"/>
          </a:p>
        </p:txBody>
      </p:sp>
      <p:sp>
        <p:nvSpPr>
          <p:cNvPr id="3" name="Content Placeholder 2"/>
          <p:cNvSpPr>
            <a:spLocks noGrp="1"/>
          </p:cNvSpPr>
          <p:nvPr>
            <p:ph idx="1"/>
          </p:nvPr>
        </p:nvSpPr>
        <p:spPr>
          <a:xfrm>
            <a:off x="457200" y="1124744"/>
            <a:ext cx="8229600" cy="4680520"/>
          </a:xfrm>
        </p:spPr>
        <p:txBody>
          <a:bodyPr/>
          <a:lstStyle/>
          <a:p>
            <a:r>
              <a:rPr lang="en-GB" dirty="0"/>
              <a:t>Automation and network programmability are key concepts in the evolution of telecom networks. Architecture designed with high degrees of automation and network programmability can rapidly adapt to emerging requirements, and as such improve operational efficiency and time to market for new services</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13/06/2023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network automation</a:t>
            </a:r>
          </a:p>
        </p:txBody>
      </p:sp>
      <p:sp>
        <p:nvSpPr>
          <p:cNvPr id="3" name="Content Placeholder 2"/>
          <p:cNvSpPr>
            <a:spLocks noGrp="1"/>
          </p:cNvSpPr>
          <p:nvPr>
            <p:ph idx="1"/>
          </p:nvPr>
        </p:nvSpPr>
        <p:spPr>
          <a:xfrm>
            <a:off x="457200" y="1196752"/>
            <a:ext cx="8229600" cy="4320481"/>
          </a:xfrm>
        </p:spPr>
        <p:txBody>
          <a:bodyPr/>
          <a:lstStyle/>
          <a:p>
            <a:pPr marL="0" indent="0">
              <a:buNone/>
            </a:pPr>
            <a:r>
              <a:rPr lang="en-GB" sz="2400" dirty="0"/>
              <a:t>Network automation is the process of automating the configuring, managing, testing, deploying, and operating of physical and virtual devices within a network. With everyday network tasks and functions automated and repetitive processes controlled and managed automatically, network service availability improves.</a:t>
            </a:r>
          </a:p>
          <a:p>
            <a:pPr marL="0" indent="0">
              <a:buNone/>
            </a:pPr>
            <a:r>
              <a:rPr lang="en-GB" sz="2400" dirty="0"/>
              <a:t>Any type of network can use network automation. Hardware- and software-based solutions enable data </a:t>
            </a:r>
            <a:r>
              <a:rPr lang="en-GB" sz="2400" dirty="0" err="1"/>
              <a:t>centers</a:t>
            </a:r>
            <a:r>
              <a:rPr lang="en-GB" sz="2400" dirty="0"/>
              <a:t>, service providers, and enterprises to implement network automation to improve efficiency, reduce human error, and lower operating expenses.</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13/06/2023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does Network Automation work?</a:t>
            </a:r>
            <a:endParaRPr lang="en-US" dirty="0"/>
          </a:p>
        </p:txBody>
      </p:sp>
      <p:sp>
        <p:nvSpPr>
          <p:cNvPr id="3" name="Content Placeholder 2"/>
          <p:cNvSpPr>
            <a:spLocks noGrp="1"/>
          </p:cNvSpPr>
          <p:nvPr>
            <p:ph idx="1"/>
          </p:nvPr>
        </p:nvSpPr>
        <p:spPr/>
        <p:txBody>
          <a:bodyPr/>
          <a:lstStyle/>
          <a:p>
            <a:r>
              <a:rPr lang="en-GB" sz="2800" dirty="0"/>
              <a:t>Network automation is the process of automating the configuring, managing, testing, deploying, and operating of physical and virtual devices within a network. With everyday network tasks and functions automated and repetitive processes controlled and managed automatically, network service availability improves.</a:t>
            </a:r>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13/06/2023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Benefits of network automation software</a:t>
            </a:r>
            <a:endParaRPr lang="en-US" dirty="0"/>
          </a:p>
        </p:txBody>
      </p:sp>
      <p:sp>
        <p:nvSpPr>
          <p:cNvPr id="3" name="Content Placeholder 2"/>
          <p:cNvSpPr>
            <a:spLocks noGrp="1"/>
          </p:cNvSpPr>
          <p:nvPr>
            <p:ph idx="1"/>
          </p:nvPr>
        </p:nvSpPr>
        <p:spPr>
          <a:xfrm>
            <a:off x="457200" y="1196752"/>
            <a:ext cx="8229600" cy="4320481"/>
          </a:xfrm>
        </p:spPr>
        <p:txBody>
          <a:bodyPr/>
          <a:lstStyle/>
          <a:p>
            <a:r>
              <a:rPr lang="en-GB" sz="1800" dirty="0"/>
              <a:t>Network automation software can provide several benefits to IT organizations. It is designed to reduce or eliminate various repetitive, manual tasks that are often </a:t>
            </a:r>
            <a:r>
              <a:rPr lang="en-GB" sz="1800" dirty="0" err="1"/>
              <a:t>labor-intensive</a:t>
            </a:r>
            <a:r>
              <a:rPr lang="en-GB" sz="1800" dirty="0"/>
              <a:t>, such as provisioning, configuration changes and policy implementation. Other benefits of network automation software include the following:</a:t>
            </a:r>
          </a:p>
          <a:p>
            <a:r>
              <a:rPr lang="en-GB" sz="1800" dirty="0"/>
              <a:t>reduced chance of human errors, which affect network performance and security;</a:t>
            </a:r>
          </a:p>
          <a:p>
            <a:r>
              <a:rPr lang="en-GB" sz="1800" dirty="0"/>
              <a:t>rapid provisioning of new services, including centralized zero-touch provisioning at remote locations;</a:t>
            </a:r>
          </a:p>
          <a:p>
            <a:r>
              <a:rPr lang="en-GB" sz="1800" dirty="0"/>
              <a:t>ability to locate and identify the root cause of network or security issues; and</a:t>
            </a:r>
          </a:p>
          <a:p>
            <a:r>
              <a:rPr lang="en-GB" sz="1800" dirty="0"/>
              <a:t>reduced security risk, as fewer manual processes means fewer configuration or policy errors that can open the network to attack.</a:t>
            </a:r>
          </a:p>
          <a:p>
            <a:r>
              <a:rPr lang="en-GB" sz="1800" dirty="0"/>
              <a:t>Overall, network automation software can improve network availability and make the network easier to deploy and less </a:t>
            </a:r>
            <a:r>
              <a:rPr lang="en-GB" sz="1800" dirty="0" err="1"/>
              <a:t>labor-intensive</a:t>
            </a:r>
            <a:r>
              <a:rPr lang="en-GB" sz="1800" dirty="0"/>
              <a:t> to operate.</a:t>
            </a:r>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13/06/2023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200" dirty="0">
                <a:latin typeface="Times New Roman" panose="02020603050405020304" pitchFamily="18" charset="0"/>
                <a:cs typeface="Times New Roman" panose="02020603050405020304" pitchFamily="18" charset="0"/>
              </a:rPr>
              <a:t>Network automation requirements</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sp>
        <p:nvSpPr>
          <p:cNvPr id="3" name="Content Placeholder 2"/>
          <p:cNvSpPr>
            <a:spLocks noGrp="1"/>
          </p:cNvSpPr>
          <p:nvPr>
            <p:ph idx="1"/>
          </p:nvPr>
        </p:nvSpPr>
        <p:spPr>
          <a:xfrm>
            <a:off x="457200" y="836712"/>
            <a:ext cx="8229600" cy="4680521"/>
          </a:xfrm>
        </p:spPr>
        <p:txBody>
          <a:bodyPr/>
          <a:lstStyle/>
          <a:p>
            <a:r>
              <a:rPr lang="en-GB" sz="2000" dirty="0"/>
              <a:t>IT teams should carefully evaluate network automation options regarding the specific benefits they bring to the network. Some key questions include the following:</a:t>
            </a:r>
          </a:p>
          <a:p>
            <a:endParaRPr lang="en-GB" sz="2000" dirty="0"/>
          </a:p>
          <a:p>
            <a:r>
              <a:rPr lang="en-GB" sz="2000" dirty="0"/>
              <a:t>What specific network processes are being automated?</a:t>
            </a:r>
          </a:p>
          <a:p>
            <a:r>
              <a:rPr lang="en-GB" sz="2000" dirty="0"/>
              <a:t>Is the software applicable to your multivendor network?</a:t>
            </a:r>
          </a:p>
          <a:p>
            <a:r>
              <a:rPr lang="en-GB" sz="2000" dirty="0"/>
              <a:t>Does the software fit only one part of the network -- e.g., data </a:t>
            </a:r>
            <a:r>
              <a:rPr lang="en-GB" sz="2000" dirty="0" err="1"/>
              <a:t>center</a:t>
            </a:r>
            <a:r>
              <a:rPr lang="en-GB" sz="2000" dirty="0"/>
              <a:t> -- or work across campus and branch networks as well?</a:t>
            </a:r>
          </a:p>
          <a:p>
            <a:r>
              <a:rPr lang="en-GB" sz="2000" dirty="0"/>
              <a:t>Is the software integrated with network security tools?</a:t>
            </a:r>
          </a:p>
          <a:p>
            <a:r>
              <a:rPr lang="en-GB" sz="2000" dirty="0"/>
              <a:t>Network automation software should be easy to learn, implement and use. It should be able to work well with existing management systems and to integrate with IT service management and orchestration technologies.</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13/06/2023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about AI and machine learning?</a:t>
            </a:r>
            <a:endParaRPr lang="en-US" dirty="0"/>
          </a:p>
        </p:txBody>
      </p:sp>
      <p:sp>
        <p:nvSpPr>
          <p:cNvPr id="3" name="Content Placeholder 2"/>
          <p:cNvSpPr>
            <a:spLocks noGrp="1"/>
          </p:cNvSpPr>
          <p:nvPr>
            <p:ph idx="1"/>
          </p:nvPr>
        </p:nvSpPr>
        <p:spPr>
          <a:xfrm>
            <a:off x="457200" y="1340768"/>
            <a:ext cx="8229600" cy="4176465"/>
          </a:xfrm>
        </p:spPr>
        <p:txBody>
          <a:bodyPr/>
          <a:lstStyle/>
          <a:p>
            <a:r>
              <a:rPr lang="en-GB" sz="2000" dirty="0"/>
              <a:t>AI and machine learning are two buzzwords typically used when discussing the future of network automation. Network management systems can learn from large data sets and provide improved insight about problem resolutions.</a:t>
            </a:r>
          </a:p>
          <a:p>
            <a:endParaRPr lang="en-GB" sz="2000" dirty="0"/>
          </a:p>
          <a:p>
            <a:r>
              <a:rPr lang="en-GB" sz="2000" dirty="0"/>
              <a:t>However, the industry is a long way from developing network products that can run themselves. Multiple network and security product types spread across data </a:t>
            </a:r>
            <a:r>
              <a:rPr lang="en-GB" sz="2000" dirty="0" err="1"/>
              <a:t>centers</a:t>
            </a:r>
            <a:r>
              <a:rPr lang="en-GB" sz="2000" dirty="0"/>
              <a:t>, campus and branch locations will continue to drive network complexity. Doyle Research advises IT professionals to be </a:t>
            </a:r>
            <a:r>
              <a:rPr lang="en-GB" sz="2000" dirty="0" err="1"/>
              <a:t>skeptical</a:t>
            </a:r>
            <a:r>
              <a:rPr lang="en-GB" sz="2000" dirty="0"/>
              <a:t> of vendor claims around network automation driven by AI and machine learning</a:t>
            </a:r>
            <a:r>
              <a:rPr lang="en-GB" sz="2400" dirty="0"/>
              <a:t>.</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13/06/2023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 y="857251"/>
            <a:ext cx="9148856" cy="85703"/>
          </a:xfrm>
          <a:prstGeom prst="rect">
            <a:avLst/>
          </a:prstGeom>
        </p:spPr>
      </p:pic>
      <p:pic>
        <p:nvPicPr>
          <p:cNvPr id="3" name="Object 2" descr="preencoded.png"/>
          <p:cNvPicPr>
            <a:picLocks noChangeAspect="1"/>
          </p:cNvPicPr>
          <p:nvPr/>
        </p:nvPicPr>
        <p:blipFill>
          <a:blip r:embed="rId5"/>
          <a:srcRect t="8516" b="8516"/>
          <a:stretch/>
        </p:blipFill>
        <p:spPr>
          <a:xfrm>
            <a:off x="0" y="942953"/>
            <a:ext cx="9141714" cy="5056511"/>
          </a:xfrm>
          <a:prstGeom prst="rect">
            <a:avLst/>
          </a:prstGeom>
        </p:spPr>
      </p:pic>
      <p:sp>
        <p:nvSpPr>
          <p:cNvPr id="4" name="Object 3"/>
          <p:cNvSpPr/>
          <p:nvPr/>
        </p:nvSpPr>
        <p:spPr>
          <a:xfrm>
            <a:off x="917743" y="2646312"/>
            <a:ext cx="7306229" cy="1649794"/>
          </a:xfrm>
          <a:prstGeom prst="rect">
            <a:avLst/>
          </a:prstGeom>
          <a:solidFill>
            <a:srgbClr val="FFFFFF"/>
          </a:solidFill>
        </p:spPr>
      </p:sp>
      <p:sp>
        <p:nvSpPr>
          <p:cNvPr id="5" name="Object 4"/>
          <p:cNvSpPr/>
          <p:nvPr/>
        </p:nvSpPr>
        <p:spPr>
          <a:xfrm>
            <a:off x="866678" y="2832003"/>
            <a:ext cx="7408359" cy="1291468"/>
          </a:xfrm>
          <a:prstGeom prst="rect">
            <a:avLst/>
          </a:prstGeom>
          <a:noFill/>
        </p:spPr>
        <p:txBody>
          <a:bodyPr wrap="square" lIns="0" tIns="0" rIns="0" bIns="0" rtlCol="0" anchor="t"/>
          <a:lstStyle/>
          <a:p>
            <a:pPr algn="ctr">
              <a:lnSpc>
                <a:spcPts val="5086"/>
              </a:lnSpc>
            </a:pPr>
            <a:r>
              <a:rPr lang="en-US" sz="4810" kern="0" spc="48" dirty="0">
                <a:solidFill>
                  <a:srgbClr val="071023">
                    <a:alpha val="50000"/>
                  </a:srgbClr>
                </a:solidFill>
                <a:latin typeface="Poppins" pitchFamily="34" charset="0"/>
                <a:ea typeface="Poppins" pitchFamily="34" charset="-122"/>
                <a:cs typeface="Poppins" pitchFamily="34" charset="-120"/>
              </a:rPr>
              <a:t>An Introduction to </a:t>
            </a:r>
            <a:r>
              <a:rPr lang="en-US" sz="4810" b="1" kern="0" spc="48" dirty="0">
                <a:solidFill>
                  <a:srgbClr val="071023"/>
                </a:solidFill>
                <a:latin typeface="Poppins" pitchFamily="34" charset="0"/>
                <a:ea typeface="Poppins" pitchFamily="34" charset="-122"/>
                <a:cs typeface="Poppins" pitchFamily="34" charset="-120"/>
              </a:rPr>
              <a:t>DevOps</a:t>
            </a:r>
            <a:r>
              <a:rPr lang="en-US" sz="4810" kern="0" spc="48" dirty="0">
                <a:solidFill>
                  <a:srgbClr val="071023">
                    <a:alpha val="50000"/>
                  </a:srgbClr>
                </a:solidFill>
                <a:latin typeface="Poppins" pitchFamily="34" charset="0"/>
                <a:ea typeface="Poppins" pitchFamily="34" charset="-122"/>
                <a:cs typeface="Poppins" pitchFamily="34" charset="-120"/>
              </a:rPr>
              <a:t> for Beginners</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2"/>
          <p:cNvSpPr/>
          <p:nvPr/>
        </p:nvSpPr>
        <p:spPr>
          <a:xfrm>
            <a:off x="0" y="1158830"/>
            <a:ext cx="9141714" cy="358716"/>
          </a:xfrm>
          <a:prstGeom prst="rect">
            <a:avLst/>
          </a:prstGeom>
          <a:noFill/>
        </p:spPr>
        <p:txBody>
          <a:bodyPr wrap="square" lIns="0" tIns="0" rIns="0" bIns="0" rtlCol="0" anchor="t"/>
          <a:lstStyle/>
          <a:p>
            <a:pPr algn="ctr">
              <a:lnSpc>
                <a:spcPts val="2825"/>
              </a:lnSpc>
            </a:pPr>
            <a:r>
              <a:rPr lang="en-US" sz="2672" kern="0" spc="26" dirty="0">
                <a:latin typeface="Poppins" pitchFamily="34" charset="0"/>
                <a:ea typeface="Poppins" pitchFamily="34" charset="-122"/>
                <a:cs typeface="Poppins" pitchFamily="34" charset="-120"/>
              </a:rPr>
              <a:t>The Benefits of </a:t>
            </a:r>
            <a:r>
              <a:rPr lang="en-US" sz="2672" b="1" kern="0" spc="26" dirty="0">
                <a:latin typeface="Poppins" pitchFamily="34" charset="0"/>
                <a:ea typeface="Poppins" pitchFamily="34" charset="-122"/>
                <a:cs typeface="Poppins" pitchFamily="34" charset="-120"/>
              </a:rPr>
              <a:t>DevOps</a:t>
            </a:r>
            <a:endParaRPr lang="en-US" dirty="0"/>
          </a:p>
        </p:txBody>
      </p:sp>
      <p:sp>
        <p:nvSpPr>
          <p:cNvPr id="4" name="Object 3"/>
          <p:cNvSpPr/>
          <p:nvPr/>
        </p:nvSpPr>
        <p:spPr>
          <a:xfrm>
            <a:off x="1107005" y="2381703"/>
            <a:ext cx="1071295" cy="1071295"/>
          </a:xfrm>
          <a:prstGeom prst="ellipse">
            <a:avLst/>
          </a:prstGeom>
          <a:solidFill>
            <a:srgbClr val="B9D5B1"/>
          </a:solidFill>
        </p:spPr>
        <p:txBody>
          <a:bodyPr/>
          <a:lstStyle/>
          <a:p>
            <a:pPr algn="ctr"/>
            <a:endParaRPr lang="en-GB" b="1" dirty="0"/>
          </a:p>
          <a:p>
            <a:pPr algn="ctr"/>
            <a:r>
              <a:rPr lang="en-GB" b="1" dirty="0"/>
              <a:t>1</a:t>
            </a:r>
          </a:p>
        </p:txBody>
      </p:sp>
      <p:sp>
        <p:nvSpPr>
          <p:cNvPr id="6" name="Object 5"/>
          <p:cNvSpPr/>
          <p:nvPr/>
        </p:nvSpPr>
        <p:spPr>
          <a:xfrm>
            <a:off x="334602" y="3519005"/>
            <a:ext cx="2616101" cy="172802"/>
          </a:xfrm>
          <a:prstGeom prst="rect">
            <a:avLst/>
          </a:prstGeom>
          <a:noFill/>
        </p:spPr>
        <p:txBody>
          <a:bodyPr wrap="square" lIns="0" tIns="0" rIns="0" bIns="0" rtlCol="0" anchor="t"/>
          <a:lstStyle/>
          <a:p>
            <a:pPr algn="ctr">
              <a:lnSpc>
                <a:spcPts val="1361"/>
              </a:lnSpc>
            </a:pPr>
            <a:r>
              <a:rPr lang="en-US" sz="1080" dirty="0">
                <a:latin typeface="Space Mono" pitchFamily="34" charset="0"/>
                <a:ea typeface="Space Mono" pitchFamily="34" charset="-122"/>
                <a:cs typeface="Space Mono" pitchFamily="34" charset="-120"/>
              </a:rPr>
              <a:t>Increased Efficiency</a:t>
            </a:r>
            <a:endParaRPr lang="en-US" dirty="0"/>
          </a:p>
        </p:txBody>
      </p:sp>
      <p:sp>
        <p:nvSpPr>
          <p:cNvPr id="7" name="Object 6"/>
          <p:cNvSpPr/>
          <p:nvPr/>
        </p:nvSpPr>
        <p:spPr>
          <a:xfrm>
            <a:off x="334602" y="3756698"/>
            <a:ext cx="2616101" cy="639875"/>
          </a:xfrm>
          <a:prstGeom prst="rect">
            <a:avLst/>
          </a:prstGeom>
          <a:noFill/>
        </p:spPr>
        <p:txBody>
          <a:bodyPr wrap="square" lIns="0" tIns="0" rIns="0" bIns="0" rtlCol="0" anchor="t"/>
          <a:lstStyle/>
          <a:p>
            <a:pPr algn="ctr">
              <a:lnSpc>
                <a:spcPts val="1260"/>
              </a:lnSpc>
              <a:spcBef>
                <a:spcPts val="501"/>
              </a:spcBef>
            </a:pPr>
            <a:r>
              <a:rPr lang="en-US" sz="900" dirty="0">
                <a:latin typeface="Space Mono" pitchFamily="34" charset="0"/>
                <a:ea typeface="Space Mono" pitchFamily="34" charset="-122"/>
                <a:cs typeface="Space Mono" pitchFamily="34" charset="-120"/>
              </a:rPr>
              <a:t>DevOps enables teams to work together more efficiently, reducing the time it takes to develop and deploy applications.</a:t>
            </a:r>
            <a:endParaRPr lang="en-US" dirty="0"/>
          </a:p>
        </p:txBody>
      </p:sp>
      <p:sp>
        <p:nvSpPr>
          <p:cNvPr id="8" name="Object 7"/>
          <p:cNvSpPr/>
          <p:nvPr/>
        </p:nvSpPr>
        <p:spPr>
          <a:xfrm>
            <a:off x="4035210" y="2381703"/>
            <a:ext cx="1071295" cy="1071295"/>
          </a:xfrm>
          <a:prstGeom prst="ellipse">
            <a:avLst/>
          </a:prstGeom>
          <a:solidFill>
            <a:srgbClr val="B9D5B1"/>
          </a:solidFill>
        </p:spPr>
        <p:txBody>
          <a:bodyPr/>
          <a:lstStyle/>
          <a:p>
            <a:pPr algn="ctr"/>
            <a:endParaRPr lang="en-GB" b="1" dirty="0"/>
          </a:p>
          <a:p>
            <a:pPr algn="ctr"/>
            <a:r>
              <a:rPr lang="en-GB" b="1" dirty="0"/>
              <a:t>2</a:t>
            </a:r>
          </a:p>
        </p:txBody>
      </p:sp>
      <p:sp>
        <p:nvSpPr>
          <p:cNvPr id="10" name="Object 9"/>
          <p:cNvSpPr/>
          <p:nvPr/>
        </p:nvSpPr>
        <p:spPr>
          <a:xfrm>
            <a:off x="3223526" y="3519005"/>
            <a:ext cx="2694663" cy="172802"/>
          </a:xfrm>
          <a:prstGeom prst="rect">
            <a:avLst/>
          </a:prstGeom>
          <a:noFill/>
        </p:spPr>
        <p:txBody>
          <a:bodyPr wrap="square" lIns="0" tIns="0" rIns="0" bIns="0" rtlCol="0" anchor="t"/>
          <a:lstStyle/>
          <a:p>
            <a:pPr algn="ctr">
              <a:lnSpc>
                <a:spcPts val="1361"/>
              </a:lnSpc>
            </a:pPr>
            <a:r>
              <a:rPr lang="en-US" sz="1080" dirty="0">
                <a:latin typeface="Space Mono" pitchFamily="34" charset="0"/>
                <a:ea typeface="Space Mono" pitchFamily="34" charset="-122"/>
                <a:cs typeface="Space Mono" pitchFamily="34" charset="-120"/>
              </a:rPr>
              <a:t>Improved Quality</a:t>
            </a:r>
            <a:endParaRPr lang="en-US" dirty="0"/>
          </a:p>
        </p:txBody>
      </p:sp>
      <p:sp>
        <p:nvSpPr>
          <p:cNvPr id="11" name="Object 10"/>
          <p:cNvSpPr/>
          <p:nvPr/>
        </p:nvSpPr>
        <p:spPr>
          <a:xfrm>
            <a:off x="3223526" y="3756698"/>
            <a:ext cx="2694663" cy="639875"/>
          </a:xfrm>
          <a:prstGeom prst="rect">
            <a:avLst/>
          </a:prstGeom>
          <a:noFill/>
        </p:spPr>
        <p:txBody>
          <a:bodyPr wrap="square" lIns="0" tIns="0" rIns="0" bIns="0" rtlCol="0" anchor="t"/>
          <a:lstStyle/>
          <a:p>
            <a:pPr algn="ctr">
              <a:lnSpc>
                <a:spcPts val="1260"/>
              </a:lnSpc>
              <a:spcBef>
                <a:spcPts val="501"/>
              </a:spcBef>
            </a:pPr>
            <a:r>
              <a:rPr lang="en-US" sz="900" dirty="0">
                <a:latin typeface="Space Mono" pitchFamily="34" charset="0"/>
                <a:ea typeface="Space Mono" pitchFamily="34" charset="-122"/>
                <a:cs typeface="Space Mono" pitchFamily="34" charset="-120"/>
              </a:rPr>
              <a:t>DevOps helps to ensure that applications are of a higher quality, as teams are able to quickly identify and fix any issues.</a:t>
            </a:r>
            <a:endParaRPr lang="en-US" dirty="0"/>
          </a:p>
        </p:txBody>
      </p:sp>
      <p:sp>
        <p:nvSpPr>
          <p:cNvPr id="12" name="Object 11"/>
          <p:cNvSpPr/>
          <p:nvPr/>
        </p:nvSpPr>
        <p:spPr>
          <a:xfrm>
            <a:off x="6963415" y="2381703"/>
            <a:ext cx="1071295" cy="1071295"/>
          </a:xfrm>
          <a:prstGeom prst="ellipse">
            <a:avLst/>
          </a:prstGeom>
          <a:solidFill>
            <a:srgbClr val="B9D5B1"/>
          </a:solidFill>
        </p:spPr>
        <p:txBody>
          <a:bodyPr/>
          <a:lstStyle/>
          <a:p>
            <a:endParaRPr lang="en-GB" b="1" dirty="0"/>
          </a:p>
          <a:p>
            <a:r>
              <a:rPr lang="en-GB" b="1" dirty="0"/>
              <a:t>   3</a:t>
            </a:r>
          </a:p>
          <a:p>
            <a:endParaRPr lang="en-GB" dirty="0"/>
          </a:p>
        </p:txBody>
      </p:sp>
      <p:sp>
        <p:nvSpPr>
          <p:cNvPr id="14" name="Object 13"/>
          <p:cNvSpPr/>
          <p:nvPr/>
        </p:nvSpPr>
        <p:spPr>
          <a:xfrm>
            <a:off x="6226365" y="3519005"/>
            <a:ext cx="2545396" cy="172802"/>
          </a:xfrm>
          <a:prstGeom prst="rect">
            <a:avLst/>
          </a:prstGeom>
          <a:noFill/>
        </p:spPr>
        <p:txBody>
          <a:bodyPr wrap="square" lIns="0" tIns="0" rIns="0" bIns="0" rtlCol="0" anchor="t"/>
          <a:lstStyle/>
          <a:p>
            <a:pPr algn="ctr">
              <a:lnSpc>
                <a:spcPts val="1361"/>
              </a:lnSpc>
            </a:pPr>
            <a:r>
              <a:rPr lang="en-US" sz="1080" dirty="0">
                <a:latin typeface="Space Mono" pitchFamily="34" charset="0"/>
                <a:ea typeface="Space Mono" pitchFamily="34" charset="-122"/>
                <a:cs typeface="Space Mono" pitchFamily="34" charset="-120"/>
              </a:rPr>
              <a:t>Faster Delivery</a:t>
            </a:r>
            <a:endParaRPr lang="en-US" dirty="0"/>
          </a:p>
        </p:txBody>
      </p:sp>
      <p:sp>
        <p:nvSpPr>
          <p:cNvPr id="15" name="Object 14"/>
          <p:cNvSpPr/>
          <p:nvPr/>
        </p:nvSpPr>
        <p:spPr>
          <a:xfrm>
            <a:off x="6226365" y="3756698"/>
            <a:ext cx="2545396" cy="479906"/>
          </a:xfrm>
          <a:prstGeom prst="rect">
            <a:avLst/>
          </a:prstGeom>
          <a:noFill/>
        </p:spPr>
        <p:txBody>
          <a:bodyPr wrap="square" lIns="0" tIns="0" rIns="0" bIns="0" rtlCol="0" anchor="t"/>
          <a:lstStyle/>
          <a:p>
            <a:pPr algn="ctr">
              <a:lnSpc>
                <a:spcPts val="1260"/>
              </a:lnSpc>
              <a:spcBef>
                <a:spcPts val="501"/>
              </a:spcBef>
            </a:pPr>
            <a:r>
              <a:rPr lang="en-US" sz="900" dirty="0">
                <a:latin typeface="Space Mono" pitchFamily="34" charset="0"/>
                <a:ea typeface="Space Mono" pitchFamily="34" charset="-122"/>
                <a:cs typeface="Space Mono" pitchFamily="34" charset="-120"/>
              </a:rPr>
              <a:t>DevOps enables teams to deliver applications faster, as processes are streamlined and automated.</a:t>
            </a:r>
            <a:endParaRPr lang="en-US" dirty="0"/>
          </a:p>
        </p:txBody>
      </p:sp>
      <p:sp>
        <p:nvSpPr>
          <p:cNvPr id="17" name="Object 16"/>
          <p:cNvSpPr/>
          <p:nvPr/>
        </p:nvSpPr>
        <p:spPr>
          <a:xfrm>
            <a:off x="1043608" y="4848980"/>
            <a:ext cx="6925657" cy="1210953"/>
          </a:xfrm>
          <a:prstGeom prst="rect">
            <a:avLst/>
          </a:prstGeom>
          <a:noFill/>
        </p:spPr>
        <p:txBody>
          <a:bodyPr wrap="square" lIns="0" tIns="0" rIns="0" bIns="0" rtlCol="0" anchor="t"/>
          <a:lstStyle/>
          <a:p>
            <a:pPr algn="ctr">
              <a:lnSpc>
                <a:spcPts val="1701"/>
              </a:lnSpc>
            </a:pPr>
            <a:r>
              <a:rPr lang="en-US" sz="1350" dirty="0">
                <a:latin typeface="Space Mono" pitchFamily="34" charset="0"/>
                <a:ea typeface="Space Mono" pitchFamily="34" charset="-122"/>
                <a:cs typeface="Space Mono" pitchFamily="34" charset="-120"/>
              </a:rPr>
              <a:t>Overall, DevOps provides many benefits for teams, including increased efficiency, improved quality, and faster delivery.</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 y="857250"/>
            <a:ext cx="9148856" cy="57136"/>
          </a:xfrm>
          <a:prstGeom prst="rect">
            <a:avLst/>
          </a:prstGeom>
        </p:spPr>
      </p:pic>
      <p:sp>
        <p:nvSpPr>
          <p:cNvPr id="3" name="Object 2"/>
          <p:cNvSpPr/>
          <p:nvPr/>
        </p:nvSpPr>
        <p:spPr>
          <a:xfrm>
            <a:off x="0" y="1158830"/>
            <a:ext cx="9141714" cy="358716"/>
          </a:xfrm>
          <a:prstGeom prst="rect">
            <a:avLst/>
          </a:prstGeom>
          <a:noFill/>
        </p:spPr>
        <p:txBody>
          <a:bodyPr wrap="square" lIns="0" tIns="0" rIns="0" bIns="0" rtlCol="0" anchor="t"/>
          <a:lstStyle/>
          <a:p>
            <a:pPr algn="ctr">
              <a:lnSpc>
                <a:spcPts val="2825"/>
              </a:lnSpc>
            </a:pPr>
            <a:r>
              <a:rPr lang="en-US" sz="2672" kern="0" spc="26" dirty="0">
                <a:solidFill>
                  <a:srgbClr val="071023"/>
                </a:solidFill>
                <a:latin typeface="Poppins" pitchFamily="34" charset="0"/>
                <a:ea typeface="Poppins" pitchFamily="34" charset="-122"/>
                <a:cs typeface="Poppins" pitchFamily="34" charset="-120"/>
              </a:rPr>
              <a:t>A </a:t>
            </a:r>
            <a:r>
              <a:rPr lang="en-US" sz="2672" b="1" kern="0" spc="26" dirty="0">
                <a:solidFill>
                  <a:srgbClr val="B9D5B1"/>
                </a:solidFill>
                <a:latin typeface="Poppins" pitchFamily="34" charset="0"/>
                <a:ea typeface="Poppins" pitchFamily="34" charset="-122"/>
                <a:cs typeface="Poppins" pitchFamily="34" charset="-120"/>
              </a:rPr>
              <a:t>Timeline</a:t>
            </a:r>
            <a:r>
              <a:rPr lang="en-US" sz="2672" kern="0" spc="26" dirty="0">
                <a:solidFill>
                  <a:srgbClr val="071023"/>
                </a:solidFill>
                <a:latin typeface="Poppins" pitchFamily="34" charset="0"/>
                <a:ea typeface="Poppins" pitchFamily="34" charset="-122"/>
                <a:cs typeface="Poppins" pitchFamily="34" charset="-120"/>
              </a:rPr>
              <a:t> of DevOps History</a:t>
            </a:r>
            <a:endParaRPr lang="en-US" dirty="0"/>
          </a:p>
        </p:txBody>
      </p:sp>
      <p:pic>
        <p:nvPicPr>
          <p:cNvPr id="4" name="Object 3"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7990" y="3817459"/>
            <a:ext cx="9184566" cy="49994"/>
          </a:xfrm>
          <a:prstGeom prst="rect">
            <a:avLst/>
          </a:prstGeom>
        </p:spPr>
      </p:pic>
      <p:pic>
        <p:nvPicPr>
          <p:cNvPr id="5" name="Object 4"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24725" y="2963995"/>
            <a:ext cx="42852" cy="892745"/>
          </a:xfrm>
          <a:prstGeom prst="rect">
            <a:avLst/>
          </a:prstGeom>
        </p:spPr>
      </p:pic>
      <p:pic>
        <p:nvPicPr>
          <p:cNvPr id="6" name="Object 5"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89013" y="3781750"/>
            <a:ext cx="114272" cy="114272"/>
          </a:xfrm>
          <a:prstGeom prst="rect">
            <a:avLst/>
          </a:prstGeom>
        </p:spPr>
      </p:pic>
      <p:pic>
        <p:nvPicPr>
          <p:cNvPr id="7" name="Object 6" descr="preencoded.png"/>
          <p:cNvPicPr>
            <a:picLocks noChangeAspect="1"/>
          </p:cNvPicPr>
          <p:nvPr/>
        </p:nvPicPr>
        <p:blipFill>
          <a:blip r:embed="rId7">
            <a:extLst>
              <a:ext uri="{96DAC541-7B7A-43D3-8B79-37D633B846F1}">
                <asvg:svgBlip xmlns:asvg="http://schemas.microsoft.com/office/drawing/2016/SVG/main" r:embed="rId11"/>
              </a:ext>
            </a:extLst>
          </a:blip>
          <a:stretch>
            <a:fillRect/>
          </a:stretch>
        </p:blipFill>
        <p:spPr>
          <a:xfrm>
            <a:off x="2267439" y="3817459"/>
            <a:ext cx="42852" cy="892745"/>
          </a:xfrm>
          <a:prstGeom prst="rect">
            <a:avLst/>
          </a:prstGeom>
        </p:spPr>
      </p:pic>
      <p:pic>
        <p:nvPicPr>
          <p:cNvPr id="8" name="Object 7" descr="preencoded.png"/>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2231728" y="3781750"/>
            <a:ext cx="114272" cy="114272"/>
          </a:xfrm>
          <a:prstGeom prst="rect">
            <a:avLst/>
          </a:prstGeom>
        </p:spPr>
      </p:pic>
      <p:pic>
        <p:nvPicPr>
          <p:cNvPr id="9" name="Object 8" descr="preencoded.png"/>
          <p:cNvPicPr>
            <a:picLocks noChangeAspect="1"/>
          </p:cNvPicPr>
          <p:nvPr/>
        </p:nvPicPr>
        <p:blipFill>
          <a:blip r:embed="rId7">
            <a:extLst>
              <a:ext uri="{96DAC541-7B7A-43D3-8B79-37D633B846F1}">
                <asvg:svgBlip xmlns:asvg="http://schemas.microsoft.com/office/drawing/2016/SVG/main" r:embed="rId14"/>
              </a:ext>
            </a:extLst>
          </a:blip>
          <a:stretch>
            <a:fillRect/>
          </a:stretch>
        </p:blipFill>
        <p:spPr>
          <a:xfrm>
            <a:off x="3410154" y="2963995"/>
            <a:ext cx="42852" cy="892745"/>
          </a:xfrm>
          <a:prstGeom prst="rect">
            <a:avLst/>
          </a:prstGeom>
        </p:spPr>
      </p:pic>
      <p:pic>
        <p:nvPicPr>
          <p:cNvPr id="10" name="Object 9" descr="preencoded.png"/>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3374442" y="3781750"/>
            <a:ext cx="114272" cy="114272"/>
          </a:xfrm>
          <a:prstGeom prst="rect">
            <a:avLst/>
          </a:prstGeom>
        </p:spPr>
      </p:pic>
      <p:pic>
        <p:nvPicPr>
          <p:cNvPr id="11" name="Object 10" descr="preencoded.png"/>
          <p:cNvPicPr>
            <a:picLocks noChangeAspect="1"/>
          </p:cNvPicPr>
          <p:nvPr/>
        </p:nvPicPr>
        <p:blipFill>
          <a:blip r:embed="rId7">
            <a:extLst>
              <a:ext uri="{96DAC541-7B7A-43D3-8B79-37D633B846F1}">
                <asvg:svgBlip xmlns:asvg="http://schemas.microsoft.com/office/drawing/2016/SVG/main" r:embed="rId17"/>
              </a:ext>
            </a:extLst>
          </a:blip>
          <a:stretch>
            <a:fillRect/>
          </a:stretch>
        </p:blipFill>
        <p:spPr>
          <a:xfrm>
            <a:off x="4552868" y="3817459"/>
            <a:ext cx="42852" cy="892745"/>
          </a:xfrm>
          <a:prstGeom prst="rect">
            <a:avLst/>
          </a:prstGeom>
        </p:spPr>
      </p:pic>
      <p:pic>
        <p:nvPicPr>
          <p:cNvPr id="12" name="Object 11" descr="preencoded.png"/>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4517157" y="3781750"/>
            <a:ext cx="114272" cy="114272"/>
          </a:xfrm>
          <a:prstGeom prst="rect">
            <a:avLst/>
          </a:prstGeom>
        </p:spPr>
      </p:pic>
      <p:pic>
        <p:nvPicPr>
          <p:cNvPr id="13" name="Object 12" descr="preencoded.png"/>
          <p:cNvPicPr>
            <a:picLocks noChangeAspect="1"/>
          </p:cNvPicPr>
          <p:nvPr/>
        </p:nvPicPr>
        <p:blipFill>
          <a:blip r:embed="rId7">
            <a:extLst>
              <a:ext uri="{96DAC541-7B7A-43D3-8B79-37D633B846F1}">
                <asvg:svgBlip xmlns:asvg="http://schemas.microsoft.com/office/drawing/2016/SVG/main" r:embed="rId20"/>
              </a:ext>
            </a:extLst>
          </a:blip>
          <a:stretch>
            <a:fillRect/>
          </a:stretch>
        </p:blipFill>
        <p:spPr>
          <a:xfrm>
            <a:off x="5695583" y="2963995"/>
            <a:ext cx="42852" cy="892745"/>
          </a:xfrm>
          <a:prstGeom prst="rect">
            <a:avLst/>
          </a:prstGeom>
        </p:spPr>
      </p:pic>
      <p:pic>
        <p:nvPicPr>
          <p:cNvPr id="14" name="Object 13" descr="preencoded.png"/>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5659871" y="3781750"/>
            <a:ext cx="114272" cy="114272"/>
          </a:xfrm>
          <a:prstGeom prst="rect">
            <a:avLst/>
          </a:prstGeom>
        </p:spPr>
      </p:pic>
      <p:pic>
        <p:nvPicPr>
          <p:cNvPr id="15" name="Object 14" descr="preencoded.png"/>
          <p:cNvPicPr>
            <a:picLocks noChangeAspect="1"/>
          </p:cNvPicPr>
          <p:nvPr/>
        </p:nvPicPr>
        <p:blipFill>
          <a:blip r:embed="rId7">
            <a:extLst>
              <a:ext uri="{96DAC541-7B7A-43D3-8B79-37D633B846F1}">
                <asvg:svgBlip xmlns:asvg="http://schemas.microsoft.com/office/drawing/2016/SVG/main" r:embed="rId23"/>
              </a:ext>
            </a:extLst>
          </a:blip>
          <a:stretch>
            <a:fillRect/>
          </a:stretch>
        </p:blipFill>
        <p:spPr>
          <a:xfrm>
            <a:off x="6838298" y="3817459"/>
            <a:ext cx="42852" cy="892745"/>
          </a:xfrm>
          <a:prstGeom prst="rect">
            <a:avLst/>
          </a:prstGeom>
        </p:spPr>
      </p:pic>
      <p:pic>
        <p:nvPicPr>
          <p:cNvPr id="16" name="Object 15" descr="preencoded.png"/>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6802586" y="3781750"/>
            <a:ext cx="114272" cy="114272"/>
          </a:xfrm>
          <a:prstGeom prst="rect">
            <a:avLst/>
          </a:prstGeom>
        </p:spPr>
      </p:pic>
      <p:pic>
        <p:nvPicPr>
          <p:cNvPr id="17" name="Object 16" descr="preencoded.png"/>
          <p:cNvPicPr>
            <a:picLocks noChangeAspect="1"/>
          </p:cNvPicPr>
          <p:nvPr/>
        </p:nvPicPr>
        <p:blipFill>
          <a:blip r:embed="rId7">
            <a:extLst>
              <a:ext uri="{96DAC541-7B7A-43D3-8B79-37D633B846F1}">
                <asvg:svgBlip xmlns:asvg="http://schemas.microsoft.com/office/drawing/2016/SVG/main" r:embed="rId26"/>
              </a:ext>
            </a:extLst>
          </a:blip>
          <a:stretch>
            <a:fillRect/>
          </a:stretch>
        </p:blipFill>
        <p:spPr>
          <a:xfrm>
            <a:off x="7981013" y="2963995"/>
            <a:ext cx="42852" cy="892745"/>
          </a:xfrm>
          <a:prstGeom prst="rect">
            <a:avLst/>
          </a:prstGeom>
        </p:spPr>
      </p:pic>
      <p:pic>
        <p:nvPicPr>
          <p:cNvPr id="18" name="Object 17" descr="preencoded.png"/>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7945300" y="3781750"/>
            <a:ext cx="114272" cy="114272"/>
          </a:xfrm>
          <a:prstGeom prst="rect">
            <a:avLst/>
          </a:prstGeom>
        </p:spPr>
      </p:pic>
      <p:sp>
        <p:nvSpPr>
          <p:cNvPr id="19" name="Object 18"/>
          <p:cNvSpPr/>
          <p:nvPr/>
        </p:nvSpPr>
        <p:spPr>
          <a:xfrm>
            <a:off x="1092721" y="2881997"/>
            <a:ext cx="99989" cy="99987"/>
          </a:xfrm>
          <a:prstGeom prst="ellipse">
            <a:avLst/>
          </a:prstGeom>
          <a:solidFill>
            <a:srgbClr val="B9D5B1"/>
          </a:solidFill>
        </p:spPr>
      </p:sp>
      <p:sp>
        <p:nvSpPr>
          <p:cNvPr id="20" name="Object 19"/>
          <p:cNvSpPr/>
          <p:nvPr/>
        </p:nvSpPr>
        <p:spPr>
          <a:xfrm>
            <a:off x="1264128" y="2842875"/>
            <a:ext cx="1390541" cy="172802"/>
          </a:xfrm>
          <a:prstGeom prst="rect">
            <a:avLst/>
          </a:prstGeom>
          <a:noFill/>
        </p:spPr>
        <p:txBody>
          <a:bodyPr wrap="square" lIns="0" tIns="0" rIns="0" bIns="0" rtlCol="0" anchor="t"/>
          <a:lstStyle/>
          <a:p>
            <a:pPr>
              <a:lnSpc>
                <a:spcPts val="1361"/>
              </a:lnSpc>
            </a:pPr>
            <a:r>
              <a:rPr lang="en-US" sz="1080" dirty="0">
                <a:solidFill>
                  <a:srgbClr val="071023"/>
                </a:solidFill>
                <a:latin typeface="Space Mono" pitchFamily="34" charset="0"/>
                <a:ea typeface="Space Mono" pitchFamily="34" charset="-122"/>
                <a:cs typeface="Space Mono" pitchFamily="34" charset="-120"/>
              </a:rPr>
              <a:t>1991</a:t>
            </a:r>
            <a:endParaRPr lang="en-US" dirty="0"/>
          </a:p>
        </p:txBody>
      </p:sp>
      <p:sp>
        <p:nvSpPr>
          <p:cNvPr id="21" name="Object 20"/>
          <p:cNvSpPr/>
          <p:nvPr/>
        </p:nvSpPr>
        <p:spPr>
          <a:xfrm>
            <a:off x="1264128" y="3080569"/>
            <a:ext cx="1390541" cy="639875"/>
          </a:xfrm>
          <a:prstGeom prst="rect">
            <a:avLst/>
          </a:prstGeom>
          <a:noFill/>
        </p:spPr>
        <p:txBody>
          <a:bodyPr wrap="square" lIns="0" tIns="0" rIns="0" bIns="0" rtlCol="0" anchor="t"/>
          <a:lstStyle/>
          <a:p>
            <a:pPr>
              <a:lnSpc>
                <a:spcPts val="1260"/>
              </a:lnSpc>
              <a:spcBef>
                <a:spcPts val="501"/>
              </a:spcBef>
            </a:pPr>
            <a:r>
              <a:rPr lang="en-US" sz="900" dirty="0">
                <a:solidFill>
                  <a:srgbClr val="000000">
                    <a:alpha val="80000"/>
                  </a:srgbClr>
                </a:solidFill>
                <a:latin typeface="Space Mono" pitchFamily="34" charset="0"/>
                <a:ea typeface="Space Mono" pitchFamily="34" charset="-122"/>
                <a:cs typeface="Space Mono" pitchFamily="34" charset="-120"/>
              </a:rPr>
              <a:t>The term 'DevOps' is first coined by Andrew Clay Shafer and Patrick Debois</a:t>
            </a:r>
            <a:endParaRPr lang="en-US" dirty="0"/>
          </a:p>
        </p:txBody>
      </p:sp>
      <p:sp>
        <p:nvSpPr>
          <p:cNvPr id="22" name="Object 21"/>
          <p:cNvSpPr/>
          <p:nvPr/>
        </p:nvSpPr>
        <p:spPr>
          <a:xfrm>
            <a:off x="2235435" y="4688915"/>
            <a:ext cx="99989" cy="99987"/>
          </a:xfrm>
          <a:prstGeom prst="ellipse">
            <a:avLst/>
          </a:prstGeom>
          <a:solidFill>
            <a:srgbClr val="F66A2E"/>
          </a:solidFill>
        </p:spPr>
      </p:sp>
      <p:sp>
        <p:nvSpPr>
          <p:cNvPr id="23" name="Object 22"/>
          <p:cNvSpPr/>
          <p:nvPr/>
        </p:nvSpPr>
        <p:spPr>
          <a:xfrm>
            <a:off x="2406843" y="4649792"/>
            <a:ext cx="1469102" cy="172802"/>
          </a:xfrm>
          <a:prstGeom prst="rect">
            <a:avLst/>
          </a:prstGeom>
          <a:noFill/>
        </p:spPr>
        <p:txBody>
          <a:bodyPr wrap="square" lIns="0" tIns="0" rIns="0" bIns="0" rtlCol="0" anchor="t"/>
          <a:lstStyle/>
          <a:p>
            <a:pPr>
              <a:lnSpc>
                <a:spcPts val="1361"/>
              </a:lnSpc>
            </a:pPr>
            <a:r>
              <a:rPr lang="en-US" sz="1080" dirty="0">
                <a:solidFill>
                  <a:srgbClr val="071023"/>
                </a:solidFill>
                <a:latin typeface="Space Mono" pitchFamily="34" charset="0"/>
                <a:ea typeface="Space Mono" pitchFamily="34" charset="-122"/>
                <a:cs typeface="Space Mono" pitchFamily="34" charset="-120"/>
              </a:rPr>
              <a:t>2009</a:t>
            </a:r>
            <a:endParaRPr lang="en-US" dirty="0"/>
          </a:p>
        </p:txBody>
      </p:sp>
      <p:sp>
        <p:nvSpPr>
          <p:cNvPr id="24" name="Object 23"/>
          <p:cNvSpPr/>
          <p:nvPr/>
        </p:nvSpPr>
        <p:spPr>
          <a:xfrm>
            <a:off x="2406843" y="4887485"/>
            <a:ext cx="1469102" cy="479906"/>
          </a:xfrm>
          <a:prstGeom prst="rect">
            <a:avLst/>
          </a:prstGeom>
          <a:noFill/>
        </p:spPr>
        <p:txBody>
          <a:bodyPr wrap="square" lIns="0" tIns="0" rIns="0" bIns="0" rtlCol="0" anchor="t"/>
          <a:lstStyle/>
          <a:p>
            <a:pPr>
              <a:lnSpc>
                <a:spcPts val="1260"/>
              </a:lnSpc>
              <a:spcBef>
                <a:spcPts val="501"/>
              </a:spcBef>
            </a:pPr>
            <a:r>
              <a:rPr lang="en-US" sz="900" dirty="0">
                <a:solidFill>
                  <a:srgbClr val="000000">
                    <a:alpha val="80000"/>
                  </a:srgbClr>
                </a:solidFill>
                <a:latin typeface="Space Mono" pitchFamily="34" charset="0"/>
                <a:ea typeface="Space Mono" pitchFamily="34" charset="-122"/>
                <a:cs typeface="Space Mono" pitchFamily="34" charset="-120"/>
              </a:rPr>
              <a:t>The first DevOpsDays conference is held in Belgium</a:t>
            </a:r>
            <a:endParaRPr lang="en-US" dirty="0"/>
          </a:p>
        </p:txBody>
      </p:sp>
      <p:sp>
        <p:nvSpPr>
          <p:cNvPr id="25" name="Object 24"/>
          <p:cNvSpPr/>
          <p:nvPr/>
        </p:nvSpPr>
        <p:spPr>
          <a:xfrm>
            <a:off x="3378150" y="2881997"/>
            <a:ext cx="99989" cy="99987"/>
          </a:xfrm>
          <a:prstGeom prst="ellipse">
            <a:avLst/>
          </a:prstGeom>
          <a:solidFill>
            <a:srgbClr val="F3AE37"/>
          </a:solidFill>
        </p:spPr>
      </p:sp>
      <p:sp>
        <p:nvSpPr>
          <p:cNvPr id="26" name="Object 25"/>
          <p:cNvSpPr/>
          <p:nvPr/>
        </p:nvSpPr>
        <p:spPr>
          <a:xfrm>
            <a:off x="3549557" y="2842875"/>
            <a:ext cx="1311979" cy="172802"/>
          </a:xfrm>
          <a:prstGeom prst="rect">
            <a:avLst/>
          </a:prstGeom>
          <a:noFill/>
        </p:spPr>
        <p:txBody>
          <a:bodyPr wrap="square" lIns="0" tIns="0" rIns="0" bIns="0" rtlCol="0" anchor="t"/>
          <a:lstStyle/>
          <a:p>
            <a:pPr>
              <a:lnSpc>
                <a:spcPts val="1361"/>
              </a:lnSpc>
            </a:pPr>
            <a:r>
              <a:rPr lang="en-US" sz="1080" dirty="0">
                <a:solidFill>
                  <a:srgbClr val="071023"/>
                </a:solidFill>
                <a:latin typeface="Space Mono" pitchFamily="34" charset="0"/>
                <a:ea typeface="Space Mono" pitchFamily="34" charset="-122"/>
                <a:cs typeface="Space Mono" pitchFamily="34" charset="-120"/>
              </a:rPr>
              <a:t>2011</a:t>
            </a:r>
            <a:endParaRPr lang="en-US" dirty="0"/>
          </a:p>
        </p:txBody>
      </p:sp>
      <p:sp>
        <p:nvSpPr>
          <p:cNvPr id="27" name="Object 26"/>
          <p:cNvSpPr/>
          <p:nvPr/>
        </p:nvSpPr>
        <p:spPr>
          <a:xfrm>
            <a:off x="3549557" y="3080569"/>
            <a:ext cx="1311979" cy="639875"/>
          </a:xfrm>
          <a:prstGeom prst="rect">
            <a:avLst/>
          </a:prstGeom>
          <a:noFill/>
        </p:spPr>
        <p:txBody>
          <a:bodyPr wrap="square" lIns="0" tIns="0" rIns="0" bIns="0" rtlCol="0" anchor="t"/>
          <a:lstStyle/>
          <a:p>
            <a:pPr>
              <a:lnSpc>
                <a:spcPts val="1260"/>
              </a:lnSpc>
              <a:spcBef>
                <a:spcPts val="501"/>
              </a:spcBef>
            </a:pPr>
            <a:r>
              <a:rPr lang="en-US" sz="900" dirty="0">
                <a:solidFill>
                  <a:srgbClr val="000000">
                    <a:alpha val="80000"/>
                  </a:srgbClr>
                </a:solidFill>
                <a:latin typeface="Space Mono" pitchFamily="34" charset="0"/>
                <a:ea typeface="Space Mono" pitchFamily="34" charset="-122"/>
                <a:cs typeface="Space Mono" pitchFamily="34" charset="-120"/>
              </a:rPr>
              <a:t>The first DevOps book, The Phoenix Project, is published</a:t>
            </a:r>
            <a:endParaRPr lang="en-US" dirty="0"/>
          </a:p>
        </p:txBody>
      </p:sp>
      <p:sp>
        <p:nvSpPr>
          <p:cNvPr id="28" name="Object 27"/>
          <p:cNvSpPr/>
          <p:nvPr/>
        </p:nvSpPr>
        <p:spPr>
          <a:xfrm>
            <a:off x="4520864" y="4688915"/>
            <a:ext cx="99985" cy="99987"/>
          </a:xfrm>
          <a:prstGeom prst="ellipse">
            <a:avLst/>
          </a:prstGeom>
          <a:solidFill>
            <a:srgbClr val="143642"/>
          </a:solidFill>
        </p:spPr>
      </p:sp>
      <p:sp>
        <p:nvSpPr>
          <p:cNvPr id="29" name="Object 28"/>
          <p:cNvSpPr/>
          <p:nvPr/>
        </p:nvSpPr>
        <p:spPr>
          <a:xfrm>
            <a:off x="4692271" y="4649792"/>
            <a:ext cx="1469102" cy="172802"/>
          </a:xfrm>
          <a:prstGeom prst="rect">
            <a:avLst/>
          </a:prstGeom>
          <a:noFill/>
        </p:spPr>
        <p:txBody>
          <a:bodyPr wrap="square" lIns="0" tIns="0" rIns="0" bIns="0" rtlCol="0" anchor="t"/>
          <a:lstStyle/>
          <a:p>
            <a:pPr>
              <a:lnSpc>
                <a:spcPts val="1361"/>
              </a:lnSpc>
            </a:pPr>
            <a:r>
              <a:rPr lang="en-US" sz="1080" dirty="0">
                <a:solidFill>
                  <a:srgbClr val="071023"/>
                </a:solidFill>
                <a:latin typeface="Space Mono" pitchFamily="34" charset="0"/>
                <a:ea typeface="Space Mono" pitchFamily="34" charset="-122"/>
                <a:cs typeface="Space Mono" pitchFamily="34" charset="-120"/>
              </a:rPr>
              <a:t>2012</a:t>
            </a:r>
            <a:endParaRPr lang="en-US" dirty="0"/>
          </a:p>
        </p:txBody>
      </p:sp>
      <p:sp>
        <p:nvSpPr>
          <p:cNvPr id="30" name="Object 29"/>
          <p:cNvSpPr/>
          <p:nvPr/>
        </p:nvSpPr>
        <p:spPr>
          <a:xfrm>
            <a:off x="4692271" y="4887485"/>
            <a:ext cx="1469102" cy="639875"/>
          </a:xfrm>
          <a:prstGeom prst="rect">
            <a:avLst/>
          </a:prstGeom>
          <a:noFill/>
        </p:spPr>
        <p:txBody>
          <a:bodyPr wrap="square" lIns="0" tIns="0" rIns="0" bIns="0" rtlCol="0" anchor="t"/>
          <a:lstStyle/>
          <a:p>
            <a:pPr>
              <a:lnSpc>
                <a:spcPts val="1260"/>
              </a:lnSpc>
              <a:spcBef>
                <a:spcPts val="501"/>
              </a:spcBef>
            </a:pPr>
            <a:r>
              <a:rPr lang="en-US" sz="900" dirty="0">
                <a:solidFill>
                  <a:srgbClr val="000000">
                    <a:alpha val="80000"/>
                  </a:srgbClr>
                </a:solidFill>
                <a:latin typeface="Space Mono" pitchFamily="34" charset="0"/>
                <a:ea typeface="Space Mono" pitchFamily="34" charset="-122"/>
                <a:cs typeface="Space Mono" pitchFamily="34" charset="-120"/>
              </a:rPr>
              <a:t>The DevOps movement gains traction with the launch of the DevOps Exchange</a:t>
            </a:r>
            <a:endParaRPr lang="en-US" dirty="0"/>
          </a:p>
        </p:txBody>
      </p:sp>
      <p:sp>
        <p:nvSpPr>
          <p:cNvPr id="31" name="Object 30"/>
          <p:cNvSpPr/>
          <p:nvPr/>
        </p:nvSpPr>
        <p:spPr>
          <a:xfrm>
            <a:off x="5663579" y="2881997"/>
            <a:ext cx="99985" cy="99987"/>
          </a:xfrm>
          <a:prstGeom prst="ellipse">
            <a:avLst/>
          </a:prstGeom>
          <a:solidFill>
            <a:srgbClr val="B9D5B1"/>
          </a:solidFill>
        </p:spPr>
      </p:sp>
      <p:sp>
        <p:nvSpPr>
          <p:cNvPr id="32" name="Object 31"/>
          <p:cNvSpPr/>
          <p:nvPr/>
        </p:nvSpPr>
        <p:spPr>
          <a:xfrm>
            <a:off x="5834986" y="2842875"/>
            <a:ext cx="1469102" cy="172802"/>
          </a:xfrm>
          <a:prstGeom prst="rect">
            <a:avLst/>
          </a:prstGeom>
          <a:noFill/>
        </p:spPr>
        <p:txBody>
          <a:bodyPr wrap="square" lIns="0" tIns="0" rIns="0" bIns="0" rtlCol="0" anchor="t"/>
          <a:lstStyle/>
          <a:p>
            <a:pPr>
              <a:lnSpc>
                <a:spcPts val="1361"/>
              </a:lnSpc>
            </a:pPr>
            <a:r>
              <a:rPr lang="en-US" sz="1080" dirty="0">
                <a:solidFill>
                  <a:srgbClr val="071023"/>
                </a:solidFill>
                <a:latin typeface="Space Mono" pitchFamily="34" charset="0"/>
                <a:ea typeface="Space Mono" pitchFamily="34" charset="-122"/>
                <a:cs typeface="Space Mono" pitchFamily="34" charset="-120"/>
              </a:rPr>
              <a:t>2014</a:t>
            </a:r>
            <a:endParaRPr lang="en-US" dirty="0"/>
          </a:p>
        </p:txBody>
      </p:sp>
      <p:sp>
        <p:nvSpPr>
          <p:cNvPr id="33" name="Object 32"/>
          <p:cNvSpPr/>
          <p:nvPr/>
        </p:nvSpPr>
        <p:spPr>
          <a:xfrm>
            <a:off x="5834986" y="3080568"/>
            <a:ext cx="1469102" cy="319938"/>
          </a:xfrm>
          <a:prstGeom prst="rect">
            <a:avLst/>
          </a:prstGeom>
          <a:noFill/>
        </p:spPr>
        <p:txBody>
          <a:bodyPr wrap="square" lIns="0" tIns="0" rIns="0" bIns="0" rtlCol="0" anchor="t"/>
          <a:lstStyle/>
          <a:p>
            <a:pPr>
              <a:lnSpc>
                <a:spcPts val="1260"/>
              </a:lnSpc>
              <a:spcBef>
                <a:spcPts val="501"/>
              </a:spcBef>
            </a:pPr>
            <a:r>
              <a:rPr lang="en-US" sz="900" dirty="0">
                <a:solidFill>
                  <a:srgbClr val="000000">
                    <a:alpha val="80000"/>
                  </a:srgbClr>
                </a:solidFill>
                <a:latin typeface="Space Mono" pitchFamily="34" charset="0"/>
                <a:ea typeface="Space Mono" pitchFamily="34" charset="-122"/>
                <a:cs typeface="Space Mono" pitchFamily="34" charset="-120"/>
              </a:rPr>
              <a:t>The DevOps Handbook is published</a:t>
            </a:r>
            <a:endParaRPr lang="en-US" dirty="0"/>
          </a:p>
        </p:txBody>
      </p:sp>
      <p:sp>
        <p:nvSpPr>
          <p:cNvPr id="34" name="Object 33"/>
          <p:cNvSpPr/>
          <p:nvPr/>
        </p:nvSpPr>
        <p:spPr>
          <a:xfrm>
            <a:off x="6806293" y="4688915"/>
            <a:ext cx="99985" cy="99987"/>
          </a:xfrm>
          <a:prstGeom prst="ellipse">
            <a:avLst/>
          </a:prstGeom>
          <a:solidFill>
            <a:srgbClr val="F66A2E"/>
          </a:solidFill>
        </p:spPr>
      </p:sp>
      <p:sp>
        <p:nvSpPr>
          <p:cNvPr id="35" name="Object 34"/>
          <p:cNvSpPr/>
          <p:nvPr/>
        </p:nvSpPr>
        <p:spPr>
          <a:xfrm>
            <a:off x="6977700" y="4649792"/>
            <a:ext cx="1469102" cy="172802"/>
          </a:xfrm>
          <a:prstGeom prst="rect">
            <a:avLst/>
          </a:prstGeom>
          <a:noFill/>
        </p:spPr>
        <p:txBody>
          <a:bodyPr wrap="square" lIns="0" tIns="0" rIns="0" bIns="0" rtlCol="0" anchor="t"/>
          <a:lstStyle/>
          <a:p>
            <a:pPr>
              <a:lnSpc>
                <a:spcPts val="1361"/>
              </a:lnSpc>
            </a:pPr>
            <a:r>
              <a:rPr lang="en-US" sz="1080" dirty="0">
                <a:solidFill>
                  <a:srgbClr val="071023"/>
                </a:solidFill>
                <a:latin typeface="Space Mono" pitchFamily="34" charset="0"/>
                <a:ea typeface="Space Mono" pitchFamily="34" charset="-122"/>
                <a:cs typeface="Space Mono" pitchFamily="34" charset="-120"/>
              </a:rPr>
              <a:t>2015</a:t>
            </a:r>
            <a:endParaRPr lang="en-US" dirty="0"/>
          </a:p>
        </p:txBody>
      </p:sp>
      <p:sp>
        <p:nvSpPr>
          <p:cNvPr id="36" name="Object 35"/>
          <p:cNvSpPr/>
          <p:nvPr/>
        </p:nvSpPr>
        <p:spPr>
          <a:xfrm>
            <a:off x="6977700" y="4887485"/>
            <a:ext cx="1469102" cy="639875"/>
          </a:xfrm>
          <a:prstGeom prst="rect">
            <a:avLst/>
          </a:prstGeom>
          <a:noFill/>
        </p:spPr>
        <p:txBody>
          <a:bodyPr wrap="square" lIns="0" tIns="0" rIns="0" bIns="0" rtlCol="0" anchor="t"/>
          <a:lstStyle/>
          <a:p>
            <a:pPr>
              <a:lnSpc>
                <a:spcPts val="1260"/>
              </a:lnSpc>
              <a:spcBef>
                <a:spcPts val="501"/>
              </a:spcBef>
            </a:pPr>
            <a:r>
              <a:rPr lang="en-US" sz="900" dirty="0">
                <a:solidFill>
                  <a:srgbClr val="000000">
                    <a:alpha val="80000"/>
                  </a:srgbClr>
                </a:solidFill>
                <a:latin typeface="Space Mono" pitchFamily="34" charset="0"/>
                <a:ea typeface="Space Mono" pitchFamily="34" charset="-122"/>
                <a:cs typeface="Space Mono" pitchFamily="34" charset="-120"/>
              </a:rPr>
              <a:t>The DevOps Research and Assessment (DORA) report is released</a:t>
            </a:r>
            <a:endParaRPr lang="en-US" dirty="0"/>
          </a:p>
        </p:txBody>
      </p:sp>
      <p:sp>
        <p:nvSpPr>
          <p:cNvPr id="37" name="Object 36"/>
          <p:cNvSpPr/>
          <p:nvPr/>
        </p:nvSpPr>
        <p:spPr>
          <a:xfrm>
            <a:off x="7949008" y="2881997"/>
            <a:ext cx="99985" cy="99987"/>
          </a:xfrm>
          <a:prstGeom prst="ellipse">
            <a:avLst/>
          </a:prstGeom>
          <a:solidFill>
            <a:srgbClr val="F3AE37"/>
          </a:solidFill>
        </p:spPr>
      </p:sp>
      <p:sp>
        <p:nvSpPr>
          <p:cNvPr id="38" name="Object 37"/>
          <p:cNvSpPr/>
          <p:nvPr/>
        </p:nvSpPr>
        <p:spPr>
          <a:xfrm>
            <a:off x="8120414" y="2842875"/>
            <a:ext cx="1469102" cy="172802"/>
          </a:xfrm>
          <a:prstGeom prst="rect">
            <a:avLst/>
          </a:prstGeom>
          <a:noFill/>
        </p:spPr>
        <p:txBody>
          <a:bodyPr wrap="square" lIns="0" tIns="0" rIns="0" bIns="0" rtlCol="0" anchor="t"/>
          <a:lstStyle/>
          <a:p>
            <a:pPr>
              <a:lnSpc>
                <a:spcPts val="1361"/>
              </a:lnSpc>
            </a:pPr>
            <a:r>
              <a:rPr lang="en-US" sz="1080" dirty="0">
                <a:solidFill>
                  <a:srgbClr val="071023"/>
                </a:solidFill>
                <a:latin typeface="Space Mono" pitchFamily="34" charset="0"/>
                <a:ea typeface="Space Mono" pitchFamily="34" charset="-122"/>
                <a:cs typeface="Space Mono" pitchFamily="34" charset="-120"/>
              </a:rPr>
              <a:t>2017</a:t>
            </a:r>
            <a:endParaRPr lang="en-US" dirty="0"/>
          </a:p>
        </p:txBody>
      </p:sp>
      <p:sp>
        <p:nvSpPr>
          <p:cNvPr id="39" name="Object 38"/>
          <p:cNvSpPr/>
          <p:nvPr/>
        </p:nvSpPr>
        <p:spPr>
          <a:xfrm>
            <a:off x="8120414" y="3080568"/>
            <a:ext cx="1469102" cy="319938"/>
          </a:xfrm>
          <a:prstGeom prst="rect">
            <a:avLst/>
          </a:prstGeom>
          <a:noFill/>
        </p:spPr>
        <p:txBody>
          <a:bodyPr wrap="square" lIns="0" tIns="0" rIns="0" bIns="0" rtlCol="0" anchor="t"/>
          <a:lstStyle/>
          <a:p>
            <a:pPr>
              <a:lnSpc>
                <a:spcPts val="1260"/>
              </a:lnSpc>
              <a:spcBef>
                <a:spcPts val="501"/>
              </a:spcBef>
            </a:pPr>
            <a:r>
              <a:rPr lang="en-US" sz="900" dirty="0">
                <a:solidFill>
                  <a:srgbClr val="000000">
                    <a:alpha val="80000"/>
                  </a:srgbClr>
                </a:solidFill>
                <a:latin typeface="Space Mono" pitchFamily="34" charset="0"/>
                <a:ea typeface="Space Mono" pitchFamily="34" charset="-122"/>
                <a:cs typeface="Space Mono" pitchFamily="34" charset="-120"/>
              </a:rPr>
              <a:t>The State of DevOps Report is released</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1"/>
          <p:cNvSpPr/>
          <p:nvPr/>
        </p:nvSpPr>
        <p:spPr>
          <a:xfrm>
            <a:off x="1078794" y="2205910"/>
            <a:ext cx="6984127" cy="2152409"/>
          </a:xfrm>
          <a:prstGeom prst="rect">
            <a:avLst/>
          </a:prstGeom>
          <a:noFill/>
        </p:spPr>
        <p:txBody>
          <a:bodyPr wrap="square" lIns="0" tIns="0" rIns="0" bIns="0" rtlCol="0" anchor="t"/>
          <a:lstStyle/>
          <a:p>
            <a:pPr algn="ctr">
              <a:lnSpc>
                <a:spcPts val="4238"/>
              </a:lnSpc>
            </a:pPr>
            <a:r>
              <a:rPr lang="en-US" sz="4008" kern="0" spc="40" dirty="0">
                <a:solidFill>
                  <a:srgbClr val="071023"/>
                </a:solidFill>
                <a:latin typeface="Poppins" pitchFamily="34" charset="0"/>
                <a:ea typeface="Poppins" pitchFamily="34" charset="-122"/>
                <a:cs typeface="Poppins" pitchFamily="34" charset="-120"/>
              </a:rPr>
              <a:t>“The goal of DevOps is to </a:t>
            </a:r>
            <a:r>
              <a:rPr lang="en-US" sz="4008" b="1" kern="0" spc="40" dirty="0">
                <a:latin typeface="Poppins" pitchFamily="34" charset="0"/>
                <a:ea typeface="Poppins" pitchFamily="34" charset="-122"/>
                <a:cs typeface="Poppins" pitchFamily="34" charset="-120"/>
              </a:rPr>
              <a:t>improve</a:t>
            </a:r>
            <a:r>
              <a:rPr lang="en-US" sz="4008" kern="0" spc="40" dirty="0">
                <a:solidFill>
                  <a:srgbClr val="071023"/>
                </a:solidFill>
                <a:latin typeface="Poppins" pitchFamily="34" charset="0"/>
                <a:ea typeface="Poppins" pitchFamily="34" charset="-122"/>
                <a:cs typeface="Poppins" pitchFamily="34" charset="-120"/>
              </a:rPr>
              <a:t> collaboration between </a:t>
            </a:r>
            <a:r>
              <a:rPr lang="en-US" sz="4008" b="1" kern="0" spc="40" dirty="0">
                <a:latin typeface="Poppins" pitchFamily="34" charset="0"/>
                <a:ea typeface="Poppins" pitchFamily="34" charset="-122"/>
                <a:cs typeface="Poppins" pitchFamily="34" charset="-120"/>
              </a:rPr>
              <a:t>development</a:t>
            </a:r>
            <a:r>
              <a:rPr lang="en-US" sz="4008" kern="0" spc="40" dirty="0">
                <a:solidFill>
                  <a:srgbClr val="071023"/>
                </a:solidFill>
                <a:latin typeface="Poppins" pitchFamily="34" charset="0"/>
                <a:ea typeface="Poppins" pitchFamily="34" charset="-122"/>
                <a:cs typeface="Poppins" pitchFamily="34" charset="-120"/>
              </a:rPr>
              <a:t> and operations teams”</a:t>
            </a:r>
            <a:endParaRPr lang="en-US" dirty="0"/>
          </a:p>
        </p:txBody>
      </p:sp>
      <p:sp>
        <p:nvSpPr>
          <p:cNvPr id="3" name="Object 2"/>
          <p:cNvSpPr/>
          <p:nvPr/>
        </p:nvSpPr>
        <p:spPr>
          <a:xfrm>
            <a:off x="1078794" y="4442237"/>
            <a:ext cx="6984127" cy="143955"/>
          </a:xfrm>
          <a:prstGeom prst="rect">
            <a:avLst/>
          </a:prstGeom>
          <a:noFill/>
        </p:spPr>
        <p:txBody>
          <a:bodyPr wrap="square" lIns="0" tIns="0" rIns="0" bIns="0" rtlCol="0" anchor="t"/>
          <a:lstStyle/>
          <a:p>
            <a:pPr algn="ctr">
              <a:lnSpc>
                <a:spcPts val="1134"/>
              </a:lnSpc>
              <a:spcBef>
                <a:spcPts val="648"/>
              </a:spcBef>
            </a:pPr>
            <a:r>
              <a:rPr lang="en-US" sz="900" dirty="0">
                <a:solidFill>
                  <a:srgbClr val="000000">
                    <a:alpha val="80000"/>
                  </a:srgbClr>
                </a:solidFill>
                <a:latin typeface="Space Mono" pitchFamily="34" charset="0"/>
                <a:ea typeface="Space Mono" pitchFamily="34" charset="-122"/>
                <a:cs typeface="Space Mono" pitchFamily="34" charset="-120"/>
              </a:rPr>
              <a:t>GENE KIM</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 y="857250"/>
            <a:ext cx="9148856" cy="57136"/>
          </a:xfrm>
          <a:prstGeom prst="rect">
            <a:avLst/>
          </a:prstGeom>
        </p:spPr>
      </p:pic>
      <p:sp>
        <p:nvSpPr>
          <p:cNvPr id="3" name="Object 2"/>
          <p:cNvSpPr/>
          <p:nvPr/>
        </p:nvSpPr>
        <p:spPr>
          <a:xfrm>
            <a:off x="0" y="1158830"/>
            <a:ext cx="9141714" cy="358716"/>
          </a:xfrm>
          <a:prstGeom prst="rect">
            <a:avLst/>
          </a:prstGeom>
          <a:noFill/>
        </p:spPr>
        <p:txBody>
          <a:bodyPr wrap="square" lIns="0" tIns="0" rIns="0" bIns="0" rtlCol="0" anchor="t"/>
          <a:lstStyle/>
          <a:p>
            <a:pPr algn="ctr">
              <a:lnSpc>
                <a:spcPts val="2825"/>
              </a:lnSpc>
            </a:pPr>
            <a:r>
              <a:rPr lang="en-US" sz="2672" kern="0" spc="26" dirty="0">
                <a:solidFill>
                  <a:srgbClr val="071023"/>
                </a:solidFill>
                <a:latin typeface="Poppins" pitchFamily="34" charset="0"/>
                <a:ea typeface="Poppins" pitchFamily="34" charset="-122"/>
                <a:cs typeface="Poppins" pitchFamily="34" charset="-120"/>
              </a:rPr>
              <a:t>DevOps in the </a:t>
            </a:r>
            <a:r>
              <a:rPr lang="en-US" sz="2672" b="1" kern="0" spc="26" dirty="0">
                <a:latin typeface="Poppins" pitchFamily="34" charset="0"/>
                <a:ea typeface="Poppins" pitchFamily="34" charset="-122"/>
                <a:cs typeface="Poppins" pitchFamily="34" charset="-120"/>
              </a:rPr>
              <a:t>Chart</a:t>
            </a:r>
            <a:r>
              <a:rPr lang="en-US" sz="2672" kern="0" spc="26" dirty="0">
                <a:solidFill>
                  <a:srgbClr val="071023"/>
                </a:solidFill>
                <a:latin typeface="Poppins" pitchFamily="34" charset="0"/>
                <a:ea typeface="Poppins" pitchFamily="34" charset="-122"/>
                <a:cs typeface="Poppins" pitchFamily="34" charset="-120"/>
              </a:rPr>
              <a:t> of Coding Language Usage</a:t>
            </a:r>
            <a:endParaRPr lang="en-US" dirty="0"/>
          </a:p>
        </p:txBody>
      </p:sp>
      <p:pic>
        <p:nvPicPr>
          <p:cNvPr id="4" name="Object 3" descr="preencoded.png"/>
          <p:cNvPicPr>
            <a:picLocks noChangeAspect="1"/>
          </p:cNvPicPr>
          <p:nvPr/>
        </p:nvPicPr>
        <p:blipFill>
          <a:blip r:embed="rId5"/>
          <a:stretch>
            <a:fillRect/>
          </a:stretch>
        </p:blipFill>
        <p:spPr>
          <a:xfrm>
            <a:off x="214260" y="1885693"/>
            <a:ext cx="8713196" cy="2992483"/>
          </a:xfrm>
          <a:prstGeom prst="rect">
            <a:avLst/>
          </a:prstGeom>
        </p:spPr>
      </p:pic>
      <p:sp>
        <p:nvSpPr>
          <p:cNvPr id="5" name="Object 4"/>
          <p:cNvSpPr/>
          <p:nvPr/>
        </p:nvSpPr>
        <p:spPr>
          <a:xfrm>
            <a:off x="0" y="5163854"/>
            <a:ext cx="9141714" cy="835610"/>
          </a:xfrm>
          <a:prstGeom prst="rect">
            <a:avLst/>
          </a:prstGeom>
          <a:solidFill>
            <a:srgbClr val="EFF1EB"/>
          </a:solidFill>
        </p:spPr>
      </p:sp>
      <p:sp>
        <p:nvSpPr>
          <p:cNvPr id="6" name="Object 5"/>
          <p:cNvSpPr/>
          <p:nvPr/>
        </p:nvSpPr>
        <p:spPr>
          <a:xfrm>
            <a:off x="-71420" y="5398144"/>
            <a:ext cx="9284553" cy="215933"/>
          </a:xfrm>
          <a:prstGeom prst="rect">
            <a:avLst/>
          </a:prstGeom>
          <a:noFill/>
        </p:spPr>
        <p:txBody>
          <a:bodyPr wrap="square" lIns="0" tIns="0" rIns="0" bIns="0" rtlCol="0" anchor="t"/>
          <a:lstStyle/>
          <a:p>
            <a:pPr algn="ctr">
              <a:lnSpc>
                <a:spcPts val="1701"/>
              </a:lnSpc>
            </a:pPr>
            <a:r>
              <a:rPr lang="en-US" sz="1350" dirty="0">
                <a:solidFill>
                  <a:srgbClr val="071023"/>
                </a:solidFill>
                <a:latin typeface="Space Mono" pitchFamily="34" charset="0"/>
                <a:ea typeface="Space Mono" pitchFamily="34" charset="-122"/>
                <a:cs typeface="Space Mono" pitchFamily="34" charset="-120"/>
              </a:rPr>
              <a:t>Python is the most popular language for DevOps.</a:t>
            </a:r>
            <a:endParaRPr lang="en-US" dirty="0"/>
          </a:p>
        </p:txBody>
      </p:sp>
      <p:sp>
        <p:nvSpPr>
          <p:cNvPr id="7" name="Object 6"/>
          <p:cNvSpPr/>
          <p:nvPr/>
        </p:nvSpPr>
        <p:spPr>
          <a:xfrm>
            <a:off x="-571357" y="5751393"/>
            <a:ext cx="9570232" cy="127942"/>
          </a:xfrm>
          <a:prstGeom prst="rect">
            <a:avLst/>
          </a:prstGeom>
          <a:noFill/>
        </p:spPr>
        <p:txBody>
          <a:bodyPr wrap="square" lIns="0" tIns="0" rIns="0" bIns="0" rtlCol="0" anchor="t"/>
          <a:lstStyle/>
          <a:p>
            <a:pPr algn="r">
              <a:lnSpc>
                <a:spcPts val="1008"/>
              </a:lnSpc>
            </a:pPr>
            <a:r>
              <a:rPr lang="en-US" sz="720" dirty="0">
                <a:solidFill>
                  <a:srgbClr val="000000">
                    <a:alpha val="80000"/>
                  </a:srgbClr>
                </a:solidFill>
                <a:latin typeface="Space Mono" pitchFamily="34" charset="0"/>
                <a:ea typeface="Space Mono" pitchFamily="34" charset="-122"/>
                <a:cs typeface="Space Mono" pitchFamily="34" charset="-120"/>
              </a:rPr>
              <a:t>*Data from Stack Overflow Developer Survey 2019.</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 name="Picture 64">
            <a:extLst>
              <a:ext uri="{FF2B5EF4-FFF2-40B4-BE49-F238E27FC236}">
                <a16:creationId xmlns:a16="http://schemas.microsoft.com/office/drawing/2014/main" id="{4A89CC3F-7E83-6224-77FE-7E769D43AA45}"/>
              </a:ext>
            </a:extLst>
          </p:cNvPr>
          <p:cNvPicPr>
            <a:picLocks noChangeAspect="1"/>
          </p:cNvPicPr>
          <p:nvPr/>
        </p:nvPicPr>
        <p:blipFill>
          <a:blip r:embed="rId3"/>
          <a:stretch>
            <a:fillRect/>
          </a:stretch>
        </p:blipFill>
        <p:spPr>
          <a:xfrm>
            <a:off x="0" y="0"/>
            <a:ext cx="9144000" cy="621264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 y="857250"/>
            <a:ext cx="9148856" cy="57136"/>
          </a:xfrm>
          <a:prstGeom prst="rect">
            <a:avLst/>
          </a:prstGeom>
        </p:spPr>
      </p:pic>
      <p:sp>
        <p:nvSpPr>
          <p:cNvPr id="3" name="Object 2"/>
          <p:cNvSpPr/>
          <p:nvPr/>
        </p:nvSpPr>
        <p:spPr>
          <a:xfrm>
            <a:off x="0" y="1158830"/>
            <a:ext cx="9141714" cy="358716"/>
          </a:xfrm>
          <a:prstGeom prst="rect">
            <a:avLst/>
          </a:prstGeom>
          <a:noFill/>
        </p:spPr>
        <p:txBody>
          <a:bodyPr wrap="square" lIns="0" tIns="0" rIns="0" bIns="0" rtlCol="0" anchor="t"/>
          <a:lstStyle/>
          <a:p>
            <a:pPr algn="ctr">
              <a:lnSpc>
                <a:spcPts val="2825"/>
              </a:lnSpc>
            </a:pPr>
            <a:r>
              <a:rPr lang="en-US" sz="2672" kern="0" spc="26" dirty="0">
                <a:solidFill>
                  <a:srgbClr val="071023"/>
                </a:solidFill>
                <a:latin typeface="Poppins" pitchFamily="34" charset="0"/>
                <a:ea typeface="Poppins" pitchFamily="34" charset="-122"/>
                <a:cs typeface="Poppins" pitchFamily="34" charset="-120"/>
              </a:rPr>
              <a:t>Common Practices Employed in DevOps</a:t>
            </a:r>
            <a:endParaRPr lang="en-US" dirty="0"/>
          </a:p>
        </p:txBody>
      </p:sp>
      <p:sp>
        <p:nvSpPr>
          <p:cNvPr id="4" name="Object 3"/>
          <p:cNvSpPr/>
          <p:nvPr/>
        </p:nvSpPr>
        <p:spPr>
          <a:xfrm>
            <a:off x="1107005" y="2307069"/>
            <a:ext cx="1071295" cy="1071295"/>
          </a:xfrm>
          <a:prstGeom prst="ellipse">
            <a:avLst/>
          </a:prstGeom>
          <a:solidFill>
            <a:srgbClr val="B9D5B1"/>
          </a:solidFill>
        </p:spPr>
      </p:sp>
      <p:pic>
        <p:nvPicPr>
          <p:cNvPr id="5" name="Object 4"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97848" y="2635572"/>
            <a:ext cx="485654" cy="414234"/>
          </a:xfrm>
          <a:prstGeom prst="rect">
            <a:avLst/>
          </a:prstGeom>
        </p:spPr>
      </p:pic>
      <p:sp>
        <p:nvSpPr>
          <p:cNvPr id="6" name="Object 5"/>
          <p:cNvSpPr/>
          <p:nvPr/>
        </p:nvSpPr>
        <p:spPr>
          <a:xfrm>
            <a:off x="256040" y="3444371"/>
            <a:ext cx="2773225" cy="172802"/>
          </a:xfrm>
          <a:prstGeom prst="rect">
            <a:avLst/>
          </a:prstGeom>
          <a:noFill/>
        </p:spPr>
        <p:txBody>
          <a:bodyPr wrap="square" lIns="0" tIns="0" rIns="0" bIns="0" rtlCol="0" anchor="t"/>
          <a:lstStyle/>
          <a:p>
            <a:pPr algn="ctr">
              <a:lnSpc>
                <a:spcPts val="1361"/>
              </a:lnSpc>
            </a:pPr>
            <a:r>
              <a:rPr lang="en-US" sz="1080" dirty="0">
                <a:solidFill>
                  <a:srgbClr val="071023"/>
                </a:solidFill>
                <a:latin typeface="Space Mono" pitchFamily="34" charset="0"/>
                <a:ea typeface="Space Mono" pitchFamily="34" charset="-122"/>
                <a:cs typeface="Space Mono" pitchFamily="34" charset="-120"/>
              </a:rPr>
              <a:t>Continuous Integration</a:t>
            </a:r>
            <a:endParaRPr lang="en-US" dirty="0"/>
          </a:p>
        </p:txBody>
      </p:sp>
      <p:sp>
        <p:nvSpPr>
          <p:cNvPr id="7" name="Object 6"/>
          <p:cNvSpPr/>
          <p:nvPr/>
        </p:nvSpPr>
        <p:spPr>
          <a:xfrm>
            <a:off x="256040" y="3682065"/>
            <a:ext cx="2773225" cy="479906"/>
          </a:xfrm>
          <a:prstGeom prst="rect">
            <a:avLst/>
          </a:prstGeom>
          <a:noFill/>
        </p:spPr>
        <p:txBody>
          <a:bodyPr wrap="square" lIns="0" tIns="0" rIns="0" bIns="0" rtlCol="0" anchor="t"/>
          <a:lstStyle/>
          <a:p>
            <a:pPr algn="ctr">
              <a:lnSpc>
                <a:spcPts val="1260"/>
              </a:lnSpc>
              <a:spcBef>
                <a:spcPts val="501"/>
              </a:spcBef>
            </a:pPr>
            <a:r>
              <a:rPr lang="en-US" sz="1100" dirty="0">
                <a:solidFill>
                  <a:srgbClr val="000000">
                    <a:alpha val="80000"/>
                  </a:srgbClr>
                </a:solidFill>
                <a:ea typeface="Space Mono" pitchFamily="34" charset="-122"/>
              </a:rPr>
              <a:t>The practice of merging all developer working copies to a shared mainline several times a day</a:t>
            </a:r>
            <a:endParaRPr lang="en-US" sz="1100" dirty="0"/>
          </a:p>
        </p:txBody>
      </p:sp>
      <p:sp>
        <p:nvSpPr>
          <p:cNvPr id="8" name="Object 7"/>
          <p:cNvSpPr/>
          <p:nvPr/>
        </p:nvSpPr>
        <p:spPr>
          <a:xfrm>
            <a:off x="4035210" y="2307069"/>
            <a:ext cx="1071295" cy="1071295"/>
          </a:xfrm>
          <a:prstGeom prst="ellipse">
            <a:avLst/>
          </a:prstGeom>
          <a:solidFill>
            <a:srgbClr val="B9D5B1"/>
          </a:solidFill>
        </p:spPr>
      </p:sp>
      <p:pic>
        <p:nvPicPr>
          <p:cNvPr id="9" name="Object 8"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338598" y="2591616"/>
            <a:ext cx="464228" cy="492796"/>
          </a:xfrm>
          <a:prstGeom prst="rect">
            <a:avLst/>
          </a:prstGeom>
        </p:spPr>
      </p:pic>
      <p:sp>
        <p:nvSpPr>
          <p:cNvPr id="10" name="Object 9"/>
          <p:cNvSpPr/>
          <p:nvPr/>
        </p:nvSpPr>
        <p:spPr>
          <a:xfrm>
            <a:off x="3262807" y="3444371"/>
            <a:ext cx="2616101" cy="172802"/>
          </a:xfrm>
          <a:prstGeom prst="rect">
            <a:avLst/>
          </a:prstGeom>
          <a:noFill/>
        </p:spPr>
        <p:txBody>
          <a:bodyPr wrap="square" lIns="0" tIns="0" rIns="0" bIns="0" rtlCol="0" anchor="t"/>
          <a:lstStyle/>
          <a:p>
            <a:pPr algn="ctr">
              <a:lnSpc>
                <a:spcPts val="1361"/>
              </a:lnSpc>
            </a:pPr>
            <a:r>
              <a:rPr lang="en-US" sz="1080" dirty="0">
                <a:solidFill>
                  <a:srgbClr val="071023"/>
                </a:solidFill>
                <a:latin typeface="Space Mono" pitchFamily="34" charset="0"/>
                <a:ea typeface="Space Mono" pitchFamily="34" charset="-122"/>
                <a:cs typeface="Space Mono" pitchFamily="34" charset="-120"/>
              </a:rPr>
              <a:t>Continuous Delivery</a:t>
            </a:r>
            <a:endParaRPr lang="en-US" dirty="0"/>
          </a:p>
        </p:txBody>
      </p:sp>
      <p:sp>
        <p:nvSpPr>
          <p:cNvPr id="11" name="Object 10"/>
          <p:cNvSpPr/>
          <p:nvPr/>
        </p:nvSpPr>
        <p:spPr>
          <a:xfrm>
            <a:off x="3262807" y="3682065"/>
            <a:ext cx="2616101" cy="639875"/>
          </a:xfrm>
          <a:prstGeom prst="rect">
            <a:avLst/>
          </a:prstGeom>
          <a:noFill/>
        </p:spPr>
        <p:txBody>
          <a:bodyPr wrap="square" lIns="0" tIns="0" rIns="0" bIns="0" rtlCol="0" anchor="t"/>
          <a:lstStyle/>
          <a:p>
            <a:pPr algn="ctr">
              <a:lnSpc>
                <a:spcPts val="1260"/>
              </a:lnSpc>
              <a:spcBef>
                <a:spcPts val="501"/>
              </a:spcBef>
            </a:pPr>
            <a:r>
              <a:rPr lang="en-US" sz="1100" dirty="0">
                <a:solidFill>
                  <a:srgbClr val="000000">
                    <a:alpha val="80000"/>
                  </a:srgbClr>
                </a:solidFill>
                <a:ea typeface="Space Mono" pitchFamily="34" charset="-122"/>
              </a:rPr>
              <a:t>The practice of releasing software in short cycles and ensuring that the software can be reliably released at any time</a:t>
            </a:r>
            <a:endParaRPr lang="en-US" sz="1100" dirty="0"/>
          </a:p>
        </p:txBody>
      </p:sp>
      <p:sp>
        <p:nvSpPr>
          <p:cNvPr id="12" name="Object 11"/>
          <p:cNvSpPr/>
          <p:nvPr/>
        </p:nvSpPr>
        <p:spPr>
          <a:xfrm>
            <a:off x="6963415" y="2307069"/>
            <a:ext cx="1071295" cy="1071295"/>
          </a:xfrm>
          <a:prstGeom prst="ellipse">
            <a:avLst/>
          </a:prstGeom>
          <a:solidFill>
            <a:srgbClr val="B9D5B1"/>
          </a:solidFill>
        </p:spPr>
      </p:sp>
      <p:pic>
        <p:nvPicPr>
          <p:cNvPr id="13" name="Object 12"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247979" y="2666962"/>
            <a:ext cx="514222" cy="357098"/>
          </a:xfrm>
          <a:prstGeom prst="rect">
            <a:avLst/>
          </a:prstGeom>
        </p:spPr>
      </p:pic>
      <p:sp>
        <p:nvSpPr>
          <p:cNvPr id="14" name="Object 13"/>
          <p:cNvSpPr/>
          <p:nvPr/>
        </p:nvSpPr>
        <p:spPr>
          <a:xfrm>
            <a:off x="6016998" y="3444371"/>
            <a:ext cx="2964129" cy="172802"/>
          </a:xfrm>
          <a:prstGeom prst="rect">
            <a:avLst/>
          </a:prstGeom>
          <a:noFill/>
        </p:spPr>
        <p:txBody>
          <a:bodyPr wrap="square" lIns="0" tIns="0" rIns="0" bIns="0" rtlCol="0" anchor="t"/>
          <a:lstStyle/>
          <a:p>
            <a:pPr algn="ctr">
              <a:lnSpc>
                <a:spcPts val="1361"/>
              </a:lnSpc>
            </a:pPr>
            <a:r>
              <a:rPr lang="en-US" sz="1080" dirty="0">
                <a:solidFill>
                  <a:srgbClr val="071023"/>
                </a:solidFill>
                <a:latin typeface="Space Mono" pitchFamily="34" charset="0"/>
                <a:ea typeface="Space Mono" pitchFamily="34" charset="-122"/>
                <a:cs typeface="Space Mono" pitchFamily="34" charset="-120"/>
              </a:rPr>
              <a:t>Infrastructure as Code</a:t>
            </a:r>
            <a:endParaRPr lang="en-US" dirty="0"/>
          </a:p>
        </p:txBody>
      </p:sp>
      <p:sp>
        <p:nvSpPr>
          <p:cNvPr id="15" name="Object 14"/>
          <p:cNvSpPr/>
          <p:nvPr/>
        </p:nvSpPr>
        <p:spPr>
          <a:xfrm>
            <a:off x="6151731" y="3682065"/>
            <a:ext cx="2694663" cy="799844"/>
          </a:xfrm>
          <a:prstGeom prst="rect">
            <a:avLst/>
          </a:prstGeom>
          <a:noFill/>
        </p:spPr>
        <p:txBody>
          <a:bodyPr wrap="square" lIns="0" tIns="0" rIns="0" bIns="0" rtlCol="0" anchor="t"/>
          <a:lstStyle/>
          <a:p>
            <a:pPr algn="ctr">
              <a:lnSpc>
                <a:spcPts val="1260"/>
              </a:lnSpc>
              <a:spcBef>
                <a:spcPts val="501"/>
              </a:spcBef>
            </a:pPr>
            <a:r>
              <a:rPr lang="en-US" sz="1100" dirty="0">
                <a:solidFill>
                  <a:srgbClr val="000000">
                    <a:alpha val="80000"/>
                  </a:srgbClr>
                </a:solidFill>
                <a:ea typeface="Space Mono" pitchFamily="34" charset="-122"/>
              </a:rPr>
              <a:t>The practice of managing and provisioning computer data centers through machine-readable definition files, rather than physical hardware configuration</a:t>
            </a:r>
            <a:endParaRPr lang="en-US" sz="1100" dirty="0"/>
          </a:p>
        </p:txBody>
      </p:sp>
      <p:sp>
        <p:nvSpPr>
          <p:cNvPr id="17" name="Object 16"/>
          <p:cNvSpPr/>
          <p:nvPr/>
        </p:nvSpPr>
        <p:spPr>
          <a:xfrm>
            <a:off x="285768" y="4734952"/>
            <a:ext cx="8372056" cy="431866"/>
          </a:xfrm>
          <a:prstGeom prst="rect">
            <a:avLst/>
          </a:prstGeom>
          <a:noFill/>
        </p:spPr>
        <p:txBody>
          <a:bodyPr wrap="square" lIns="0" tIns="0" rIns="0" bIns="0" rtlCol="0" anchor="t"/>
          <a:lstStyle/>
          <a:p>
            <a:pPr algn="ctr">
              <a:lnSpc>
                <a:spcPts val="1701"/>
              </a:lnSpc>
            </a:pPr>
            <a:r>
              <a:rPr lang="en-US" sz="1350" dirty="0">
                <a:latin typeface="Space Mono" pitchFamily="34" charset="0"/>
                <a:ea typeface="Space Mono" pitchFamily="34" charset="-122"/>
                <a:cs typeface="Space Mono" pitchFamily="34" charset="-120"/>
              </a:rPr>
              <a:t>These are just a few of the common practices employed in DevOps that help to ensure efficient and reliable software development and delivery.</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 y="857250"/>
            <a:ext cx="9148856" cy="57136"/>
          </a:xfrm>
          <a:prstGeom prst="rect">
            <a:avLst/>
          </a:prstGeom>
        </p:spPr>
      </p:pic>
      <p:sp>
        <p:nvSpPr>
          <p:cNvPr id="3" name="Object 2"/>
          <p:cNvSpPr/>
          <p:nvPr/>
        </p:nvSpPr>
        <p:spPr>
          <a:xfrm>
            <a:off x="0" y="1158830"/>
            <a:ext cx="9141714" cy="358716"/>
          </a:xfrm>
          <a:prstGeom prst="rect">
            <a:avLst/>
          </a:prstGeom>
          <a:noFill/>
        </p:spPr>
        <p:txBody>
          <a:bodyPr wrap="square" lIns="0" tIns="0" rIns="0" bIns="0" rtlCol="0" anchor="t"/>
          <a:lstStyle/>
          <a:p>
            <a:pPr algn="ctr">
              <a:lnSpc>
                <a:spcPts val="2825"/>
              </a:lnSpc>
            </a:pPr>
            <a:r>
              <a:rPr lang="en-US" sz="2672" kern="0" spc="26" dirty="0">
                <a:solidFill>
                  <a:srgbClr val="071023"/>
                </a:solidFill>
                <a:latin typeface="Poppins" pitchFamily="34" charset="0"/>
                <a:ea typeface="Poppins" pitchFamily="34" charset="-122"/>
                <a:cs typeface="Poppins" pitchFamily="34" charset="-120"/>
              </a:rPr>
              <a:t>Tools Used in DevOps</a:t>
            </a:r>
            <a:endParaRPr lang="en-US" dirty="0"/>
          </a:p>
        </p:txBody>
      </p:sp>
      <p:sp>
        <p:nvSpPr>
          <p:cNvPr id="4" name="Object 3"/>
          <p:cNvSpPr/>
          <p:nvPr/>
        </p:nvSpPr>
        <p:spPr>
          <a:xfrm>
            <a:off x="1107005" y="2447409"/>
            <a:ext cx="1071295" cy="1071295"/>
          </a:xfrm>
          <a:prstGeom prst="ellipse">
            <a:avLst/>
          </a:prstGeom>
          <a:solidFill>
            <a:srgbClr val="B9D5B1"/>
          </a:solidFill>
        </p:spPr>
      </p:sp>
      <p:pic>
        <p:nvPicPr>
          <p:cNvPr id="5" name="Object 4"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422954" y="2750791"/>
            <a:ext cx="535647" cy="464228"/>
          </a:xfrm>
          <a:prstGeom prst="rect">
            <a:avLst/>
          </a:prstGeom>
        </p:spPr>
      </p:pic>
      <p:sp>
        <p:nvSpPr>
          <p:cNvPr id="6" name="Object 5"/>
          <p:cNvSpPr/>
          <p:nvPr/>
        </p:nvSpPr>
        <p:spPr>
          <a:xfrm>
            <a:off x="448515" y="3584711"/>
            <a:ext cx="2388273" cy="172802"/>
          </a:xfrm>
          <a:prstGeom prst="rect">
            <a:avLst/>
          </a:prstGeom>
          <a:noFill/>
        </p:spPr>
        <p:txBody>
          <a:bodyPr wrap="square" lIns="0" tIns="0" rIns="0" bIns="0" rtlCol="0" anchor="t"/>
          <a:lstStyle/>
          <a:p>
            <a:pPr algn="ctr">
              <a:lnSpc>
                <a:spcPts val="1361"/>
              </a:lnSpc>
            </a:pPr>
            <a:r>
              <a:rPr lang="en-US" sz="1080" dirty="0">
                <a:solidFill>
                  <a:srgbClr val="071023"/>
                </a:solidFill>
                <a:latin typeface="Space Mono" pitchFamily="34" charset="0"/>
                <a:ea typeface="Space Mono" pitchFamily="34" charset="-122"/>
                <a:cs typeface="Space Mono" pitchFamily="34" charset="-120"/>
              </a:rPr>
              <a:t>Automation</a:t>
            </a:r>
            <a:endParaRPr lang="en-US" dirty="0"/>
          </a:p>
        </p:txBody>
      </p:sp>
      <p:sp>
        <p:nvSpPr>
          <p:cNvPr id="7" name="Object 6"/>
          <p:cNvSpPr/>
          <p:nvPr/>
        </p:nvSpPr>
        <p:spPr>
          <a:xfrm>
            <a:off x="448515" y="3822404"/>
            <a:ext cx="2388273" cy="479906"/>
          </a:xfrm>
          <a:prstGeom prst="rect">
            <a:avLst/>
          </a:prstGeom>
          <a:noFill/>
        </p:spPr>
        <p:txBody>
          <a:bodyPr wrap="square" lIns="0" tIns="0" rIns="0" bIns="0" rtlCol="0" anchor="t"/>
          <a:lstStyle/>
          <a:p>
            <a:pPr algn="ctr">
              <a:lnSpc>
                <a:spcPts val="1260"/>
              </a:lnSpc>
              <a:spcBef>
                <a:spcPts val="501"/>
              </a:spcBef>
            </a:pPr>
            <a:r>
              <a:rPr lang="en-US" sz="900" dirty="0">
                <a:solidFill>
                  <a:srgbClr val="000000">
                    <a:alpha val="80000"/>
                  </a:srgbClr>
                </a:solidFill>
                <a:latin typeface="Space Mono" pitchFamily="34" charset="0"/>
                <a:ea typeface="Space Mono" pitchFamily="34" charset="-122"/>
                <a:cs typeface="Space Mono" pitchFamily="34" charset="-120"/>
              </a:rPr>
              <a:t>Automation tools are used to streamline processes and reduce manual labor.</a:t>
            </a:r>
            <a:endParaRPr lang="en-US" dirty="0"/>
          </a:p>
        </p:txBody>
      </p:sp>
      <p:sp>
        <p:nvSpPr>
          <p:cNvPr id="8" name="Object 7"/>
          <p:cNvSpPr/>
          <p:nvPr/>
        </p:nvSpPr>
        <p:spPr>
          <a:xfrm>
            <a:off x="4035210" y="2447409"/>
            <a:ext cx="1071295" cy="1071295"/>
          </a:xfrm>
          <a:prstGeom prst="ellipse">
            <a:avLst/>
          </a:prstGeom>
          <a:solidFill>
            <a:srgbClr val="B9D5B1"/>
          </a:solidFill>
        </p:spPr>
      </p:sp>
      <p:pic>
        <p:nvPicPr>
          <p:cNvPr id="9" name="Object 8"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313784" y="2760004"/>
            <a:ext cx="514222" cy="399950"/>
          </a:xfrm>
          <a:prstGeom prst="rect">
            <a:avLst/>
          </a:prstGeom>
        </p:spPr>
      </p:pic>
      <p:sp>
        <p:nvSpPr>
          <p:cNvPr id="10" name="Object 9"/>
          <p:cNvSpPr/>
          <p:nvPr/>
        </p:nvSpPr>
        <p:spPr>
          <a:xfrm>
            <a:off x="3262807" y="3584711"/>
            <a:ext cx="2616101" cy="172802"/>
          </a:xfrm>
          <a:prstGeom prst="rect">
            <a:avLst/>
          </a:prstGeom>
          <a:noFill/>
        </p:spPr>
        <p:txBody>
          <a:bodyPr wrap="square" lIns="0" tIns="0" rIns="0" bIns="0" rtlCol="0" anchor="t"/>
          <a:lstStyle/>
          <a:p>
            <a:pPr algn="ctr">
              <a:lnSpc>
                <a:spcPts val="1361"/>
              </a:lnSpc>
            </a:pPr>
            <a:r>
              <a:rPr lang="en-US" sz="1080" dirty="0">
                <a:solidFill>
                  <a:srgbClr val="071023"/>
                </a:solidFill>
                <a:latin typeface="Space Mono" pitchFamily="34" charset="0"/>
                <a:ea typeface="Space Mono" pitchFamily="34" charset="-122"/>
                <a:cs typeface="Space Mono" pitchFamily="34" charset="-120"/>
              </a:rPr>
              <a:t>Monitoring</a:t>
            </a:r>
            <a:endParaRPr lang="en-US" dirty="0"/>
          </a:p>
        </p:txBody>
      </p:sp>
      <p:sp>
        <p:nvSpPr>
          <p:cNvPr id="11" name="Object 10"/>
          <p:cNvSpPr/>
          <p:nvPr/>
        </p:nvSpPr>
        <p:spPr>
          <a:xfrm>
            <a:off x="3262807" y="3822404"/>
            <a:ext cx="2616101" cy="479906"/>
          </a:xfrm>
          <a:prstGeom prst="rect">
            <a:avLst/>
          </a:prstGeom>
          <a:noFill/>
        </p:spPr>
        <p:txBody>
          <a:bodyPr wrap="square" lIns="0" tIns="0" rIns="0" bIns="0" rtlCol="0" anchor="t"/>
          <a:lstStyle/>
          <a:p>
            <a:pPr algn="ctr">
              <a:lnSpc>
                <a:spcPts val="1260"/>
              </a:lnSpc>
              <a:spcBef>
                <a:spcPts val="501"/>
              </a:spcBef>
            </a:pPr>
            <a:r>
              <a:rPr lang="en-US" sz="900" dirty="0">
                <a:solidFill>
                  <a:srgbClr val="000000">
                    <a:alpha val="80000"/>
                  </a:srgbClr>
                </a:solidFill>
                <a:latin typeface="Space Mono" pitchFamily="34" charset="0"/>
                <a:ea typeface="Space Mono" pitchFamily="34" charset="-122"/>
                <a:cs typeface="Space Mono" pitchFamily="34" charset="-120"/>
              </a:rPr>
              <a:t>Monitoring tools are used to track system performance and identify potential issues.</a:t>
            </a:r>
            <a:endParaRPr lang="en-US" dirty="0"/>
          </a:p>
        </p:txBody>
      </p:sp>
      <p:sp>
        <p:nvSpPr>
          <p:cNvPr id="12" name="Object 11"/>
          <p:cNvSpPr/>
          <p:nvPr/>
        </p:nvSpPr>
        <p:spPr>
          <a:xfrm>
            <a:off x="6963415" y="2447409"/>
            <a:ext cx="1071295" cy="1071295"/>
          </a:xfrm>
          <a:prstGeom prst="ellipse">
            <a:avLst/>
          </a:prstGeom>
          <a:solidFill>
            <a:srgbClr val="B9D5B1"/>
          </a:solidFill>
        </p:spPr>
      </p:sp>
      <p:pic>
        <p:nvPicPr>
          <p:cNvPr id="13" name="Object 12"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229349" y="2731959"/>
            <a:ext cx="542789" cy="514222"/>
          </a:xfrm>
          <a:prstGeom prst="rect">
            <a:avLst/>
          </a:prstGeom>
        </p:spPr>
      </p:pic>
      <p:sp>
        <p:nvSpPr>
          <p:cNvPr id="14" name="Object 13"/>
          <p:cNvSpPr/>
          <p:nvPr/>
        </p:nvSpPr>
        <p:spPr>
          <a:xfrm>
            <a:off x="6191012" y="3584711"/>
            <a:ext cx="2616101" cy="172802"/>
          </a:xfrm>
          <a:prstGeom prst="rect">
            <a:avLst/>
          </a:prstGeom>
          <a:noFill/>
        </p:spPr>
        <p:txBody>
          <a:bodyPr wrap="square" lIns="0" tIns="0" rIns="0" bIns="0" rtlCol="0" anchor="t"/>
          <a:lstStyle/>
          <a:p>
            <a:pPr algn="ctr">
              <a:lnSpc>
                <a:spcPts val="1361"/>
              </a:lnSpc>
            </a:pPr>
            <a:r>
              <a:rPr lang="en-US" sz="1080" dirty="0">
                <a:solidFill>
                  <a:srgbClr val="071023"/>
                </a:solidFill>
                <a:latin typeface="Space Mono" pitchFamily="34" charset="0"/>
                <a:ea typeface="Space Mono" pitchFamily="34" charset="-122"/>
                <a:cs typeface="Space Mono" pitchFamily="34" charset="-120"/>
              </a:rPr>
              <a:t>Configuration Management</a:t>
            </a:r>
            <a:endParaRPr lang="en-US" dirty="0"/>
          </a:p>
        </p:txBody>
      </p:sp>
      <p:sp>
        <p:nvSpPr>
          <p:cNvPr id="15" name="Object 14"/>
          <p:cNvSpPr/>
          <p:nvPr/>
        </p:nvSpPr>
        <p:spPr>
          <a:xfrm>
            <a:off x="6191012" y="3822404"/>
            <a:ext cx="2616101" cy="479906"/>
          </a:xfrm>
          <a:prstGeom prst="rect">
            <a:avLst/>
          </a:prstGeom>
          <a:noFill/>
        </p:spPr>
        <p:txBody>
          <a:bodyPr wrap="square" lIns="0" tIns="0" rIns="0" bIns="0" rtlCol="0" anchor="t"/>
          <a:lstStyle/>
          <a:p>
            <a:pPr algn="ctr">
              <a:lnSpc>
                <a:spcPts val="1260"/>
              </a:lnSpc>
              <a:spcBef>
                <a:spcPts val="501"/>
              </a:spcBef>
            </a:pPr>
            <a:r>
              <a:rPr lang="en-US" sz="900" dirty="0">
                <a:solidFill>
                  <a:srgbClr val="000000">
                    <a:alpha val="80000"/>
                  </a:srgbClr>
                </a:solidFill>
                <a:latin typeface="Space Mono" pitchFamily="34" charset="0"/>
                <a:ea typeface="Space Mono" pitchFamily="34" charset="-122"/>
                <a:cs typeface="Space Mono" pitchFamily="34" charset="-120"/>
              </a:rPr>
              <a:t>Configuration management tools are used to manage and maintain system configurations.</a:t>
            </a:r>
            <a:endParaRPr lang="en-US" dirty="0"/>
          </a:p>
        </p:txBody>
      </p:sp>
      <p:sp>
        <p:nvSpPr>
          <p:cNvPr id="17" name="Object 16"/>
          <p:cNvSpPr/>
          <p:nvPr/>
        </p:nvSpPr>
        <p:spPr>
          <a:xfrm>
            <a:off x="880448" y="4444305"/>
            <a:ext cx="7154262" cy="431866"/>
          </a:xfrm>
          <a:prstGeom prst="rect">
            <a:avLst/>
          </a:prstGeom>
          <a:noFill/>
        </p:spPr>
        <p:txBody>
          <a:bodyPr wrap="square" lIns="0" tIns="0" rIns="0" bIns="0" rtlCol="0" anchor="t"/>
          <a:lstStyle/>
          <a:p>
            <a:pPr algn="ctr">
              <a:lnSpc>
                <a:spcPts val="1701"/>
              </a:lnSpc>
            </a:pPr>
            <a:r>
              <a:rPr lang="en-US" sz="1350" dirty="0">
                <a:latin typeface="Space Mono" pitchFamily="34" charset="0"/>
                <a:ea typeface="Space Mono" pitchFamily="34" charset="-122"/>
                <a:cs typeface="Space Mono" pitchFamily="34" charset="-120"/>
              </a:rPr>
              <a:t>These tools are essential for successful DevOps implementation and provide the foundation for a successful DevOps workflow.</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303338"/>
          </a:xfrm>
        </p:spPr>
        <p:txBody>
          <a:bodyPr/>
          <a:lstStyle/>
          <a:p>
            <a:r>
              <a:rPr lang="en-US" dirty="0"/>
              <a:t>References</a:t>
            </a:r>
          </a:p>
        </p:txBody>
      </p:sp>
      <p:sp>
        <p:nvSpPr>
          <p:cNvPr id="3" name="Content Placeholder 2"/>
          <p:cNvSpPr>
            <a:spLocks noGrp="1"/>
          </p:cNvSpPr>
          <p:nvPr>
            <p:ph idx="1"/>
          </p:nvPr>
        </p:nvSpPr>
        <p:spPr>
          <a:xfrm>
            <a:off x="504825" y="1196752"/>
            <a:ext cx="8229600" cy="4320480"/>
          </a:xfrm>
        </p:spPr>
        <p:txBody>
          <a:bodyPr/>
          <a:lstStyle/>
          <a:p>
            <a:r>
              <a:rPr lang="en-GB" sz="2000" dirty="0"/>
              <a:t>Jason Edelman, Matt Oswalt, and Scott S. Lowe (2016), Network Programmability and Automation: Skills for the Next-Generation Network </a:t>
            </a:r>
            <a:r>
              <a:rPr lang="en-GB" sz="2000" dirty="0" err="1"/>
              <a:t>Enginee</a:t>
            </a:r>
            <a:endParaRPr lang="en-US" sz="2000" dirty="0"/>
          </a:p>
          <a:p>
            <a:r>
              <a:rPr lang="en-US" sz="2000" dirty="0"/>
              <a:t>Andrew S Tanenbaum, David J. </a:t>
            </a:r>
            <a:r>
              <a:rPr lang="en-US" sz="2000" dirty="0" err="1"/>
              <a:t>Wetherall</a:t>
            </a:r>
            <a:r>
              <a:rPr lang="en-US" sz="2000" dirty="0"/>
              <a:t> ( 2013) Computer Networks, Pearson</a:t>
            </a:r>
          </a:p>
          <a:p>
            <a:r>
              <a:rPr lang="en-US" sz="2000" dirty="0"/>
              <a:t>Jason Edelman, Scott S. Lowe, Matt Oswalt.  Network Programmability and Automation: Skills for the Next-Generation Network Engineer.  2018, O'Reilly Media</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13/06/2023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1107</Words>
  <Application>Microsoft Office PowerPoint</Application>
  <PresentationFormat>On-screen Show (4:3)</PresentationFormat>
  <Paragraphs>132</Paragraphs>
  <Slides>18</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Myriad Pro</vt:lpstr>
      <vt:lpstr>Space Mono</vt:lpstr>
      <vt:lpstr>Arial</vt:lpstr>
      <vt:lpstr>Poppins</vt:lpstr>
      <vt:lpstr>Times New Roman</vt:lpstr>
      <vt:lpstr>Verdana</vt:lpstr>
      <vt:lpstr>20140311PresentationUWTSDTemplate</vt:lpstr>
      <vt:lpstr>Module Code:ACCA5029 </vt:lpstr>
      <vt:lpstr>Lesson Aims</vt:lpstr>
      <vt:lpstr>Network Programmability </vt:lpstr>
      <vt:lpstr>Why is network programmability necessary for evolving networks?</vt:lpstr>
      <vt:lpstr>What is network automation</vt:lpstr>
      <vt:lpstr>How does Network Automation work?</vt:lpstr>
      <vt:lpstr>Benefits of network automation software</vt:lpstr>
      <vt:lpstr>Network automation requirements </vt:lpstr>
      <vt:lpstr>What about AI and machine learning?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102</cp:revision>
  <cp:lastPrinted>2018-07-09T15:27:01Z</cp:lastPrinted>
  <dcterms:created xsi:type="dcterms:W3CDTF">2002-10-07T19:43:58Z</dcterms:created>
  <dcterms:modified xsi:type="dcterms:W3CDTF">2023-06-13T11:30:22Z</dcterms:modified>
</cp:coreProperties>
</file>