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1" r:id="rId5"/>
    <p:sldId id="258" r:id="rId6"/>
    <p:sldId id="264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ED7C5-8E7E-BBBA-7F7B-92FD07FC03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8F1DC-4955-70A7-EAAA-D1E977B7FC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0DE42C-C1A0-6417-8390-0C043E9C8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E617-0CEF-4C05-9302-3323E6289C08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3EFCAC-2721-FA45-C0AA-8EC61F450C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A87C6-C6E4-C359-F29D-D54E2507C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4027-B680-4EFC-8820-10DBEDEB8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724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AF16E-8402-6B4A-ECC6-A801C93DB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6F6AA-33A2-2025-9E5E-059858D8D8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14714-DA4F-A3B6-3F9A-7588FE5F7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E617-0CEF-4C05-9302-3323E6289C08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A748D7-AF61-79A6-BDF3-2D6B5F605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EB005-273C-9C2A-57D5-B1E64F4E3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4027-B680-4EFC-8820-10DBEDEB8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6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0E5BE-700A-67CF-FBC4-44CEECE9F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4A256E-E334-3836-B678-00F583470E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0FFCB-BF82-81AA-B35C-00DC943FE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E617-0CEF-4C05-9302-3323E6289C08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E43050-D640-B48C-4117-1A34AA55E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A934F-1539-216C-35F3-E14B74B89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4027-B680-4EFC-8820-10DBEDEB8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943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0201A-6A92-5E7A-EA3B-653645F23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8576D-1F73-3403-B20A-6573E51740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0DB625-A909-E80C-83B4-D64CD76E02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2AE20A-AE8D-F11A-D572-F77AC316A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E617-0CEF-4C05-9302-3323E6289C08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54BAB5-6586-7EB5-F3F8-8E599CFC0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0AEF73-4448-5D7B-D6B5-28ED41B9E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4027-B680-4EFC-8820-10DBEDEB8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738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79F88-6DA9-4FA2-2E2B-B4828B93D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D40EDE-B171-C9AB-34AB-85E5307F8B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0FC894-1B93-4CA0-E4BE-B87BB53064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D9898-21AB-3787-D7A6-2FD8AADFCB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1F8FC6-BDCC-6083-8900-B8B7A38D83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501F57-B2AD-9117-9C81-32C23E6F28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E617-0CEF-4C05-9302-3323E6289C08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E320C6-E9F9-A450-4063-D4D6CB07D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6E20A-96DF-9414-B350-FF1ADD255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4027-B680-4EFC-8820-10DBEDEB8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090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C06CA-51BA-7446-D3EB-877D313F1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DAA56F-44E8-A59F-AEFE-144E8F899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E617-0CEF-4C05-9302-3323E6289C08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E15AFE-94BD-55E0-8957-33A337505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9B6C29-D9B2-965E-AE31-FBF896519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4027-B680-4EFC-8820-10DBEDEB8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375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706ACF-5C47-2B24-EA01-22BB9C534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E617-0CEF-4C05-9302-3323E6289C08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108B0F-18F8-C787-182A-DE00C66AC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9B232E-F7EE-FA77-78D2-3F6A47F95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4027-B680-4EFC-8820-10DBEDEB8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10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C009F-12B7-5CAD-250C-F8E9472B8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A5B2E-B538-3F5C-CD0E-7DCE31606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1F90AC-35EA-0DD4-72AA-1EF258093D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DCC1AE-F5B3-F387-14B4-1E81F8A48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E617-0CEF-4C05-9302-3323E6289C08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AF8179-B4A3-03D3-E534-B5811A62D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99D541-D6B1-64C5-BA32-0CBA1207E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4027-B680-4EFC-8820-10DBEDEB8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213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84F8B-6237-8976-088C-784715DB8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1DDA52-7620-3ABE-43E0-549DC6EC05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37753F-D240-1571-6BAA-58DA63B8AB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FF1587-20B5-0F21-5C4E-C59742535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E617-0CEF-4C05-9302-3323E6289C08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FB9315-586E-00FA-721E-BDC01B031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AD0C74-E967-6178-0A74-AED68939D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4027-B680-4EFC-8820-10DBEDEB8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29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EA3D4-85FD-0BCE-FC9B-405C23541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A4CA1-A627-CC8E-519F-9BFD8BD5B2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11482-8413-E1FC-06DB-4D6D263EB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E617-0CEF-4C05-9302-3323E6289C08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EF898-5F1F-B6BB-8634-9936583ED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EAA92-1B2D-5559-72C0-947FEF597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4027-B680-4EFC-8820-10DBEDEB8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019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B4C5E1-9819-3097-0A6D-D7DB9EDF6C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346234-F69C-0EE6-F382-605B4BEA62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4417EF-C48D-B511-2162-C3B21A83C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E617-0CEF-4C05-9302-3323E6289C08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EBA54E-3A8A-3B22-A543-E2C015ED2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FA1671-4C20-F296-91D2-7C5AC5C09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4027-B680-4EFC-8820-10DBEDEB8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812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9B9E97-DB4F-F113-B741-13B9D07AC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6B5587-7D15-A079-050F-1394E982E8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A2FEB-F7B7-9A6D-AFC8-BFC2A915B2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9E617-0CEF-4C05-9302-3323E6289C08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0F240-34DB-325A-8419-06A59BF1DE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251CEE-9646-10A5-AE99-7DBE136875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8D4027-B680-4EFC-8820-10DBEDEB8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388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taggart.com/physics/Games/SequenceMilliKiloMega.doc" TargetMode="External"/><Relationship Id="rId3" Type="http://schemas.openxmlformats.org/officeDocument/2006/relationships/hyperlink" Target="http://www.ktaggart.com/physics/Games/PairsGCSEUnits.doc" TargetMode="External"/><Relationship Id="rId7" Type="http://schemas.openxmlformats.org/officeDocument/2006/relationships/hyperlink" Target="http://www.ktaggart.com/physics/Games/SequenceEnergySize.doc" TargetMode="External"/><Relationship Id="rId2" Type="http://schemas.openxmlformats.org/officeDocument/2006/relationships/hyperlink" Target="http://www.walter-fendt.de/m11e/conversion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taggart.com/physics/Games/PairsPrefixes.doc" TargetMode="External"/><Relationship Id="rId5" Type="http://schemas.openxmlformats.org/officeDocument/2006/relationships/hyperlink" Target="http://www.ktaggart.com/physics/Games/PairsMilliKiloMega.doc" TargetMode="External"/><Relationship Id="rId4" Type="http://schemas.openxmlformats.org/officeDocument/2006/relationships/hyperlink" Target="http://www.ktaggart.com/physics/Games/SelectionMilliKiloMega.doc" TargetMode="External"/><Relationship Id="rId9" Type="http://schemas.openxmlformats.org/officeDocument/2006/relationships/hyperlink" Target="http://micro.magnet.fsu.edu/primer/java/scienceopticsu/powersof10/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5E325-EC14-D198-5BD3-13803A086B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4257" y="665163"/>
            <a:ext cx="9144000" cy="2387600"/>
          </a:xfrm>
        </p:spPr>
        <p:txBody>
          <a:bodyPr>
            <a:normAutofit/>
          </a:bodyPr>
          <a:lstStyle/>
          <a:p>
            <a:r>
              <a:rPr lang="en-GB" sz="8800" b="1" dirty="0"/>
              <a:t>1.1 SI units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BD524F-F31F-9A34-6D19-1F0EF9267F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39343" y="3558495"/>
            <a:ext cx="9144000" cy="1655762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What are SI units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Deriving units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SI multipliers</a:t>
            </a:r>
          </a:p>
        </p:txBody>
      </p:sp>
    </p:spTree>
    <p:extLst>
      <p:ext uri="{BB962C8B-B14F-4D97-AF65-F5344CB8AC3E}">
        <p14:creationId xmlns:p14="http://schemas.microsoft.com/office/powerpoint/2010/main" val="3053746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7ED32-F76C-9AEC-30B2-47A7E6F95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What are SI units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224AE-8F22-43E2-DE99-E473CC5A6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229" y="922112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SI units are a system of fundamental units from which all other units can be derived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59988C03-3CD4-4749-0E9A-1B2CC3F1F7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532845"/>
              </p:ext>
            </p:extLst>
          </p:nvPr>
        </p:nvGraphicFramePr>
        <p:xfrm>
          <a:off x="1660071" y="1851780"/>
          <a:ext cx="8871857" cy="466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22171">
                  <a:extLst>
                    <a:ext uri="{9D8B030D-6E8A-4147-A177-3AD203B41FA5}">
                      <a16:colId xmlns:a16="http://schemas.microsoft.com/office/drawing/2014/main" val="3139080028"/>
                    </a:ext>
                  </a:extLst>
                </a:gridCol>
                <a:gridCol w="1669708">
                  <a:extLst>
                    <a:ext uri="{9D8B030D-6E8A-4147-A177-3AD203B41FA5}">
                      <a16:colId xmlns:a16="http://schemas.microsoft.com/office/drawing/2014/main" val="962011925"/>
                    </a:ext>
                  </a:extLst>
                </a:gridCol>
                <a:gridCol w="2488635">
                  <a:extLst>
                    <a:ext uri="{9D8B030D-6E8A-4147-A177-3AD203B41FA5}">
                      <a16:colId xmlns:a16="http://schemas.microsoft.com/office/drawing/2014/main" val="2778371942"/>
                    </a:ext>
                  </a:extLst>
                </a:gridCol>
                <a:gridCol w="1491343">
                  <a:extLst>
                    <a:ext uri="{9D8B030D-6E8A-4147-A177-3AD203B41FA5}">
                      <a16:colId xmlns:a16="http://schemas.microsoft.com/office/drawing/2014/main" val="1129534964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Physical quantity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Unit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2650398"/>
                  </a:ext>
                </a:extLst>
              </a:tr>
              <a:tr h="389951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Name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Symbol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Name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Symbol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05508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length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meter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599945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time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second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561275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mass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kilogram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0768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amount of substance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moles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84744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electric current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ampere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483609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temperature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Kelvin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71059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luminous intensity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8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candela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cd</a:t>
                      </a:r>
                      <a:endParaRPr lang="en-GB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17991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2033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F5E52-FBCB-D77D-95CE-DF9652899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 Derived Units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AE0DB87-7095-0295-9438-83E5F2B2FD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5334330"/>
              </p:ext>
            </p:extLst>
          </p:nvPr>
        </p:nvGraphicFramePr>
        <p:xfrm>
          <a:off x="957943" y="1393370"/>
          <a:ext cx="10765970" cy="51979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53194">
                  <a:extLst>
                    <a:ext uri="{9D8B030D-6E8A-4147-A177-3AD203B41FA5}">
                      <a16:colId xmlns:a16="http://schemas.microsoft.com/office/drawing/2014/main" val="2769308990"/>
                    </a:ext>
                  </a:extLst>
                </a:gridCol>
                <a:gridCol w="2153194">
                  <a:extLst>
                    <a:ext uri="{9D8B030D-6E8A-4147-A177-3AD203B41FA5}">
                      <a16:colId xmlns:a16="http://schemas.microsoft.com/office/drawing/2014/main" val="1247563781"/>
                    </a:ext>
                  </a:extLst>
                </a:gridCol>
                <a:gridCol w="2153194">
                  <a:extLst>
                    <a:ext uri="{9D8B030D-6E8A-4147-A177-3AD203B41FA5}">
                      <a16:colId xmlns:a16="http://schemas.microsoft.com/office/drawing/2014/main" val="585464013"/>
                    </a:ext>
                  </a:extLst>
                </a:gridCol>
                <a:gridCol w="2153194">
                  <a:extLst>
                    <a:ext uri="{9D8B030D-6E8A-4147-A177-3AD203B41FA5}">
                      <a16:colId xmlns:a16="http://schemas.microsoft.com/office/drawing/2014/main" val="3712827040"/>
                    </a:ext>
                  </a:extLst>
                </a:gridCol>
                <a:gridCol w="2153194">
                  <a:extLst>
                    <a:ext uri="{9D8B030D-6E8A-4147-A177-3AD203B41FA5}">
                      <a16:colId xmlns:a16="http://schemas.microsoft.com/office/drawing/2014/main" val="2773822325"/>
                    </a:ext>
                  </a:extLst>
                </a:gridCol>
              </a:tblGrid>
              <a:tr h="519793">
                <a:tc gridSpan="2"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Physical Quantity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Unit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61207911"/>
                  </a:ext>
                </a:extLst>
              </a:tr>
              <a:tr h="519793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Name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Symbol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Name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Symbol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Base units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89726456"/>
                  </a:ext>
                </a:extLst>
              </a:tr>
              <a:tr h="519793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Energy &amp; Work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Joule</a:t>
                      </a: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</a:t>
                      </a: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05991824"/>
                  </a:ext>
                </a:extLst>
              </a:tr>
              <a:tr h="519793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Force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Newton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179182846"/>
                  </a:ext>
                </a:extLst>
              </a:tr>
              <a:tr h="519793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Pressure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Pascal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97632644"/>
                  </a:ext>
                </a:extLst>
              </a:tr>
              <a:tr h="519793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Volume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912497089"/>
                  </a:ext>
                </a:extLst>
              </a:tr>
              <a:tr h="519793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density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l-GR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ρ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908949641"/>
                  </a:ext>
                </a:extLst>
              </a:tr>
              <a:tr h="519793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frequency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Hertz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200129472"/>
                  </a:ext>
                </a:extLst>
              </a:tr>
              <a:tr h="519793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momentum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510424311"/>
                  </a:ext>
                </a:extLst>
              </a:tr>
              <a:tr h="519793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voltage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</a:t>
                      </a: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Volts</a:t>
                      </a: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</a:t>
                      </a: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8389655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499CAA0F-B02A-51CB-FB9C-0145BF77F7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949" b="15987"/>
          <a:stretch/>
        </p:blipFill>
        <p:spPr>
          <a:xfrm>
            <a:off x="10066545" y="2460172"/>
            <a:ext cx="1287255" cy="3483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CE80725-69B0-03CD-75CC-530AA80367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6545" y="2972702"/>
            <a:ext cx="1167512" cy="36417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B6E9C50-9A2A-8E26-E475-3542AAEBC8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6545" y="3611149"/>
            <a:ext cx="1287255" cy="2978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A10E6CE-B806-F431-B5E4-D07F999144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66545" y="4529570"/>
            <a:ext cx="1015112" cy="42569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A14CE0E-9317-220E-A1A5-9B82319610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88801" y="5111523"/>
            <a:ext cx="520714" cy="37355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20F7608-721D-B174-8EE4-C3F2DA1E570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65461" y="4108670"/>
            <a:ext cx="444054" cy="31083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DA6C61C-C3DA-5283-E630-A2F5AE2D39B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62282" y="5641339"/>
            <a:ext cx="1015112" cy="34580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5D5EBDA-C9BA-C37F-EDF0-2486E6B6CE9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905281" y="6143406"/>
            <a:ext cx="1584019" cy="345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834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AD926-FEDC-AF19-7C0A-279DE3E55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Deriving new units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9FA1B-127B-FD7E-2CD9-5B381097FB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can determine the base units of non-base units using an </a:t>
            </a:r>
            <a:r>
              <a:rPr lang="en-GB" b="1" dirty="0"/>
              <a:t>equation relating the quantities</a:t>
            </a:r>
            <a:r>
              <a:rPr lang="en-GB" dirty="0"/>
              <a:t>. </a:t>
            </a:r>
            <a:r>
              <a:rPr lang="en-GB" dirty="0" err="1"/>
              <a:t>E.g</a:t>
            </a:r>
            <a:r>
              <a:rPr lang="en-GB" dirty="0"/>
              <a:t> using the equation                         we get: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we didn’t know the units of acceleration for example we could use the equation assuming constant acceleration: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9482A7-04BC-6714-F870-196073488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5959" y="2198455"/>
            <a:ext cx="1982588" cy="4358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5E3D14C-0A3F-4D15-F03C-1EB7878F5C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710543"/>
            <a:ext cx="2871723" cy="46854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1B7EC6C-6BAC-4CD1-3304-FC72C5BC64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4084747"/>
            <a:ext cx="6591961" cy="593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260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E3D4D-AB81-5BC3-4190-A3FE7E12D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SI multipliers and standard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4FB73-70EE-9403-900F-E6B7DD295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6396"/>
            <a:ext cx="10515600" cy="4351338"/>
          </a:xfrm>
        </p:spPr>
        <p:txBody>
          <a:bodyPr/>
          <a:lstStyle/>
          <a:p>
            <a:r>
              <a:rPr lang="en-GB" sz="2700" dirty="0"/>
              <a:t>SI multipliers are symbols we can place in front of units to express a unit multiplied by factor to allow them to be written down easily</a:t>
            </a:r>
          </a:p>
          <a:p>
            <a:r>
              <a:rPr lang="en-GB" sz="2700" dirty="0" err="1"/>
              <a:t>E.g</a:t>
            </a:r>
            <a:r>
              <a:rPr lang="en-GB" sz="2700" dirty="0"/>
              <a:t> it is easier to write 1.2pm rather than 0.0000000000012m</a:t>
            </a:r>
          </a:p>
          <a:p>
            <a:r>
              <a:rPr lang="en-GB" sz="2700" dirty="0"/>
              <a:t>kg already has an SI multiplier in the unit so take care when converting it</a:t>
            </a:r>
          </a:p>
          <a:p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Table 4">
                <a:extLst>
                  <a:ext uri="{FF2B5EF4-FFF2-40B4-BE49-F238E27FC236}">
                    <a16:creationId xmlns:a16="http://schemas.microsoft.com/office/drawing/2014/main" id="{E5F908ED-13A6-6A94-CFFF-53BD913B98F4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09269197"/>
                  </p:ext>
                </p:extLst>
              </p:nvPr>
            </p:nvGraphicFramePr>
            <p:xfrm>
              <a:off x="1295400" y="3429000"/>
              <a:ext cx="9024258" cy="316992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2253343">
                      <a:extLst>
                        <a:ext uri="{9D8B030D-6E8A-4147-A177-3AD203B41FA5}">
                          <a16:colId xmlns:a16="http://schemas.microsoft.com/office/drawing/2014/main" val="2038651437"/>
                        </a:ext>
                      </a:extLst>
                    </a:gridCol>
                    <a:gridCol w="2155372">
                      <a:extLst>
                        <a:ext uri="{9D8B030D-6E8A-4147-A177-3AD203B41FA5}">
                          <a16:colId xmlns:a16="http://schemas.microsoft.com/office/drawing/2014/main" val="3334931851"/>
                        </a:ext>
                      </a:extLst>
                    </a:gridCol>
                    <a:gridCol w="2373085">
                      <a:extLst>
                        <a:ext uri="{9D8B030D-6E8A-4147-A177-3AD203B41FA5}">
                          <a16:colId xmlns:a16="http://schemas.microsoft.com/office/drawing/2014/main" val="1752882993"/>
                        </a:ext>
                      </a:extLst>
                    </a:gridCol>
                    <a:gridCol w="2242458">
                      <a:extLst>
                        <a:ext uri="{9D8B030D-6E8A-4147-A177-3AD203B41FA5}">
                          <a16:colId xmlns:a16="http://schemas.microsoft.com/office/drawing/2014/main" val="2624818293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Prefix (Symbol)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Standard form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Multiplier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Example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3076896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Giga (G)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0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1,000,000,000</a:t>
                          </a:r>
                        </a:p>
                      </a:txBody>
                      <a:tcP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Gb</a:t>
                          </a: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85040289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Mega (M)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0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</a:t>
                          </a:r>
                          <a:r>
                            <a:rPr lang="el-GR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Ω</a:t>
                          </a:r>
                          <a:endParaRPr lang="en-GB" sz="20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extLst>
                      <a:ext uri="{0D108BD9-81ED-4DB2-BD59-A6C34878D82A}">
                        <a16:rowId xmlns:a16="http://schemas.microsoft.com/office/drawing/2014/main" val="262359706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Kilo (k)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0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err="1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kN</a:t>
                          </a:r>
                          <a:endParaRPr lang="en-GB" sz="20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extLst>
                      <a:ext uri="{0D108BD9-81ED-4DB2-BD59-A6C34878D82A}">
                        <a16:rowId xmlns:a16="http://schemas.microsoft.com/office/drawing/2014/main" val="2601334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Deci (d)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−1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0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dm</a:t>
                          </a: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extLst>
                      <a:ext uri="{0D108BD9-81ED-4DB2-BD59-A6C34878D82A}">
                        <a16:rowId xmlns:a16="http://schemas.microsoft.com/office/drawing/2014/main" val="424839265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err="1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Centi</a:t>
                          </a:r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(c)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−2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0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cm</a:t>
                          </a: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extLst>
                      <a:ext uri="{0D108BD9-81ED-4DB2-BD59-A6C34878D82A}">
                        <a16:rowId xmlns:a16="http://schemas.microsoft.com/office/drawing/2014/main" val="218308846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err="1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Mili</a:t>
                          </a:r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(m)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−3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0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mA</a:t>
                          </a: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extLst>
                      <a:ext uri="{0D108BD9-81ED-4DB2-BD59-A6C34878D82A}">
                        <a16:rowId xmlns:a16="http://schemas.microsoft.com/office/drawing/2014/main" val="128703686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Micro (</a:t>
                          </a:r>
                          <a:r>
                            <a:rPr lang="el-GR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μ</a:t>
                          </a:r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  <a:cs typeface="Times New Roman" panose="02020603050405020304" pitchFamily="18" charset="0"/>
                                      </a:rPr>
                                      <m:t>−6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20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0.000001</a:t>
                          </a:r>
                        </a:p>
                      </a:txBody>
                      <a:tcPr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l-GR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μ</a:t>
                          </a:r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s</a:t>
                          </a: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3449277227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4" name="Table 4">
                <a:extLst>
                  <a:ext uri="{FF2B5EF4-FFF2-40B4-BE49-F238E27FC236}">
                    <a16:creationId xmlns:a16="http://schemas.microsoft.com/office/drawing/2014/main" id="{E5F908ED-13A6-6A94-CFFF-53BD913B98F4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09269197"/>
                  </p:ext>
                </p:extLst>
              </p:nvPr>
            </p:nvGraphicFramePr>
            <p:xfrm>
              <a:off x="1295400" y="3429000"/>
              <a:ext cx="9024258" cy="316992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2253343">
                      <a:extLst>
                        <a:ext uri="{9D8B030D-6E8A-4147-A177-3AD203B41FA5}">
                          <a16:colId xmlns:a16="http://schemas.microsoft.com/office/drawing/2014/main" val="2038651437"/>
                        </a:ext>
                      </a:extLst>
                    </a:gridCol>
                    <a:gridCol w="2155372">
                      <a:extLst>
                        <a:ext uri="{9D8B030D-6E8A-4147-A177-3AD203B41FA5}">
                          <a16:colId xmlns:a16="http://schemas.microsoft.com/office/drawing/2014/main" val="3334931851"/>
                        </a:ext>
                      </a:extLst>
                    </a:gridCol>
                    <a:gridCol w="2373085">
                      <a:extLst>
                        <a:ext uri="{9D8B030D-6E8A-4147-A177-3AD203B41FA5}">
                          <a16:colId xmlns:a16="http://schemas.microsoft.com/office/drawing/2014/main" val="1752882993"/>
                        </a:ext>
                      </a:extLst>
                    </a:gridCol>
                    <a:gridCol w="2242458">
                      <a:extLst>
                        <a:ext uri="{9D8B030D-6E8A-4147-A177-3AD203B41FA5}">
                          <a16:colId xmlns:a16="http://schemas.microsoft.com/office/drawing/2014/main" val="2624818293"/>
                        </a:ext>
                      </a:extLst>
                    </a:gridCol>
                  </a:tblGrid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Prefix (Symbol)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Standard form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Multiplier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b="1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Example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3076896003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Giga (G)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2"/>
                          <a:stretch>
                            <a:fillRect l="-105085" t="-107692" r="-215254" b="-62769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1,000,000,000</a:t>
                          </a:r>
                        </a:p>
                      </a:txBody>
                      <a:tcP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Gb</a:t>
                          </a: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850402892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Mega (M)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05085" t="-207692" r="-215254" b="-52769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</a:t>
                          </a:r>
                          <a:r>
                            <a:rPr lang="el-GR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Ω</a:t>
                          </a:r>
                          <a:endParaRPr lang="en-GB" sz="20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extLst>
                      <a:ext uri="{0D108BD9-81ED-4DB2-BD59-A6C34878D82A}">
                        <a16:rowId xmlns:a16="http://schemas.microsoft.com/office/drawing/2014/main" val="2623597063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Kilo (k)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05085" t="-303030" r="-215254" b="-4196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err="1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kN</a:t>
                          </a:r>
                          <a:endParaRPr lang="en-GB" sz="20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extLst>
                      <a:ext uri="{0D108BD9-81ED-4DB2-BD59-A6C34878D82A}">
                        <a16:rowId xmlns:a16="http://schemas.microsoft.com/office/drawing/2014/main" val="260133402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Deci (d)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05085" t="-409231" r="-215254" b="-3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dm</a:t>
                          </a: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extLst>
                      <a:ext uri="{0D108BD9-81ED-4DB2-BD59-A6C34878D82A}">
                        <a16:rowId xmlns:a16="http://schemas.microsoft.com/office/drawing/2014/main" val="4248392653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err="1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Centi</a:t>
                          </a:r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(c)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05085" t="-509231" r="-215254" b="-2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cm</a:t>
                          </a: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extLst>
                      <a:ext uri="{0D108BD9-81ED-4DB2-BD59-A6C34878D82A}">
                        <a16:rowId xmlns:a16="http://schemas.microsoft.com/office/drawing/2014/main" val="2183088463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err="1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Mili</a:t>
                          </a:r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(m)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05085" t="-609231" r="-215254" b="-1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mA</a:t>
                          </a: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extLst>
                      <a:ext uri="{0D108BD9-81ED-4DB2-BD59-A6C34878D82A}">
                        <a16:rowId xmlns:a16="http://schemas.microsoft.com/office/drawing/2014/main" val="1287036865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Micro (</a:t>
                          </a:r>
                          <a:r>
                            <a:rPr lang="el-GR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μ</a:t>
                          </a:r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)</a:t>
                          </a:r>
                        </a:p>
                      </a:txBody>
                      <a:tcPr>
                        <a:lnL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2"/>
                          <a:stretch>
                            <a:fillRect l="-105085" t="-709231" r="-215254" b="-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0.000001</a:t>
                          </a:r>
                        </a:p>
                      </a:txBody>
                      <a:tcPr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l-GR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μ</a:t>
                          </a:r>
                          <a:r>
                            <a:rPr lang="en-GB" sz="2000" dirty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s</a:t>
                          </a:r>
                        </a:p>
                      </a:txBody>
                      <a:tcPr>
                        <a:lnR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28575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3449277227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43649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92DDD-8229-2047-B7F7-692F43A94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160B4-5B9B-9DD6-1B11-E61F4409C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676696-A786-9C62-63AE-E79314C955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391478"/>
            <a:ext cx="5671457" cy="5280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632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B4DD-34AA-F045-E8E1-F65800D3C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Revision material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F674BD-5B8E-A172-07E0-8BC99D34F68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8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80000"/>
              </a:lnSpc>
            </a:pPr>
            <a:r>
              <a:rPr lang="en-GB" altLang="en-US" sz="2000" dirty="0">
                <a:latin typeface="Times New Roman" panose="02020603050405020304" pitchFamily="18" charset="0"/>
                <a:hlinkClick r:id="rId2"/>
              </a:rPr>
              <a:t>Unit Conversion</a:t>
            </a:r>
            <a:r>
              <a:rPr lang="en-GB" altLang="en-US" sz="2000" dirty="0">
                <a:latin typeface="Times New Roman" panose="02020603050405020304" pitchFamily="18" charset="0"/>
              </a:rPr>
              <a:t> - meant for KS3 - Fendt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>
                <a:latin typeface="Times New Roman" panose="02020603050405020304" pitchFamily="18" charset="0"/>
              </a:rPr>
              <a:t>Hidden Pairs Game on </a:t>
            </a:r>
            <a:r>
              <a:rPr lang="en-GB" altLang="en-US" sz="2000" dirty="0">
                <a:latin typeface="Times New Roman" panose="02020603050405020304" pitchFamily="18" charset="0"/>
                <a:hlinkClick r:id="rId3"/>
              </a:rPr>
              <a:t>Units </a:t>
            </a:r>
            <a:r>
              <a:rPr lang="en-GB" altLang="en-US" sz="2000" dirty="0">
                <a:latin typeface="Times New Roman" panose="02020603050405020304" pitchFamily="18" charset="0"/>
              </a:rPr>
              <a:t>- by KT - Microsoft WORD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>
                <a:latin typeface="Times New Roman" panose="02020603050405020304" pitchFamily="18" charset="0"/>
              </a:rPr>
              <a:t>Fifty-Fifty Game on </a:t>
            </a:r>
            <a:r>
              <a:rPr lang="en-GB" altLang="en-US" sz="2000" dirty="0">
                <a:latin typeface="Times New Roman" panose="02020603050405020304" pitchFamily="18" charset="0"/>
                <a:hlinkClick r:id="rId4"/>
              </a:rPr>
              <a:t>Converting Milli, Kilo &amp; Mega </a:t>
            </a:r>
            <a:r>
              <a:rPr lang="en-GB" altLang="en-US" sz="2000" dirty="0">
                <a:latin typeface="Times New Roman" panose="02020603050405020304" pitchFamily="18" charset="0"/>
              </a:rPr>
              <a:t>- by KT - Microsoft WORD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>
                <a:latin typeface="Times New Roman" panose="02020603050405020304" pitchFamily="18" charset="0"/>
              </a:rPr>
              <a:t>Hidden Pairs Game on </a:t>
            </a:r>
            <a:r>
              <a:rPr lang="en-GB" altLang="en-US" sz="2000" dirty="0">
                <a:latin typeface="Times New Roman" panose="02020603050405020304" pitchFamily="18" charset="0"/>
                <a:hlinkClick r:id="rId5"/>
              </a:rPr>
              <a:t>Milli, Kilo &amp; Mega </a:t>
            </a:r>
            <a:r>
              <a:rPr lang="en-GB" altLang="en-US" sz="2000" dirty="0">
                <a:latin typeface="Times New Roman" panose="02020603050405020304" pitchFamily="18" charset="0"/>
              </a:rPr>
              <a:t>- by KT - Microsoft WORD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>
                <a:latin typeface="Times New Roman" panose="02020603050405020304" pitchFamily="18" charset="0"/>
              </a:rPr>
              <a:t>Hidden Pairs Game on</a:t>
            </a:r>
            <a:r>
              <a:rPr lang="en-GB" altLang="en-US" sz="2000" dirty="0">
                <a:latin typeface="Times New Roman" panose="02020603050405020304" pitchFamily="18" charset="0"/>
                <a:hlinkClick r:id="rId6"/>
              </a:rPr>
              <a:t> Prefixes</a:t>
            </a:r>
            <a:r>
              <a:rPr lang="en-GB" altLang="en-US" sz="2000" dirty="0">
                <a:latin typeface="Times New Roman" panose="02020603050405020304" pitchFamily="18" charset="0"/>
                <a:hlinkClick r:id="rId5"/>
              </a:rPr>
              <a:t> </a:t>
            </a:r>
            <a:r>
              <a:rPr lang="en-GB" altLang="en-US" sz="2000" dirty="0">
                <a:latin typeface="Times New Roman" panose="02020603050405020304" pitchFamily="18" charset="0"/>
              </a:rPr>
              <a:t>- by KT - Microsoft WORD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>
                <a:latin typeface="Times New Roman" panose="02020603050405020304" pitchFamily="18" charset="0"/>
              </a:rPr>
              <a:t>Sequential Puzzle on </a:t>
            </a:r>
            <a:r>
              <a:rPr lang="en-GB" altLang="en-US" sz="2000" dirty="0">
                <a:latin typeface="Times New Roman" panose="02020603050405020304" pitchFamily="18" charset="0"/>
                <a:hlinkClick r:id="rId7"/>
              </a:rPr>
              <a:t>Energy Size </a:t>
            </a:r>
            <a:r>
              <a:rPr lang="en-GB" altLang="en-US" sz="2000" dirty="0">
                <a:latin typeface="Times New Roman" panose="02020603050405020304" pitchFamily="18" charset="0"/>
              </a:rPr>
              <a:t>- by KT  - Microsoft WORD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>
                <a:latin typeface="Times New Roman" panose="02020603050405020304" pitchFamily="18" charset="0"/>
              </a:rPr>
              <a:t>Sequential Puzzle on </a:t>
            </a:r>
            <a:r>
              <a:rPr lang="en-GB" altLang="en-US" sz="2000" dirty="0">
                <a:latin typeface="Times New Roman" panose="02020603050405020304" pitchFamily="18" charset="0"/>
                <a:hlinkClick r:id="rId8"/>
              </a:rPr>
              <a:t>Milli, Kilo &amp; Mega </a:t>
            </a:r>
            <a:r>
              <a:rPr lang="en-GB" altLang="en-US" sz="2000" dirty="0">
                <a:latin typeface="Times New Roman" panose="02020603050405020304" pitchFamily="18" charset="0"/>
              </a:rPr>
              <a:t>order - by KT  - Microsoft WORD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>
                <a:latin typeface="Times New Roman" panose="02020603050405020304" pitchFamily="18" charset="0"/>
                <a:hlinkClick r:id="rId9"/>
              </a:rPr>
              <a:t>Powers of 10</a:t>
            </a:r>
            <a:r>
              <a:rPr lang="en-GB" altLang="en-US" sz="2000" dirty="0">
                <a:latin typeface="Times New Roman" panose="02020603050405020304" pitchFamily="18" charset="0"/>
              </a:rPr>
              <a:t> - Goes from 10E-16 to 10E+23 - Science Optics &amp; You </a:t>
            </a:r>
          </a:p>
        </p:txBody>
      </p:sp>
    </p:spTree>
    <p:extLst>
      <p:ext uri="{BB962C8B-B14F-4D97-AF65-F5344CB8AC3E}">
        <p14:creationId xmlns:p14="http://schemas.microsoft.com/office/powerpoint/2010/main" val="24175061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1314</TotalTime>
  <Words>382</Words>
  <Application>Microsoft Office PowerPoint</Application>
  <PresentationFormat>Widescreen</PresentationFormat>
  <Paragraphs>125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Cambria Math</vt:lpstr>
      <vt:lpstr>Times New Roman</vt:lpstr>
      <vt:lpstr>Office Theme</vt:lpstr>
      <vt:lpstr>1.1 SI units</vt:lpstr>
      <vt:lpstr>What are SI units</vt:lpstr>
      <vt:lpstr>Example Derived Units</vt:lpstr>
      <vt:lpstr>Deriving new units</vt:lpstr>
      <vt:lpstr>SI multipliers and standard form</vt:lpstr>
      <vt:lpstr>Exercises:</vt:lpstr>
      <vt:lpstr>Further Revision material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Sandever</dc:creator>
  <cp:lastModifiedBy>Chris Sandever</cp:lastModifiedBy>
  <cp:revision>28</cp:revision>
  <dcterms:created xsi:type="dcterms:W3CDTF">2023-01-07T19:21:31Z</dcterms:created>
  <dcterms:modified xsi:type="dcterms:W3CDTF">2023-01-30T17:05:29Z</dcterms:modified>
</cp:coreProperties>
</file>