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8288000" cy="10287000"/>
  <p:notesSz cx="6858000" cy="9144000"/>
  <p:embeddedFontLst>
    <p:embeddedFont>
      <p:font typeface="Arimo" panose="020B0604020202020204" charset="0"/>
      <p:regular r:id="rId32"/>
    </p:embeddedFont>
    <p:embeddedFont>
      <p:font typeface="Arimo Bold" panose="020B0604020202020204" charset="0"/>
      <p:regular r:id="rId33"/>
    </p:embeddedFont>
    <p:embeddedFont>
      <p:font typeface="Arimo Italics" panose="020B0604020202020204" charset="0"/>
      <p:regular r:id="rId34"/>
    </p:embeddedFont>
    <p:embeddedFont>
      <p:font typeface="Open Sauce" panose="020B0604020202020204" charset="0"/>
      <p:regular r:id="rId35"/>
    </p:embeddedFont>
    <p:embeddedFont>
      <p:font typeface="Open Sauce Bold" panose="020B0604020202020204" charset="0"/>
      <p:regular r:id="rId36"/>
    </p:embeddedFont>
    <p:embeddedFont>
      <p:font typeface="Open Sauce Bold Italics" panose="020B0604020202020204" charset="0"/>
      <p:regular r:id="rId37"/>
    </p:embeddedFont>
    <p:embeddedFont>
      <p:font typeface="Open Sauce Heavy" panose="020B0604020202020204" charset="0"/>
      <p:regular r:id="rId38"/>
    </p:embeddedFont>
    <p:embeddedFont>
      <p:font typeface="Paalalabas Wide" panose="020B0604020202020204" charset="0"/>
      <p:regular r:id="rId39"/>
    </p:embeddedFont>
    <p:embeddedFont>
      <p:font typeface="Trocchi" panose="020B0604020202020204" charset="0"/>
      <p:regular r:id="rId4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4" d="100"/>
          <a:sy n="54" d="100"/>
        </p:scale>
        <p:origin x="754" y="10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047759" y="3749017"/>
            <a:ext cx="3240241" cy="6504134"/>
          </a:xfrm>
          <a:custGeom>
            <a:avLst/>
            <a:gdLst/>
            <a:ahLst/>
            <a:cxnLst/>
            <a:rect l="l" t="t" r="r" b="b"/>
            <a:pathLst>
              <a:path w="3240241" h="6504134">
                <a:moveTo>
                  <a:pt x="0" y="0"/>
                </a:moveTo>
                <a:lnTo>
                  <a:pt x="3240241" y="0"/>
                </a:lnTo>
                <a:lnTo>
                  <a:pt x="3240241" y="6504133"/>
                </a:lnTo>
                <a:lnTo>
                  <a:pt x="0" y="65041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3032403" y="-1448305"/>
            <a:ext cx="5255597" cy="13183610"/>
            <a:chOff x="0" y="0"/>
            <a:chExt cx="1384190" cy="347222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84190" cy="3472226"/>
            </a:xfrm>
            <a:custGeom>
              <a:avLst/>
              <a:gdLst/>
              <a:ahLst/>
              <a:cxnLst/>
              <a:rect l="l" t="t" r="r" b="b"/>
              <a:pathLst>
                <a:path w="1384190" h="3472226">
                  <a:moveTo>
                    <a:pt x="0" y="0"/>
                  </a:moveTo>
                  <a:lnTo>
                    <a:pt x="1384190" y="0"/>
                  </a:lnTo>
                  <a:lnTo>
                    <a:pt x="1384190" y="3472226"/>
                  </a:lnTo>
                  <a:lnTo>
                    <a:pt x="0" y="3472226"/>
                  </a:lnTo>
                  <a:close/>
                </a:path>
              </a:pathLst>
            </a:custGeom>
            <a:solidFill>
              <a:srgbClr val="49CBC0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1384190" cy="34912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9432880" y="1526000"/>
            <a:ext cx="7234999" cy="7234999"/>
          </a:xfrm>
          <a:custGeom>
            <a:avLst/>
            <a:gdLst/>
            <a:ahLst/>
            <a:cxnLst/>
            <a:rect l="l" t="t" r="r" b="b"/>
            <a:pathLst>
              <a:path w="7234999" h="7234999">
                <a:moveTo>
                  <a:pt x="0" y="0"/>
                </a:moveTo>
                <a:lnTo>
                  <a:pt x="7234999" y="0"/>
                </a:lnTo>
                <a:lnTo>
                  <a:pt x="7234999" y="7235000"/>
                </a:lnTo>
                <a:lnTo>
                  <a:pt x="0" y="72350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7" name="Group 7"/>
          <p:cNvGrpSpPr/>
          <p:nvPr/>
        </p:nvGrpSpPr>
        <p:grpSpPr>
          <a:xfrm>
            <a:off x="10118071" y="2211203"/>
            <a:ext cx="5876099" cy="5876075"/>
            <a:chOff x="0" y="0"/>
            <a:chExt cx="6350000" cy="634997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 l="-65357" t="-55090" r="-67975" b="-390"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1057435" y="3489495"/>
            <a:ext cx="78988" cy="3562352"/>
            <a:chOff x="0" y="0"/>
            <a:chExt cx="20803" cy="93823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803" cy="938233"/>
            </a:xfrm>
            <a:custGeom>
              <a:avLst/>
              <a:gdLst/>
              <a:ahLst/>
              <a:cxnLst/>
              <a:rect l="l" t="t" r="r" b="b"/>
              <a:pathLst>
                <a:path w="20803" h="938233">
                  <a:moveTo>
                    <a:pt x="0" y="0"/>
                  </a:moveTo>
                  <a:lnTo>
                    <a:pt x="20803" y="0"/>
                  </a:lnTo>
                  <a:lnTo>
                    <a:pt x="20803" y="938233"/>
                  </a:lnTo>
                  <a:lnTo>
                    <a:pt x="0" y="938233"/>
                  </a:lnTo>
                  <a:close/>
                </a:path>
              </a:pathLst>
            </a:custGeom>
            <a:solidFill>
              <a:srgbClr val="123D33"/>
            </a:solidFill>
            <a:ln cap="sq">
              <a:noFill/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20803" cy="95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87521" y="3346620"/>
            <a:ext cx="7214594" cy="1285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10"/>
              </a:lnSpc>
            </a:pPr>
            <a:r>
              <a:rPr lang="en-US" sz="7507" spc="-15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Project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87521" y="4441631"/>
            <a:ext cx="8293728" cy="1732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06"/>
              </a:lnSpc>
            </a:pPr>
            <a:r>
              <a:rPr lang="en-US" sz="10147" spc="-202">
                <a:solidFill>
                  <a:srgbClr val="191919"/>
                </a:solidFill>
                <a:latin typeface="Open Sauce Heavy"/>
                <a:ea typeface="Open Sauce Heavy"/>
                <a:cs typeface="Open Sauce Heavy"/>
                <a:sym typeface="Open Sauce Heavy"/>
              </a:rPr>
              <a:t>Presentation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87521" y="6274750"/>
            <a:ext cx="6832368" cy="498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5"/>
              </a:lnSpc>
            </a:pPr>
            <a:r>
              <a:rPr lang="en-US" sz="3018" spc="241" dirty="0">
                <a:solidFill>
                  <a:srgbClr val="191919"/>
                </a:solidFill>
                <a:latin typeface="Open Sauce"/>
                <a:ea typeface="Open Sauce"/>
                <a:cs typeface="Open Sauce"/>
                <a:sym typeface="Open Sauce"/>
              </a:rPr>
              <a:t>Hannah Strong 2245368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87521" y="8192053"/>
            <a:ext cx="9381178" cy="1022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5"/>
              </a:lnSpc>
            </a:pPr>
            <a:r>
              <a:rPr lang="en-US" sz="3018" spc="241">
                <a:solidFill>
                  <a:srgbClr val="191919"/>
                </a:solidFill>
                <a:latin typeface="Open Sauce"/>
                <a:ea typeface="Open Sauce"/>
                <a:cs typeface="Open Sauce"/>
                <a:sym typeface="Open Sauce"/>
              </a:rPr>
              <a:t>BMPF 7008 </a:t>
            </a:r>
          </a:p>
          <a:p>
            <a:pPr algn="l">
              <a:lnSpc>
                <a:spcPts val="4195"/>
              </a:lnSpc>
            </a:pPr>
            <a:r>
              <a:rPr lang="en-US" sz="3018" spc="241">
                <a:solidFill>
                  <a:srgbClr val="191919"/>
                </a:solidFill>
                <a:latin typeface="Open Sauce"/>
                <a:ea typeface="Open Sauce"/>
                <a:cs typeface="Open Sauce"/>
                <a:sym typeface="Open Sauce"/>
              </a:rPr>
              <a:t>Work based learning module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2778327" y="7417124"/>
            <a:ext cx="12710840" cy="1184047"/>
          </a:xfrm>
          <a:custGeom>
            <a:avLst/>
            <a:gdLst/>
            <a:ahLst/>
            <a:cxnLst/>
            <a:rect l="l" t="t" r="r" b="b"/>
            <a:pathLst>
              <a:path w="12710840" h="1184047">
                <a:moveTo>
                  <a:pt x="0" y="0"/>
                </a:moveTo>
                <a:lnTo>
                  <a:pt x="12710840" y="0"/>
                </a:lnTo>
                <a:lnTo>
                  <a:pt x="12710840" y="1184046"/>
                </a:lnTo>
                <a:lnTo>
                  <a:pt x="0" y="11840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2000"/>
            </a:blip>
            <a:stretch>
              <a:fillRect b="-20863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0"/>
            <a:ext cx="18288000" cy="4491629"/>
            <a:chOff x="0" y="0"/>
            <a:chExt cx="4816593" cy="118298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1182980"/>
            </a:xfrm>
            <a:custGeom>
              <a:avLst/>
              <a:gdLst/>
              <a:ahLst/>
              <a:cxnLst/>
              <a:rect l="l" t="t" r="r" b="b"/>
              <a:pathLst>
                <a:path w="4816592" h="1182980">
                  <a:moveTo>
                    <a:pt x="0" y="0"/>
                  </a:moveTo>
                  <a:lnTo>
                    <a:pt x="4816592" y="0"/>
                  </a:lnTo>
                  <a:lnTo>
                    <a:pt x="4816592" y="1182980"/>
                  </a:lnTo>
                  <a:lnTo>
                    <a:pt x="0" y="1182980"/>
                  </a:lnTo>
                  <a:close/>
                </a:path>
              </a:pathLst>
            </a:custGeom>
            <a:solidFill>
              <a:srgbClr val="49CBC0"/>
            </a:solidFill>
            <a:ln cap="sq">
              <a:noFill/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816593" cy="12020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0" y="0"/>
            <a:ext cx="18288000" cy="4491629"/>
          </a:xfrm>
          <a:custGeom>
            <a:avLst/>
            <a:gdLst/>
            <a:ahLst/>
            <a:cxnLst/>
            <a:rect l="l" t="t" r="r" b="b"/>
            <a:pathLst>
              <a:path w="18288000" h="4491629">
                <a:moveTo>
                  <a:pt x="0" y="0"/>
                </a:moveTo>
                <a:lnTo>
                  <a:pt x="18288000" y="0"/>
                </a:lnTo>
                <a:lnTo>
                  <a:pt x="18288000" y="4491629"/>
                </a:lnTo>
                <a:lnTo>
                  <a:pt x="0" y="449162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9000"/>
            </a:blip>
            <a:stretch>
              <a:fillRect t="-85634" b="-85634"/>
            </a:stretch>
          </a:blipFill>
          <a:ln cap="sq">
            <a:noFill/>
            <a:prstDash val="solid"/>
            <a:miter/>
          </a:ln>
        </p:spPr>
      </p:sp>
      <p:grpSp>
        <p:nvGrpSpPr>
          <p:cNvPr id="7" name="Group 7"/>
          <p:cNvGrpSpPr/>
          <p:nvPr/>
        </p:nvGrpSpPr>
        <p:grpSpPr>
          <a:xfrm>
            <a:off x="16113923" y="9258300"/>
            <a:ext cx="327444" cy="327444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23D33"/>
            </a:solidFill>
            <a:ln cap="sq">
              <a:noFill/>
              <a:prstDash val="solid"/>
              <a:miter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5648108" y="9258300"/>
            <a:ext cx="327444" cy="32744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23D33"/>
            </a:solidFill>
            <a:ln cap="sq">
              <a:noFill/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5161723" y="9258300"/>
            <a:ext cx="327444" cy="327444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23D33"/>
            </a:solidFill>
            <a:ln cap="sq">
              <a:noFill/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-114489" y="-1670906"/>
            <a:ext cx="18915345" cy="6162535"/>
          </a:xfrm>
          <a:custGeom>
            <a:avLst/>
            <a:gdLst/>
            <a:ahLst/>
            <a:cxnLst/>
            <a:rect l="l" t="t" r="r" b="b"/>
            <a:pathLst>
              <a:path w="18915345" h="6162535">
                <a:moveTo>
                  <a:pt x="0" y="0"/>
                </a:moveTo>
                <a:lnTo>
                  <a:pt x="18915345" y="0"/>
                </a:lnTo>
                <a:lnTo>
                  <a:pt x="18915345" y="6162535"/>
                </a:lnTo>
                <a:lnTo>
                  <a:pt x="0" y="61625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65305" b="-39223"/>
            </a:stretch>
          </a:blipFill>
        </p:spPr>
      </p:sp>
      <p:grpSp>
        <p:nvGrpSpPr>
          <p:cNvPr id="17" name="Group 17"/>
          <p:cNvGrpSpPr/>
          <p:nvPr/>
        </p:nvGrpSpPr>
        <p:grpSpPr>
          <a:xfrm>
            <a:off x="2916761" y="4247709"/>
            <a:ext cx="12731346" cy="4697574"/>
            <a:chOff x="0" y="0"/>
            <a:chExt cx="3353112" cy="123722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353112" cy="1237221"/>
            </a:xfrm>
            <a:custGeom>
              <a:avLst/>
              <a:gdLst/>
              <a:ahLst/>
              <a:cxnLst/>
              <a:rect l="l" t="t" r="r" b="b"/>
              <a:pathLst>
                <a:path w="3353112" h="1237221">
                  <a:moveTo>
                    <a:pt x="15202" y="0"/>
                  </a:moveTo>
                  <a:lnTo>
                    <a:pt x="3337909" y="0"/>
                  </a:lnTo>
                  <a:cubicBezTo>
                    <a:pt x="3341941" y="0"/>
                    <a:pt x="3345808" y="1602"/>
                    <a:pt x="3348659" y="4453"/>
                  </a:cubicBezTo>
                  <a:cubicBezTo>
                    <a:pt x="3351510" y="7304"/>
                    <a:pt x="3353112" y="11171"/>
                    <a:pt x="3353112" y="15202"/>
                  </a:cubicBezTo>
                  <a:lnTo>
                    <a:pt x="3353112" y="1222019"/>
                  </a:lnTo>
                  <a:cubicBezTo>
                    <a:pt x="3353112" y="1226051"/>
                    <a:pt x="3351510" y="1229918"/>
                    <a:pt x="3348659" y="1232769"/>
                  </a:cubicBezTo>
                  <a:cubicBezTo>
                    <a:pt x="3345808" y="1235620"/>
                    <a:pt x="3341941" y="1237221"/>
                    <a:pt x="3337909" y="1237221"/>
                  </a:cubicBezTo>
                  <a:lnTo>
                    <a:pt x="15202" y="1237221"/>
                  </a:lnTo>
                  <a:cubicBezTo>
                    <a:pt x="11171" y="1237221"/>
                    <a:pt x="7304" y="1235620"/>
                    <a:pt x="4453" y="1232769"/>
                  </a:cubicBezTo>
                  <a:cubicBezTo>
                    <a:pt x="1602" y="1229918"/>
                    <a:pt x="0" y="1226051"/>
                    <a:pt x="0" y="1222019"/>
                  </a:cubicBezTo>
                  <a:lnTo>
                    <a:pt x="0" y="15202"/>
                  </a:lnTo>
                  <a:cubicBezTo>
                    <a:pt x="0" y="11171"/>
                    <a:pt x="1602" y="7304"/>
                    <a:pt x="4453" y="4453"/>
                  </a:cubicBezTo>
                  <a:cubicBezTo>
                    <a:pt x="7304" y="1602"/>
                    <a:pt x="11171" y="0"/>
                    <a:pt x="15202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3353112" cy="12562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3668566" y="5187206"/>
            <a:ext cx="10950867" cy="2821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89"/>
              </a:lnSpc>
              <a:spcBef>
                <a:spcPct val="0"/>
              </a:spcBef>
            </a:pPr>
            <a:r>
              <a:rPr lang="en-US" sz="4299" dirty="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An investigation into the preparation and process for singers applying to drama schools and conservatoires within the United Kingdom.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36642" r="-36642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10334905" y="5642237"/>
            <a:ext cx="2264637" cy="1659361"/>
          </a:xfrm>
          <a:custGeom>
            <a:avLst/>
            <a:gdLst/>
            <a:ahLst/>
            <a:cxnLst/>
            <a:rect l="l" t="t" r="r" b="b"/>
            <a:pathLst>
              <a:path w="2264637" h="1659361">
                <a:moveTo>
                  <a:pt x="0" y="0"/>
                </a:moveTo>
                <a:lnTo>
                  <a:pt x="2264637" y="0"/>
                </a:lnTo>
                <a:lnTo>
                  <a:pt x="2264637" y="1659362"/>
                </a:lnTo>
                <a:lnTo>
                  <a:pt x="0" y="16593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5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1146242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Context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650504" y="6671470"/>
            <a:ext cx="6608796" cy="2856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4"/>
              </a:lnSpc>
            </a:pPr>
            <a:r>
              <a:rPr lang="en-US" sz="2502" spc="25" dirty="0">
                <a:solidFill>
                  <a:srgbClr val="FDFBF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‘The creative industries...are increasingly digitally </a:t>
            </a:r>
            <a:r>
              <a:rPr lang="en-US" sz="2502" spc="25" dirty="0" err="1">
                <a:solidFill>
                  <a:srgbClr val="FDFBF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focussed</a:t>
            </a:r>
            <a:r>
              <a:rPr lang="en-US" sz="2502" spc="25" dirty="0">
                <a:solidFill>
                  <a:srgbClr val="FDFBF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; with self taping...forming a significant part of the casting and recruitment process’ (Stanley, 2020, p27).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2895" y="2999504"/>
            <a:ext cx="8705420" cy="4181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Growing demand for self tapes (Marsden, 2020)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 self-tape is defined as...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a recording of your performance, a digital audition, submitted for viewing by a training establishment, casting director or theatre producer (Robbins, 2019; Decina, 2022).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36642" r="-36642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680206" y="793805"/>
            <a:ext cx="8705420" cy="9439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Federation of Drama Schools (FDS)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319"/>
              </a:lnSpc>
            </a:pPr>
            <a:r>
              <a:rPr lang="en-US" sz="37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18 partner schools</a:t>
            </a:r>
          </a:p>
          <a:p>
            <a:pPr algn="ctr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8 offer BA Musical Theatre</a:t>
            </a:r>
          </a:p>
          <a:p>
            <a:pPr algn="ctr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all of which include self-tapes</a:t>
            </a:r>
          </a:p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(FDS, 2024)</a:t>
            </a:r>
          </a:p>
          <a:p>
            <a:pPr algn="ctr">
              <a:lnSpc>
                <a:spcPts val="4059"/>
              </a:lnSpc>
            </a:pPr>
            <a:endParaRPr lang="en-US" sz="24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4059"/>
              </a:lnSpc>
            </a:pPr>
            <a:endParaRPr lang="en-US" sz="24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Council for Dance, Drama and Musical Theatre (CDMT)</a:t>
            </a:r>
          </a:p>
          <a:p>
            <a:pPr algn="ctr">
              <a:lnSpc>
                <a:spcPts val="4059"/>
              </a:lnSpc>
            </a:pPr>
            <a:endParaRPr lang="en-US" sz="28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ctr">
              <a:lnSpc>
                <a:spcPts val="5319"/>
              </a:lnSpc>
            </a:pPr>
            <a:r>
              <a:rPr lang="en-US" sz="37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26 </a:t>
            </a:r>
            <a:r>
              <a:rPr lang="en-US" sz="3799" dirty="0" err="1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acredited</a:t>
            </a:r>
            <a:r>
              <a:rPr lang="en-US" sz="37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 schools</a:t>
            </a:r>
          </a:p>
          <a:p>
            <a:pPr algn="ctr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15 offer BA Musical Theatre</a:t>
            </a:r>
          </a:p>
          <a:p>
            <a:pPr algn="ctr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all of which include self-tapes</a:t>
            </a:r>
          </a:p>
          <a:p>
            <a:pPr algn="ctr">
              <a:lnSpc>
                <a:spcPts val="3499"/>
              </a:lnSpc>
            </a:pPr>
            <a:r>
              <a:rPr lang="en-US" sz="24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(CDMT, 2024)</a:t>
            </a:r>
          </a:p>
          <a:p>
            <a:pPr algn="ctr">
              <a:lnSpc>
                <a:spcPts val="4059"/>
              </a:lnSpc>
            </a:pPr>
            <a:endParaRPr lang="en-US" sz="24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4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8410" r="-8410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74009" y="1192167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Justification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4009" y="2771835"/>
            <a:ext cx="8705420" cy="6800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Limited research into the impact of self taping on the singer’s experience.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Papers which discuss the live audition process (Matthews &amp; </a:t>
            </a:r>
            <a:r>
              <a:rPr lang="en-US" sz="29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Ladron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2017; Albert &amp; </a:t>
            </a:r>
            <a:r>
              <a:rPr lang="en-US" sz="29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Heiderscheit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2023; Song, 2016.)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Books addressing the practical implications of self-taping auditions (Robbins, 2019; Decina, 2022) 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006445" y="7229261"/>
            <a:ext cx="6608796" cy="1111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4"/>
              </a:lnSpc>
            </a:pPr>
            <a:r>
              <a:rPr lang="en-US" sz="2502" spc="25" dirty="0">
                <a:solidFill>
                  <a:srgbClr val="FDFBF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This research paper intends to fill this gap by gathering qualitative data.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5012" y="1117456"/>
            <a:ext cx="6064231" cy="795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569"/>
              </a:lnSpc>
              <a:spcBef>
                <a:spcPct val="0"/>
              </a:spcBef>
            </a:pPr>
            <a:r>
              <a:rPr lang="en-US" sz="4692" spc="-93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Aims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4940678" y="-2924141"/>
            <a:ext cx="5002094" cy="5002094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9CBC0">
                <a:alpha val="32941"/>
              </a:srgbClr>
            </a:solidFill>
            <a:ln w="742950" cap="sq">
              <a:solidFill>
                <a:srgbClr val="49CBC0">
                  <a:alpha val="32941"/>
                </a:srgbClr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0800000">
            <a:off x="9028187" y="3444554"/>
            <a:ext cx="5128563" cy="381636"/>
          </a:xfrm>
          <a:custGeom>
            <a:avLst/>
            <a:gdLst/>
            <a:ahLst/>
            <a:cxnLst/>
            <a:rect l="l" t="t" r="r" b="b"/>
            <a:pathLst>
              <a:path w="5128563" h="381636">
                <a:moveTo>
                  <a:pt x="0" y="0"/>
                </a:moveTo>
                <a:lnTo>
                  <a:pt x="5128564" y="0"/>
                </a:lnTo>
                <a:lnTo>
                  <a:pt x="5128564" y="381637"/>
                </a:lnTo>
                <a:lnTo>
                  <a:pt x="0" y="3816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2000"/>
            </a:blip>
            <a:stretch>
              <a:fillRect b="-286352"/>
            </a:stretch>
          </a:blipFill>
        </p:spPr>
      </p:sp>
      <p:sp>
        <p:nvSpPr>
          <p:cNvPr id="7" name="Freeform 7"/>
          <p:cNvSpPr/>
          <p:nvPr/>
        </p:nvSpPr>
        <p:spPr>
          <a:xfrm rot="-10800000">
            <a:off x="1671621" y="8644747"/>
            <a:ext cx="15005961" cy="1227106"/>
          </a:xfrm>
          <a:custGeom>
            <a:avLst/>
            <a:gdLst/>
            <a:ahLst/>
            <a:cxnLst/>
            <a:rect l="l" t="t" r="r" b="b"/>
            <a:pathLst>
              <a:path w="15005961" h="1227106">
                <a:moveTo>
                  <a:pt x="0" y="0"/>
                </a:moveTo>
                <a:lnTo>
                  <a:pt x="15005961" y="0"/>
                </a:lnTo>
                <a:lnTo>
                  <a:pt x="15005961" y="1227106"/>
                </a:lnTo>
                <a:lnTo>
                  <a:pt x="0" y="12271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2000"/>
            </a:blip>
            <a:stretch>
              <a:fillRect l="-5658" r="-4233" b="-286352"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495585" y="2288262"/>
            <a:ext cx="15358034" cy="6596991"/>
            <a:chOff x="0" y="0"/>
            <a:chExt cx="3554244" cy="152671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554244" cy="1526713"/>
            </a:xfrm>
            <a:custGeom>
              <a:avLst/>
              <a:gdLst/>
              <a:ahLst/>
              <a:cxnLst/>
              <a:rect l="l" t="t" r="r" b="b"/>
              <a:pathLst>
                <a:path w="3554244" h="1526713">
                  <a:moveTo>
                    <a:pt x="16131" y="0"/>
                  </a:moveTo>
                  <a:lnTo>
                    <a:pt x="3538113" y="0"/>
                  </a:lnTo>
                  <a:cubicBezTo>
                    <a:pt x="3542392" y="0"/>
                    <a:pt x="3546494" y="1700"/>
                    <a:pt x="3549520" y="4725"/>
                  </a:cubicBezTo>
                  <a:cubicBezTo>
                    <a:pt x="3552545" y="7750"/>
                    <a:pt x="3554244" y="11853"/>
                    <a:pt x="3554244" y="16131"/>
                  </a:cubicBezTo>
                  <a:lnTo>
                    <a:pt x="3554244" y="1510582"/>
                  </a:lnTo>
                  <a:cubicBezTo>
                    <a:pt x="3554244" y="1514861"/>
                    <a:pt x="3552545" y="1518964"/>
                    <a:pt x="3549520" y="1521989"/>
                  </a:cubicBezTo>
                  <a:cubicBezTo>
                    <a:pt x="3546494" y="1525014"/>
                    <a:pt x="3542392" y="1526713"/>
                    <a:pt x="3538113" y="1526713"/>
                  </a:cubicBezTo>
                  <a:lnTo>
                    <a:pt x="16131" y="1526713"/>
                  </a:lnTo>
                  <a:cubicBezTo>
                    <a:pt x="11853" y="1526713"/>
                    <a:pt x="7750" y="1525014"/>
                    <a:pt x="4725" y="1521989"/>
                  </a:cubicBezTo>
                  <a:cubicBezTo>
                    <a:pt x="1700" y="1518964"/>
                    <a:pt x="0" y="1514861"/>
                    <a:pt x="0" y="1510582"/>
                  </a:cubicBezTo>
                  <a:lnTo>
                    <a:pt x="0" y="16131"/>
                  </a:lnTo>
                  <a:cubicBezTo>
                    <a:pt x="0" y="11853"/>
                    <a:pt x="1700" y="7750"/>
                    <a:pt x="4725" y="4725"/>
                  </a:cubicBezTo>
                  <a:cubicBezTo>
                    <a:pt x="7750" y="1700"/>
                    <a:pt x="11853" y="0"/>
                    <a:pt x="16131" y="0"/>
                  </a:cubicBezTo>
                  <a:close/>
                </a:path>
              </a:pathLst>
            </a:custGeom>
            <a:solidFill>
              <a:srgbClr val="FFFFFF"/>
            </a:solidFill>
            <a:ln w="104775" cap="rnd">
              <a:solidFill>
                <a:srgbClr val="49CBC0"/>
              </a:solidFill>
              <a:prstDash val="solid"/>
              <a:round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554244" cy="15648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962469" y="2878554"/>
            <a:ext cx="14102793" cy="5158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3857" lvl="1" indent="-346928" algn="l">
              <a:lnSpc>
                <a:spcPts val="4113"/>
              </a:lnSpc>
              <a:buFont typeface="Arial"/>
              <a:buChar char="•"/>
            </a:pPr>
            <a:r>
              <a:rPr lang="en-US" sz="3213" dirty="0">
                <a:solidFill>
                  <a:srgbClr val="231F20"/>
                </a:solidFill>
                <a:latin typeface="Arimo"/>
                <a:ea typeface="Arimo"/>
                <a:cs typeface="Arimo"/>
                <a:sym typeface="Arimo"/>
              </a:rPr>
              <a:t>To inform voice teachers on how to best support students in preparing for the audition process.</a:t>
            </a:r>
          </a:p>
          <a:p>
            <a:pPr algn="l">
              <a:lnSpc>
                <a:spcPts val="4113"/>
              </a:lnSpc>
            </a:pPr>
            <a:endParaRPr lang="en-US" sz="3213" dirty="0">
              <a:solidFill>
                <a:srgbClr val="231F2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13"/>
              </a:lnSpc>
            </a:pPr>
            <a:endParaRPr lang="en-US" sz="3213" dirty="0">
              <a:solidFill>
                <a:srgbClr val="231F20"/>
              </a:solidFill>
              <a:latin typeface="Arimo"/>
              <a:ea typeface="Arimo"/>
              <a:cs typeface="Arimo"/>
              <a:sym typeface="Arimo"/>
            </a:endParaRPr>
          </a:p>
          <a:p>
            <a:pPr marL="693857" lvl="1" indent="-346928" algn="l">
              <a:lnSpc>
                <a:spcPts val="4113"/>
              </a:lnSpc>
              <a:buFont typeface="Arial"/>
              <a:buChar char="•"/>
            </a:pPr>
            <a:r>
              <a:rPr lang="en-US" sz="3213" dirty="0">
                <a:solidFill>
                  <a:srgbClr val="231F20"/>
                </a:solidFill>
                <a:latin typeface="Arimo"/>
                <a:ea typeface="Arimo"/>
                <a:cs typeface="Arimo"/>
                <a:sym typeface="Arimo"/>
              </a:rPr>
              <a:t>To understand the feelings and responses of singers who are auditioning in this digital way. </a:t>
            </a:r>
          </a:p>
          <a:p>
            <a:pPr algn="l">
              <a:lnSpc>
                <a:spcPts val="4113"/>
              </a:lnSpc>
            </a:pPr>
            <a:endParaRPr lang="en-US" sz="3213" dirty="0">
              <a:solidFill>
                <a:srgbClr val="231F2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13"/>
              </a:lnSpc>
            </a:pPr>
            <a:endParaRPr lang="en-US" sz="3213" dirty="0">
              <a:solidFill>
                <a:srgbClr val="231F20"/>
              </a:solidFill>
              <a:latin typeface="Arimo"/>
              <a:ea typeface="Arimo"/>
              <a:cs typeface="Arimo"/>
              <a:sym typeface="Arimo"/>
            </a:endParaRPr>
          </a:p>
          <a:p>
            <a:pPr marL="693857" lvl="1" indent="-346928" algn="l">
              <a:lnSpc>
                <a:spcPts val="4113"/>
              </a:lnSpc>
              <a:buFont typeface="Arial"/>
              <a:buChar char="•"/>
            </a:pPr>
            <a:r>
              <a:rPr lang="en-US" sz="3213" dirty="0">
                <a:solidFill>
                  <a:srgbClr val="231F20"/>
                </a:solidFill>
                <a:latin typeface="Arimo"/>
                <a:ea typeface="Arimo"/>
                <a:cs typeface="Arimo"/>
                <a:sym typeface="Arimo"/>
              </a:rPr>
              <a:t>To serve the wider community; voice pedagogues, students directly, instrumental teachers.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19314" r="-19314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10334905" y="5642237"/>
            <a:ext cx="2264637" cy="1659361"/>
          </a:xfrm>
          <a:custGeom>
            <a:avLst/>
            <a:gdLst/>
            <a:ahLst/>
            <a:cxnLst/>
            <a:rect l="l" t="t" r="r" b="b"/>
            <a:pathLst>
              <a:path w="2264637" h="1659361">
                <a:moveTo>
                  <a:pt x="0" y="0"/>
                </a:moveTo>
                <a:lnTo>
                  <a:pt x="2264637" y="0"/>
                </a:lnTo>
                <a:lnTo>
                  <a:pt x="2264637" y="1659362"/>
                </a:lnTo>
                <a:lnTo>
                  <a:pt x="0" y="16593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5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1146242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Methodology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650504" y="6532022"/>
            <a:ext cx="6608796" cy="3437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04"/>
              </a:lnSpc>
            </a:pPr>
            <a:r>
              <a:rPr lang="en-US" sz="2502" spc="25" dirty="0">
                <a:solidFill>
                  <a:srgbClr val="FDFBF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 ‘The primary aim of qualitative research is to gain a better understanding of phenomenon through the experiences of those who have directly experienced the phenomenon’ (Castleberry and Nolan, 2018, p808).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7614" y="3286069"/>
            <a:ext cx="6901339" cy="471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Constructivism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Interpretivism 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Constructivist paradigm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Phenomenological Research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1985" r="-1985"/>
              </a:stretch>
            </a:blipFill>
          </p:spPr>
        </p:sp>
      </p:grpSp>
      <p:sp>
        <p:nvSpPr>
          <p:cNvPr id="7" name="Freeform 7"/>
          <p:cNvSpPr/>
          <p:nvPr/>
        </p:nvSpPr>
        <p:spPr>
          <a:xfrm>
            <a:off x="1028700" y="4987874"/>
            <a:ext cx="1162720" cy="1773148"/>
          </a:xfrm>
          <a:custGeom>
            <a:avLst/>
            <a:gdLst/>
            <a:ahLst/>
            <a:cxnLst/>
            <a:rect l="l" t="t" r="r" b="b"/>
            <a:pathLst>
              <a:path w="1162720" h="1773148">
                <a:moveTo>
                  <a:pt x="0" y="0"/>
                </a:moveTo>
                <a:lnTo>
                  <a:pt x="1162720" y="0"/>
                </a:lnTo>
                <a:lnTo>
                  <a:pt x="1162720" y="1773149"/>
                </a:lnTo>
                <a:lnTo>
                  <a:pt x="0" y="17731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169" t="-180881" r="-647842" b="-57483"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774009" y="1192167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Participants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4009" y="2609146"/>
            <a:ext cx="8705420" cy="2609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Purposive sampling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6 participants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2299718" y="4987874"/>
            <a:ext cx="1162720" cy="1773148"/>
          </a:xfrm>
          <a:custGeom>
            <a:avLst/>
            <a:gdLst/>
            <a:ahLst/>
            <a:cxnLst/>
            <a:rect l="l" t="t" r="r" b="b"/>
            <a:pathLst>
              <a:path w="1162720" h="1773148">
                <a:moveTo>
                  <a:pt x="0" y="0"/>
                </a:moveTo>
                <a:lnTo>
                  <a:pt x="1162720" y="0"/>
                </a:lnTo>
                <a:lnTo>
                  <a:pt x="1162720" y="1773149"/>
                </a:lnTo>
                <a:lnTo>
                  <a:pt x="0" y="17731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169" t="-180881" r="-647842" b="-57483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3567213" y="4987874"/>
            <a:ext cx="1162720" cy="1773148"/>
          </a:xfrm>
          <a:custGeom>
            <a:avLst/>
            <a:gdLst/>
            <a:ahLst/>
            <a:cxnLst/>
            <a:rect l="l" t="t" r="r" b="b"/>
            <a:pathLst>
              <a:path w="1162720" h="1773148">
                <a:moveTo>
                  <a:pt x="0" y="0"/>
                </a:moveTo>
                <a:lnTo>
                  <a:pt x="1162720" y="0"/>
                </a:lnTo>
                <a:lnTo>
                  <a:pt x="1162720" y="1773149"/>
                </a:lnTo>
                <a:lnTo>
                  <a:pt x="0" y="17731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169" t="-180881" r="-647842" b="-57483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4834708" y="4987874"/>
            <a:ext cx="1162720" cy="1773148"/>
          </a:xfrm>
          <a:custGeom>
            <a:avLst/>
            <a:gdLst/>
            <a:ahLst/>
            <a:cxnLst/>
            <a:rect l="l" t="t" r="r" b="b"/>
            <a:pathLst>
              <a:path w="1162720" h="1773148">
                <a:moveTo>
                  <a:pt x="0" y="0"/>
                </a:moveTo>
                <a:lnTo>
                  <a:pt x="1162720" y="0"/>
                </a:lnTo>
                <a:lnTo>
                  <a:pt x="1162720" y="1773149"/>
                </a:lnTo>
                <a:lnTo>
                  <a:pt x="0" y="17731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169" t="-180881" r="-647842" b="-57483"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6102203" y="4987874"/>
            <a:ext cx="1162720" cy="1773148"/>
          </a:xfrm>
          <a:custGeom>
            <a:avLst/>
            <a:gdLst/>
            <a:ahLst/>
            <a:cxnLst/>
            <a:rect l="l" t="t" r="r" b="b"/>
            <a:pathLst>
              <a:path w="1162720" h="1773148">
                <a:moveTo>
                  <a:pt x="0" y="0"/>
                </a:moveTo>
                <a:lnTo>
                  <a:pt x="1162721" y="0"/>
                </a:lnTo>
                <a:lnTo>
                  <a:pt x="1162721" y="1773149"/>
                </a:lnTo>
                <a:lnTo>
                  <a:pt x="0" y="17731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169" t="-180881" r="-647842" b="-57483"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7369699" y="4987874"/>
            <a:ext cx="1162720" cy="1773148"/>
          </a:xfrm>
          <a:custGeom>
            <a:avLst/>
            <a:gdLst/>
            <a:ahLst/>
            <a:cxnLst/>
            <a:rect l="l" t="t" r="r" b="b"/>
            <a:pathLst>
              <a:path w="1162720" h="1773148">
                <a:moveTo>
                  <a:pt x="0" y="0"/>
                </a:moveTo>
                <a:lnTo>
                  <a:pt x="1162720" y="0"/>
                </a:lnTo>
                <a:lnTo>
                  <a:pt x="1162720" y="1773149"/>
                </a:lnTo>
                <a:lnTo>
                  <a:pt x="0" y="17731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169" t="-180881" r="-647842" b="-57483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3016989" y="7370623"/>
            <a:ext cx="8705420" cy="1562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4 Male, 2 female</a:t>
            </a: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Age range 17-19</a:t>
            </a: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Average age 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1985" r="-1985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74009" y="1192167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Procedure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4009" y="3255159"/>
            <a:ext cx="8705420" cy="5229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Questionnaire - open ended questions.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2 audition rounds, live and self tape.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Interviews.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Transcription using ‘dictate’ software.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Imported into ‘delve’.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739915" y="7234924"/>
            <a:ext cx="6920164" cy="1507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38"/>
              </a:lnSpc>
            </a:pPr>
            <a:r>
              <a:rPr lang="en-US" sz="2884" dirty="0">
                <a:solidFill>
                  <a:srgbClr val="FDFBFB"/>
                </a:solidFill>
                <a:latin typeface="Arimo"/>
                <a:ea typeface="Arimo"/>
                <a:cs typeface="Arimo"/>
                <a:sym typeface="Arimo"/>
              </a:rPr>
              <a:t>The order in which the auditions take place have an impact on the experience (Mitchell &amp; Benedict, 2017)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334905" y="5642237"/>
            <a:ext cx="2264637" cy="1659361"/>
          </a:xfrm>
          <a:custGeom>
            <a:avLst/>
            <a:gdLst/>
            <a:ahLst/>
            <a:cxnLst/>
            <a:rect l="l" t="t" r="r" b="b"/>
            <a:pathLst>
              <a:path w="2264637" h="1659361">
                <a:moveTo>
                  <a:pt x="0" y="0"/>
                </a:moveTo>
                <a:lnTo>
                  <a:pt x="2264637" y="0"/>
                </a:lnTo>
                <a:lnTo>
                  <a:pt x="2264637" y="1659362"/>
                </a:lnTo>
                <a:lnTo>
                  <a:pt x="0" y="16593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5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8483" r="-8483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74009" y="1192167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Coding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4009" y="3946580"/>
            <a:ext cx="8705420" cy="3133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 Vivo coding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Inductive coding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Inductive thematic analysis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07131" y="6180372"/>
            <a:ext cx="7852471" cy="6155856"/>
            <a:chOff x="0" y="0"/>
            <a:chExt cx="103681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6816" cy="812800"/>
            </a:xfrm>
            <a:custGeom>
              <a:avLst/>
              <a:gdLst/>
              <a:ahLst/>
              <a:cxnLst/>
              <a:rect l="l" t="t" r="r" b="b"/>
              <a:pathLst>
                <a:path w="1036816" h="812800">
                  <a:moveTo>
                    <a:pt x="518408" y="0"/>
                  </a:moveTo>
                  <a:cubicBezTo>
                    <a:pt x="232099" y="0"/>
                    <a:pt x="0" y="181951"/>
                    <a:pt x="0" y="406400"/>
                  </a:cubicBezTo>
                  <a:cubicBezTo>
                    <a:pt x="0" y="630849"/>
                    <a:pt x="232099" y="812800"/>
                    <a:pt x="518408" y="812800"/>
                  </a:cubicBezTo>
                  <a:cubicBezTo>
                    <a:pt x="804717" y="812800"/>
                    <a:pt x="1036816" y="630849"/>
                    <a:pt x="1036816" y="406400"/>
                  </a:cubicBezTo>
                  <a:cubicBezTo>
                    <a:pt x="1036816" y="181951"/>
                    <a:pt x="804717" y="0"/>
                    <a:pt x="518408" y="0"/>
                  </a:cubicBezTo>
                  <a:close/>
                </a:path>
              </a:pathLst>
            </a:custGeom>
            <a:solidFill>
              <a:srgbClr val="49CBC0">
                <a:alpha val="32941"/>
              </a:srgbClr>
            </a:solidFill>
            <a:ln w="742950" cap="sq">
              <a:solidFill>
                <a:srgbClr val="49CBC0">
                  <a:alpha val="32941"/>
                </a:srgbClr>
              </a:solidFill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97201" y="38100"/>
              <a:ext cx="842413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857635" y="3179329"/>
            <a:ext cx="7935897" cy="4223260"/>
          </a:xfrm>
          <a:custGeom>
            <a:avLst/>
            <a:gdLst/>
            <a:ahLst/>
            <a:cxnLst/>
            <a:rect l="l" t="t" r="r" b="b"/>
            <a:pathLst>
              <a:path w="7935897" h="4223260">
                <a:moveTo>
                  <a:pt x="0" y="0"/>
                </a:moveTo>
                <a:lnTo>
                  <a:pt x="7935897" y="0"/>
                </a:lnTo>
                <a:lnTo>
                  <a:pt x="7935897" y="4223260"/>
                </a:lnTo>
                <a:lnTo>
                  <a:pt x="0" y="42232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25" r="-925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5664377" y="4673376"/>
            <a:ext cx="7326603" cy="1623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9"/>
              </a:lnSpc>
            </a:pPr>
            <a:r>
              <a:rPr lang="en-US" sz="4692" spc="-93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Ethical considerations</a:t>
            </a:r>
          </a:p>
          <a:p>
            <a:pPr marL="0" lvl="0" indent="0" algn="l">
              <a:lnSpc>
                <a:spcPts val="6569"/>
              </a:lnSpc>
              <a:spcBef>
                <a:spcPct val="0"/>
              </a:spcBef>
            </a:pPr>
            <a:endParaRPr lang="en-US" sz="4692" spc="-93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182769" y="2258135"/>
            <a:ext cx="4963215" cy="530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76"/>
              </a:lnSpc>
              <a:spcBef>
                <a:spcPct val="0"/>
              </a:spcBef>
            </a:pPr>
            <a:r>
              <a:rPr lang="en-US" sz="3125" spc="-62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Insider research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52702" y="2258135"/>
            <a:ext cx="4963215" cy="530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76"/>
              </a:lnSpc>
              <a:spcBef>
                <a:spcPct val="0"/>
              </a:spcBef>
            </a:pPr>
            <a:r>
              <a:rPr lang="en-US" sz="3125" spc="-62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parental permission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990980" y="3990944"/>
            <a:ext cx="4963215" cy="530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76"/>
              </a:lnSpc>
              <a:spcBef>
                <a:spcPct val="0"/>
              </a:spcBef>
            </a:pPr>
            <a:r>
              <a:rPr lang="en-US" sz="3125" spc="-62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Informed consent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59435" y="6003584"/>
            <a:ext cx="4963215" cy="530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76"/>
              </a:lnSpc>
              <a:spcBef>
                <a:spcPct val="0"/>
              </a:spcBef>
            </a:pPr>
            <a:r>
              <a:rPr lang="en-US" sz="3125" spc="-62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existing relationships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182769" y="7583564"/>
            <a:ext cx="4963215" cy="530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76"/>
              </a:lnSpc>
              <a:spcBef>
                <a:spcPct val="0"/>
              </a:spcBef>
            </a:pPr>
            <a:r>
              <a:rPr lang="en-US" sz="3125" spc="-62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discomfort in discussions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26300" y="3990944"/>
            <a:ext cx="4963215" cy="530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76"/>
              </a:lnSpc>
              <a:spcBef>
                <a:spcPct val="0"/>
              </a:spcBef>
            </a:pPr>
            <a:r>
              <a:rPr lang="en-US" sz="3125" spc="-62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multiple roles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793532" y="7583564"/>
            <a:ext cx="4963215" cy="2187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4843" lvl="1" indent="-337422" algn="l">
              <a:lnSpc>
                <a:spcPts val="4376"/>
              </a:lnSpc>
              <a:buFont typeface="Arial"/>
              <a:buChar char="•"/>
            </a:pPr>
            <a:r>
              <a:rPr lang="en-US" sz="3125" spc="-62" dirty="0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Right to withdraw</a:t>
            </a:r>
          </a:p>
          <a:p>
            <a:pPr marL="674843" lvl="1" indent="-337422" algn="l">
              <a:lnSpc>
                <a:spcPts val="4376"/>
              </a:lnSpc>
              <a:buFont typeface="Arial"/>
              <a:buChar char="•"/>
            </a:pPr>
            <a:r>
              <a:rPr lang="en-US" sz="3125" spc="-62" dirty="0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informed consent</a:t>
            </a:r>
          </a:p>
          <a:p>
            <a:pPr marL="674843" lvl="1" indent="-337422" algn="l">
              <a:lnSpc>
                <a:spcPts val="4376"/>
              </a:lnSpc>
              <a:buFont typeface="Arial"/>
              <a:buChar char="•"/>
            </a:pPr>
            <a:r>
              <a:rPr lang="en-US" sz="3125" spc="-62" dirty="0">
                <a:solidFill>
                  <a:srgbClr val="035D6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helplines for mental health support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8520" r="-8520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1028700" y="1146242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Findings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1888180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Questionairre</a:t>
            </a: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28700" y="3435698"/>
            <a:ext cx="8115300" cy="7417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Previous Experience of </a:t>
            </a: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Live auditions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PREVIOUS EXPERIENCE OF</a:t>
            </a: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SELF-TAPE AUDITIONS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PREFERENCE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LIMITED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8520" r="-8520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1028700" y="1146242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Findings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27013" y="1888180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Interviews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98977" y="4077650"/>
            <a:ext cx="5072420" cy="3359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BARRIERS TO ACCESS</a:t>
            </a: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endParaRPr lang="en-US" sz="3849" dirty="0">
              <a:solidFill>
                <a:srgbClr val="035D61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  <a:p>
            <a:pPr algn="ctr">
              <a:lnSpc>
                <a:spcPts val="5389"/>
              </a:lnSpc>
            </a:pPr>
            <a:r>
              <a:rPr lang="en-US" sz="3849" dirty="0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PSYCOLOGICAL IMPACT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00698" y="4629470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Technology, location &amp; cost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27013" y="7370761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Perfectionism, Music Performance Anxiety</a:t>
            </a: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0EB37329-971E-3C2F-CC18-22D0544D9E78}"/>
              </a:ext>
            </a:extLst>
          </p:cNvPr>
          <p:cNvSpPr txBox="1"/>
          <p:nvPr/>
        </p:nvSpPr>
        <p:spPr>
          <a:xfrm>
            <a:off x="1028700" y="1160529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Findings </a:t>
            </a:r>
          </a:p>
        </p:txBody>
      </p:sp>
      <p:sp>
        <p:nvSpPr>
          <p:cNvPr id="13" name="TextBox 8">
            <a:extLst>
              <a:ext uri="{FF2B5EF4-FFF2-40B4-BE49-F238E27FC236}">
                <a16:creationId xmlns:a16="http://schemas.microsoft.com/office/drawing/2014/main" id="{791FA62E-51E8-3EC5-3472-CDBF0FB3592F}"/>
              </a:ext>
            </a:extLst>
          </p:cNvPr>
          <p:cNvSpPr txBox="1"/>
          <p:nvPr/>
        </p:nvSpPr>
        <p:spPr>
          <a:xfrm>
            <a:off x="1127013" y="190246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Interviews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48413" y="-8624782"/>
            <a:ext cx="2495738" cy="19306963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621432" y="523458"/>
            <a:ext cx="11055820" cy="2379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FFFFF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BARRIERS TO ACCESS</a:t>
            </a:r>
          </a:p>
          <a:p>
            <a:pPr algn="ctr">
              <a:lnSpc>
                <a:spcPts val="9596"/>
              </a:lnSpc>
            </a:pPr>
            <a:endParaRPr lang="en-US" sz="6854">
              <a:solidFill>
                <a:srgbClr val="FFFFFF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02083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FDFBFB"/>
                </a:solidFill>
                <a:latin typeface="Arimo"/>
                <a:ea typeface="Arimo"/>
                <a:cs typeface="Arimo"/>
                <a:sym typeface="Arimo"/>
              </a:rPr>
              <a:t>Technology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115334" y="2809518"/>
            <a:ext cx="16057332" cy="3366450"/>
            <a:chOff x="0" y="0"/>
            <a:chExt cx="3716080" cy="7790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16080" cy="779083"/>
            </a:xfrm>
            <a:custGeom>
              <a:avLst/>
              <a:gdLst/>
              <a:ahLst/>
              <a:cxnLst/>
              <a:rect l="l" t="t" r="r" b="b"/>
              <a:pathLst>
                <a:path w="3716080" h="779083">
                  <a:moveTo>
                    <a:pt x="15429" y="0"/>
                  </a:moveTo>
                  <a:lnTo>
                    <a:pt x="3700651" y="0"/>
                  </a:lnTo>
                  <a:cubicBezTo>
                    <a:pt x="3709172" y="0"/>
                    <a:pt x="3716080" y="6908"/>
                    <a:pt x="3716080" y="15429"/>
                  </a:cubicBezTo>
                  <a:lnTo>
                    <a:pt x="3716080" y="763655"/>
                  </a:lnTo>
                  <a:cubicBezTo>
                    <a:pt x="3716080" y="772176"/>
                    <a:pt x="3709172" y="779083"/>
                    <a:pt x="3700651" y="779083"/>
                  </a:cubicBezTo>
                  <a:lnTo>
                    <a:pt x="15429" y="779083"/>
                  </a:lnTo>
                  <a:cubicBezTo>
                    <a:pt x="6908" y="779083"/>
                    <a:pt x="0" y="772176"/>
                    <a:pt x="0" y="763655"/>
                  </a:cubicBezTo>
                  <a:lnTo>
                    <a:pt x="0" y="15429"/>
                  </a:lnTo>
                  <a:cubicBezTo>
                    <a:pt x="0" y="6908"/>
                    <a:pt x="6908" y="0"/>
                    <a:pt x="15429" y="0"/>
                  </a:cubicBezTo>
                  <a:close/>
                </a:path>
              </a:pathLst>
            </a:custGeom>
            <a:solidFill>
              <a:srgbClr val="FFFFFF"/>
            </a:solidFill>
            <a:ln w="104775" cap="rnd">
              <a:solidFill>
                <a:srgbClr val="49CBC0"/>
              </a:solidFill>
              <a:prstDash val="solid"/>
              <a:round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716080" cy="817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114848" y="3316088"/>
            <a:ext cx="14058305" cy="2286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2: ‘[I was] just thinking about the technology rather than just performing’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3: ‘I found the set up hard’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4: ‘My phone doesn’t film very good, so I don’t know if the sound comes across good’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14848" y="7639399"/>
            <a:ext cx="15001828" cy="1038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49CBC0"/>
                </a:solidFill>
                <a:latin typeface="Arimo Italics"/>
                <a:ea typeface="Arimo Italics"/>
                <a:cs typeface="Arimo Italics"/>
                <a:sym typeface="Arimo Italics"/>
              </a:rPr>
              <a:t>DIGITAL INCLUSION:</a:t>
            </a:r>
            <a:r>
              <a:rPr lang="en-US" sz="2999" dirty="0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 Access to technology and the skills and confidence to use it (Yates et al.,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590675" y="293131"/>
            <a:ext cx="14501014" cy="11763751"/>
          </a:xfrm>
          <a:custGeom>
            <a:avLst/>
            <a:gdLst/>
            <a:ahLst/>
            <a:cxnLst/>
            <a:rect l="l" t="t" r="r" b="b"/>
            <a:pathLst>
              <a:path w="14501014" h="11763751">
                <a:moveTo>
                  <a:pt x="0" y="0"/>
                </a:moveTo>
                <a:lnTo>
                  <a:pt x="14501014" y="0"/>
                </a:lnTo>
                <a:lnTo>
                  <a:pt x="14501014" y="11763751"/>
                </a:lnTo>
                <a:lnTo>
                  <a:pt x="0" y="117637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62" r="-22338"/>
            </a:stretch>
          </a:blipFill>
        </p:spPr>
      </p:sp>
      <p:grpSp>
        <p:nvGrpSpPr>
          <p:cNvPr id="3" name="Group 3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-621432" y="523458"/>
            <a:ext cx="11055820" cy="2379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FFFFF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BARRIERS TO ACCESS</a:t>
            </a:r>
          </a:p>
          <a:p>
            <a:pPr algn="ctr">
              <a:lnSpc>
                <a:spcPts val="9596"/>
              </a:lnSpc>
            </a:pPr>
            <a:endParaRPr lang="en-US" sz="6854">
              <a:solidFill>
                <a:srgbClr val="FFFFFF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702083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FDFBFB"/>
                </a:solidFill>
                <a:latin typeface="Arimo"/>
                <a:ea typeface="Arimo"/>
                <a:cs typeface="Arimo"/>
                <a:sym typeface="Arimo"/>
              </a:rPr>
              <a:t>Technology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34576" y="4174998"/>
            <a:ext cx="15218848" cy="2609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2.6 million people in the UK are offline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21% are smartphone only users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(Yates, 2020)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22677" y="4436936"/>
            <a:ext cx="5689914" cy="2085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49CBC0"/>
                </a:solidFill>
                <a:latin typeface="Arimo"/>
                <a:ea typeface="Arimo"/>
                <a:cs typeface="Arimo"/>
                <a:sym typeface="Arimo"/>
              </a:rPr>
              <a:t>DIGITAL EXCLUSION: 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Impacts engagement with educational and employment opportunities</a:t>
            </a:r>
            <a:r>
              <a:rPr lang="en-US" sz="2999" dirty="0">
                <a:solidFill>
                  <a:srgbClr val="49CBC0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(</a:t>
            </a:r>
            <a:r>
              <a:rPr lang="en-US" sz="29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Eynon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&amp; </a:t>
            </a:r>
            <a:r>
              <a:rPr lang="en-US" sz="29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Geniets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2016)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621432" y="523458"/>
            <a:ext cx="11055820" cy="2379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FFFFF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BARRIERS TO ACCESS</a:t>
            </a:r>
          </a:p>
          <a:p>
            <a:pPr algn="ctr">
              <a:lnSpc>
                <a:spcPts val="9596"/>
              </a:lnSpc>
            </a:pPr>
            <a:endParaRPr lang="en-US" sz="6854">
              <a:solidFill>
                <a:srgbClr val="FFFFFF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02083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FDFBFB"/>
                </a:solidFill>
                <a:latin typeface="Arimo"/>
                <a:ea typeface="Arimo"/>
                <a:cs typeface="Arimo"/>
                <a:sym typeface="Arimo"/>
              </a:rPr>
              <a:t>Location &amp; Cost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115334" y="2809518"/>
            <a:ext cx="16057332" cy="3366450"/>
            <a:chOff x="0" y="0"/>
            <a:chExt cx="3716080" cy="7790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16080" cy="779083"/>
            </a:xfrm>
            <a:custGeom>
              <a:avLst/>
              <a:gdLst/>
              <a:ahLst/>
              <a:cxnLst/>
              <a:rect l="l" t="t" r="r" b="b"/>
              <a:pathLst>
                <a:path w="3716080" h="779083">
                  <a:moveTo>
                    <a:pt x="15429" y="0"/>
                  </a:moveTo>
                  <a:lnTo>
                    <a:pt x="3700651" y="0"/>
                  </a:lnTo>
                  <a:cubicBezTo>
                    <a:pt x="3709172" y="0"/>
                    <a:pt x="3716080" y="6908"/>
                    <a:pt x="3716080" y="15429"/>
                  </a:cubicBezTo>
                  <a:lnTo>
                    <a:pt x="3716080" y="763655"/>
                  </a:lnTo>
                  <a:cubicBezTo>
                    <a:pt x="3716080" y="772176"/>
                    <a:pt x="3709172" y="779083"/>
                    <a:pt x="3700651" y="779083"/>
                  </a:cubicBezTo>
                  <a:lnTo>
                    <a:pt x="15429" y="779083"/>
                  </a:lnTo>
                  <a:cubicBezTo>
                    <a:pt x="6908" y="779083"/>
                    <a:pt x="0" y="772176"/>
                    <a:pt x="0" y="763655"/>
                  </a:cubicBezTo>
                  <a:lnTo>
                    <a:pt x="0" y="15429"/>
                  </a:lnTo>
                  <a:cubicBezTo>
                    <a:pt x="0" y="6908"/>
                    <a:pt x="6908" y="0"/>
                    <a:pt x="15429" y="0"/>
                  </a:cubicBezTo>
                  <a:close/>
                </a:path>
              </a:pathLst>
            </a:custGeom>
            <a:solidFill>
              <a:srgbClr val="FFFFFF"/>
            </a:solidFill>
            <a:ln w="104775" cap="rnd">
              <a:solidFill>
                <a:srgbClr val="49CBC0"/>
              </a:solidFill>
              <a:prstDash val="solid"/>
              <a:round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716080" cy="817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114848" y="3316088"/>
            <a:ext cx="13104019" cy="2286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3: ‘Loads of them [drama schools] are in London, it’s such a long way to travel’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3: ‘If you lived in London it would be easier’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6: ‘It’s a long way to go for the auditions’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14848" y="7680148"/>
            <a:ext cx="15218848" cy="1038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A significant barrier to developing careers in the creative industries is a lack of access geographically (Local Government Association, 2022).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62689" y="2276569"/>
            <a:ext cx="6134433" cy="6981731"/>
          </a:xfrm>
          <a:custGeom>
            <a:avLst/>
            <a:gdLst/>
            <a:ahLst/>
            <a:cxnLst/>
            <a:rect l="l" t="t" r="r" b="b"/>
            <a:pathLst>
              <a:path w="6134433" h="6981731">
                <a:moveTo>
                  <a:pt x="0" y="0"/>
                </a:moveTo>
                <a:lnTo>
                  <a:pt x="6134433" y="0"/>
                </a:lnTo>
                <a:lnTo>
                  <a:pt x="6134433" y="6981731"/>
                </a:lnTo>
                <a:lnTo>
                  <a:pt x="0" y="69817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6635" t="-36967" r="-163265" b="-21138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-621432" y="523458"/>
            <a:ext cx="11055820" cy="2379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FFFFF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BARRIERS TO ACCESS</a:t>
            </a:r>
          </a:p>
          <a:p>
            <a:pPr algn="ctr">
              <a:lnSpc>
                <a:spcPts val="9596"/>
              </a:lnSpc>
            </a:pPr>
            <a:endParaRPr lang="en-US" sz="6854">
              <a:solidFill>
                <a:srgbClr val="FFFFFF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702083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FDFBFB"/>
                </a:solidFill>
                <a:latin typeface="Arimo"/>
                <a:ea typeface="Arimo"/>
                <a:cs typeface="Arimo"/>
                <a:sym typeface="Arimo"/>
              </a:rPr>
              <a:t>Location &amp; cost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84949" y="9201150"/>
            <a:ext cx="5689914" cy="869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49CBC0"/>
                </a:solidFill>
                <a:latin typeface="Arimo"/>
                <a:ea typeface="Arimo"/>
                <a:cs typeface="Arimo"/>
                <a:sym typeface="Arimo"/>
              </a:rPr>
              <a:t>Map showing the location of 18 partner schools of FDS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79315" y="3281362"/>
            <a:ext cx="10663553" cy="3657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endParaRPr dirty="0"/>
          </a:p>
          <a:p>
            <a:pPr algn="l">
              <a:lnSpc>
                <a:spcPts val="4199"/>
              </a:lnSpc>
            </a:pPr>
            <a:endParaRPr dirty="0"/>
          </a:p>
          <a:p>
            <a:pPr algn="l">
              <a:lnSpc>
                <a:spcPts val="4199"/>
              </a:lnSpc>
            </a:pPr>
            <a:endParaRPr dirty="0"/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Students in rural areas are impacted by their location; transport, distance and lower wages all have an impact on their aspirations of applying to further education  (</a:t>
            </a:r>
            <a:r>
              <a:rPr lang="en-US" sz="29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Laselle</a:t>
            </a: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 2016)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621432" y="523458"/>
            <a:ext cx="11055820" cy="2379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FFFFF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BARRIERS TO ACCESS</a:t>
            </a:r>
          </a:p>
          <a:p>
            <a:pPr algn="ctr">
              <a:lnSpc>
                <a:spcPts val="9596"/>
              </a:lnSpc>
            </a:pPr>
            <a:endParaRPr lang="en-US" sz="6854">
              <a:solidFill>
                <a:srgbClr val="FFFFFF"/>
              </a:solidFill>
              <a:latin typeface="Paalalabas Wide"/>
              <a:ea typeface="Paalalabas Wide"/>
              <a:cs typeface="Paalalabas Wide"/>
              <a:sym typeface="Paalalabas Wide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1115334" y="2809518"/>
            <a:ext cx="16057332" cy="3366450"/>
            <a:chOff x="0" y="0"/>
            <a:chExt cx="3716080" cy="77908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716080" cy="779083"/>
            </a:xfrm>
            <a:custGeom>
              <a:avLst/>
              <a:gdLst/>
              <a:ahLst/>
              <a:cxnLst/>
              <a:rect l="l" t="t" r="r" b="b"/>
              <a:pathLst>
                <a:path w="3716080" h="779083">
                  <a:moveTo>
                    <a:pt x="15429" y="0"/>
                  </a:moveTo>
                  <a:lnTo>
                    <a:pt x="3700651" y="0"/>
                  </a:lnTo>
                  <a:cubicBezTo>
                    <a:pt x="3709172" y="0"/>
                    <a:pt x="3716080" y="6908"/>
                    <a:pt x="3716080" y="15429"/>
                  </a:cubicBezTo>
                  <a:lnTo>
                    <a:pt x="3716080" y="763655"/>
                  </a:lnTo>
                  <a:cubicBezTo>
                    <a:pt x="3716080" y="772176"/>
                    <a:pt x="3709172" y="779083"/>
                    <a:pt x="3700651" y="779083"/>
                  </a:cubicBezTo>
                  <a:lnTo>
                    <a:pt x="15429" y="779083"/>
                  </a:lnTo>
                  <a:cubicBezTo>
                    <a:pt x="6908" y="779083"/>
                    <a:pt x="0" y="772176"/>
                    <a:pt x="0" y="763655"/>
                  </a:cubicBezTo>
                  <a:lnTo>
                    <a:pt x="0" y="15429"/>
                  </a:lnTo>
                  <a:cubicBezTo>
                    <a:pt x="0" y="6908"/>
                    <a:pt x="6908" y="0"/>
                    <a:pt x="15429" y="0"/>
                  </a:cubicBezTo>
                  <a:close/>
                </a:path>
              </a:pathLst>
            </a:custGeom>
            <a:solidFill>
              <a:srgbClr val="FFFFFF"/>
            </a:solidFill>
            <a:ln w="104775" cap="rnd">
              <a:solidFill>
                <a:srgbClr val="49CBC0"/>
              </a:solidFill>
              <a:prstDash val="solid"/>
              <a:round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716080" cy="817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115334" y="6652219"/>
            <a:ext cx="5185575" cy="3454889"/>
          </a:xfrm>
          <a:custGeom>
            <a:avLst/>
            <a:gdLst/>
            <a:ahLst/>
            <a:cxnLst/>
            <a:rect l="l" t="t" r="r" b="b"/>
            <a:pathLst>
              <a:path w="5185575" h="3454889">
                <a:moveTo>
                  <a:pt x="0" y="0"/>
                </a:moveTo>
                <a:lnTo>
                  <a:pt x="5185575" y="0"/>
                </a:lnTo>
                <a:lnTo>
                  <a:pt x="5185575" y="3454889"/>
                </a:lnTo>
                <a:lnTo>
                  <a:pt x="0" y="345488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702083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FDFBFB"/>
                </a:solidFill>
                <a:latin typeface="Arimo"/>
                <a:ea typeface="Arimo"/>
                <a:cs typeface="Arimo"/>
                <a:sym typeface="Arimo"/>
              </a:rPr>
              <a:t>Location &amp; Cost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114848" y="3316088"/>
            <a:ext cx="12296656" cy="2286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3: ‘I don’t think </a:t>
            </a:r>
            <a:r>
              <a:rPr lang="en-US" sz="25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i’ll</a:t>
            </a: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be able to afford to go to London for every audition’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4: ‘It’s so much money to go to London for every audition’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5: ‘[going to London to audition is] literally £300 for a few bars [of music]’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00834" y="7578293"/>
            <a:ext cx="3357324" cy="15360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Average Single Fare</a:t>
            </a:r>
          </a:p>
          <a:p>
            <a:pPr algn="l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Kendal to London</a:t>
            </a:r>
          </a:p>
          <a:p>
            <a:pPr algn="l">
              <a:lnSpc>
                <a:spcPts val="4059"/>
              </a:lnSpc>
            </a:pPr>
            <a:r>
              <a:rPr lang="en-US" sz="28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£97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350836" y="9403536"/>
            <a:ext cx="1407914" cy="332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(Omio, 2024)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87569" y="7835468"/>
            <a:ext cx="9109710" cy="1021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9"/>
              </a:lnSpc>
            </a:pPr>
            <a:r>
              <a:rPr lang="en-US" sz="28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The high cost of the drama school audition process is a </a:t>
            </a:r>
          </a:p>
          <a:p>
            <a:pPr algn="l">
              <a:lnSpc>
                <a:spcPts val="4059"/>
              </a:lnSpc>
            </a:pPr>
            <a:r>
              <a:rPr lang="en-US" sz="28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barrier to access (Moseley,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0" y="386673"/>
            <a:ext cx="11055820" cy="1169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Psychological impact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5325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Perfectionism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192905" y="6328288"/>
            <a:ext cx="16057332" cy="3366450"/>
            <a:chOff x="0" y="0"/>
            <a:chExt cx="3716080" cy="7790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16080" cy="779083"/>
            </a:xfrm>
            <a:custGeom>
              <a:avLst/>
              <a:gdLst/>
              <a:ahLst/>
              <a:cxnLst/>
              <a:rect l="l" t="t" r="r" b="b"/>
              <a:pathLst>
                <a:path w="3716080" h="779083">
                  <a:moveTo>
                    <a:pt x="15429" y="0"/>
                  </a:moveTo>
                  <a:lnTo>
                    <a:pt x="3700651" y="0"/>
                  </a:lnTo>
                  <a:cubicBezTo>
                    <a:pt x="3709172" y="0"/>
                    <a:pt x="3716080" y="6908"/>
                    <a:pt x="3716080" y="15429"/>
                  </a:cubicBezTo>
                  <a:lnTo>
                    <a:pt x="3716080" y="763655"/>
                  </a:lnTo>
                  <a:cubicBezTo>
                    <a:pt x="3716080" y="772176"/>
                    <a:pt x="3709172" y="779083"/>
                    <a:pt x="3700651" y="779083"/>
                  </a:cubicBezTo>
                  <a:lnTo>
                    <a:pt x="15429" y="779083"/>
                  </a:lnTo>
                  <a:cubicBezTo>
                    <a:pt x="6908" y="779083"/>
                    <a:pt x="0" y="772176"/>
                    <a:pt x="0" y="763655"/>
                  </a:cubicBezTo>
                  <a:lnTo>
                    <a:pt x="0" y="15429"/>
                  </a:lnTo>
                  <a:cubicBezTo>
                    <a:pt x="0" y="6908"/>
                    <a:pt x="6908" y="0"/>
                    <a:pt x="15429" y="0"/>
                  </a:cubicBezTo>
                  <a:close/>
                </a:path>
              </a:pathLst>
            </a:custGeom>
            <a:solidFill>
              <a:srgbClr val="FFFFFF"/>
            </a:solidFill>
            <a:ln w="104775" cap="rnd">
              <a:solidFill>
                <a:srgbClr val="49CBC0"/>
              </a:solidFill>
              <a:prstDash val="solid"/>
              <a:round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716080" cy="817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401592" y="6639595"/>
            <a:ext cx="13048655" cy="274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1: ‘‘I try to always get the perfect one [self -tape] which probably doesn’t exist’ 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1: ‘I’m a bit of a perfectionist’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3: ‘I </a:t>
            </a:r>
            <a:r>
              <a:rPr lang="en-US" sz="2599" dirty="0" err="1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scrutinise</a:t>
            </a: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every bit…I think I’m a perfectionist’ 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401592" y="3652347"/>
            <a:ext cx="15001828" cy="1562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49CBC0"/>
                </a:solidFill>
                <a:latin typeface="Arimo Italics"/>
                <a:ea typeface="Arimo Italics"/>
                <a:cs typeface="Arimo Italics"/>
                <a:sym typeface="Arimo Italics"/>
              </a:rPr>
              <a:t>PERFECTIONISM:</a:t>
            </a:r>
            <a:r>
              <a:rPr lang="en-US" sz="2999" dirty="0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 ‘the overdependence of self-evaluation on the determined pursuit (and achievement) of self-imposed, personally demanding standards of performance’ (</a:t>
            </a:r>
            <a:r>
              <a:rPr lang="en-US" sz="2999" dirty="0" err="1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Shafran</a:t>
            </a:r>
            <a:r>
              <a:rPr lang="en-US" sz="2999" dirty="0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, Cooper and Fairburn, 2002, p773)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95746" y="-479007"/>
            <a:ext cx="9677301" cy="11772679"/>
            <a:chOff x="0" y="0"/>
            <a:chExt cx="2346066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46066" cy="2854048"/>
            </a:xfrm>
            <a:custGeom>
              <a:avLst/>
              <a:gdLst/>
              <a:ahLst/>
              <a:cxnLst/>
              <a:rect l="l" t="t" r="r" b="b"/>
              <a:pathLst>
                <a:path w="2346066" h="2854048">
                  <a:moveTo>
                    <a:pt x="34400" y="0"/>
                  </a:moveTo>
                  <a:lnTo>
                    <a:pt x="2311665" y="0"/>
                  </a:lnTo>
                  <a:cubicBezTo>
                    <a:pt x="2320789" y="0"/>
                    <a:pt x="2329539" y="3624"/>
                    <a:pt x="2335990" y="10076"/>
                  </a:cubicBezTo>
                  <a:cubicBezTo>
                    <a:pt x="2342442" y="16527"/>
                    <a:pt x="2346066" y="25277"/>
                    <a:pt x="2346066" y="34400"/>
                  </a:cubicBezTo>
                  <a:lnTo>
                    <a:pt x="2346066" y="2819647"/>
                  </a:lnTo>
                  <a:cubicBezTo>
                    <a:pt x="2346066" y="2828771"/>
                    <a:pt x="2342442" y="2837521"/>
                    <a:pt x="2335990" y="2843972"/>
                  </a:cubicBezTo>
                  <a:cubicBezTo>
                    <a:pt x="2329539" y="2850423"/>
                    <a:pt x="2320789" y="2854048"/>
                    <a:pt x="2311665" y="2854048"/>
                  </a:cubicBezTo>
                  <a:lnTo>
                    <a:pt x="34400" y="2854048"/>
                  </a:lnTo>
                  <a:cubicBezTo>
                    <a:pt x="25277" y="2854048"/>
                    <a:pt x="16527" y="2850423"/>
                    <a:pt x="10076" y="2843972"/>
                  </a:cubicBezTo>
                  <a:cubicBezTo>
                    <a:pt x="3624" y="2837521"/>
                    <a:pt x="0" y="2828771"/>
                    <a:pt x="0" y="2819647"/>
                  </a:cubicBezTo>
                  <a:lnTo>
                    <a:pt x="0" y="34400"/>
                  </a:lnTo>
                  <a:cubicBezTo>
                    <a:pt x="0" y="25277"/>
                    <a:pt x="3624" y="16527"/>
                    <a:pt x="10076" y="10076"/>
                  </a:cubicBezTo>
                  <a:cubicBezTo>
                    <a:pt x="16527" y="3624"/>
                    <a:pt x="25277" y="0"/>
                    <a:pt x="34400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346066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004211" y="1826144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Positive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174236" y="1826144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Negative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028076" y="3856899"/>
            <a:ext cx="5376858" cy="4106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4"/>
              </a:lnSpc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Normal and healthy strive for high standards</a:t>
            </a:r>
          </a:p>
          <a:p>
            <a:pPr algn="ctr">
              <a:lnSpc>
                <a:spcPts val="4124"/>
              </a:lnSpc>
            </a:pPr>
            <a:endParaRPr lang="en-US" sz="2946" spc="-58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4124"/>
              </a:lnSpc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Positive outcomes</a:t>
            </a:r>
          </a:p>
          <a:p>
            <a:pPr algn="ctr">
              <a:lnSpc>
                <a:spcPts val="4124"/>
              </a:lnSpc>
            </a:pPr>
            <a:endParaRPr lang="en-US" sz="2946" spc="-58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4124"/>
              </a:lnSpc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Perceived achievement</a:t>
            </a:r>
          </a:p>
          <a:p>
            <a:pPr algn="ctr">
              <a:lnSpc>
                <a:spcPts val="4124"/>
              </a:lnSpc>
            </a:pPr>
            <a:endParaRPr lang="en-US" sz="2946" spc="-58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0" lvl="0" indent="0" algn="ctr">
              <a:lnSpc>
                <a:spcPts val="4124"/>
              </a:lnSpc>
              <a:spcBef>
                <a:spcPct val="0"/>
              </a:spcBef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</a:t>
            </a:r>
            <a:r>
              <a:rPr lang="en-US" sz="2946" spc="-58" dirty="0" err="1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Stoeber</a:t>
            </a: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&amp; </a:t>
            </a:r>
            <a:r>
              <a:rPr lang="en-US" sz="2946" spc="-58" dirty="0" err="1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Eismann</a:t>
            </a: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, 2007)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42447" y="3856899"/>
            <a:ext cx="5376858" cy="3592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4"/>
              </a:lnSpc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Neurotic, unhealthy, maladaptive </a:t>
            </a:r>
            <a:r>
              <a:rPr lang="en-US" sz="2946" spc="-58" dirty="0" err="1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practise</a:t>
            </a:r>
            <a:endParaRPr lang="en-US" sz="2946" spc="-58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4124"/>
              </a:lnSpc>
            </a:pPr>
            <a:endParaRPr lang="en-US" sz="2946" spc="-58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4124"/>
              </a:lnSpc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High levels of distress and anxiety</a:t>
            </a:r>
          </a:p>
          <a:p>
            <a:pPr algn="ctr">
              <a:lnSpc>
                <a:spcPts val="4124"/>
              </a:lnSpc>
            </a:pPr>
            <a:endParaRPr lang="en-US" sz="2946" spc="-58" dirty="0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0" lvl="0" indent="0" algn="ctr">
              <a:lnSpc>
                <a:spcPts val="4124"/>
              </a:lnSpc>
              <a:spcBef>
                <a:spcPct val="0"/>
              </a:spcBef>
            </a:pP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</a:t>
            </a:r>
            <a:r>
              <a:rPr lang="en-US" sz="2946" spc="-58" dirty="0" err="1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Flett</a:t>
            </a:r>
            <a:r>
              <a:rPr lang="en-US" sz="2946" spc="-58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and Hewitt, 2002)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4491629"/>
            <a:chOff x="0" y="0"/>
            <a:chExt cx="4816593" cy="11829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1182980"/>
            </a:xfrm>
            <a:custGeom>
              <a:avLst/>
              <a:gdLst/>
              <a:ahLst/>
              <a:cxnLst/>
              <a:rect l="l" t="t" r="r" b="b"/>
              <a:pathLst>
                <a:path w="4816592" h="1182980">
                  <a:moveTo>
                    <a:pt x="0" y="0"/>
                  </a:moveTo>
                  <a:lnTo>
                    <a:pt x="4816592" y="0"/>
                  </a:lnTo>
                  <a:lnTo>
                    <a:pt x="4816592" y="1182980"/>
                  </a:lnTo>
                  <a:lnTo>
                    <a:pt x="0" y="1182980"/>
                  </a:lnTo>
                  <a:close/>
                </a:path>
              </a:pathLst>
            </a:custGeom>
            <a:solidFill>
              <a:srgbClr val="49CBC0"/>
            </a:solidFill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4816593" cy="12020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0"/>
            <a:ext cx="18288000" cy="4109967"/>
          </a:xfrm>
          <a:custGeom>
            <a:avLst/>
            <a:gdLst/>
            <a:ahLst/>
            <a:cxnLst/>
            <a:rect l="l" t="t" r="r" b="b"/>
            <a:pathLst>
              <a:path w="18288000" h="4109967">
                <a:moveTo>
                  <a:pt x="0" y="0"/>
                </a:moveTo>
                <a:lnTo>
                  <a:pt x="18288000" y="0"/>
                </a:lnTo>
                <a:lnTo>
                  <a:pt x="18288000" y="4109967"/>
                </a:lnTo>
                <a:lnTo>
                  <a:pt x="0" y="41099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9000"/>
            </a:blip>
            <a:stretch>
              <a:fillRect t="-93586" b="-102872"/>
            </a:stretch>
          </a:blipFill>
          <a:ln cap="sq">
            <a:noFill/>
            <a:prstDash val="solid"/>
            <a:miter/>
          </a:ln>
        </p:spPr>
      </p:sp>
      <p:sp>
        <p:nvSpPr>
          <p:cNvPr id="6" name="Freeform 6"/>
          <p:cNvSpPr/>
          <p:nvPr/>
        </p:nvSpPr>
        <p:spPr>
          <a:xfrm>
            <a:off x="-313672" y="-2052567"/>
            <a:ext cx="18915345" cy="6162535"/>
          </a:xfrm>
          <a:custGeom>
            <a:avLst/>
            <a:gdLst/>
            <a:ahLst/>
            <a:cxnLst/>
            <a:rect l="l" t="t" r="r" b="b"/>
            <a:pathLst>
              <a:path w="18915345" h="6162535">
                <a:moveTo>
                  <a:pt x="0" y="0"/>
                </a:moveTo>
                <a:lnTo>
                  <a:pt x="18915344" y="0"/>
                </a:lnTo>
                <a:lnTo>
                  <a:pt x="18915344" y="6162534"/>
                </a:lnTo>
                <a:lnTo>
                  <a:pt x="0" y="61625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65305" b="-39223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28700" y="4980811"/>
            <a:ext cx="6833453" cy="4655759"/>
          </a:xfrm>
          <a:custGeom>
            <a:avLst/>
            <a:gdLst/>
            <a:ahLst/>
            <a:cxnLst/>
            <a:rect l="l" t="t" r="r" b="b"/>
            <a:pathLst>
              <a:path w="6833453" h="4655759">
                <a:moveTo>
                  <a:pt x="0" y="0"/>
                </a:moveTo>
                <a:lnTo>
                  <a:pt x="6833453" y="0"/>
                </a:lnTo>
                <a:lnTo>
                  <a:pt x="6833453" y="4655759"/>
                </a:lnTo>
                <a:lnTo>
                  <a:pt x="0" y="46557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58522" t="-85607" r="-159621" b="-77053"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9505582" y="5751120"/>
            <a:ext cx="7293564" cy="2609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‘the more takes you do, you kind of lose the sparkle in the song’ (participant 3).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35D61"/>
              </a:solidFill>
              <a:latin typeface="Arimo Italics"/>
              <a:ea typeface="Arimo Italics"/>
              <a:cs typeface="Arimo Italics"/>
              <a:sym typeface="Arimo Italics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‘if you do too many takes, you lose the feeling of the song’ (participant 5).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0" y="386673"/>
            <a:ext cx="11055820" cy="1169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035D61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Psychological impact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5325" y="1489407"/>
            <a:ext cx="8705420" cy="514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35D61"/>
                </a:solidFill>
                <a:latin typeface="Arimo"/>
                <a:ea typeface="Arimo"/>
                <a:cs typeface="Arimo"/>
                <a:sym typeface="Arimo"/>
              </a:rPr>
              <a:t>MUSIC PERFORMANCE ANXIETY (MPA)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402079" y="6133025"/>
            <a:ext cx="16057332" cy="3366450"/>
            <a:chOff x="0" y="0"/>
            <a:chExt cx="3716080" cy="7790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716080" cy="779083"/>
            </a:xfrm>
            <a:custGeom>
              <a:avLst/>
              <a:gdLst/>
              <a:ahLst/>
              <a:cxnLst/>
              <a:rect l="l" t="t" r="r" b="b"/>
              <a:pathLst>
                <a:path w="3716080" h="779083">
                  <a:moveTo>
                    <a:pt x="15429" y="0"/>
                  </a:moveTo>
                  <a:lnTo>
                    <a:pt x="3700651" y="0"/>
                  </a:lnTo>
                  <a:cubicBezTo>
                    <a:pt x="3709172" y="0"/>
                    <a:pt x="3716080" y="6908"/>
                    <a:pt x="3716080" y="15429"/>
                  </a:cubicBezTo>
                  <a:lnTo>
                    <a:pt x="3716080" y="763655"/>
                  </a:lnTo>
                  <a:cubicBezTo>
                    <a:pt x="3716080" y="772176"/>
                    <a:pt x="3709172" y="779083"/>
                    <a:pt x="3700651" y="779083"/>
                  </a:cubicBezTo>
                  <a:lnTo>
                    <a:pt x="15429" y="779083"/>
                  </a:lnTo>
                  <a:cubicBezTo>
                    <a:pt x="6908" y="779083"/>
                    <a:pt x="0" y="772176"/>
                    <a:pt x="0" y="763655"/>
                  </a:cubicBezTo>
                  <a:lnTo>
                    <a:pt x="0" y="15429"/>
                  </a:lnTo>
                  <a:cubicBezTo>
                    <a:pt x="0" y="6908"/>
                    <a:pt x="6908" y="0"/>
                    <a:pt x="15429" y="0"/>
                  </a:cubicBezTo>
                  <a:close/>
                </a:path>
              </a:pathLst>
            </a:custGeom>
            <a:solidFill>
              <a:srgbClr val="FFFFFF"/>
            </a:solidFill>
            <a:ln w="104775" cap="rnd">
              <a:solidFill>
                <a:srgbClr val="49CBC0"/>
              </a:solidFill>
              <a:prstDash val="solid"/>
              <a:round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3716080" cy="8171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56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401592" y="6639595"/>
            <a:ext cx="9690735" cy="2743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1: ‘I always feel nervous for in person auditions’  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4: ‘Usual nerves to be expected’ 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Participant 5: ‘I felt quite nervous for the live audition as expected’ </a:t>
            </a:r>
          </a:p>
          <a:p>
            <a:pPr algn="l">
              <a:lnSpc>
                <a:spcPts val="3639"/>
              </a:lnSpc>
            </a:pPr>
            <a:endParaRPr lang="en-US" sz="25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57472" y="3652347"/>
            <a:ext cx="15001828" cy="1038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49CBC0"/>
                </a:solidFill>
                <a:latin typeface="Arimo Italics"/>
                <a:ea typeface="Arimo Italics"/>
                <a:cs typeface="Arimo Italics"/>
                <a:sym typeface="Arimo Italics"/>
              </a:rPr>
              <a:t>MPA:</a:t>
            </a:r>
            <a:r>
              <a:rPr lang="en-US" sz="2999" dirty="0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 ‘the experience of persisting, distressful apprehension and/or actual impairment of performance skills in a public context’ (Salmon, 1990, p.3).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92640" y="-525490"/>
            <a:ext cx="6752930" cy="11772679"/>
            <a:chOff x="0" y="0"/>
            <a:chExt cx="1637111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37111" cy="2854048"/>
            </a:xfrm>
            <a:custGeom>
              <a:avLst/>
              <a:gdLst/>
              <a:ahLst/>
              <a:cxnLst/>
              <a:rect l="l" t="t" r="r" b="b"/>
              <a:pathLst>
                <a:path w="1637111" h="2854048">
                  <a:moveTo>
                    <a:pt x="49297" y="0"/>
                  </a:moveTo>
                  <a:lnTo>
                    <a:pt x="1587814" y="0"/>
                  </a:lnTo>
                  <a:cubicBezTo>
                    <a:pt x="1615040" y="0"/>
                    <a:pt x="1637111" y="22071"/>
                    <a:pt x="1637111" y="49297"/>
                  </a:cubicBezTo>
                  <a:lnTo>
                    <a:pt x="1637111" y="2804750"/>
                  </a:lnTo>
                  <a:cubicBezTo>
                    <a:pt x="1637111" y="2831977"/>
                    <a:pt x="1615040" y="2854048"/>
                    <a:pt x="1587814" y="2854048"/>
                  </a:cubicBezTo>
                  <a:lnTo>
                    <a:pt x="49297" y="2854048"/>
                  </a:lnTo>
                  <a:cubicBezTo>
                    <a:pt x="22071" y="2854048"/>
                    <a:pt x="0" y="2831977"/>
                    <a:pt x="0" y="2804750"/>
                  </a:cubicBezTo>
                  <a:lnTo>
                    <a:pt x="0" y="49297"/>
                  </a:lnTo>
                  <a:cubicBezTo>
                    <a:pt x="0" y="22071"/>
                    <a:pt x="22071" y="0"/>
                    <a:pt x="4929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1637111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77852" y="3600450"/>
            <a:ext cx="20633283" cy="6990639"/>
            <a:chOff x="0" y="0"/>
            <a:chExt cx="5434280" cy="18411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34280" cy="1841156"/>
            </a:xfrm>
            <a:custGeom>
              <a:avLst/>
              <a:gdLst/>
              <a:ahLst/>
              <a:cxnLst/>
              <a:rect l="l" t="t" r="r" b="b"/>
              <a:pathLst>
                <a:path w="5434280" h="1841156">
                  <a:moveTo>
                    <a:pt x="0" y="0"/>
                  </a:moveTo>
                  <a:lnTo>
                    <a:pt x="5434280" y="0"/>
                  </a:lnTo>
                  <a:lnTo>
                    <a:pt x="5434280" y="1841156"/>
                  </a:lnTo>
                  <a:lnTo>
                    <a:pt x="0" y="1841156"/>
                  </a:lnTo>
                  <a:close/>
                </a:path>
              </a:pathLst>
            </a:custGeom>
            <a:solidFill>
              <a:srgbClr val="FDFBFB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5434280" cy="18602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19528" y="581531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Physiological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02734" y="581531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Cognitive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1576801"/>
            <a:ext cx="5376858" cy="2049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4"/>
              </a:lnSpc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Heart rate increase</a:t>
            </a:r>
          </a:p>
          <a:p>
            <a:pPr algn="ctr">
              <a:lnSpc>
                <a:spcPts val="4124"/>
              </a:lnSpc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Difficulty in breathing</a:t>
            </a:r>
          </a:p>
          <a:p>
            <a:pPr algn="ctr">
              <a:lnSpc>
                <a:spcPts val="4124"/>
              </a:lnSpc>
            </a:pPr>
            <a:endParaRPr lang="en-US" sz="2946" spc="-58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0" lvl="0" indent="0" algn="ctr">
              <a:lnSpc>
                <a:spcPts val="4124"/>
              </a:lnSpc>
              <a:spcBef>
                <a:spcPct val="0"/>
              </a:spcBef>
            </a:pPr>
            <a:endParaRPr lang="en-US" sz="2946" spc="-58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3034164" y="1576801"/>
            <a:ext cx="4573755" cy="2049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4"/>
              </a:lnSpc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Tremors</a:t>
            </a:r>
          </a:p>
          <a:p>
            <a:pPr algn="ctr">
              <a:lnSpc>
                <a:spcPts val="4124"/>
              </a:lnSpc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Muscle stiffness</a:t>
            </a:r>
          </a:p>
          <a:p>
            <a:pPr algn="ctr">
              <a:lnSpc>
                <a:spcPts val="4124"/>
              </a:lnSpc>
            </a:pPr>
            <a:endParaRPr lang="en-US" sz="2946" spc="-58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0" lvl="0" indent="0" algn="ctr">
              <a:lnSpc>
                <a:spcPts val="4124"/>
              </a:lnSpc>
              <a:spcBef>
                <a:spcPct val="0"/>
              </a:spcBef>
            </a:pPr>
            <a:endParaRPr lang="en-US" sz="2946" spc="-58">
              <a:solidFill>
                <a:srgbClr val="191919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3607635" y="581531"/>
            <a:ext cx="5376858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Behavioural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380676" y="1576801"/>
            <a:ext cx="5376858" cy="1534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4"/>
              </a:lnSpc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Decrease in concentration</a:t>
            </a:r>
          </a:p>
          <a:p>
            <a:pPr algn="ctr">
              <a:lnSpc>
                <a:spcPts val="4124"/>
              </a:lnSpc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Memory failure</a:t>
            </a:r>
          </a:p>
          <a:p>
            <a:pPr marL="0" lvl="0" indent="0" algn="ctr">
              <a:lnSpc>
                <a:spcPts val="4124"/>
              </a:lnSpc>
              <a:spcBef>
                <a:spcPct val="0"/>
              </a:spcBef>
            </a:pPr>
            <a:r>
              <a:rPr lang="en-US" sz="2946" spc="-58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High distraction</a:t>
            </a:r>
          </a:p>
        </p:txBody>
      </p:sp>
      <p:sp>
        <p:nvSpPr>
          <p:cNvPr id="14" name="AutoShape 14"/>
          <p:cNvSpPr/>
          <p:nvPr/>
        </p:nvSpPr>
        <p:spPr>
          <a:xfrm flipV="1">
            <a:off x="-111564" y="3626038"/>
            <a:ext cx="19554736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5" name="TextBox 15"/>
          <p:cNvSpPr txBox="1"/>
          <p:nvPr/>
        </p:nvSpPr>
        <p:spPr>
          <a:xfrm>
            <a:off x="12254617" y="3892738"/>
            <a:ext cx="5820370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>
                <a:solidFill>
                  <a:srgbClr val="191919"/>
                </a:solidFill>
                <a:latin typeface="Trocchi"/>
                <a:ea typeface="Trocchi"/>
                <a:cs typeface="Trocchi"/>
                <a:sym typeface="Trocchi"/>
              </a:rPr>
              <a:t>Symptoms of MPA outlined by Moura &amp; Serra (2021)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07790" y="5587945"/>
            <a:ext cx="16696968" cy="2916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"/>
              </a:lnSpc>
            </a:pPr>
            <a:r>
              <a:rPr lang="en-US" sz="32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 ‘I couldn’t really catch my breath because I felt nervous’ (Participant 5)</a:t>
            </a:r>
          </a:p>
          <a:p>
            <a:pPr algn="ctr">
              <a:lnSpc>
                <a:spcPts val="4619"/>
              </a:lnSpc>
            </a:pPr>
            <a:endParaRPr lang="en-US" sz="3299" dirty="0">
              <a:solidFill>
                <a:srgbClr val="035D61"/>
              </a:solidFill>
              <a:latin typeface="Arimo Italics"/>
              <a:ea typeface="Arimo Italics"/>
              <a:cs typeface="Arimo Italics"/>
              <a:sym typeface="Arimo Italics"/>
            </a:endParaRPr>
          </a:p>
          <a:p>
            <a:pPr algn="ctr">
              <a:lnSpc>
                <a:spcPts val="4619"/>
              </a:lnSpc>
            </a:pPr>
            <a:r>
              <a:rPr lang="en-US" sz="32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 ‘when I feel nervous I struggle to catch my breath’ (Participant 4).</a:t>
            </a:r>
          </a:p>
          <a:p>
            <a:pPr algn="ctr">
              <a:lnSpc>
                <a:spcPts val="4619"/>
              </a:lnSpc>
            </a:pPr>
            <a:endParaRPr lang="en-US" sz="3299" dirty="0">
              <a:solidFill>
                <a:srgbClr val="035D61"/>
              </a:solidFill>
              <a:latin typeface="Arimo Italics"/>
              <a:ea typeface="Arimo Italics"/>
              <a:cs typeface="Arimo Italics"/>
              <a:sym typeface="Arimo Italics"/>
            </a:endParaRPr>
          </a:p>
          <a:p>
            <a:pPr algn="ctr">
              <a:lnSpc>
                <a:spcPts val="4619"/>
              </a:lnSpc>
            </a:pPr>
            <a:r>
              <a:rPr lang="en-US" sz="3299" dirty="0">
                <a:solidFill>
                  <a:srgbClr val="035D61"/>
                </a:solidFill>
                <a:latin typeface="Arimo Italics"/>
                <a:ea typeface="Arimo Italics"/>
                <a:cs typeface="Arimo Italics"/>
                <a:sym typeface="Arimo Italics"/>
              </a:rPr>
              <a:t>‘I just find it really distracting...I struggle to focus, maybe it’s just my ADHD’ (Participant 6)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t="-46150" b="-46150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74008" y="1192167"/>
            <a:ext cx="5931591" cy="7747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Recommendations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4009" y="2771835"/>
            <a:ext cx="8705420" cy="7324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Access to digital equipment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Syllabus design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Simulation and exposure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Access for students with ADHD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Continued narrative and research into the experience of students from rural and northern areas.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8483" r="-8483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74009" y="1192167"/>
            <a:ext cx="5376858" cy="774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Limitations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4009" y="3259903"/>
            <a:ext cx="8705420" cy="5877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One Geographical area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Small sample size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Narrow age range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Limited data gathered from questionnaire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832433" y="-339559"/>
            <a:ext cx="8956821" cy="11772679"/>
            <a:chOff x="0" y="0"/>
            <a:chExt cx="2171400" cy="28540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1400" cy="2854048"/>
            </a:xfrm>
            <a:custGeom>
              <a:avLst/>
              <a:gdLst/>
              <a:ahLst/>
              <a:cxnLst/>
              <a:rect l="l" t="t" r="r" b="b"/>
              <a:pathLst>
                <a:path w="2171400" h="2854048">
                  <a:moveTo>
                    <a:pt x="37167" y="0"/>
                  </a:moveTo>
                  <a:lnTo>
                    <a:pt x="2134233" y="0"/>
                  </a:lnTo>
                  <a:cubicBezTo>
                    <a:pt x="2154760" y="0"/>
                    <a:pt x="2171400" y="16640"/>
                    <a:pt x="2171400" y="37167"/>
                  </a:cubicBezTo>
                  <a:lnTo>
                    <a:pt x="2171400" y="2816880"/>
                  </a:lnTo>
                  <a:cubicBezTo>
                    <a:pt x="2171400" y="2826738"/>
                    <a:pt x="2167484" y="2836192"/>
                    <a:pt x="2160514" y="2843162"/>
                  </a:cubicBezTo>
                  <a:cubicBezTo>
                    <a:pt x="2153544" y="2850132"/>
                    <a:pt x="2144090" y="2854048"/>
                    <a:pt x="2134233" y="2854048"/>
                  </a:cubicBezTo>
                  <a:lnTo>
                    <a:pt x="37167" y="2854048"/>
                  </a:lnTo>
                  <a:cubicBezTo>
                    <a:pt x="27310" y="2854048"/>
                    <a:pt x="17856" y="2850132"/>
                    <a:pt x="10886" y="2843162"/>
                  </a:cubicBezTo>
                  <a:cubicBezTo>
                    <a:pt x="3916" y="2836192"/>
                    <a:pt x="0" y="2826738"/>
                    <a:pt x="0" y="2816880"/>
                  </a:cubicBezTo>
                  <a:lnTo>
                    <a:pt x="0" y="37167"/>
                  </a:lnTo>
                  <a:cubicBezTo>
                    <a:pt x="0" y="27310"/>
                    <a:pt x="3916" y="17856"/>
                    <a:pt x="10886" y="10886"/>
                  </a:cubicBezTo>
                  <a:cubicBezTo>
                    <a:pt x="17856" y="3916"/>
                    <a:pt x="27310" y="0"/>
                    <a:pt x="37167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171400" cy="28730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832433" y="-339559"/>
            <a:ext cx="8735127" cy="6811477"/>
            <a:chOff x="0" y="0"/>
            <a:chExt cx="6350000" cy="495160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49873" cy="4979162"/>
            </a:xfrm>
            <a:custGeom>
              <a:avLst/>
              <a:gdLst/>
              <a:ahLst/>
              <a:cxnLst/>
              <a:rect l="l" t="t" r="r" b="b"/>
              <a:pathLst>
                <a:path w="6349873" h="4979162">
                  <a:moveTo>
                    <a:pt x="292100" y="0"/>
                  </a:moveTo>
                  <a:cubicBezTo>
                    <a:pt x="131445" y="0"/>
                    <a:pt x="0" y="131445"/>
                    <a:pt x="0" y="292100"/>
                  </a:cubicBezTo>
                  <a:lnTo>
                    <a:pt x="0" y="3332480"/>
                  </a:lnTo>
                  <a:cubicBezTo>
                    <a:pt x="0" y="3493135"/>
                    <a:pt x="128397" y="3652520"/>
                    <a:pt x="285369" y="3686683"/>
                  </a:cubicBezTo>
                  <a:lnTo>
                    <a:pt x="6064504" y="4944999"/>
                  </a:lnTo>
                  <a:cubicBezTo>
                    <a:pt x="6221476" y="4979162"/>
                    <a:pt x="6349873" y="4875657"/>
                    <a:pt x="6349873" y="4715002"/>
                  </a:cubicBezTo>
                  <a:lnTo>
                    <a:pt x="6349873" y="292100"/>
                  </a:lnTo>
                  <a:cubicBezTo>
                    <a:pt x="6349873" y="131445"/>
                    <a:pt x="6218428" y="0"/>
                    <a:pt x="6057773" y="0"/>
                  </a:cubicBezTo>
                  <a:lnTo>
                    <a:pt x="292100" y="0"/>
                  </a:lnTo>
                  <a:close/>
                </a:path>
              </a:pathLst>
            </a:custGeom>
            <a:blipFill>
              <a:blip r:embed="rId2"/>
              <a:stretch>
                <a:fillRect l="-8483" r="-8483"/>
              </a:stretch>
            </a:blipFill>
          </p:spPr>
        </p:sp>
      </p:grpSp>
      <p:sp>
        <p:nvSpPr>
          <p:cNvPr id="7" name="TextBox 7"/>
          <p:cNvSpPr txBox="1"/>
          <p:nvPr/>
        </p:nvSpPr>
        <p:spPr>
          <a:xfrm>
            <a:off x="774009" y="1192167"/>
            <a:ext cx="6097339" cy="808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644"/>
              </a:lnSpc>
              <a:spcBef>
                <a:spcPct val="0"/>
              </a:spcBef>
            </a:pPr>
            <a:r>
              <a:rPr lang="en-US" sz="4746" spc="-94" dirty="0">
                <a:solidFill>
                  <a:srgbClr val="191919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Personal reflections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4009" y="3259903"/>
            <a:ext cx="8705420" cy="5229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Met personal learning outcomes: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·Developing interview questions that enable effective and efficient coding.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·Triangulate Qualitative data.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4199"/>
              </a:lnSpc>
            </a:pPr>
            <a:r>
              <a:rPr lang="en-US" sz="2999" dirty="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·Conducting a thorough and critical literature review. 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2155358" y="377566"/>
            <a:ext cx="11055820" cy="1168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DFBFB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5945" y="2581369"/>
            <a:ext cx="17111257" cy="9194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Albert, D. J., &amp; Heiderscheit, A. (2023). Reconceptualizing the audition for the 21st century music student. Arts Education Policy Review, 124(3), p135–148. 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Castleberry, A., and Nolen, A., (2018). ‘Thematic analysis of qualitative research data: Is it as easy as it sounds?’ Currents in pharmacy teaching and learning, 10(6), p807-815.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Council for Dance, Drama and Musical Theatre, (2024) Partner Schools, Available at: http://www.cdmt.org.uk (accessed 02.06.24)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Decina,R. (2022), The Art of Auditioning, 2nd edition. New York: Allworth Press. Department for Education, (2024), student finance, available at www.gov.uk/dance-and-drama-awards, accessed: 01.06.24.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Eynon, R. and Geniets, A., 2016. The digital skills paradox: how do digitally excluded youth develop skills to use the internet?. Learning, Media and Technology, 41(3), pp.463-479.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Federation of Drama Schools, (2024) Partner schools, Available at: http://www.federationofdramaschools.co.uk/about-us/partner-schools, (Accessed: 02.05.24)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2155358" y="377566"/>
            <a:ext cx="11055820" cy="1168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DFBFB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6305" y="2892425"/>
            <a:ext cx="16868314" cy="8197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Flett, G.L., Hewitt, P.L. (2002) Perfectionism: Theory, research and treatment. American Psychological Association, p5-31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Lasselle, L., (2016), Barriers to higher education entry–a Scottish rural perspective. Scottish Educational Review, 48(1), p78-88.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LGA (2022) Available at: www.local.gov.uk (Accessed 06.05.24)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Marsden, S., (2020), ‘What are the dos and don’t’s of self-taping drama school auditions?’ The Stage, (Available at: https://www.thestage.co.uk/advice/what-are-the-dos-and-donts-of-self-taping-drama-school-auditions, accessed: 01.05.24).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Matthews, J., &amp; Ladron de Guevara, V. (2017). Auditions and stress. Stanislavski Studies, 5(2), p217–231.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Mitchell, H., and Benedict, R., (2017), ‘The moot audition: preparing music performers as expert listeners’. Research Studies in Music Education, 39(2), p195-208.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2155358" y="377566"/>
            <a:ext cx="11055820" cy="1168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DFBFB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8231" y="2874932"/>
            <a:ext cx="17186684" cy="7788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Moseley, N., (2019), Getting into Drama School: The Compact Guide. London: Nick Hern Books. 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Moura, N. and Serra, S., (2021), ‘Listening to teachers’ voices: constructs on music performance anxiety in artistic education. Journal of Science and Technology of the Arts, 13(2), p.99-117.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Omio (2024) Available at: www.omio.co.uk (Accessed 05.05.24)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Robbins, J.S., (2019). The Actor's Survival Guide: How to Make Your Way in Hollywood. New York: Methuen Drama.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Salmon, P. G., (1990) ‘A psychological perspective on musical performance anxiety: A review of the literature’, Medical Problems of Performing Artists, 5 (1), p2-11.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Shafran, R., Cooper, Z. and Fairburn, C.G., (2002), ‘Clinical perfectionism: A cognitive–behavioural analysis’. Behaviour research and therapy, 40(7), pp.773-791.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Song, P., (2016). Preparing for music theater college auditions: the career begins now. Journal of Singing, 73(2), p.191-195.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7973704" y="-8599489"/>
            <a:ext cx="2495738" cy="19256379"/>
            <a:chOff x="0" y="0"/>
            <a:chExt cx="605041" cy="4668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05041" cy="4668319"/>
            </a:xfrm>
            <a:custGeom>
              <a:avLst/>
              <a:gdLst/>
              <a:ahLst/>
              <a:cxnLst/>
              <a:rect l="l" t="t" r="r" b="b"/>
              <a:pathLst>
                <a:path w="605041" h="4668319">
                  <a:moveTo>
                    <a:pt x="133388" y="0"/>
                  </a:moveTo>
                  <a:lnTo>
                    <a:pt x="471653" y="0"/>
                  </a:lnTo>
                  <a:cubicBezTo>
                    <a:pt x="507030" y="0"/>
                    <a:pt x="540958" y="14053"/>
                    <a:pt x="565973" y="39069"/>
                  </a:cubicBezTo>
                  <a:cubicBezTo>
                    <a:pt x="590988" y="64084"/>
                    <a:pt x="605041" y="98012"/>
                    <a:pt x="605041" y="133388"/>
                  </a:cubicBezTo>
                  <a:lnTo>
                    <a:pt x="605041" y="4534931"/>
                  </a:lnTo>
                  <a:cubicBezTo>
                    <a:pt x="605041" y="4570308"/>
                    <a:pt x="590988" y="4604236"/>
                    <a:pt x="565973" y="4629251"/>
                  </a:cubicBezTo>
                  <a:cubicBezTo>
                    <a:pt x="540958" y="4654266"/>
                    <a:pt x="507030" y="4668319"/>
                    <a:pt x="471653" y="4668319"/>
                  </a:cubicBezTo>
                  <a:lnTo>
                    <a:pt x="133388" y="4668319"/>
                  </a:lnTo>
                  <a:cubicBezTo>
                    <a:pt x="98012" y="4668319"/>
                    <a:pt x="64084" y="4654266"/>
                    <a:pt x="39069" y="4629251"/>
                  </a:cubicBezTo>
                  <a:cubicBezTo>
                    <a:pt x="14053" y="4604236"/>
                    <a:pt x="0" y="4570308"/>
                    <a:pt x="0" y="4534931"/>
                  </a:cubicBezTo>
                  <a:lnTo>
                    <a:pt x="0" y="133388"/>
                  </a:lnTo>
                  <a:cubicBezTo>
                    <a:pt x="0" y="98012"/>
                    <a:pt x="14053" y="64084"/>
                    <a:pt x="39069" y="39069"/>
                  </a:cubicBezTo>
                  <a:cubicBezTo>
                    <a:pt x="64084" y="14053"/>
                    <a:pt x="98012" y="0"/>
                    <a:pt x="133388" y="0"/>
                  </a:cubicBezTo>
                  <a:close/>
                </a:path>
              </a:pathLst>
            </a:custGeom>
            <a:solidFill>
              <a:srgbClr val="49CBC0"/>
            </a:solidFill>
            <a:ln cap="rnd">
              <a:noFill/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605041" cy="46873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2155358" y="377566"/>
            <a:ext cx="11055820" cy="1168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6"/>
              </a:lnSpc>
            </a:pPr>
            <a:r>
              <a:rPr lang="en-US" sz="6854">
                <a:solidFill>
                  <a:srgbClr val="FDFBFB"/>
                </a:solidFill>
                <a:latin typeface="Paalalabas Wide"/>
                <a:ea typeface="Paalalabas Wide"/>
                <a:cs typeface="Paalalabas Wide"/>
                <a:sym typeface="Paalalabas Wide"/>
              </a:rPr>
              <a:t>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11573" y="3142082"/>
            <a:ext cx="16547727" cy="328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Stanley,T. (2020). ‘Walking into the Zoom’. Drama &amp; Theatre, 1st May, Available at: https://www.dramaandtheatre.co.uk/features/article/walking-into-the-zoom (accessed: 03.04.24)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Stoeber, J. and Eismann, U., 2007. Perfectionism in young musicians: Relations with motivation, effort, achievement, and distress. Personality and Individual Differences, 43(8), pp.2182-2192.</a:t>
            </a:r>
          </a:p>
          <a:p>
            <a:pPr algn="l">
              <a:lnSpc>
                <a:spcPts val="3249"/>
              </a:lnSpc>
              <a:spcBef>
                <a:spcPct val="0"/>
              </a:spcBef>
            </a:pPr>
            <a:endParaRPr lang="en-US" sz="2499">
              <a:solidFill>
                <a:srgbClr val="000000"/>
              </a:solidFill>
              <a:latin typeface="Arimo"/>
              <a:ea typeface="Arimo"/>
              <a:cs typeface="Arimo"/>
              <a:sym typeface="Arimo"/>
            </a:endParaRPr>
          </a:p>
          <a:p>
            <a:pPr algn="l">
              <a:lnSpc>
                <a:spcPts val="324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Yates, S J., Carmi, E., Locklet, E., Pawluczuk, A., French, T., Vincent, S. (2020) ‘Who are the Limited Users of Digital Systems and Media?’ An Examination of UK evidence. First Monday, 25(7).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1957</Words>
  <Application>Microsoft Office PowerPoint</Application>
  <PresentationFormat>Custom</PresentationFormat>
  <Paragraphs>280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2" baseType="lpstr">
      <vt:lpstr>Arimo Italics</vt:lpstr>
      <vt:lpstr>Open Sauce</vt:lpstr>
      <vt:lpstr>Paalalabas Wide</vt:lpstr>
      <vt:lpstr>Open Sauce Bold Italics</vt:lpstr>
      <vt:lpstr>Arimo Bold</vt:lpstr>
      <vt:lpstr>Trocchi</vt:lpstr>
      <vt:lpstr>Open Sauce Heavy</vt:lpstr>
      <vt:lpstr>Open Sauce Bold</vt:lpstr>
      <vt:lpstr>Arimo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</dc:title>
  <dc:creator>Hannah Strong</dc:creator>
  <cp:lastModifiedBy>Hannah Fleming</cp:lastModifiedBy>
  <cp:revision>3</cp:revision>
  <dcterms:created xsi:type="dcterms:W3CDTF">2006-08-16T00:00:00Z</dcterms:created>
  <dcterms:modified xsi:type="dcterms:W3CDTF">2024-07-04T16:16:40Z</dcterms:modified>
  <dc:identifier>DAGJmZC6RPU</dc:identifier>
</cp:coreProperties>
</file>