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21374100" cy="15113000"/>
  <p:notesSz cx="6858000" cy="9144000"/>
  <p:embeddedFontLst>
    <p:embeddedFont>
      <p:font typeface="Agrandir Wide Bold" panose="020B0604020202020204" charset="0"/>
      <p:regular r:id="rId3"/>
    </p:embeddedFont>
    <p:embeddedFont>
      <p:font typeface="Helvetica World" panose="020B0604020202020204" charset="-128"/>
      <p:regular r:id="rId4"/>
    </p:embeddedFont>
    <p:embeddedFont>
      <p:font typeface="Calibri" panose="020F0502020204030204" pitchFamily="34" charset="0"/>
      <p:regular r:id="rId5"/>
      <p:bold r:id="rId6"/>
      <p:italic r:id="rId7"/>
      <p:boldItalic r:id="rId8"/>
    </p:embeddedFont>
    <p:embeddedFont>
      <p:font typeface="Helvetica World Bold" panose="020B0604020202020204" charset="-128"/>
      <p:regular r:id="rId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87" d="100"/>
          <a:sy n="87" d="100"/>
        </p:scale>
        <p:origin x="-4920" y="-5262"/>
      </p:cViewPr>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6.fntdata"/><Relationship Id="rId13" Type="http://schemas.openxmlformats.org/officeDocument/2006/relationships/tableStyles" Target="tableStyles.xml"/><Relationship Id="rId3" Type="http://schemas.openxmlformats.org/officeDocument/2006/relationships/font" Target="fonts/font1.fntdata"/><Relationship Id="rId7" Type="http://schemas.openxmlformats.org/officeDocument/2006/relationships/font" Target="fonts/font5.fntdata"/><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4.fntdata"/><Relationship Id="rId11" Type="http://schemas.openxmlformats.org/officeDocument/2006/relationships/viewProps" Target="viewProps.xml"/><Relationship Id="rId5" Type="http://schemas.openxmlformats.org/officeDocument/2006/relationships/font" Target="fonts/font3.fntdata"/><Relationship Id="rId10" Type="http://schemas.openxmlformats.org/officeDocument/2006/relationships/presProps" Target="presProps.xml"/><Relationship Id="rId4" Type="http://schemas.openxmlformats.org/officeDocument/2006/relationships/font" Target="fonts/font2.fntdata"/><Relationship Id="rId9" Type="http://schemas.openxmlformats.org/officeDocument/2006/relationships/font" Target="fonts/font7.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7/25/2026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7/25/2026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7/25/2026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7/25/2026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image" Target="../media/image12.svg"/><Relationship Id="rId18" Type="http://schemas.openxmlformats.org/officeDocument/2006/relationships/hyperlink" Target="https://mhealth.jmir.org/2018/1/e23" TargetMode="External"/><Relationship Id="rId26" Type="http://schemas.openxmlformats.org/officeDocument/2006/relationships/hyperlink" Target="https://www.who.int/news-room/fact-sheets/detail/noncommunicable-diseases" TargetMode="External"/><Relationship Id="rId3" Type="http://schemas.openxmlformats.org/officeDocument/2006/relationships/image" Target="../media/image2.svg"/><Relationship Id="rId21" Type="http://schemas.openxmlformats.org/officeDocument/2006/relationships/hyperlink" Target="https://www.nice.org.uk/guidance/ph49" TargetMode="External"/><Relationship Id="rId7" Type="http://schemas.openxmlformats.org/officeDocument/2006/relationships/image" Target="../media/image6.svg"/><Relationship Id="rId12" Type="http://schemas.openxmlformats.org/officeDocument/2006/relationships/image" Target="../media/image6.png"/><Relationship Id="rId17" Type="http://schemas.openxmlformats.org/officeDocument/2006/relationships/image" Target="../media/image16.svg"/><Relationship Id="rId25" Type="http://schemas.openxmlformats.org/officeDocument/2006/relationships/hyperlink" Target="https://www.who.int/publications/i/item/9789240020924" TargetMode="External"/><Relationship Id="rId2" Type="http://schemas.openxmlformats.org/officeDocument/2006/relationships/image" Target="../media/image1.png"/><Relationship Id="rId20" Type="http://schemas.openxmlformats.org/officeDocument/2006/relationships/hyperlink" Target="https://www.nhs.uk/nhs-app/" TargetMode="External"/><Relationship Id="rId29" Type="http://schemas.openxmlformats.org/officeDocument/2006/relationships/hyperlink" Target="https://www.who.int/health-topics/digital-health?utm_source=chatgpt.com" TargetMode="External"/><Relationship Id="rId1" Type="http://schemas.openxmlformats.org/officeDocument/2006/relationships/slideLayout" Target="../slideLayouts/slideLayout7.xml"/><Relationship Id="rId6" Type="http://schemas.openxmlformats.org/officeDocument/2006/relationships/image" Target="../media/image3.png"/><Relationship Id="rId11" Type="http://schemas.openxmlformats.org/officeDocument/2006/relationships/image" Target="../media/image10.svg"/><Relationship Id="rId24" Type="http://schemas.openxmlformats.org/officeDocument/2006/relationships/hyperlink" Target="https://www.who.int/teams/health-promotion/enhanced-wellbeing/first-global-conference" TargetMode="External"/><Relationship Id="rId5" Type="http://schemas.openxmlformats.org/officeDocument/2006/relationships/image" Target="../media/image4.svg"/><Relationship Id="rId23" Type="http://schemas.openxmlformats.org/officeDocument/2006/relationships/hyperlink" Target="https://topol.hee.nhs.uk/" TargetMode="External"/><Relationship Id="rId28" Type="http://schemas.openxmlformats.org/officeDocument/2006/relationships/hyperlink" Target="https://www.who.int/health-topics/health-promotion" TargetMode="External"/><Relationship Id="rId10" Type="http://schemas.openxmlformats.org/officeDocument/2006/relationships/image" Target="../media/image5.png"/><Relationship Id="rId19" Type="http://schemas.openxmlformats.org/officeDocument/2006/relationships/hyperlink" Target="https://implementationscience.biomedcentral.com/articles/10.1186/1748-5908-6-42" TargetMode="External"/><Relationship Id="rId4" Type="http://schemas.openxmlformats.org/officeDocument/2006/relationships/image" Target="../media/image2.png"/><Relationship Id="rId9" Type="http://schemas.openxmlformats.org/officeDocument/2006/relationships/image" Target="../media/image8.svg"/><Relationship Id="rId14" Type="http://schemas.openxmlformats.org/officeDocument/2006/relationships/image" Target="../media/image7.png"/><Relationship Id="rId22" Type="http://schemas.openxmlformats.org/officeDocument/2006/relationships/hyperlink" Target="https://www.gov.uk/government/publications/health-profile-for-england" TargetMode="External"/><Relationship Id="rId27" Type="http://schemas.openxmlformats.org/officeDocument/2006/relationships/hyperlink" Target="https://www.who.int/news-room/fact-sheets/detail/obesity-and-overweigh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8F5FF"/>
        </a:solidFill>
        <a:effectLst/>
      </p:bgPr>
    </p:bg>
    <p:spTree>
      <p:nvGrpSpPr>
        <p:cNvPr id="1" name=""/>
        <p:cNvGrpSpPr/>
        <p:nvPr/>
      </p:nvGrpSpPr>
      <p:grpSpPr>
        <a:xfrm>
          <a:off x="0" y="0"/>
          <a:ext cx="0" cy="0"/>
          <a:chOff x="0" y="0"/>
          <a:chExt cx="0" cy="0"/>
        </a:xfrm>
      </p:grpSpPr>
      <p:sp>
        <p:nvSpPr>
          <p:cNvPr id="2" name="Freeform 2"/>
          <p:cNvSpPr/>
          <p:nvPr/>
        </p:nvSpPr>
        <p:spPr>
          <a:xfrm>
            <a:off x="8324850" y="5041900"/>
            <a:ext cx="4495800" cy="4800600"/>
          </a:xfrm>
          <a:custGeom>
            <a:avLst/>
            <a:gdLst/>
            <a:ahLst/>
            <a:cxnLst/>
            <a:rect l="l" t="t" r="r" b="b"/>
            <a:pathLst>
              <a:path w="6090538" h="6805494">
                <a:moveTo>
                  <a:pt x="0" y="0"/>
                </a:moveTo>
                <a:lnTo>
                  <a:pt x="6090538" y="0"/>
                </a:lnTo>
                <a:lnTo>
                  <a:pt x="6090538" y="6805494"/>
                </a:lnTo>
                <a:lnTo>
                  <a:pt x="0" y="6805494"/>
                </a:lnTo>
                <a:lnTo>
                  <a:pt x="0" y="0"/>
                </a:lnTo>
                <a:close/>
              </a:path>
            </a:pathLst>
          </a:custGeom>
          <a:blipFill>
            <a:blip r:embed="rId2">
              <a:extLst>
                <a:ext uri="{96DAC541-7B7A-43D3-8B79-37D633B846F1}">
                  <asvg:svgBlip xmlns:asvg="http://schemas.microsoft.com/office/drawing/2016/SVG/main" xmlns="" r:embed="rId3"/>
                </a:ext>
              </a:extLst>
            </a:blip>
            <a:stretch>
              <a:fillRect l="-17366" r="-10994"/>
            </a:stretch>
          </a:blipFill>
        </p:spPr>
      </p:sp>
      <p:grpSp>
        <p:nvGrpSpPr>
          <p:cNvPr id="3" name="Group 3"/>
          <p:cNvGrpSpPr/>
          <p:nvPr/>
        </p:nvGrpSpPr>
        <p:grpSpPr>
          <a:xfrm>
            <a:off x="1442813" y="98475"/>
            <a:ext cx="19495546" cy="2514387"/>
            <a:chOff x="0" y="0"/>
            <a:chExt cx="3140615" cy="405053"/>
          </a:xfrm>
        </p:grpSpPr>
        <p:sp>
          <p:nvSpPr>
            <p:cNvPr id="4" name="Freeform 4"/>
            <p:cNvSpPr/>
            <p:nvPr/>
          </p:nvSpPr>
          <p:spPr>
            <a:xfrm>
              <a:off x="0" y="0"/>
              <a:ext cx="3140615" cy="405053"/>
            </a:xfrm>
            <a:custGeom>
              <a:avLst/>
              <a:gdLst/>
              <a:ahLst/>
              <a:cxnLst/>
              <a:rect l="l" t="t" r="r" b="b"/>
              <a:pathLst>
                <a:path w="3140615" h="405053">
                  <a:moveTo>
                    <a:pt x="0" y="0"/>
                  </a:moveTo>
                  <a:lnTo>
                    <a:pt x="3140615" y="0"/>
                  </a:lnTo>
                  <a:lnTo>
                    <a:pt x="3140615" y="405053"/>
                  </a:lnTo>
                  <a:lnTo>
                    <a:pt x="0" y="405053"/>
                  </a:lnTo>
                  <a:close/>
                </a:path>
              </a:pathLst>
            </a:custGeom>
            <a:solidFill>
              <a:srgbClr val="396EC1"/>
            </a:solidFill>
          </p:spPr>
        </p:sp>
        <p:sp>
          <p:nvSpPr>
            <p:cNvPr id="5" name="TextBox 5"/>
            <p:cNvSpPr txBox="1"/>
            <p:nvPr/>
          </p:nvSpPr>
          <p:spPr>
            <a:xfrm>
              <a:off x="0" y="-171450"/>
              <a:ext cx="3140615" cy="576503"/>
            </a:xfrm>
            <a:prstGeom prst="rect">
              <a:avLst/>
            </a:prstGeom>
          </p:spPr>
          <p:txBody>
            <a:bodyPr lIns="71838" tIns="71838" rIns="71838" bIns="71838" rtlCol="0" anchor="ctr"/>
            <a:lstStyle/>
            <a:p>
              <a:pPr algn="ctr">
                <a:lnSpc>
                  <a:spcPts val="4949"/>
                </a:lnSpc>
              </a:pPr>
              <a:endParaRPr/>
            </a:p>
          </p:txBody>
        </p:sp>
      </p:grpSp>
      <p:sp>
        <p:nvSpPr>
          <p:cNvPr id="8" name="TextBox 8"/>
          <p:cNvSpPr txBox="1"/>
          <p:nvPr/>
        </p:nvSpPr>
        <p:spPr>
          <a:xfrm>
            <a:off x="8858250" y="720847"/>
            <a:ext cx="4648200" cy="4473453"/>
          </a:xfrm>
          <a:prstGeom prst="rect">
            <a:avLst/>
          </a:prstGeom>
        </p:spPr>
        <p:txBody>
          <a:bodyPr lIns="71838" tIns="71838" rIns="71838" bIns="71838" rtlCol="0" anchor="ctr"/>
          <a:lstStyle/>
          <a:p>
            <a:pPr algn="ctr">
              <a:lnSpc>
                <a:spcPts val="4949"/>
              </a:lnSpc>
            </a:pPr>
            <a:endParaRPr/>
          </a:p>
        </p:txBody>
      </p:sp>
      <p:sp>
        <p:nvSpPr>
          <p:cNvPr id="9" name="Freeform 9"/>
          <p:cNvSpPr/>
          <p:nvPr/>
        </p:nvSpPr>
        <p:spPr>
          <a:xfrm>
            <a:off x="-476257" y="7307970"/>
            <a:ext cx="2128128" cy="1988832"/>
          </a:xfrm>
          <a:custGeom>
            <a:avLst/>
            <a:gdLst/>
            <a:ahLst/>
            <a:cxnLst/>
            <a:rect l="l" t="t" r="r" b="b"/>
            <a:pathLst>
              <a:path w="2128128" h="1988832">
                <a:moveTo>
                  <a:pt x="0" y="0"/>
                </a:moveTo>
                <a:lnTo>
                  <a:pt x="2128128" y="0"/>
                </a:lnTo>
                <a:lnTo>
                  <a:pt x="2128128" y="1988832"/>
                </a:lnTo>
                <a:lnTo>
                  <a:pt x="0" y="1988832"/>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10" name="Freeform 10"/>
          <p:cNvSpPr/>
          <p:nvPr/>
        </p:nvSpPr>
        <p:spPr>
          <a:xfrm>
            <a:off x="-100347" y="2253829"/>
            <a:ext cx="2128128" cy="1988832"/>
          </a:xfrm>
          <a:custGeom>
            <a:avLst/>
            <a:gdLst/>
            <a:ahLst/>
            <a:cxnLst/>
            <a:rect l="l" t="t" r="r" b="b"/>
            <a:pathLst>
              <a:path w="2128128" h="1988832">
                <a:moveTo>
                  <a:pt x="0" y="0"/>
                </a:moveTo>
                <a:lnTo>
                  <a:pt x="2128128" y="0"/>
                </a:lnTo>
                <a:lnTo>
                  <a:pt x="2128128" y="1988832"/>
                </a:lnTo>
                <a:lnTo>
                  <a:pt x="0" y="1988832"/>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12" name="Freeform 12"/>
          <p:cNvSpPr/>
          <p:nvPr/>
        </p:nvSpPr>
        <p:spPr>
          <a:xfrm>
            <a:off x="-144549" y="11045931"/>
            <a:ext cx="2128128" cy="1988832"/>
          </a:xfrm>
          <a:custGeom>
            <a:avLst/>
            <a:gdLst/>
            <a:ahLst/>
            <a:cxnLst/>
            <a:rect l="l" t="t" r="r" b="b"/>
            <a:pathLst>
              <a:path w="2128128" h="1988832">
                <a:moveTo>
                  <a:pt x="0" y="0"/>
                </a:moveTo>
                <a:lnTo>
                  <a:pt x="2128128" y="0"/>
                </a:lnTo>
                <a:lnTo>
                  <a:pt x="2128128" y="1988833"/>
                </a:lnTo>
                <a:lnTo>
                  <a:pt x="0" y="1988833"/>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13" name="Freeform 13"/>
          <p:cNvSpPr/>
          <p:nvPr/>
        </p:nvSpPr>
        <p:spPr>
          <a:xfrm>
            <a:off x="8248651" y="5346701"/>
            <a:ext cx="4876800" cy="9067800"/>
          </a:xfrm>
          <a:custGeom>
            <a:avLst/>
            <a:gdLst/>
            <a:ahLst/>
            <a:cxnLst/>
            <a:rect l="l" t="t" r="r" b="b"/>
            <a:pathLst>
              <a:path w="6850892" h="13367594">
                <a:moveTo>
                  <a:pt x="0" y="0"/>
                </a:moveTo>
                <a:lnTo>
                  <a:pt x="6850892" y="0"/>
                </a:lnTo>
                <a:lnTo>
                  <a:pt x="6850892" y="13367594"/>
                </a:lnTo>
                <a:lnTo>
                  <a:pt x="0" y="13367594"/>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14" name="Freeform 14"/>
          <p:cNvSpPr/>
          <p:nvPr/>
        </p:nvSpPr>
        <p:spPr>
          <a:xfrm>
            <a:off x="247650" y="2222500"/>
            <a:ext cx="1438827" cy="3153594"/>
          </a:xfrm>
          <a:custGeom>
            <a:avLst/>
            <a:gdLst/>
            <a:ahLst/>
            <a:cxnLst/>
            <a:rect l="l" t="t" r="r" b="b"/>
            <a:pathLst>
              <a:path w="1438827" h="3153594">
                <a:moveTo>
                  <a:pt x="0" y="0"/>
                </a:moveTo>
                <a:lnTo>
                  <a:pt x="1438827" y="0"/>
                </a:lnTo>
                <a:lnTo>
                  <a:pt x="1438827" y="3153594"/>
                </a:lnTo>
                <a:lnTo>
                  <a:pt x="0" y="3153594"/>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p:spPr>
      </p:sp>
      <p:sp>
        <p:nvSpPr>
          <p:cNvPr id="15" name="Freeform 15"/>
          <p:cNvSpPr/>
          <p:nvPr/>
        </p:nvSpPr>
        <p:spPr>
          <a:xfrm rot="-549460">
            <a:off x="60850" y="6935030"/>
            <a:ext cx="1361134" cy="2261704"/>
          </a:xfrm>
          <a:custGeom>
            <a:avLst/>
            <a:gdLst/>
            <a:ahLst/>
            <a:cxnLst/>
            <a:rect l="l" t="t" r="r" b="b"/>
            <a:pathLst>
              <a:path w="1361134" h="2261704">
                <a:moveTo>
                  <a:pt x="0" y="0"/>
                </a:moveTo>
                <a:lnTo>
                  <a:pt x="1361135" y="0"/>
                </a:lnTo>
                <a:lnTo>
                  <a:pt x="1361135" y="2261703"/>
                </a:lnTo>
                <a:lnTo>
                  <a:pt x="0" y="2261703"/>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p:spPr>
      </p:sp>
      <p:sp>
        <p:nvSpPr>
          <p:cNvPr id="16" name="Freeform 16"/>
          <p:cNvSpPr/>
          <p:nvPr/>
        </p:nvSpPr>
        <p:spPr>
          <a:xfrm rot="-1506093">
            <a:off x="372349" y="10130896"/>
            <a:ext cx="1402624" cy="3233715"/>
          </a:xfrm>
          <a:custGeom>
            <a:avLst/>
            <a:gdLst/>
            <a:ahLst/>
            <a:cxnLst/>
            <a:rect l="l" t="t" r="r" b="b"/>
            <a:pathLst>
              <a:path w="1402624" h="3233715">
                <a:moveTo>
                  <a:pt x="0" y="0"/>
                </a:moveTo>
                <a:lnTo>
                  <a:pt x="1402624" y="0"/>
                </a:lnTo>
                <a:lnTo>
                  <a:pt x="1402624" y="3233715"/>
                </a:lnTo>
                <a:lnTo>
                  <a:pt x="0" y="3233715"/>
                </a:lnTo>
                <a:lnTo>
                  <a:pt x="0" y="0"/>
                </a:lnTo>
                <a:close/>
              </a:path>
            </a:pathLst>
          </a:custGeom>
          <a:blipFill>
            <a:blip r:embed="rId12">
              <a:extLst>
                <a:ext uri="{96DAC541-7B7A-43D3-8B79-37D633B846F1}">
                  <asvg:svgBlip xmlns:asvg="http://schemas.microsoft.com/office/drawing/2016/SVG/main" xmlns="" r:embed="rId13"/>
                </a:ext>
              </a:extLst>
            </a:blip>
            <a:stretch>
              <a:fillRect/>
            </a:stretch>
          </a:blipFill>
        </p:spPr>
      </p:sp>
      <p:sp>
        <p:nvSpPr>
          <p:cNvPr id="18" name="Freeform 18"/>
          <p:cNvSpPr/>
          <p:nvPr/>
        </p:nvSpPr>
        <p:spPr>
          <a:xfrm>
            <a:off x="587807" y="909415"/>
            <a:ext cx="599581" cy="602585"/>
          </a:xfrm>
          <a:custGeom>
            <a:avLst/>
            <a:gdLst/>
            <a:ahLst/>
            <a:cxnLst/>
            <a:rect l="l" t="t" r="r" b="b"/>
            <a:pathLst>
              <a:path w="599581" h="602585">
                <a:moveTo>
                  <a:pt x="0" y="0"/>
                </a:moveTo>
                <a:lnTo>
                  <a:pt x="599581" y="0"/>
                </a:lnTo>
                <a:lnTo>
                  <a:pt x="599581" y="602585"/>
                </a:lnTo>
                <a:lnTo>
                  <a:pt x="0" y="602585"/>
                </a:lnTo>
                <a:lnTo>
                  <a:pt x="0" y="0"/>
                </a:lnTo>
                <a:close/>
              </a:path>
            </a:pathLst>
          </a:custGeom>
          <a:blipFill>
            <a:blip r:embed="rId14">
              <a:extLst>
                <a:ext uri="{96DAC541-7B7A-43D3-8B79-37D633B846F1}">
                  <asvg:svgBlip xmlns:asvg="http://schemas.microsoft.com/office/drawing/2016/SVG/main" xmlns="" r:embed="rId17"/>
                </a:ext>
              </a:extLst>
            </a:blip>
            <a:stretch>
              <a:fillRect/>
            </a:stretch>
          </a:blipFill>
        </p:spPr>
      </p:sp>
      <p:sp>
        <p:nvSpPr>
          <p:cNvPr id="19" name="TextBox 19"/>
          <p:cNvSpPr txBox="1"/>
          <p:nvPr/>
        </p:nvSpPr>
        <p:spPr>
          <a:xfrm>
            <a:off x="2763801" y="379778"/>
            <a:ext cx="17393852" cy="2120282"/>
          </a:xfrm>
          <a:prstGeom prst="rect">
            <a:avLst/>
          </a:prstGeom>
        </p:spPr>
        <p:txBody>
          <a:bodyPr lIns="0" tIns="0" rIns="0" bIns="0" rtlCol="0" anchor="t">
            <a:spAutoFit/>
          </a:bodyPr>
          <a:lstStyle/>
          <a:p>
            <a:pPr algn="ctr">
              <a:lnSpc>
                <a:spcPts val="4269"/>
              </a:lnSpc>
            </a:pPr>
            <a:r>
              <a:rPr lang="en-US" sz="3049" b="1" spc="277" dirty="0" err="1">
                <a:solidFill>
                  <a:srgbClr val="FCD980"/>
                </a:solidFill>
                <a:latin typeface="Helvetica World Bold"/>
                <a:ea typeface="Helvetica World Bold"/>
                <a:cs typeface="Helvetica World Bold"/>
                <a:sym typeface="Helvetica World Bold"/>
              </a:rPr>
              <a:t>HealthConnect</a:t>
            </a:r>
            <a:r>
              <a:rPr lang="en-US" sz="3049" b="1" spc="277" dirty="0">
                <a:solidFill>
                  <a:srgbClr val="FCD980"/>
                </a:solidFill>
                <a:latin typeface="Helvetica World Bold"/>
                <a:ea typeface="Helvetica World Bold"/>
                <a:cs typeface="Helvetica World Bold"/>
                <a:sym typeface="Helvetica World Bold"/>
              </a:rPr>
              <a:t> AI: An Artificial Intelligence-Based Digital Health Promotion Intervention for Preventing Obesity and Type 2 Diabetes</a:t>
            </a:r>
          </a:p>
          <a:p>
            <a:pPr algn="ctr">
              <a:lnSpc>
                <a:spcPts val="2449"/>
              </a:lnSpc>
            </a:pPr>
            <a:r>
              <a:rPr lang="en-US" sz="1749" b="1" spc="159" dirty="0">
                <a:solidFill>
                  <a:srgbClr val="EDE6DD"/>
                </a:solidFill>
                <a:latin typeface="Helvetica World Bold"/>
                <a:ea typeface="Helvetica World Bold"/>
                <a:cs typeface="Helvetica World Bold"/>
                <a:sym typeface="Helvetica World Bold"/>
              </a:rPr>
              <a:t>Student Name: </a:t>
            </a:r>
            <a:r>
              <a:rPr lang="en-US" sz="1749" b="1" spc="159" dirty="0" err="1">
                <a:solidFill>
                  <a:srgbClr val="EDE6DD"/>
                </a:solidFill>
                <a:latin typeface="Helvetica World Bold"/>
                <a:ea typeface="Helvetica World Bold"/>
                <a:cs typeface="Helvetica World Bold"/>
                <a:sym typeface="Helvetica World Bold"/>
              </a:rPr>
              <a:t>Md</a:t>
            </a:r>
            <a:r>
              <a:rPr lang="en-US" sz="1749" b="1" spc="159" dirty="0">
                <a:solidFill>
                  <a:srgbClr val="EDE6DD"/>
                </a:solidFill>
                <a:latin typeface="Helvetica World Bold"/>
                <a:ea typeface="Helvetica World Bold"/>
                <a:cs typeface="Helvetica World Bold"/>
                <a:sym typeface="Helvetica World Bold"/>
              </a:rPr>
              <a:t> </a:t>
            </a:r>
            <a:r>
              <a:rPr lang="en-US" sz="1749" b="1" spc="159" dirty="0" err="1">
                <a:solidFill>
                  <a:srgbClr val="EDE6DD"/>
                </a:solidFill>
                <a:latin typeface="Helvetica World Bold"/>
                <a:ea typeface="Helvetica World Bold"/>
                <a:cs typeface="Helvetica World Bold"/>
                <a:sym typeface="Helvetica World Bold"/>
              </a:rPr>
              <a:t>Aseiqur</a:t>
            </a:r>
            <a:r>
              <a:rPr lang="en-US" sz="1749" b="1" spc="159" dirty="0">
                <a:solidFill>
                  <a:srgbClr val="EDE6DD"/>
                </a:solidFill>
                <a:latin typeface="Helvetica World Bold"/>
                <a:ea typeface="Helvetica World Bold"/>
                <a:cs typeface="Helvetica World Bold"/>
                <a:sym typeface="Helvetica World Bold"/>
              </a:rPr>
              <a:t> </a:t>
            </a:r>
            <a:r>
              <a:rPr lang="en-US" sz="1749" b="1" spc="159" dirty="0" err="1">
                <a:solidFill>
                  <a:srgbClr val="EDE6DD"/>
                </a:solidFill>
                <a:latin typeface="Helvetica World Bold"/>
                <a:ea typeface="Helvetica World Bold"/>
                <a:cs typeface="Helvetica World Bold"/>
                <a:sym typeface="Helvetica World Bold"/>
              </a:rPr>
              <a:t>Rahaman</a:t>
            </a:r>
            <a:endParaRPr lang="en-US" sz="1749" b="1" spc="159" dirty="0">
              <a:solidFill>
                <a:srgbClr val="EDE6DD"/>
              </a:solidFill>
              <a:latin typeface="Helvetica World Bold"/>
              <a:ea typeface="Helvetica World Bold"/>
              <a:cs typeface="Helvetica World Bold"/>
              <a:sym typeface="Helvetica World Bold"/>
            </a:endParaRPr>
          </a:p>
          <a:p>
            <a:pPr algn="ctr">
              <a:lnSpc>
                <a:spcPts val="2449"/>
              </a:lnSpc>
            </a:pPr>
            <a:r>
              <a:rPr lang="en-US" sz="1749" b="1" spc="159" dirty="0">
                <a:solidFill>
                  <a:srgbClr val="EDE6DD"/>
                </a:solidFill>
                <a:latin typeface="Helvetica World Bold"/>
                <a:ea typeface="Helvetica World Bold"/>
                <a:cs typeface="Helvetica World Bold"/>
                <a:sym typeface="Helvetica World Bold"/>
              </a:rPr>
              <a:t>Student ID: 2524402</a:t>
            </a:r>
          </a:p>
          <a:p>
            <a:pPr algn="ctr">
              <a:lnSpc>
                <a:spcPts val="2449"/>
              </a:lnSpc>
            </a:pPr>
            <a:r>
              <a:rPr lang="en-US" sz="1749" b="1" spc="159" dirty="0">
                <a:solidFill>
                  <a:srgbClr val="EDE6DD"/>
                </a:solidFill>
                <a:latin typeface="Helvetica World Bold"/>
                <a:ea typeface="Helvetica World Bold"/>
                <a:cs typeface="Helvetica World Bold"/>
                <a:sym typeface="Helvetica World Bold"/>
              </a:rPr>
              <a:t>Module: LCHS7009 Population Health and Digital Health Promotion</a:t>
            </a:r>
          </a:p>
        </p:txBody>
      </p:sp>
      <p:sp>
        <p:nvSpPr>
          <p:cNvPr id="20" name="TextBox 20"/>
          <p:cNvSpPr txBox="1"/>
          <p:nvPr/>
        </p:nvSpPr>
        <p:spPr>
          <a:xfrm>
            <a:off x="2119221" y="6326607"/>
            <a:ext cx="5267492" cy="945252"/>
          </a:xfrm>
          <a:prstGeom prst="rect">
            <a:avLst/>
          </a:prstGeom>
        </p:spPr>
        <p:txBody>
          <a:bodyPr lIns="0" tIns="0" rIns="0" bIns="0" rtlCol="0" anchor="t">
            <a:spAutoFit/>
          </a:bodyPr>
          <a:lstStyle/>
          <a:p>
            <a:pPr algn="just">
              <a:lnSpc>
                <a:spcPts val="3549"/>
              </a:lnSpc>
            </a:pPr>
            <a:r>
              <a:rPr lang="en-US" sz="2535" b="1" dirty="0">
                <a:solidFill>
                  <a:srgbClr val="000000"/>
                </a:solidFill>
                <a:latin typeface="Agrandir Wide Bold"/>
                <a:ea typeface="Agrandir Wide Bold"/>
                <a:cs typeface="Agrandir Wide Bold"/>
                <a:sym typeface="Agrandir Wide Bold"/>
              </a:rPr>
              <a:t>2. Health Promotion Values and Principles</a:t>
            </a:r>
          </a:p>
        </p:txBody>
      </p:sp>
      <p:sp>
        <p:nvSpPr>
          <p:cNvPr id="21" name="TextBox 21"/>
          <p:cNvSpPr txBox="1"/>
          <p:nvPr/>
        </p:nvSpPr>
        <p:spPr>
          <a:xfrm>
            <a:off x="2000250" y="7251700"/>
            <a:ext cx="5867399" cy="2308324"/>
          </a:xfrm>
          <a:prstGeom prst="rect">
            <a:avLst/>
          </a:prstGeom>
        </p:spPr>
        <p:txBody>
          <a:bodyPr wrap="square" lIns="0" tIns="0" rIns="0" bIns="0" rtlCol="0" anchor="t">
            <a:spAutoFit/>
          </a:bodyPr>
          <a:lstStyle/>
          <a:p>
            <a:pPr marL="285750" indent="-285750" algn="just">
              <a:buFont typeface="Arial" panose="020B0604020202020204" pitchFamily="34" charset="0"/>
              <a:buChar char="•"/>
            </a:pPr>
            <a:r>
              <a:rPr lang="en-GB" sz="1500" b="1" dirty="0">
                <a:latin typeface="Arial" panose="020B0604020202020204" pitchFamily="34" charset="0"/>
                <a:cs typeface="Arial" panose="020B0604020202020204" pitchFamily="34" charset="0"/>
              </a:rPr>
              <a:t>Empowerment</a:t>
            </a:r>
            <a:r>
              <a:rPr lang="en-GB" sz="1500" dirty="0">
                <a:latin typeface="Arial" panose="020B0604020202020204" pitchFamily="34" charset="0"/>
                <a:cs typeface="Arial" panose="020B0604020202020204" pitchFamily="34" charset="0"/>
              </a:rPr>
              <a:t> – Enables individuals to take control of their health (WHO, 1986). </a:t>
            </a:r>
          </a:p>
          <a:p>
            <a:pPr marL="285750" indent="-285750" algn="just">
              <a:buFont typeface="Arial" panose="020B0604020202020204" pitchFamily="34" charset="0"/>
              <a:buChar char="•"/>
            </a:pPr>
            <a:r>
              <a:rPr lang="en-GB" sz="1500" b="1" dirty="0">
                <a:latin typeface="Arial" panose="020B0604020202020204" pitchFamily="34" charset="0"/>
                <a:cs typeface="Arial" panose="020B0604020202020204" pitchFamily="34" charset="0"/>
              </a:rPr>
              <a:t>Participation</a:t>
            </a:r>
            <a:r>
              <a:rPr lang="en-GB" sz="1500" dirty="0">
                <a:latin typeface="Arial" panose="020B0604020202020204" pitchFamily="34" charset="0"/>
                <a:cs typeface="Arial" panose="020B0604020202020204" pitchFamily="34" charset="0"/>
              </a:rPr>
              <a:t> – Encourages active involvement in health management. </a:t>
            </a:r>
          </a:p>
          <a:p>
            <a:pPr marL="285750" indent="-285750" algn="just">
              <a:buFont typeface="Arial" panose="020B0604020202020204" pitchFamily="34" charset="0"/>
              <a:buChar char="•"/>
            </a:pPr>
            <a:r>
              <a:rPr lang="en-GB" sz="1500" b="1" dirty="0">
                <a:latin typeface="Arial" panose="020B0604020202020204" pitchFamily="34" charset="0"/>
                <a:cs typeface="Arial" panose="020B0604020202020204" pitchFamily="34" charset="0"/>
              </a:rPr>
              <a:t>Equity</a:t>
            </a:r>
            <a:r>
              <a:rPr lang="en-GB" sz="1500" dirty="0">
                <a:latin typeface="Arial" panose="020B0604020202020204" pitchFamily="34" charset="0"/>
                <a:cs typeface="Arial" panose="020B0604020202020204" pitchFamily="34" charset="0"/>
              </a:rPr>
              <a:t> – Promotes accessible and inclusive digital healthcare. </a:t>
            </a:r>
          </a:p>
          <a:p>
            <a:pPr marL="285750" indent="-285750" algn="just">
              <a:buFont typeface="Arial" panose="020B0604020202020204" pitchFamily="34" charset="0"/>
              <a:buChar char="•"/>
            </a:pPr>
            <a:r>
              <a:rPr lang="en-GB" sz="1500" b="1" dirty="0">
                <a:latin typeface="Arial" panose="020B0604020202020204" pitchFamily="34" charset="0"/>
                <a:cs typeface="Arial" panose="020B0604020202020204" pitchFamily="34" charset="0"/>
              </a:rPr>
              <a:t>Disease Prevention</a:t>
            </a:r>
            <a:r>
              <a:rPr lang="en-GB" sz="1500" dirty="0">
                <a:latin typeface="Arial" panose="020B0604020202020204" pitchFamily="34" charset="0"/>
                <a:cs typeface="Arial" panose="020B0604020202020204" pitchFamily="34" charset="0"/>
              </a:rPr>
              <a:t> – Supports healthy lifestyles and early intervention. </a:t>
            </a:r>
          </a:p>
          <a:p>
            <a:pPr marL="285750" indent="-285750" algn="just">
              <a:buFont typeface="Arial" panose="020B0604020202020204" pitchFamily="34" charset="0"/>
              <a:buChar char="•"/>
            </a:pPr>
            <a:r>
              <a:rPr lang="en-GB" sz="1500" b="1" dirty="0">
                <a:latin typeface="Arial" panose="020B0604020202020204" pitchFamily="34" charset="0"/>
                <a:cs typeface="Arial" panose="020B0604020202020204" pitchFamily="34" charset="0"/>
              </a:rPr>
              <a:t>Personalised Health Education</a:t>
            </a:r>
            <a:r>
              <a:rPr lang="en-GB" sz="1500" dirty="0">
                <a:latin typeface="Arial" panose="020B0604020202020204" pitchFamily="34" charset="0"/>
                <a:cs typeface="Arial" panose="020B0604020202020204" pitchFamily="34" charset="0"/>
              </a:rPr>
              <a:t> – Provides tailored health information and advice.</a:t>
            </a:r>
          </a:p>
          <a:p>
            <a:pPr marL="285750" indent="-285750" algn="just">
              <a:buFont typeface="Arial" panose="020B0604020202020204" pitchFamily="34" charset="0"/>
              <a:buChar char="•"/>
            </a:pPr>
            <a:r>
              <a:rPr lang="en-GB" sz="1500" dirty="0">
                <a:latin typeface="Arial" panose="020B0604020202020204" pitchFamily="34" charset="0"/>
                <a:cs typeface="Arial" panose="020B0604020202020204" pitchFamily="34" charset="0"/>
              </a:rPr>
              <a:t>Citation: (World Health Organization (WHO), 1986; WHO, 2021)</a:t>
            </a:r>
          </a:p>
        </p:txBody>
      </p:sp>
      <p:sp>
        <p:nvSpPr>
          <p:cNvPr id="22" name="TextBox 22"/>
          <p:cNvSpPr txBox="1"/>
          <p:nvPr/>
        </p:nvSpPr>
        <p:spPr>
          <a:xfrm>
            <a:off x="2152650" y="2603500"/>
            <a:ext cx="5487451" cy="701258"/>
          </a:xfrm>
          <a:prstGeom prst="rect">
            <a:avLst/>
          </a:prstGeom>
        </p:spPr>
        <p:txBody>
          <a:bodyPr lIns="0" tIns="0" rIns="0" bIns="0" rtlCol="0" anchor="t">
            <a:spAutoFit/>
          </a:bodyPr>
          <a:lstStyle/>
          <a:p>
            <a:pPr algn="l">
              <a:lnSpc>
                <a:spcPts val="4949"/>
              </a:lnSpc>
            </a:pPr>
            <a:r>
              <a:rPr lang="en-US" sz="3535" b="1">
                <a:solidFill>
                  <a:srgbClr val="000000"/>
                </a:solidFill>
                <a:latin typeface="Agrandir Wide Bold"/>
                <a:ea typeface="Agrandir Wide Bold"/>
                <a:cs typeface="Agrandir Wide Bold"/>
                <a:sym typeface="Agrandir Wide Bold"/>
              </a:rPr>
              <a:t>1. </a:t>
            </a:r>
            <a:r>
              <a:rPr lang="en-US" sz="3535" b="1" dirty="0">
                <a:solidFill>
                  <a:srgbClr val="000000"/>
                </a:solidFill>
                <a:latin typeface="Agrandir Wide Bold"/>
                <a:ea typeface="Agrandir Wide Bold"/>
                <a:cs typeface="Agrandir Wide Bold"/>
                <a:sym typeface="Agrandir Wide Bold"/>
              </a:rPr>
              <a:t>Background </a:t>
            </a:r>
          </a:p>
        </p:txBody>
      </p:sp>
      <p:sp>
        <p:nvSpPr>
          <p:cNvPr id="23" name="TextBox 23"/>
          <p:cNvSpPr txBox="1"/>
          <p:nvPr/>
        </p:nvSpPr>
        <p:spPr>
          <a:xfrm>
            <a:off x="1924050" y="3213100"/>
            <a:ext cx="5791200" cy="3048000"/>
          </a:xfrm>
          <a:prstGeom prst="rect">
            <a:avLst/>
          </a:prstGeom>
        </p:spPr>
        <p:txBody>
          <a:bodyPr wrap="square" lIns="0" tIns="0" rIns="0" bIns="0" rtlCol="0" anchor="t">
            <a:spAutoFit/>
          </a:bodyPr>
          <a:lstStyle/>
          <a:p>
            <a:pPr algn="just">
              <a:lnSpc>
                <a:spcPts val="1784"/>
              </a:lnSpc>
            </a:pPr>
            <a:r>
              <a:rPr lang="en-US" sz="1500" dirty="0">
                <a:solidFill>
                  <a:srgbClr val="000000"/>
                </a:solidFill>
                <a:latin typeface="Arial" panose="020B0604020202020204" pitchFamily="34" charset="0"/>
                <a:ea typeface="Helvetica World"/>
                <a:cs typeface="Arial" panose="020B0604020202020204" pitchFamily="34" charset="0"/>
                <a:sym typeface="Helvetica World"/>
              </a:rPr>
              <a:t>Obesity and type 2 diabetes are significant public health problems </a:t>
            </a:r>
            <a:r>
              <a:rPr lang="en-GB" sz="1500" dirty="0" smtClean="0">
                <a:solidFill>
                  <a:srgbClr val="000000"/>
                </a:solidFill>
                <a:latin typeface="Arial" panose="020B0604020202020204" pitchFamily="34" charset="0"/>
                <a:ea typeface="Helvetica World"/>
                <a:cs typeface="Arial" panose="020B0604020202020204" pitchFamily="34" charset="0"/>
                <a:sym typeface="Helvetica World"/>
              </a:rPr>
              <a:t>as they affect the health of cardiovascular system, stroke, some types of cancers and premature death. Obesity affects over 1 billion people worldwide and non-communicable diseases are responsible for over 43 million deaths every year (World Health Organization (WHO), 2024). Current interventions comprise of health education programmes, community weight management services, the NHS App and wearable fitness technologies. But, there are numerous digital interventions that are not personalised. Hence, </a:t>
            </a:r>
            <a:r>
              <a:rPr lang="en-GB" sz="1500" dirty="0" err="1" smtClean="0">
                <a:solidFill>
                  <a:srgbClr val="000000"/>
                </a:solidFill>
                <a:latin typeface="Arial" panose="020B0604020202020204" pitchFamily="34" charset="0"/>
                <a:ea typeface="Helvetica World"/>
                <a:cs typeface="Arial" panose="020B0604020202020204" pitchFamily="34" charset="0"/>
                <a:sym typeface="Helvetica World"/>
              </a:rPr>
              <a:t>HealthConnect</a:t>
            </a:r>
            <a:r>
              <a:rPr lang="en-GB" sz="1500" dirty="0" smtClean="0">
                <a:solidFill>
                  <a:srgbClr val="000000"/>
                </a:solidFill>
                <a:latin typeface="Arial" panose="020B0604020202020204" pitchFamily="34" charset="0"/>
                <a:ea typeface="Helvetica World"/>
                <a:cs typeface="Arial" panose="020B0604020202020204" pitchFamily="34" charset="0"/>
                <a:sym typeface="Helvetica World"/>
              </a:rPr>
              <a:t> AI has been created to deliver AI-powered, personalized lifestyle coaching, real-time health monitoring, and </a:t>
            </a:r>
            <a:r>
              <a:rPr lang="en-GB" sz="1500" dirty="0" err="1" smtClean="0">
                <a:solidFill>
                  <a:srgbClr val="000000"/>
                </a:solidFill>
                <a:latin typeface="Arial" panose="020B0604020202020204" pitchFamily="34" charset="0"/>
                <a:ea typeface="Helvetica World"/>
                <a:cs typeface="Arial" panose="020B0604020202020204" pitchFamily="34" charset="0"/>
                <a:sym typeface="Helvetica World"/>
              </a:rPr>
              <a:t>behavior</a:t>
            </a:r>
            <a:r>
              <a:rPr lang="en-GB" sz="1500" dirty="0" smtClean="0">
                <a:solidFill>
                  <a:srgbClr val="000000"/>
                </a:solidFill>
                <a:latin typeface="Arial" panose="020B0604020202020204" pitchFamily="34" charset="0"/>
                <a:ea typeface="Helvetica World"/>
                <a:cs typeface="Arial" panose="020B0604020202020204" pitchFamily="34" charset="0"/>
                <a:sym typeface="Helvetica World"/>
              </a:rPr>
              <a:t> modification assistance to enhance preventive care and lower the danger of obesity-related illnesses.</a:t>
            </a:r>
            <a:endParaRPr lang="en-GB" sz="1500" dirty="0">
              <a:solidFill>
                <a:srgbClr val="000000"/>
              </a:solidFill>
              <a:latin typeface="Arial" panose="020B0604020202020204" pitchFamily="34" charset="0"/>
              <a:ea typeface="Helvetica World"/>
              <a:cs typeface="Arial" panose="020B0604020202020204" pitchFamily="34" charset="0"/>
              <a:sym typeface="Helvetica World"/>
            </a:endParaRPr>
          </a:p>
        </p:txBody>
      </p:sp>
      <p:sp>
        <p:nvSpPr>
          <p:cNvPr id="24" name="TextBox 24"/>
          <p:cNvSpPr txBox="1"/>
          <p:nvPr/>
        </p:nvSpPr>
        <p:spPr>
          <a:xfrm>
            <a:off x="14116050" y="2755900"/>
            <a:ext cx="4426028" cy="481066"/>
          </a:xfrm>
          <a:prstGeom prst="rect">
            <a:avLst/>
          </a:prstGeom>
        </p:spPr>
        <p:txBody>
          <a:bodyPr lIns="0" tIns="0" rIns="0" bIns="0" rtlCol="0" anchor="t">
            <a:spAutoFit/>
          </a:bodyPr>
          <a:lstStyle/>
          <a:p>
            <a:pPr algn="just">
              <a:lnSpc>
                <a:spcPts val="3409"/>
              </a:lnSpc>
            </a:pPr>
            <a:r>
              <a:rPr lang="en-US" sz="2435" b="1" dirty="0">
                <a:solidFill>
                  <a:srgbClr val="000000"/>
                </a:solidFill>
                <a:latin typeface="Agrandir Wide Bold"/>
                <a:ea typeface="Agrandir Wide Bold"/>
                <a:cs typeface="Agrandir Wide Bold"/>
                <a:sym typeface="Agrandir Wide Bold"/>
              </a:rPr>
              <a:t>4. Expected Outcomes</a:t>
            </a:r>
          </a:p>
        </p:txBody>
      </p:sp>
      <p:sp>
        <p:nvSpPr>
          <p:cNvPr id="25" name="TextBox 25"/>
          <p:cNvSpPr txBox="1"/>
          <p:nvPr/>
        </p:nvSpPr>
        <p:spPr>
          <a:xfrm>
            <a:off x="14268450" y="3289300"/>
            <a:ext cx="6096000" cy="3000821"/>
          </a:xfrm>
          <a:prstGeom prst="rect">
            <a:avLst/>
          </a:prstGeom>
        </p:spPr>
        <p:txBody>
          <a:bodyPr wrap="square" lIns="0" tIns="0" rIns="0" bIns="0" rtlCol="0" anchor="t">
            <a:spAutoFit/>
          </a:bodyPr>
          <a:lstStyle/>
          <a:p>
            <a:pPr marL="285750" indent="-285750" algn="just">
              <a:buFont typeface="Arial" panose="020B0604020202020204" pitchFamily="34" charset="0"/>
              <a:buChar char="•"/>
            </a:pPr>
            <a:r>
              <a:rPr lang="en-GB" sz="1500" b="1" dirty="0" smtClean="0">
                <a:latin typeface="Arial" panose="020B0604020202020204" pitchFamily="34" charset="0"/>
                <a:cs typeface="Arial" panose="020B0604020202020204" pitchFamily="34" charset="0"/>
              </a:rPr>
              <a:t>Improved health literacy </a:t>
            </a:r>
          </a:p>
          <a:p>
            <a:pPr marL="285750" indent="-285750" algn="just">
              <a:buFont typeface="Arial" panose="020B0604020202020204" pitchFamily="34" charset="0"/>
              <a:buChar char="•"/>
            </a:pPr>
            <a:r>
              <a:rPr lang="en-GB" sz="1500" b="1" dirty="0" smtClean="0">
                <a:latin typeface="Arial" panose="020B0604020202020204" pitchFamily="34" charset="0"/>
                <a:cs typeface="Arial" panose="020B0604020202020204" pitchFamily="34" charset="0"/>
              </a:rPr>
              <a:t>Increased physical activity </a:t>
            </a:r>
          </a:p>
          <a:p>
            <a:pPr marL="285750" indent="-285750" algn="just">
              <a:buFont typeface="Arial" panose="020B0604020202020204" pitchFamily="34" charset="0"/>
              <a:buChar char="•"/>
            </a:pPr>
            <a:r>
              <a:rPr lang="en-GB" sz="1500" b="1" dirty="0" smtClean="0">
                <a:latin typeface="Arial" panose="020B0604020202020204" pitchFamily="34" charset="0"/>
                <a:cs typeface="Arial" panose="020B0604020202020204" pitchFamily="34" charset="0"/>
              </a:rPr>
              <a:t>Healthier dietary behaviours </a:t>
            </a:r>
          </a:p>
          <a:p>
            <a:pPr marL="285750" indent="-285750" algn="just">
              <a:buFont typeface="Arial" panose="020B0604020202020204" pitchFamily="34" charset="0"/>
              <a:buChar char="•"/>
            </a:pPr>
            <a:r>
              <a:rPr lang="en-GB" sz="1500" b="1" dirty="0" smtClean="0">
                <a:latin typeface="Arial" panose="020B0604020202020204" pitchFamily="34" charset="0"/>
                <a:cs typeface="Arial" panose="020B0604020202020204" pitchFamily="34" charset="0"/>
              </a:rPr>
              <a:t>Enhanced self-management of obesity and type 2 diabetes </a:t>
            </a:r>
          </a:p>
          <a:p>
            <a:pPr marL="285750" indent="-285750" algn="just">
              <a:buFont typeface="Arial" panose="020B0604020202020204" pitchFamily="34" charset="0"/>
              <a:buChar char="•"/>
            </a:pPr>
            <a:r>
              <a:rPr lang="en-GB" sz="1500" b="1" dirty="0" smtClean="0">
                <a:latin typeface="Arial" panose="020B0604020202020204" pitchFamily="34" charset="0"/>
                <a:cs typeface="Arial" panose="020B0604020202020204" pitchFamily="34" charset="0"/>
              </a:rPr>
              <a:t>Greater adherence to personalised lifestyle recommendations </a:t>
            </a:r>
          </a:p>
          <a:p>
            <a:pPr marL="285750" indent="-285750" algn="just">
              <a:buFont typeface="Arial" panose="020B0604020202020204" pitchFamily="34" charset="0"/>
              <a:buChar char="•"/>
            </a:pPr>
            <a:r>
              <a:rPr lang="en-GB" sz="1500" b="1" dirty="0" smtClean="0">
                <a:latin typeface="Arial" panose="020B0604020202020204" pitchFamily="34" charset="0"/>
                <a:cs typeface="Arial" panose="020B0604020202020204" pitchFamily="34" charset="0"/>
              </a:rPr>
              <a:t>Increased uptake of NHS Health Checks and preventive screening </a:t>
            </a:r>
          </a:p>
          <a:p>
            <a:pPr marL="285750" indent="-285750" algn="just">
              <a:buFont typeface="Arial" panose="020B0604020202020204" pitchFamily="34" charset="0"/>
              <a:buChar char="•"/>
            </a:pPr>
            <a:r>
              <a:rPr lang="en-GB" sz="1500" b="1" dirty="0" smtClean="0">
                <a:latin typeface="Arial" panose="020B0604020202020204" pitchFamily="34" charset="0"/>
                <a:cs typeface="Arial" panose="020B0604020202020204" pitchFamily="34" charset="0"/>
              </a:rPr>
              <a:t>Reduced obesity prevalence and type 2 diabetes risk </a:t>
            </a:r>
          </a:p>
          <a:p>
            <a:pPr marL="285750" indent="-285750" algn="just">
              <a:buFont typeface="Arial" panose="020B0604020202020204" pitchFamily="34" charset="0"/>
              <a:buChar char="•"/>
            </a:pPr>
            <a:r>
              <a:rPr lang="en-GB" sz="1500" b="1" dirty="0" smtClean="0">
                <a:latin typeface="Arial" panose="020B0604020202020204" pitchFamily="34" charset="0"/>
                <a:cs typeface="Arial" panose="020B0604020202020204" pitchFamily="34" charset="0"/>
              </a:rPr>
              <a:t>Lower healthcare utilisation and improved quality of life </a:t>
            </a:r>
          </a:p>
          <a:p>
            <a:pPr marL="285750" indent="-285750" algn="just">
              <a:buFont typeface="Arial" panose="020B0604020202020204" pitchFamily="34" charset="0"/>
              <a:buChar char="•"/>
            </a:pPr>
            <a:r>
              <a:rPr lang="en-GB" sz="1500" b="1" dirty="0" smtClean="0">
                <a:latin typeface="Arial" panose="020B0604020202020204" pitchFamily="34" charset="0"/>
                <a:cs typeface="Arial" panose="020B0604020202020204" pitchFamily="34" charset="0"/>
              </a:rPr>
              <a:t>Success depends on digital inclusion, data security, and equitable access </a:t>
            </a:r>
          </a:p>
          <a:p>
            <a:r>
              <a:rPr lang="en-GB" sz="1500" b="1" dirty="0" smtClean="0">
                <a:latin typeface="Arial" panose="020B0604020202020204" pitchFamily="34" charset="0"/>
                <a:cs typeface="Arial" panose="020B0604020202020204" pitchFamily="34" charset="0"/>
              </a:rPr>
              <a:t>Citation:</a:t>
            </a:r>
            <a:r>
              <a:rPr lang="en-GB" sz="1500" dirty="0" smtClean="0">
                <a:latin typeface="Arial" panose="020B0604020202020204" pitchFamily="34" charset="0"/>
                <a:cs typeface="Arial" panose="020B0604020202020204" pitchFamily="34" charset="0"/>
              </a:rPr>
              <a:t> </a:t>
            </a:r>
            <a:r>
              <a:rPr lang="en-GB" sz="1500" i="1" dirty="0" smtClean="0">
                <a:latin typeface="Arial" panose="020B0604020202020204" pitchFamily="34" charset="0"/>
                <a:cs typeface="Arial" panose="020B0604020202020204" pitchFamily="34" charset="0"/>
              </a:rPr>
              <a:t>(World Health Organization (WHO), 2021; NHS England, 2025)</a:t>
            </a:r>
            <a:endParaRPr lang="en-GB" sz="1500" dirty="0">
              <a:latin typeface="Arial" panose="020B0604020202020204" pitchFamily="34" charset="0"/>
              <a:cs typeface="Arial" panose="020B0604020202020204" pitchFamily="34" charset="0"/>
            </a:endParaRPr>
          </a:p>
        </p:txBody>
      </p:sp>
      <p:sp>
        <p:nvSpPr>
          <p:cNvPr id="26" name="TextBox 26"/>
          <p:cNvSpPr txBox="1"/>
          <p:nvPr/>
        </p:nvSpPr>
        <p:spPr>
          <a:xfrm>
            <a:off x="14878050" y="6337300"/>
            <a:ext cx="3785515" cy="625212"/>
          </a:xfrm>
          <a:prstGeom prst="rect">
            <a:avLst/>
          </a:prstGeom>
        </p:spPr>
        <p:txBody>
          <a:bodyPr lIns="0" tIns="0" rIns="0" bIns="0" rtlCol="0" anchor="t">
            <a:spAutoFit/>
          </a:bodyPr>
          <a:lstStyle/>
          <a:p>
            <a:pPr algn="just">
              <a:lnSpc>
                <a:spcPts val="4389"/>
              </a:lnSpc>
            </a:pPr>
            <a:r>
              <a:rPr lang="en-US" sz="3135" b="1" dirty="0">
                <a:solidFill>
                  <a:srgbClr val="000000"/>
                </a:solidFill>
                <a:latin typeface="Agrandir Wide Bold"/>
                <a:ea typeface="Agrandir Wide Bold"/>
                <a:cs typeface="Agrandir Wide Bold"/>
                <a:sym typeface="Agrandir Wide Bold"/>
              </a:rPr>
              <a:t>5. Conclusion</a:t>
            </a:r>
          </a:p>
        </p:txBody>
      </p:sp>
      <p:sp>
        <p:nvSpPr>
          <p:cNvPr id="27" name="TextBox 27"/>
          <p:cNvSpPr txBox="1"/>
          <p:nvPr/>
        </p:nvSpPr>
        <p:spPr>
          <a:xfrm>
            <a:off x="14344650" y="6870700"/>
            <a:ext cx="5286146" cy="2849880"/>
          </a:xfrm>
          <a:prstGeom prst="rect">
            <a:avLst/>
          </a:prstGeom>
        </p:spPr>
        <p:txBody>
          <a:bodyPr lIns="0" tIns="0" rIns="0" bIns="0" rtlCol="0" anchor="t">
            <a:spAutoFit/>
          </a:bodyPr>
          <a:lstStyle/>
          <a:p>
            <a:pPr algn="just">
              <a:lnSpc>
                <a:spcPts val="1785"/>
              </a:lnSpc>
            </a:pPr>
            <a:r>
              <a:rPr lang="en-US" sz="1500" dirty="0" err="1">
                <a:solidFill>
                  <a:srgbClr val="000000"/>
                </a:solidFill>
                <a:latin typeface="Helvetica World"/>
                <a:ea typeface="Helvetica World"/>
                <a:cs typeface="Helvetica World"/>
                <a:sym typeface="Helvetica World"/>
              </a:rPr>
              <a:t>HealthConnect</a:t>
            </a:r>
            <a:r>
              <a:rPr lang="en-US" sz="1500" dirty="0">
                <a:solidFill>
                  <a:srgbClr val="000000"/>
                </a:solidFill>
                <a:latin typeface="Helvetica World"/>
                <a:ea typeface="Helvetica World"/>
                <a:cs typeface="Helvetica World"/>
                <a:sym typeface="Helvetica World"/>
              </a:rPr>
              <a:t> AI illustrates the potential of AI-driven </a:t>
            </a:r>
            <a:r>
              <a:rPr lang="en-US" sz="1500" dirty="0" err="1">
                <a:solidFill>
                  <a:srgbClr val="000000"/>
                </a:solidFill>
                <a:latin typeface="Helvetica World"/>
                <a:ea typeface="Helvetica World"/>
                <a:cs typeface="Helvetica World"/>
                <a:sym typeface="Helvetica World"/>
              </a:rPr>
              <a:t>personalised</a:t>
            </a:r>
            <a:r>
              <a:rPr lang="en-US" sz="1500" dirty="0">
                <a:solidFill>
                  <a:srgbClr val="000000"/>
                </a:solidFill>
                <a:latin typeface="Helvetica World"/>
                <a:ea typeface="Helvetica World"/>
                <a:cs typeface="Helvetica World"/>
                <a:sym typeface="Helvetica World"/>
              </a:rPr>
              <a:t>, evidence-based, and preventive healthcare interventions for digital health promotion. The platform helps achieve national public health goals for healthier lifestyles, digital health literacy, and obesity and type 2 diabetes prevention. Its implications for health policy are significant, as it can assist in the digital transformation of the NHS, for education by enabling people to take control of their health, and for research, by offering an avenue to assess the effectiveness, cost-effectiveness, and ethical use of AI-based health promotion interventions. Inclusivity and digital equity, along with responsible AI governance, should be key considerations for future development.</a:t>
            </a:r>
          </a:p>
        </p:txBody>
      </p:sp>
      <p:sp>
        <p:nvSpPr>
          <p:cNvPr id="28" name="TextBox 28"/>
          <p:cNvSpPr txBox="1"/>
          <p:nvPr/>
        </p:nvSpPr>
        <p:spPr>
          <a:xfrm>
            <a:off x="1924050" y="9690100"/>
            <a:ext cx="5743656" cy="783961"/>
          </a:xfrm>
          <a:prstGeom prst="rect">
            <a:avLst/>
          </a:prstGeom>
        </p:spPr>
        <p:txBody>
          <a:bodyPr lIns="0" tIns="0" rIns="0" bIns="0" rtlCol="0" anchor="t">
            <a:spAutoFit/>
          </a:bodyPr>
          <a:lstStyle/>
          <a:p>
            <a:pPr algn="just">
              <a:lnSpc>
                <a:spcPts val="2989"/>
              </a:lnSpc>
            </a:pPr>
            <a:r>
              <a:rPr lang="en-US" sz="2135" b="1" dirty="0">
                <a:solidFill>
                  <a:srgbClr val="000000"/>
                </a:solidFill>
                <a:latin typeface="Agrandir Wide Bold"/>
                <a:ea typeface="Agrandir Wide Bold"/>
                <a:cs typeface="Agrandir Wide Bold"/>
                <a:sym typeface="Agrandir Wide Bold"/>
              </a:rPr>
              <a:t>3. </a:t>
            </a:r>
            <a:r>
              <a:rPr lang="en-US" sz="2135" b="1" dirty="0" err="1">
                <a:solidFill>
                  <a:srgbClr val="000000"/>
                </a:solidFill>
                <a:latin typeface="Agrandir Wide Bold"/>
                <a:ea typeface="Agrandir Wide Bold"/>
                <a:cs typeface="Agrandir Wide Bold"/>
                <a:sym typeface="Agrandir Wide Bold"/>
              </a:rPr>
              <a:t>Behaviour</a:t>
            </a:r>
            <a:r>
              <a:rPr lang="en-US" sz="2135" b="1" dirty="0">
                <a:solidFill>
                  <a:srgbClr val="000000"/>
                </a:solidFill>
                <a:latin typeface="Agrandir Wide Bold"/>
                <a:ea typeface="Agrandir Wide Bold"/>
                <a:cs typeface="Agrandir Wide Bold"/>
                <a:sym typeface="Agrandir Wide Bold"/>
              </a:rPr>
              <a:t> Change Theory (COM-B Model)</a:t>
            </a:r>
          </a:p>
        </p:txBody>
      </p:sp>
      <p:sp>
        <p:nvSpPr>
          <p:cNvPr id="29" name="TextBox 29"/>
          <p:cNvSpPr txBox="1"/>
          <p:nvPr/>
        </p:nvSpPr>
        <p:spPr>
          <a:xfrm>
            <a:off x="2000250" y="10528300"/>
            <a:ext cx="6678069" cy="4790799"/>
          </a:xfrm>
          <a:prstGeom prst="rect">
            <a:avLst/>
          </a:prstGeom>
        </p:spPr>
        <p:txBody>
          <a:bodyPr wrap="square" lIns="0" tIns="0" rIns="0" bIns="0" rtlCol="0" anchor="t">
            <a:sp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1500" b="1" dirty="0">
                <a:latin typeface="Arial" panose="020B0604020202020204" pitchFamily="34" charset="0"/>
                <a:ea typeface="Times New Roman" panose="02020603050405020304" pitchFamily="18" charset="0"/>
                <a:cs typeface="Arial" panose="020B0604020202020204" pitchFamily="34" charset="0"/>
              </a:rPr>
              <a:t>Capability</a:t>
            </a:r>
            <a:r>
              <a:rPr lang="en-GB" sz="1500" dirty="0">
                <a:latin typeface="Arial" panose="020B0604020202020204" pitchFamily="34" charset="0"/>
                <a:ea typeface="Times New Roman" panose="02020603050405020304" pitchFamily="18" charset="0"/>
                <a:cs typeface="Arial" panose="020B0604020202020204" pitchFamily="34" charset="0"/>
              </a:rPr>
              <a:t> </a:t>
            </a:r>
            <a:endParaRPr lang="en-GB" sz="1500" dirty="0">
              <a:latin typeface="Arial" panose="020B0604020202020204" pitchFamily="34" charset="0"/>
              <a:ea typeface="Calibri" panose="020F0502020204030204" pitchFamily="34" charset="0"/>
              <a:cs typeface="Arial" panose="020B060402020202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1500" dirty="0">
                <a:latin typeface="Arial" panose="020B0604020202020204" pitchFamily="34" charset="0"/>
                <a:ea typeface="Times New Roman" panose="02020603050405020304" pitchFamily="18" charset="0"/>
                <a:cs typeface="Arial" panose="020B0604020202020204" pitchFamily="34" charset="0"/>
              </a:rPr>
              <a:t>Personalised health education </a:t>
            </a:r>
            <a:endParaRPr lang="en-GB" sz="1500" dirty="0">
              <a:latin typeface="Arial" panose="020B0604020202020204" pitchFamily="34" charset="0"/>
              <a:ea typeface="Calibri" panose="020F0502020204030204" pitchFamily="34" charset="0"/>
              <a:cs typeface="Arial" panose="020B060402020202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1500" dirty="0">
                <a:latin typeface="Arial" panose="020B0604020202020204" pitchFamily="34" charset="0"/>
                <a:ea typeface="Times New Roman" panose="02020603050405020304" pitchFamily="18" charset="0"/>
                <a:cs typeface="Arial" panose="020B0604020202020204" pitchFamily="34" charset="0"/>
              </a:rPr>
              <a:t>Healthy eating guidance </a:t>
            </a:r>
            <a:endParaRPr lang="en-GB" sz="15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500" b="1" dirty="0">
                <a:latin typeface="Arial" panose="020B0604020202020204" pitchFamily="34" charset="0"/>
                <a:ea typeface="Times New Roman" panose="02020603050405020304" pitchFamily="18" charset="0"/>
                <a:cs typeface="Arial" panose="020B0604020202020204" pitchFamily="34" charset="0"/>
              </a:rPr>
              <a:t>Opportunity</a:t>
            </a:r>
            <a:r>
              <a:rPr lang="en-GB" sz="1500" dirty="0">
                <a:latin typeface="Arial" panose="020B0604020202020204" pitchFamily="34" charset="0"/>
                <a:ea typeface="Times New Roman" panose="02020603050405020304" pitchFamily="18" charset="0"/>
                <a:cs typeface="Arial" panose="020B0604020202020204" pitchFamily="34" charset="0"/>
              </a:rPr>
              <a:t> </a:t>
            </a:r>
            <a:endParaRPr lang="en-GB" sz="1500" dirty="0">
              <a:latin typeface="Arial" panose="020B0604020202020204" pitchFamily="34" charset="0"/>
              <a:ea typeface="Calibri" panose="020F0502020204030204" pitchFamily="34" charset="0"/>
              <a:cs typeface="Arial" panose="020B060402020202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1500" dirty="0">
                <a:latin typeface="Arial" panose="020B0604020202020204" pitchFamily="34" charset="0"/>
                <a:ea typeface="Times New Roman" panose="02020603050405020304" pitchFamily="18" charset="0"/>
                <a:cs typeface="Arial" panose="020B0604020202020204" pitchFamily="34" charset="0"/>
              </a:rPr>
              <a:t>Medication reminders </a:t>
            </a:r>
            <a:endParaRPr lang="en-GB" sz="1500" dirty="0">
              <a:latin typeface="Arial" panose="020B0604020202020204" pitchFamily="34" charset="0"/>
              <a:ea typeface="Calibri" panose="020F0502020204030204" pitchFamily="34" charset="0"/>
              <a:cs typeface="Arial" panose="020B060402020202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1500" dirty="0">
                <a:latin typeface="Arial" panose="020B0604020202020204" pitchFamily="34" charset="0"/>
                <a:ea typeface="Times New Roman" panose="02020603050405020304" pitchFamily="18" charset="0"/>
                <a:cs typeface="Arial" panose="020B0604020202020204" pitchFamily="34" charset="0"/>
              </a:rPr>
              <a:t>NHS appointment alerts </a:t>
            </a:r>
            <a:endParaRPr lang="en-GB" sz="15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500" b="1" dirty="0">
                <a:latin typeface="Arial" panose="020B0604020202020204" pitchFamily="34" charset="0"/>
                <a:ea typeface="Times New Roman" panose="02020603050405020304" pitchFamily="18" charset="0"/>
                <a:cs typeface="Arial" panose="020B0604020202020204" pitchFamily="34" charset="0"/>
              </a:rPr>
              <a:t>Motivation</a:t>
            </a:r>
            <a:r>
              <a:rPr lang="en-GB" sz="1500" dirty="0">
                <a:latin typeface="Arial" panose="020B0604020202020204" pitchFamily="34" charset="0"/>
                <a:ea typeface="Times New Roman" panose="02020603050405020304" pitchFamily="18" charset="0"/>
                <a:cs typeface="Arial" panose="020B0604020202020204" pitchFamily="34" charset="0"/>
              </a:rPr>
              <a:t> </a:t>
            </a:r>
            <a:endParaRPr lang="en-GB" sz="1500" dirty="0">
              <a:latin typeface="Arial" panose="020B0604020202020204" pitchFamily="34" charset="0"/>
              <a:ea typeface="Calibri" panose="020F0502020204030204" pitchFamily="34" charset="0"/>
              <a:cs typeface="Arial" panose="020B060402020202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1500" dirty="0">
                <a:latin typeface="Arial" panose="020B0604020202020204" pitchFamily="34" charset="0"/>
                <a:ea typeface="Times New Roman" panose="02020603050405020304" pitchFamily="18" charset="0"/>
                <a:cs typeface="Arial" panose="020B0604020202020204" pitchFamily="34" charset="0"/>
              </a:rPr>
              <a:t>AI-powered feedback </a:t>
            </a:r>
            <a:endParaRPr lang="en-GB" sz="1500" dirty="0">
              <a:latin typeface="Arial" panose="020B0604020202020204" pitchFamily="34" charset="0"/>
              <a:ea typeface="Calibri" panose="020F0502020204030204" pitchFamily="34" charset="0"/>
              <a:cs typeface="Arial" panose="020B060402020202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1500" dirty="0">
                <a:latin typeface="Arial" panose="020B0604020202020204" pitchFamily="34" charset="0"/>
                <a:ea typeface="Times New Roman" panose="02020603050405020304" pitchFamily="18" charset="0"/>
                <a:cs typeface="Arial" panose="020B0604020202020204" pitchFamily="34" charset="0"/>
              </a:rPr>
              <a:t>Goal setting </a:t>
            </a:r>
            <a:endParaRPr lang="en-GB" sz="15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500" b="1" dirty="0">
                <a:latin typeface="Arial" panose="020B0604020202020204" pitchFamily="34" charset="0"/>
                <a:ea typeface="Times New Roman" panose="02020603050405020304" pitchFamily="18" charset="0"/>
                <a:cs typeface="Arial" panose="020B0604020202020204" pitchFamily="34" charset="0"/>
              </a:rPr>
              <a:t>Behaviour Change Outcomes</a:t>
            </a:r>
            <a:r>
              <a:rPr lang="en-GB" sz="1500" dirty="0">
                <a:latin typeface="Arial" panose="020B0604020202020204" pitchFamily="34" charset="0"/>
                <a:ea typeface="Times New Roman" panose="02020603050405020304" pitchFamily="18" charset="0"/>
                <a:cs typeface="Arial" panose="020B0604020202020204" pitchFamily="34" charset="0"/>
              </a:rPr>
              <a:t> </a:t>
            </a:r>
            <a:endParaRPr lang="en-GB" sz="1500" dirty="0">
              <a:latin typeface="Arial" panose="020B0604020202020204" pitchFamily="34" charset="0"/>
              <a:ea typeface="Calibri" panose="020F0502020204030204" pitchFamily="34" charset="0"/>
              <a:cs typeface="Arial" panose="020B060402020202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1500" dirty="0">
                <a:latin typeface="Arial" panose="020B0604020202020204" pitchFamily="34" charset="0"/>
                <a:ea typeface="Times New Roman" panose="02020603050405020304" pitchFamily="18" charset="0"/>
                <a:cs typeface="Arial" panose="020B0604020202020204" pitchFamily="34" charset="0"/>
              </a:rPr>
              <a:t>Improved user engagement </a:t>
            </a:r>
            <a:endParaRPr lang="en-GB" sz="1500" dirty="0">
              <a:latin typeface="Arial" panose="020B0604020202020204" pitchFamily="34" charset="0"/>
              <a:ea typeface="Calibri" panose="020F0502020204030204" pitchFamily="34" charset="0"/>
              <a:cs typeface="Arial" panose="020B060402020202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1500" dirty="0">
                <a:latin typeface="Arial" panose="020B0604020202020204" pitchFamily="34" charset="0"/>
                <a:ea typeface="Times New Roman" panose="02020603050405020304" pitchFamily="18" charset="0"/>
                <a:cs typeface="Arial" panose="020B0604020202020204" pitchFamily="34" charset="0"/>
              </a:rPr>
              <a:t>Increased self-management </a:t>
            </a:r>
            <a:endParaRPr lang="en-GB" sz="15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500" b="1" dirty="0">
                <a:latin typeface="Arial" panose="020B0604020202020204" pitchFamily="34" charset="0"/>
                <a:ea typeface="Times New Roman" panose="02020603050405020304" pitchFamily="18" charset="0"/>
                <a:cs typeface="Arial" panose="020B0604020202020204" pitchFamily="34" charset="0"/>
              </a:rPr>
              <a:t>Citation:</a:t>
            </a:r>
            <a:r>
              <a:rPr lang="en-GB" sz="1500" dirty="0">
                <a:latin typeface="Arial" panose="020B0604020202020204" pitchFamily="34" charset="0"/>
                <a:ea typeface="Times New Roman" panose="02020603050405020304" pitchFamily="18" charset="0"/>
                <a:cs typeface="Arial" panose="020B0604020202020204" pitchFamily="34" charset="0"/>
              </a:rPr>
              <a:t> </a:t>
            </a:r>
            <a:r>
              <a:rPr lang="en-GB" sz="1500" i="1" dirty="0">
                <a:latin typeface="Arial" panose="020B0604020202020204" pitchFamily="34" charset="0"/>
                <a:ea typeface="Times New Roman" panose="02020603050405020304" pitchFamily="18" charset="0"/>
                <a:cs typeface="Arial" panose="020B0604020202020204" pitchFamily="34" charset="0"/>
              </a:rPr>
              <a:t>(</a:t>
            </a:r>
            <a:r>
              <a:rPr lang="en-GB" sz="1500" i="1" dirty="0" err="1">
                <a:latin typeface="Arial" panose="020B0604020202020204" pitchFamily="34" charset="0"/>
                <a:ea typeface="Times New Roman" panose="02020603050405020304" pitchFamily="18" charset="0"/>
                <a:cs typeface="Arial" panose="020B0604020202020204" pitchFamily="34" charset="0"/>
              </a:rPr>
              <a:t>Michie</a:t>
            </a:r>
            <a:r>
              <a:rPr lang="en-GB" sz="1500" i="1" dirty="0">
                <a:latin typeface="Arial" panose="020B0604020202020204" pitchFamily="34" charset="0"/>
                <a:ea typeface="Times New Roman" panose="02020603050405020304" pitchFamily="18" charset="0"/>
                <a:cs typeface="Arial" panose="020B0604020202020204" pitchFamily="34" charset="0"/>
              </a:rPr>
              <a:t>, van </a:t>
            </a:r>
            <a:r>
              <a:rPr lang="en-GB" sz="1500" i="1" dirty="0" err="1">
                <a:latin typeface="Arial" panose="020B0604020202020204" pitchFamily="34" charset="0"/>
                <a:ea typeface="Times New Roman" panose="02020603050405020304" pitchFamily="18" charset="0"/>
                <a:cs typeface="Arial" panose="020B0604020202020204" pitchFamily="34" charset="0"/>
              </a:rPr>
              <a:t>Stralen</a:t>
            </a:r>
            <a:r>
              <a:rPr lang="en-GB" sz="1500" i="1" dirty="0">
                <a:latin typeface="Arial" panose="020B0604020202020204" pitchFamily="34" charset="0"/>
                <a:ea typeface="Times New Roman" panose="02020603050405020304" pitchFamily="18" charset="0"/>
                <a:cs typeface="Arial" panose="020B0604020202020204" pitchFamily="34" charset="0"/>
              </a:rPr>
              <a:t> and West, 2011)</a:t>
            </a:r>
            <a:endParaRPr lang="en-GB" sz="1500" dirty="0">
              <a:latin typeface="Arial" panose="020B0604020202020204" pitchFamily="34" charset="0"/>
              <a:ea typeface="Calibri" panose="020F0502020204030204" pitchFamily="34" charset="0"/>
              <a:cs typeface="Arial" panose="020B0604020202020204" pitchFamily="34" charset="0"/>
            </a:endParaRPr>
          </a:p>
          <a:p>
            <a:r>
              <a:rPr lang="en-US" sz="1600" dirty="0" smtClean="0"/>
              <a:t>.</a:t>
            </a:r>
            <a:endParaRPr lang="en-US" sz="1600" dirty="0"/>
          </a:p>
        </p:txBody>
      </p:sp>
      <p:sp>
        <p:nvSpPr>
          <p:cNvPr id="30" name="TextBox 30"/>
          <p:cNvSpPr txBox="1"/>
          <p:nvPr/>
        </p:nvSpPr>
        <p:spPr>
          <a:xfrm>
            <a:off x="13866371" y="9973725"/>
            <a:ext cx="3785515" cy="608702"/>
          </a:xfrm>
          <a:prstGeom prst="rect">
            <a:avLst/>
          </a:prstGeom>
        </p:spPr>
        <p:txBody>
          <a:bodyPr lIns="0" tIns="0" rIns="0" bIns="0" rtlCol="0" anchor="t">
            <a:spAutoFit/>
          </a:bodyPr>
          <a:lstStyle/>
          <a:p>
            <a:pPr algn="just">
              <a:lnSpc>
                <a:spcPts val="4249"/>
              </a:lnSpc>
            </a:pPr>
            <a:r>
              <a:rPr lang="en-US" sz="3035" b="1" dirty="0">
                <a:solidFill>
                  <a:srgbClr val="000000"/>
                </a:solidFill>
                <a:latin typeface="Agrandir Wide Bold"/>
                <a:ea typeface="Agrandir Wide Bold"/>
                <a:cs typeface="Agrandir Wide Bold"/>
                <a:sym typeface="Agrandir Wide Bold"/>
              </a:rPr>
              <a:t>6.Reference</a:t>
            </a:r>
          </a:p>
        </p:txBody>
      </p:sp>
      <p:sp>
        <p:nvSpPr>
          <p:cNvPr id="31" name="TextBox 31"/>
          <p:cNvSpPr txBox="1"/>
          <p:nvPr/>
        </p:nvSpPr>
        <p:spPr>
          <a:xfrm>
            <a:off x="12820651" y="10604500"/>
            <a:ext cx="8001000" cy="4617867"/>
          </a:xfrm>
          <a:prstGeom prst="rect">
            <a:avLst/>
          </a:prstGeom>
        </p:spPr>
        <p:txBody>
          <a:bodyPr wrap="square" lIns="0" tIns="0" rIns="0" bIns="0" rtlCol="0" anchor="t">
            <a:spAutoFit/>
          </a:bodyPr>
          <a:lstStyle/>
          <a:p>
            <a:pPr marL="342900" lvl="0" indent="-342900" algn="just">
              <a:lnSpc>
                <a:spcPct val="107000"/>
              </a:lnSpc>
              <a:spcAft>
                <a:spcPts val="0"/>
              </a:spcAft>
              <a:buFont typeface="+mj-lt"/>
              <a:buAutoNum type="arabicPeriod"/>
            </a:pPr>
            <a:r>
              <a:rPr lang="en-GB" sz="900" dirty="0" err="1">
                <a:latin typeface="Arial" panose="020B0604020202020204" pitchFamily="34" charset="0"/>
                <a:ea typeface="Times New Roman" panose="02020603050405020304" pitchFamily="18" charset="0"/>
                <a:cs typeface="Arial" panose="020B0604020202020204" pitchFamily="34" charset="0"/>
              </a:rPr>
              <a:t>Alanzi</a:t>
            </a:r>
            <a:r>
              <a:rPr lang="en-GB" sz="900" dirty="0">
                <a:latin typeface="Arial" panose="020B0604020202020204" pitchFamily="34" charset="0"/>
                <a:ea typeface="Times New Roman" panose="02020603050405020304" pitchFamily="18" charset="0"/>
                <a:cs typeface="Arial" panose="020B0604020202020204" pitchFamily="34" charset="0"/>
              </a:rPr>
              <a:t>, T. (2021) ‘Role of digital health in promoting public health and improving healthcare delivery’, </a:t>
            </a:r>
            <a:r>
              <a:rPr lang="en-GB" sz="900" i="1" dirty="0">
                <a:latin typeface="Arial" panose="020B0604020202020204" pitchFamily="34" charset="0"/>
                <a:ea typeface="Times New Roman" panose="02020603050405020304" pitchFamily="18" charset="0"/>
                <a:cs typeface="Arial" panose="020B0604020202020204" pitchFamily="34" charset="0"/>
              </a:rPr>
              <a:t>Healthcare</a:t>
            </a:r>
            <a:r>
              <a:rPr lang="en-GB" sz="900" dirty="0">
                <a:latin typeface="Arial" panose="020B0604020202020204" pitchFamily="34" charset="0"/>
                <a:ea typeface="Times New Roman" panose="02020603050405020304" pitchFamily="18" charset="0"/>
                <a:cs typeface="Arial" panose="020B0604020202020204" pitchFamily="34" charset="0"/>
              </a:rPr>
              <a:t>, 9(9), p. 1189. Available at: https://doi.org/10.3390/healthcare9091189 (Accessed: 23 July 2026). </a:t>
            </a:r>
            <a:endParaRPr lang="en-GB" sz="8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mj-lt"/>
              <a:buAutoNum type="arabicPeriod"/>
            </a:pPr>
            <a:r>
              <a:rPr lang="en-GB" sz="900" dirty="0">
                <a:latin typeface="Arial" panose="020B0604020202020204" pitchFamily="34" charset="0"/>
                <a:ea typeface="Times New Roman" panose="02020603050405020304" pitchFamily="18" charset="0"/>
                <a:cs typeface="Arial" panose="020B0604020202020204" pitchFamily="34" charset="0"/>
              </a:rPr>
              <a:t>Bandura, A. (1997) </a:t>
            </a:r>
            <a:r>
              <a:rPr lang="en-GB" sz="900" i="1" dirty="0">
                <a:latin typeface="Arial" panose="020B0604020202020204" pitchFamily="34" charset="0"/>
                <a:ea typeface="Times New Roman" panose="02020603050405020304" pitchFamily="18" charset="0"/>
                <a:cs typeface="Arial" panose="020B0604020202020204" pitchFamily="34" charset="0"/>
              </a:rPr>
              <a:t>Self-Efficacy: The Exercise of Control</a:t>
            </a:r>
            <a:r>
              <a:rPr lang="en-GB" sz="900" dirty="0">
                <a:latin typeface="Arial" panose="020B0604020202020204" pitchFamily="34" charset="0"/>
                <a:ea typeface="Times New Roman" panose="02020603050405020304" pitchFamily="18" charset="0"/>
                <a:cs typeface="Arial" panose="020B0604020202020204" pitchFamily="34" charset="0"/>
              </a:rPr>
              <a:t>. New York: W.H. Freeman. </a:t>
            </a:r>
            <a:endParaRPr lang="en-GB" sz="8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mj-lt"/>
              <a:buAutoNum type="arabicPeriod"/>
            </a:pPr>
            <a:r>
              <a:rPr lang="en-GB" sz="900" dirty="0" err="1">
                <a:latin typeface="Arial" panose="020B0604020202020204" pitchFamily="34" charset="0"/>
                <a:ea typeface="Times New Roman" panose="02020603050405020304" pitchFamily="18" charset="0"/>
                <a:cs typeface="Arial" panose="020B0604020202020204" pitchFamily="34" charset="0"/>
              </a:rPr>
              <a:t>Marcolino</a:t>
            </a:r>
            <a:r>
              <a:rPr lang="en-GB" sz="900" dirty="0">
                <a:latin typeface="Arial" panose="020B0604020202020204" pitchFamily="34" charset="0"/>
                <a:ea typeface="Times New Roman" panose="02020603050405020304" pitchFamily="18" charset="0"/>
                <a:cs typeface="Arial" panose="020B0604020202020204" pitchFamily="34" charset="0"/>
              </a:rPr>
              <a:t>, M.S., Oliveira, J.A.Q., </a:t>
            </a:r>
            <a:r>
              <a:rPr lang="en-GB" sz="900" dirty="0" err="1">
                <a:latin typeface="Arial" panose="020B0604020202020204" pitchFamily="34" charset="0"/>
                <a:ea typeface="Times New Roman" panose="02020603050405020304" pitchFamily="18" charset="0"/>
                <a:cs typeface="Arial" panose="020B0604020202020204" pitchFamily="34" charset="0"/>
              </a:rPr>
              <a:t>D'Agostino</a:t>
            </a:r>
            <a:r>
              <a:rPr lang="en-GB" sz="900" dirty="0">
                <a:latin typeface="Arial" panose="020B0604020202020204" pitchFamily="34" charset="0"/>
                <a:ea typeface="Times New Roman" panose="02020603050405020304" pitchFamily="18" charset="0"/>
                <a:cs typeface="Arial" panose="020B0604020202020204" pitchFamily="34" charset="0"/>
              </a:rPr>
              <a:t>, M., Ribeiro, A.L., </a:t>
            </a:r>
            <a:r>
              <a:rPr lang="en-GB" sz="900" dirty="0" err="1">
                <a:latin typeface="Arial" panose="020B0604020202020204" pitchFamily="34" charset="0"/>
                <a:ea typeface="Times New Roman" panose="02020603050405020304" pitchFamily="18" charset="0"/>
                <a:cs typeface="Arial" panose="020B0604020202020204" pitchFamily="34" charset="0"/>
              </a:rPr>
              <a:t>Alkmim</a:t>
            </a:r>
            <a:r>
              <a:rPr lang="en-GB" sz="900" dirty="0">
                <a:latin typeface="Arial" panose="020B0604020202020204" pitchFamily="34" charset="0"/>
                <a:ea typeface="Times New Roman" panose="02020603050405020304" pitchFamily="18" charset="0"/>
                <a:cs typeface="Arial" panose="020B0604020202020204" pitchFamily="34" charset="0"/>
              </a:rPr>
              <a:t>, M.B.M. and </a:t>
            </a:r>
            <a:r>
              <a:rPr lang="en-GB" sz="900" dirty="0" err="1">
                <a:latin typeface="Arial" panose="020B0604020202020204" pitchFamily="34" charset="0"/>
                <a:ea typeface="Times New Roman" panose="02020603050405020304" pitchFamily="18" charset="0"/>
                <a:cs typeface="Arial" panose="020B0604020202020204" pitchFamily="34" charset="0"/>
              </a:rPr>
              <a:t>Novillo</a:t>
            </a:r>
            <a:r>
              <a:rPr lang="en-GB" sz="900" dirty="0">
                <a:latin typeface="Arial" panose="020B0604020202020204" pitchFamily="34" charset="0"/>
                <a:ea typeface="Times New Roman" panose="02020603050405020304" pitchFamily="18" charset="0"/>
                <a:cs typeface="Arial" panose="020B0604020202020204" pitchFamily="34" charset="0"/>
              </a:rPr>
              <a:t>-Ortiz, D. (2018) ‘The impact of </a:t>
            </a:r>
            <a:r>
              <a:rPr lang="en-GB" sz="900" dirty="0" err="1">
                <a:latin typeface="Arial" panose="020B0604020202020204" pitchFamily="34" charset="0"/>
                <a:ea typeface="Times New Roman" panose="02020603050405020304" pitchFamily="18" charset="0"/>
                <a:cs typeface="Arial" panose="020B0604020202020204" pitchFamily="34" charset="0"/>
              </a:rPr>
              <a:t>mHealth</a:t>
            </a:r>
            <a:r>
              <a:rPr lang="en-GB" sz="900" dirty="0">
                <a:latin typeface="Arial" panose="020B0604020202020204" pitchFamily="34" charset="0"/>
                <a:ea typeface="Times New Roman" panose="02020603050405020304" pitchFamily="18" charset="0"/>
                <a:cs typeface="Arial" panose="020B0604020202020204" pitchFamily="34" charset="0"/>
              </a:rPr>
              <a:t> interventions: Systematic review of systematic reviews’, </a:t>
            </a:r>
            <a:r>
              <a:rPr lang="en-GB" sz="900" i="1" dirty="0">
                <a:latin typeface="Arial" panose="020B0604020202020204" pitchFamily="34" charset="0"/>
                <a:ea typeface="Times New Roman" panose="02020603050405020304" pitchFamily="18" charset="0"/>
                <a:cs typeface="Arial" panose="020B0604020202020204" pitchFamily="34" charset="0"/>
              </a:rPr>
              <a:t>JMIR </a:t>
            </a:r>
            <a:r>
              <a:rPr lang="en-GB" sz="900" i="1" dirty="0" err="1">
                <a:latin typeface="Arial" panose="020B0604020202020204" pitchFamily="34" charset="0"/>
                <a:ea typeface="Times New Roman" panose="02020603050405020304" pitchFamily="18" charset="0"/>
                <a:cs typeface="Arial" panose="020B0604020202020204" pitchFamily="34" charset="0"/>
              </a:rPr>
              <a:t>mHealth</a:t>
            </a:r>
            <a:r>
              <a:rPr lang="en-GB" sz="900" i="1" dirty="0">
                <a:latin typeface="Arial" panose="020B0604020202020204" pitchFamily="34" charset="0"/>
                <a:ea typeface="Times New Roman" panose="02020603050405020304" pitchFamily="18" charset="0"/>
                <a:cs typeface="Arial" panose="020B0604020202020204" pitchFamily="34" charset="0"/>
              </a:rPr>
              <a:t> and </a:t>
            </a:r>
            <a:r>
              <a:rPr lang="en-GB" sz="900" i="1" dirty="0" err="1">
                <a:latin typeface="Arial" panose="020B0604020202020204" pitchFamily="34" charset="0"/>
                <a:ea typeface="Times New Roman" panose="02020603050405020304" pitchFamily="18" charset="0"/>
                <a:cs typeface="Arial" panose="020B0604020202020204" pitchFamily="34" charset="0"/>
              </a:rPr>
              <a:t>uHealth</a:t>
            </a:r>
            <a:r>
              <a:rPr lang="en-GB" sz="900" dirty="0">
                <a:latin typeface="Arial" panose="020B0604020202020204" pitchFamily="34" charset="0"/>
                <a:ea typeface="Times New Roman" panose="02020603050405020304" pitchFamily="18" charset="0"/>
                <a:cs typeface="Arial" panose="020B0604020202020204" pitchFamily="34" charset="0"/>
              </a:rPr>
              <a:t>, 6(1), e23. Available at: </a:t>
            </a:r>
            <a:r>
              <a:rPr lang="en-GB" sz="900" u="sng" dirty="0">
                <a:solidFill>
                  <a:srgbClr val="0000FF"/>
                </a:solidFill>
                <a:latin typeface="Arial" panose="020B0604020202020204" pitchFamily="34" charset="0"/>
                <a:ea typeface="Times New Roman" panose="02020603050405020304" pitchFamily="18" charset="0"/>
                <a:cs typeface="Arial" panose="020B0604020202020204" pitchFamily="34" charset="0"/>
                <a:hlinkClick r:id="rId18"/>
              </a:rPr>
              <a:t>https://mhealth.jmir.org/2018/1/e23</a:t>
            </a:r>
            <a:r>
              <a:rPr lang="en-GB" sz="900" dirty="0">
                <a:latin typeface="Arial" panose="020B0604020202020204" pitchFamily="34" charset="0"/>
                <a:ea typeface="Times New Roman" panose="02020603050405020304" pitchFamily="18" charset="0"/>
                <a:cs typeface="Arial" panose="020B0604020202020204" pitchFamily="34" charset="0"/>
              </a:rPr>
              <a:t> (Accessed: 23 July 2026). </a:t>
            </a:r>
            <a:endParaRPr lang="en-GB" sz="8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mj-lt"/>
              <a:buAutoNum type="arabicPeriod"/>
            </a:pPr>
            <a:r>
              <a:rPr lang="en-GB" sz="900" dirty="0" err="1">
                <a:latin typeface="Arial" panose="020B0604020202020204" pitchFamily="34" charset="0"/>
                <a:ea typeface="Times New Roman" panose="02020603050405020304" pitchFamily="18" charset="0"/>
                <a:cs typeface="Arial" panose="020B0604020202020204" pitchFamily="34" charset="0"/>
              </a:rPr>
              <a:t>Michie</a:t>
            </a:r>
            <a:r>
              <a:rPr lang="en-GB" sz="900" dirty="0">
                <a:latin typeface="Arial" panose="020B0604020202020204" pitchFamily="34" charset="0"/>
                <a:ea typeface="Times New Roman" panose="02020603050405020304" pitchFamily="18" charset="0"/>
                <a:cs typeface="Arial" panose="020B0604020202020204" pitchFamily="34" charset="0"/>
              </a:rPr>
              <a:t>, S., van </a:t>
            </a:r>
            <a:r>
              <a:rPr lang="en-GB" sz="900" dirty="0" err="1">
                <a:latin typeface="Arial" panose="020B0604020202020204" pitchFamily="34" charset="0"/>
                <a:ea typeface="Times New Roman" panose="02020603050405020304" pitchFamily="18" charset="0"/>
                <a:cs typeface="Arial" panose="020B0604020202020204" pitchFamily="34" charset="0"/>
              </a:rPr>
              <a:t>Stralen</a:t>
            </a:r>
            <a:r>
              <a:rPr lang="en-GB" sz="900" dirty="0">
                <a:latin typeface="Arial" panose="020B0604020202020204" pitchFamily="34" charset="0"/>
                <a:ea typeface="Times New Roman" panose="02020603050405020304" pitchFamily="18" charset="0"/>
                <a:cs typeface="Arial" panose="020B0604020202020204" pitchFamily="34" charset="0"/>
              </a:rPr>
              <a:t>, M.M. and West, R. (2011) ‘The Behaviour Change Wheel: A new method for characterising and designing behaviour change interventions’, </a:t>
            </a:r>
            <a:r>
              <a:rPr lang="en-GB" sz="900" i="1" dirty="0">
                <a:latin typeface="Arial" panose="020B0604020202020204" pitchFamily="34" charset="0"/>
                <a:ea typeface="Times New Roman" panose="02020603050405020304" pitchFamily="18" charset="0"/>
                <a:cs typeface="Arial" panose="020B0604020202020204" pitchFamily="34" charset="0"/>
              </a:rPr>
              <a:t>Implementation Science</a:t>
            </a:r>
            <a:r>
              <a:rPr lang="en-GB" sz="900" dirty="0">
                <a:latin typeface="Arial" panose="020B0604020202020204" pitchFamily="34" charset="0"/>
                <a:ea typeface="Times New Roman" panose="02020603050405020304" pitchFamily="18" charset="0"/>
                <a:cs typeface="Arial" panose="020B0604020202020204" pitchFamily="34" charset="0"/>
              </a:rPr>
              <a:t>, 6, p. 42. Available at: </a:t>
            </a:r>
            <a:r>
              <a:rPr lang="en-GB" sz="900" u="sng" dirty="0">
                <a:solidFill>
                  <a:srgbClr val="0000FF"/>
                </a:solidFill>
                <a:latin typeface="Arial" panose="020B0604020202020204" pitchFamily="34" charset="0"/>
                <a:ea typeface="Times New Roman" panose="02020603050405020304" pitchFamily="18" charset="0"/>
                <a:cs typeface="Arial" panose="020B0604020202020204" pitchFamily="34" charset="0"/>
                <a:hlinkClick r:id="rId19"/>
              </a:rPr>
              <a:t>https://implementationscience.biomedcentral.com/articles/10.1186/1748-5908-6-42</a:t>
            </a:r>
            <a:r>
              <a:rPr lang="en-GB" sz="900" dirty="0">
                <a:latin typeface="Arial" panose="020B0604020202020204" pitchFamily="34" charset="0"/>
                <a:ea typeface="Times New Roman" panose="02020603050405020304" pitchFamily="18" charset="0"/>
                <a:cs typeface="Arial" panose="020B0604020202020204" pitchFamily="34" charset="0"/>
              </a:rPr>
              <a:t> (Accessed: 23 July 2026). </a:t>
            </a:r>
            <a:endParaRPr lang="en-GB" sz="8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mj-lt"/>
              <a:buAutoNum type="arabicPeriod"/>
            </a:pPr>
            <a:r>
              <a:rPr lang="en-GB" sz="900" dirty="0">
                <a:latin typeface="Arial" panose="020B0604020202020204" pitchFamily="34" charset="0"/>
                <a:ea typeface="Times New Roman" panose="02020603050405020304" pitchFamily="18" charset="0"/>
                <a:cs typeface="Arial" panose="020B0604020202020204" pitchFamily="34" charset="0"/>
              </a:rPr>
              <a:t>NHS England (2025) </a:t>
            </a:r>
            <a:r>
              <a:rPr lang="en-GB" sz="900" i="1" dirty="0">
                <a:latin typeface="Arial" panose="020B0604020202020204" pitchFamily="34" charset="0"/>
                <a:ea typeface="Times New Roman" panose="02020603050405020304" pitchFamily="18" charset="0"/>
                <a:cs typeface="Arial" panose="020B0604020202020204" pitchFamily="34" charset="0"/>
              </a:rPr>
              <a:t>NHS App</a:t>
            </a:r>
            <a:r>
              <a:rPr lang="en-GB" sz="900" dirty="0">
                <a:latin typeface="Arial" panose="020B0604020202020204" pitchFamily="34" charset="0"/>
                <a:ea typeface="Times New Roman" panose="02020603050405020304" pitchFamily="18" charset="0"/>
                <a:cs typeface="Arial" panose="020B0604020202020204" pitchFamily="34" charset="0"/>
              </a:rPr>
              <a:t>. Available at: </a:t>
            </a:r>
            <a:r>
              <a:rPr lang="en-GB" sz="900" u="sng" dirty="0">
                <a:solidFill>
                  <a:srgbClr val="0000FF"/>
                </a:solidFill>
                <a:latin typeface="Arial" panose="020B0604020202020204" pitchFamily="34" charset="0"/>
                <a:ea typeface="Times New Roman" panose="02020603050405020304" pitchFamily="18" charset="0"/>
                <a:cs typeface="Arial" panose="020B0604020202020204" pitchFamily="34" charset="0"/>
                <a:hlinkClick r:id="rId20"/>
              </a:rPr>
              <a:t>https://www.nhs.uk/nhs-app/</a:t>
            </a:r>
            <a:r>
              <a:rPr lang="en-GB" sz="900" dirty="0">
                <a:latin typeface="Arial" panose="020B0604020202020204" pitchFamily="34" charset="0"/>
                <a:ea typeface="Times New Roman" panose="02020603050405020304" pitchFamily="18" charset="0"/>
                <a:cs typeface="Arial" panose="020B0604020202020204" pitchFamily="34" charset="0"/>
              </a:rPr>
              <a:t> (Accessed: 23 July 2026). </a:t>
            </a:r>
            <a:endParaRPr lang="en-GB" sz="8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mj-lt"/>
              <a:buAutoNum type="arabicPeriod"/>
            </a:pPr>
            <a:r>
              <a:rPr lang="en-GB" sz="900" dirty="0">
                <a:latin typeface="Arial" panose="020B0604020202020204" pitchFamily="34" charset="0"/>
                <a:ea typeface="Times New Roman" panose="02020603050405020304" pitchFamily="18" charset="0"/>
                <a:cs typeface="Arial" panose="020B0604020202020204" pitchFamily="34" charset="0"/>
              </a:rPr>
              <a:t>NICE (2023) </a:t>
            </a:r>
            <a:r>
              <a:rPr lang="en-GB" sz="900" i="1" dirty="0">
                <a:latin typeface="Arial" panose="020B0604020202020204" pitchFamily="34" charset="0"/>
                <a:ea typeface="Times New Roman" panose="02020603050405020304" pitchFamily="18" charset="0"/>
                <a:cs typeface="Arial" panose="020B0604020202020204" pitchFamily="34" charset="0"/>
              </a:rPr>
              <a:t>Behaviour Change: Individual Approaches (PH49)</a:t>
            </a:r>
            <a:r>
              <a:rPr lang="en-GB" sz="900" dirty="0">
                <a:latin typeface="Arial" panose="020B0604020202020204" pitchFamily="34" charset="0"/>
                <a:ea typeface="Times New Roman" panose="02020603050405020304" pitchFamily="18" charset="0"/>
                <a:cs typeface="Arial" panose="020B0604020202020204" pitchFamily="34" charset="0"/>
              </a:rPr>
              <a:t>. Available at: </a:t>
            </a:r>
            <a:r>
              <a:rPr lang="en-GB" sz="900" u="sng" dirty="0">
                <a:solidFill>
                  <a:srgbClr val="0000FF"/>
                </a:solidFill>
                <a:latin typeface="Arial" panose="020B0604020202020204" pitchFamily="34" charset="0"/>
                <a:ea typeface="Times New Roman" panose="02020603050405020304" pitchFamily="18" charset="0"/>
                <a:cs typeface="Arial" panose="020B0604020202020204" pitchFamily="34" charset="0"/>
                <a:hlinkClick r:id="rId21"/>
              </a:rPr>
              <a:t>https://www.nice.org.uk/guidance/ph49</a:t>
            </a:r>
            <a:r>
              <a:rPr lang="en-GB" sz="900" dirty="0">
                <a:latin typeface="Arial" panose="020B0604020202020204" pitchFamily="34" charset="0"/>
                <a:ea typeface="Times New Roman" panose="02020603050405020304" pitchFamily="18" charset="0"/>
                <a:cs typeface="Arial" panose="020B0604020202020204" pitchFamily="34" charset="0"/>
              </a:rPr>
              <a:t> (Accessed: 23 July 2026). </a:t>
            </a:r>
            <a:endParaRPr lang="en-GB" sz="8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mj-lt"/>
              <a:buAutoNum type="arabicPeriod"/>
            </a:pPr>
            <a:r>
              <a:rPr lang="en-GB" sz="900" dirty="0">
                <a:latin typeface="Arial" panose="020B0604020202020204" pitchFamily="34" charset="0"/>
                <a:ea typeface="Times New Roman" panose="02020603050405020304" pitchFamily="18" charset="0"/>
                <a:cs typeface="Arial" panose="020B0604020202020204" pitchFamily="34" charset="0"/>
              </a:rPr>
              <a:t>Office for Health Improvement and Disparities (2024) </a:t>
            </a:r>
            <a:r>
              <a:rPr lang="en-GB" sz="900" i="1" dirty="0">
                <a:latin typeface="Arial" panose="020B0604020202020204" pitchFamily="34" charset="0"/>
                <a:ea typeface="Times New Roman" panose="02020603050405020304" pitchFamily="18" charset="0"/>
                <a:cs typeface="Arial" panose="020B0604020202020204" pitchFamily="34" charset="0"/>
              </a:rPr>
              <a:t>Health Profile for England 2024</a:t>
            </a:r>
            <a:r>
              <a:rPr lang="en-GB" sz="900" dirty="0">
                <a:latin typeface="Arial" panose="020B0604020202020204" pitchFamily="34" charset="0"/>
                <a:ea typeface="Times New Roman" panose="02020603050405020304" pitchFamily="18" charset="0"/>
                <a:cs typeface="Arial" panose="020B0604020202020204" pitchFamily="34" charset="0"/>
              </a:rPr>
              <a:t>. Available at: </a:t>
            </a:r>
            <a:r>
              <a:rPr lang="en-GB" sz="900" u="sng" dirty="0">
                <a:solidFill>
                  <a:srgbClr val="0000FF"/>
                </a:solidFill>
                <a:latin typeface="Arial" panose="020B0604020202020204" pitchFamily="34" charset="0"/>
                <a:ea typeface="Times New Roman" panose="02020603050405020304" pitchFamily="18" charset="0"/>
                <a:cs typeface="Arial" panose="020B0604020202020204" pitchFamily="34" charset="0"/>
                <a:hlinkClick r:id="rId22"/>
              </a:rPr>
              <a:t>https://www.gov.uk/government/publications/health-profile-for-england</a:t>
            </a:r>
            <a:r>
              <a:rPr lang="en-GB" sz="900" dirty="0">
                <a:latin typeface="Arial" panose="020B0604020202020204" pitchFamily="34" charset="0"/>
                <a:ea typeface="Times New Roman" panose="02020603050405020304" pitchFamily="18" charset="0"/>
                <a:cs typeface="Arial" panose="020B0604020202020204" pitchFamily="34" charset="0"/>
              </a:rPr>
              <a:t> (Accessed: 23 July 2026). </a:t>
            </a:r>
            <a:endParaRPr lang="en-GB" sz="8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mj-lt"/>
              <a:buAutoNum type="arabicPeriod"/>
            </a:pPr>
            <a:r>
              <a:rPr lang="en-GB" sz="900" dirty="0" err="1">
                <a:latin typeface="Arial" panose="020B0604020202020204" pitchFamily="34" charset="0"/>
                <a:ea typeface="Times New Roman" panose="02020603050405020304" pitchFamily="18" charset="0"/>
                <a:cs typeface="Arial" panose="020B0604020202020204" pitchFamily="34" charset="0"/>
              </a:rPr>
              <a:t>Topol</a:t>
            </a:r>
            <a:r>
              <a:rPr lang="en-GB" sz="900" dirty="0">
                <a:latin typeface="Arial" panose="020B0604020202020204" pitchFamily="34" charset="0"/>
                <a:ea typeface="Times New Roman" panose="02020603050405020304" pitchFamily="18" charset="0"/>
                <a:cs typeface="Arial" panose="020B0604020202020204" pitchFamily="34" charset="0"/>
              </a:rPr>
              <a:t>, E. (2019) </a:t>
            </a:r>
            <a:r>
              <a:rPr lang="en-GB" sz="900" i="1" dirty="0">
                <a:latin typeface="Arial" panose="020B0604020202020204" pitchFamily="34" charset="0"/>
                <a:ea typeface="Times New Roman" panose="02020603050405020304" pitchFamily="18" charset="0"/>
                <a:cs typeface="Arial" panose="020B0604020202020204" pitchFamily="34" charset="0"/>
              </a:rPr>
              <a:t>The </a:t>
            </a:r>
            <a:r>
              <a:rPr lang="en-GB" sz="900" i="1" dirty="0" err="1">
                <a:latin typeface="Arial" panose="020B0604020202020204" pitchFamily="34" charset="0"/>
                <a:ea typeface="Times New Roman" panose="02020603050405020304" pitchFamily="18" charset="0"/>
                <a:cs typeface="Arial" panose="020B0604020202020204" pitchFamily="34" charset="0"/>
              </a:rPr>
              <a:t>Topol</a:t>
            </a:r>
            <a:r>
              <a:rPr lang="en-GB" sz="900" i="1" dirty="0">
                <a:latin typeface="Arial" panose="020B0604020202020204" pitchFamily="34" charset="0"/>
                <a:ea typeface="Times New Roman" panose="02020603050405020304" pitchFamily="18" charset="0"/>
                <a:cs typeface="Arial" panose="020B0604020202020204" pitchFamily="34" charset="0"/>
              </a:rPr>
              <a:t> Review: Preparing the Healthcare Workforce to Deliver the Digital Future</a:t>
            </a:r>
            <a:r>
              <a:rPr lang="en-GB" sz="900" dirty="0">
                <a:latin typeface="Arial" panose="020B0604020202020204" pitchFamily="34" charset="0"/>
                <a:ea typeface="Times New Roman" panose="02020603050405020304" pitchFamily="18" charset="0"/>
                <a:cs typeface="Arial" panose="020B0604020202020204" pitchFamily="34" charset="0"/>
              </a:rPr>
              <a:t>. London: Health Education England. Available at: </a:t>
            </a:r>
            <a:r>
              <a:rPr lang="en-GB" sz="900" u="sng" dirty="0">
                <a:solidFill>
                  <a:srgbClr val="0000FF"/>
                </a:solidFill>
                <a:latin typeface="Arial" panose="020B0604020202020204" pitchFamily="34" charset="0"/>
                <a:ea typeface="Times New Roman" panose="02020603050405020304" pitchFamily="18" charset="0"/>
                <a:cs typeface="Arial" panose="020B0604020202020204" pitchFamily="34" charset="0"/>
                <a:hlinkClick r:id="rId23"/>
              </a:rPr>
              <a:t>https://topol.hee.nhs.uk/</a:t>
            </a:r>
            <a:r>
              <a:rPr lang="en-GB" sz="900" dirty="0">
                <a:latin typeface="Arial" panose="020B0604020202020204" pitchFamily="34" charset="0"/>
                <a:ea typeface="Times New Roman" panose="02020603050405020304" pitchFamily="18" charset="0"/>
                <a:cs typeface="Arial" panose="020B0604020202020204" pitchFamily="34" charset="0"/>
              </a:rPr>
              <a:t> (Accessed: 23 July 2026). </a:t>
            </a:r>
            <a:endParaRPr lang="en-GB" sz="8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mj-lt"/>
              <a:buAutoNum type="arabicPeriod"/>
            </a:pPr>
            <a:r>
              <a:rPr lang="en-GB" sz="900" dirty="0">
                <a:latin typeface="Arial" panose="020B0604020202020204" pitchFamily="34" charset="0"/>
                <a:ea typeface="Times New Roman" panose="02020603050405020304" pitchFamily="18" charset="0"/>
                <a:cs typeface="Arial" panose="020B0604020202020204" pitchFamily="34" charset="0"/>
              </a:rPr>
              <a:t>Whelan, M.E., Goode, A.D., </a:t>
            </a:r>
            <a:r>
              <a:rPr lang="en-GB" sz="900" dirty="0" err="1">
                <a:latin typeface="Arial" panose="020B0604020202020204" pitchFamily="34" charset="0"/>
                <a:ea typeface="Times New Roman" panose="02020603050405020304" pitchFamily="18" charset="0"/>
                <a:cs typeface="Arial" panose="020B0604020202020204" pitchFamily="34" charset="0"/>
              </a:rPr>
              <a:t>Eakin</a:t>
            </a:r>
            <a:r>
              <a:rPr lang="en-GB" sz="900" dirty="0">
                <a:latin typeface="Arial" panose="020B0604020202020204" pitchFamily="34" charset="0"/>
                <a:ea typeface="Times New Roman" panose="02020603050405020304" pitchFamily="18" charset="0"/>
                <a:cs typeface="Arial" panose="020B0604020202020204" pitchFamily="34" charset="0"/>
              </a:rPr>
              <a:t>, E.G., et al. (2020) ‘Digital health interventions for weight management: A systematic review’, </a:t>
            </a:r>
            <a:r>
              <a:rPr lang="en-GB" sz="900" i="1" dirty="0">
                <a:latin typeface="Arial" panose="020B0604020202020204" pitchFamily="34" charset="0"/>
                <a:ea typeface="Times New Roman" panose="02020603050405020304" pitchFamily="18" charset="0"/>
                <a:cs typeface="Arial" panose="020B0604020202020204" pitchFamily="34" charset="0"/>
              </a:rPr>
              <a:t>Obesity Reviews</a:t>
            </a:r>
            <a:r>
              <a:rPr lang="en-GB" sz="900" dirty="0">
                <a:latin typeface="Arial" panose="020B0604020202020204" pitchFamily="34" charset="0"/>
                <a:ea typeface="Times New Roman" panose="02020603050405020304" pitchFamily="18" charset="0"/>
                <a:cs typeface="Arial" panose="020B0604020202020204" pitchFamily="34" charset="0"/>
              </a:rPr>
              <a:t>, 21(2), e12918. </a:t>
            </a:r>
            <a:endParaRPr lang="en-GB" sz="8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mj-lt"/>
              <a:buAutoNum type="arabicPeriod"/>
            </a:pPr>
            <a:r>
              <a:rPr lang="en-GB" sz="900" dirty="0">
                <a:latin typeface="Arial" panose="020B0604020202020204" pitchFamily="34" charset="0"/>
                <a:ea typeface="Times New Roman" panose="02020603050405020304" pitchFamily="18" charset="0"/>
                <a:cs typeface="Arial" panose="020B0604020202020204" pitchFamily="34" charset="0"/>
              </a:rPr>
              <a:t>World Health Organization (1986) </a:t>
            </a:r>
            <a:r>
              <a:rPr lang="en-GB" sz="900" i="1" dirty="0">
                <a:latin typeface="Arial" panose="020B0604020202020204" pitchFamily="34" charset="0"/>
                <a:ea typeface="Times New Roman" panose="02020603050405020304" pitchFamily="18" charset="0"/>
                <a:cs typeface="Arial" panose="020B0604020202020204" pitchFamily="34" charset="0"/>
              </a:rPr>
              <a:t>Ottawa Charter for Health Promotion</a:t>
            </a:r>
            <a:r>
              <a:rPr lang="en-GB" sz="900" dirty="0">
                <a:latin typeface="Arial" panose="020B0604020202020204" pitchFamily="34" charset="0"/>
                <a:ea typeface="Times New Roman" panose="02020603050405020304" pitchFamily="18" charset="0"/>
                <a:cs typeface="Arial" panose="020B0604020202020204" pitchFamily="34" charset="0"/>
              </a:rPr>
              <a:t>. Geneva: World Health Organization. Available at: </a:t>
            </a:r>
            <a:r>
              <a:rPr lang="en-GB" sz="900" u="sng" dirty="0">
                <a:solidFill>
                  <a:srgbClr val="0000FF"/>
                </a:solidFill>
                <a:latin typeface="Arial" panose="020B0604020202020204" pitchFamily="34" charset="0"/>
                <a:ea typeface="Times New Roman" panose="02020603050405020304" pitchFamily="18" charset="0"/>
                <a:cs typeface="Arial" panose="020B0604020202020204" pitchFamily="34" charset="0"/>
                <a:hlinkClick r:id="rId24"/>
              </a:rPr>
              <a:t>https://www.who.int/teams/health-promotion/enhanced-wellbeing/first-global-conference</a:t>
            </a:r>
            <a:r>
              <a:rPr lang="en-GB" sz="900" dirty="0">
                <a:latin typeface="Arial" panose="020B0604020202020204" pitchFamily="34" charset="0"/>
                <a:ea typeface="Times New Roman" panose="02020603050405020304" pitchFamily="18" charset="0"/>
                <a:cs typeface="Arial" panose="020B0604020202020204" pitchFamily="34" charset="0"/>
              </a:rPr>
              <a:t> (Accessed: 23 July 2026). </a:t>
            </a:r>
            <a:endParaRPr lang="en-GB" sz="8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mj-lt"/>
              <a:buAutoNum type="arabicPeriod"/>
            </a:pPr>
            <a:r>
              <a:rPr lang="en-GB" sz="900" dirty="0">
                <a:latin typeface="Arial" panose="020B0604020202020204" pitchFamily="34" charset="0"/>
                <a:ea typeface="Times New Roman" panose="02020603050405020304" pitchFamily="18" charset="0"/>
                <a:cs typeface="Arial" panose="020B0604020202020204" pitchFamily="34" charset="0"/>
              </a:rPr>
              <a:t>World Health Organization (2021) </a:t>
            </a:r>
            <a:r>
              <a:rPr lang="en-GB" sz="900" i="1" dirty="0">
                <a:latin typeface="Arial" panose="020B0604020202020204" pitchFamily="34" charset="0"/>
                <a:ea typeface="Times New Roman" panose="02020603050405020304" pitchFamily="18" charset="0"/>
                <a:cs typeface="Arial" panose="020B0604020202020204" pitchFamily="34" charset="0"/>
              </a:rPr>
              <a:t>Global Strategy on Digital Health 2020–2025</a:t>
            </a:r>
            <a:r>
              <a:rPr lang="en-GB" sz="900" dirty="0">
                <a:latin typeface="Arial" panose="020B0604020202020204" pitchFamily="34" charset="0"/>
                <a:ea typeface="Times New Roman" panose="02020603050405020304" pitchFamily="18" charset="0"/>
                <a:cs typeface="Arial" panose="020B0604020202020204" pitchFamily="34" charset="0"/>
              </a:rPr>
              <a:t>. Geneva: World Health Organization. Available at: </a:t>
            </a:r>
            <a:r>
              <a:rPr lang="en-GB" sz="900" u="sng" dirty="0">
                <a:solidFill>
                  <a:srgbClr val="0000FF"/>
                </a:solidFill>
                <a:latin typeface="Arial" panose="020B0604020202020204" pitchFamily="34" charset="0"/>
                <a:ea typeface="Times New Roman" panose="02020603050405020304" pitchFamily="18" charset="0"/>
                <a:cs typeface="Arial" panose="020B0604020202020204" pitchFamily="34" charset="0"/>
                <a:hlinkClick r:id="rId25"/>
              </a:rPr>
              <a:t>https://www.who.int/publications/i/item/9789240020924</a:t>
            </a:r>
            <a:r>
              <a:rPr lang="en-GB" sz="900" dirty="0">
                <a:latin typeface="Arial" panose="020B0604020202020204" pitchFamily="34" charset="0"/>
                <a:ea typeface="Times New Roman" panose="02020603050405020304" pitchFamily="18" charset="0"/>
                <a:cs typeface="Arial" panose="020B0604020202020204" pitchFamily="34" charset="0"/>
              </a:rPr>
              <a:t> (Accessed: 23 July 2026). </a:t>
            </a:r>
            <a:endParaRPr lang="en-GB" sz="8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mj-lt"/>
              <a:buAutoNum type="arabicPeriod"/>
            </a:pPr>
            <a:r>
              <a:rPr lang="en-GB" sz="900" dirty="0">
                <a:latin typeface="Arial" panose="020B0604020202020204" pitchFamily="34" charset="0"/>
                <a:ea typeface="Times New Roman" panose="02020603050405020304" pitchFamily="18" charset="0"/>
                <a:cs typeface="Arial" panose="020B0604020202020204" pitchFamily="34" charset="0"/>
              </a:rPr>
              <a:t>World Health Organization (2024) </a:t>
            </a:r>
            <a:r>
              <a:rPr lang="en-GB" sz="900" i="1" dirty="0" err="1">
                <a:latin typeface="Arial" panose="020B0604020202020204" pitchFamily="34" charset="0"/>
                <a:ea typeface="Times New Roman" panose="02020603050405020304" pitchFamily="18" charset="0"/>
                <a:cs typeface="Arial" panose="020B0604020202020204" pitchFamily="34" charset="0"/>
              </a:rPr>
              <a:t>Noncommunicable</a:t>
            </a:r>
            <a:r>
              <a:rPr lang="en-GB" sz="900" i="1" dirty="0">
                <a:latin typeface="Arial" panose="020B0604020202020204" pitchFamily="34" charset="0"/>
                <a:ea typeface="Times New Roman" panose="02020603050405020304" pitchFamily="18" charset="0"/>
                <a:cs typeface="Arial" panose="020B0604020202020204" pitchFamily="34" charset="0"/>
              </a:rPr>
              <a:t> Diseases</a:t>
            </a:r>
            <a:r>
              <a:rPr lang="en-GB" sz="900" dirty="0">
                <a:latin typeface="Arial" panose="020B0604020202020204" pitchFamily="34" charset="0"/>
                <a:ea typeface="Times New Roman" panose="02020603050405020304" pitchFamily="18" charset="0"/>
                <a:cs typeface="Arial" panose="020B0604020202020204" pitchFamily="34" charset="0"/>
              </a:rPr>
              <a:t>. Geneva: World Health Organization. Available at: </a:t>
            </a:r>
            <a:r>
              <a:rPr lang="en-GB" sz="900" u="sng" dirty="0">
                <a:solidFill>
                  <a:srgbClr val="0000FF"/>
                </a:solidFill>
                <a:latin typeface="Arial" panose="020B0604020202020204" pitchFamily="34" charset="0"/>
                <a:ea typeface="Times New Roman" panose="02020603050405020304" pitchFamily="18" charset="0"/>
                <a:cs typeface="Arial" panose="020B0604020202020204" pitchFamily="34" charset="0"/>
                <a:hlinkClick r:id="rId26"/>
              </a:rPr>
              <a:t>https://www.who.int/news-room/fact-sheets/detail/noncommunicable-diseases</a:t>
            </a:r>
            <a:r>
              <a:rPr lang="en-GB" sz="900" dirty="0">
                <a:latin typeface="Arial" panose="020B0604020202020204" pitchFamily="34" charset="0"/>
                <a:ea typeface="Times New Roman" panose="02020603050405020304" pitchFamily="18" charset="0"/>
                <a:cs typeface="Arial" panose="020B0604020202020204" pitchFamily="34" charset="0"/>
              </a:rPr>
              <a:t> (Accessed: 23 July 2026). </a:t>
            </a:r>
            <a:endParaRPr lang="en-GB" sz="8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mj-lt"/>
              <a:buAutoNum type="arabicPeriod"/>
            </a:pPr>
            <a:r>
              <a:rPr lang="en-GB" sz="900" dirty="0">
                <a:latin typeface="Arial" panose="020B0604020202020204" pitchFamily="34" charset="0"/>
                <a:ea typeface="Times New Roman" panose="02020603050405020304" pitchFamily="18" charset="0"/>
                <a:cs typeface="Arial" panose="020B0604020202020204" pitchFamily="34" charset="0"/>
              </a:rPr>
              <a:t>World Health Organization (2025) </a:t>
            </a:r>
            <a:r>
              <a:rPr lang="en-GB" sz="900" i="1" dirty="0">
                <a:latin typeface="Arial" panose="020B0604020202020204" pitchFamily="34" charset="0"/>
                <a:ea typeface="Times New Roman" panose="02020603050405020304" pitchFamily="18" charset="0"/>
                <a:cs typeface="Arial" panose="020B0604020202020204" pitchFamily="34" charset="0"/>
              </a:rPr>
              <a:t>Obesity and Overweight</a:t>
            </a:r>
            <a:r>
              <a:rPr lang="en-GB" sz="900" dirty="0">
                <a:latin typeface="Arial" panose="020B0604020202020204" pitchFamily="34" charset="0"/>
                <a:ea typeface="Times New Roman" panose="02020603050405020304" pitchFamily="18" charset="0"/>
                <a:cs typeface="Arial" panose="020B0604020202020204" pitchFamily="34" charset="0"/>
              </a:rPr>
              <a:t>. Geneva: World Health Organization. Available at: </a:t>
            </a:r>
            <a:r>
              <a:rPr lang="en-GB" sz="900" u="sng" dirty="0">
                <a:solidFill>
                  <a:srgbClr val="0000FF"/>
                </a:solidFill>
                <a:latin typeface="Arial" panose="020B0604020202020204" pitchFamily="34" charset="0"/>
                <a:ea typeface="Times New Roman" panose="02020603050405020304" pitchFamily="18" charset="0"/>
                <a:cs typeface="Arial" panose="020B0604020202020204" pitchFamily="34" charset="0"/>
                <a:hlinkClick r:id="rId27"/>
              </a:rPr>
              <a:t>https://www.who.int/news-room/fact-sheets/detail/obesity-and-overweight</a:t>
            </a:r>
            <a:r>
              <a:rPr lang="en-GB" sz="900" dirty="0">
                <a:latin typeface="Arial" panose="020B0604020202020204" pitchFamily="34" charset="0"/>
                <a:ea typeface="Times New Roman" panose="02020603050405020304" pitchFamily="18" charset="0"/>
                <a:cs typeface="Arial" panose="020B0604020202020204" pitchFamily="34" charset="0"/>
              </a:rPr>
              <a:t> (Accessed: 23 July 2026). </a:t>
            </a:r>
            <a:endParaRPr lang="en-GB" sz="8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0"/>
              </a:spcAft>
              <a:buFont typeface="+mj-lt"/>
              <a:buAutoNum type="arabicPeriod"/>
            </a:pPr>
            <a:r>
              <a:rPr lang="en-GB" sz="900" dirty="0">
                <a:latin typeface="Arial" panose="020B0604020202020204" pitchFamily="34" charset="0"/>
                <a:ea typeface="Times New Roman" panose="02020603050405020304" pitchFamily="18" charset="0"/>
                <a:cs typeface="Arial" panose="020B0604020202020204" pitchFamily="34" charset="0"/>
              </a:rPr>
              <a:t>World Health Organization (2025) </a:t>
            </a:r>
            <a:r>
              <a:rPr lang="en-GB" sz="900" i="1" dirty="0">
                <a:latin typeface="Arial" panose="020B0604020202020204" pitchFamily="34" charset="0"/>
                <a:ea typeface="Times New Roman" panose="02020603050405020304" pitchFamily="18" charset="0"/>
                <a:cs typeface="Arial" panose="020B0604020202020204" pitchFamily="34" charset="0"/>
              </a:rPr>
              <a:t>Health Promotion</a:t>
            </a:r>
            <a:r>
              <a:rPr lang="en-GB" sz="900" dirty="0">
                <a:latin typeface="Arial" panose="020B0604020202020204" pitchFamily="34" charset="0"/>
                <a:ea typeface="Times New Roman" panose="02020603050405020304" pitchFamily="18" charset="0"/>
                <a:cs typeface="Arial" panose="020B0604020202020204" pitchFamily="34" charset="0"/>
              </a:rPr>
              <a:t>. Geneva: World Health Organization. Available at: </a:t>
            </a:r>
            <a:r>
              <a:rPr lang="en-GB" sz="900" u="sng" dirty="0">
                <a:solidFill>
                  <a:srgbClr val="0000FF"/>
                </a:solidFill>
                <a:latin typeface="Arial" panose="020B0604020202020204" pitchFamily="34" charset="0"/>
                <a:ea typeface="Times New Roman" panose="02020603050405020304" pitchFamily="18" charset="0"/>
                <a:cs typeface="Arial" panose="020B0604020202020204" pitchFamily="34" charset="0"/>
                <a:hlinkClick r:id="rId28"/>
              </a:rPr>
              <a:t>https://www.who.int/health-topics/health-promotion</a:t>
            </a:r>
            <a:r>
              <a:rPr lang="en-GB" sz="900" dirty="0">
                <a:latin typeface="Arial" panose="020B0604020202020204" pitchFamily="34" charset="0"/>
                <a:ea typeface="Times New Roman" panose="02020603050405020304" pitchFamily="18" charset="0"/>
                <a:cs typeface="Arial" panose="020B0604020202020204" pitchFamily="34" charset="0"/>
              </a:rPr>
              <a:t> (Accessed: 23 July 2026). </a:t>
            </a:r>
            <a:endParaRPr lang="en-GB" sz="800" dirty="0">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07000"/>
              </a:lnSpc>
              <a:spcAft>
                <a:spcPts val="800"/>
              </a:spcAft>
              <a:buFont typeface="+mj-lt"/>
              <a:buAutoNum type="arabicPeriod"/>
            </a:pPr>
            <a:r>
              <a:rPr lang="en-GB" sz="900" dirty="0">
                <a:latin typeface="Arial" panose="020B0604020202020204" pitchFamily="34" charset="0"/>
                <a:ea typeface="Times New Roman" panose="02020603050405020304" pitchFamily="18" charset="0"/>
                <a:cs typeface="Arial" panose="020B0604020202020204" pitchFamily="34" charset="0"/>
              </a:rPr>
              <a:t>World Health Organization (2025) </a:t>
            </a:r>
            <a:r>
              <a:rPr lang="en-GB" sz="900" i="1" dirty="0">
                <a:latin typeface="Arial" panose="020B0604020202020204" pitchFamily="34" charset="0"/>
                <a:ea typeface="Times New Roman" panose="02020603050405020304" pitchFamily="18" charset="0"/>
                <a:cs typeface="Arial" panose="020B0604020202020204" pitchFamily="34" charset="0"/>
              </a:rPr>
              <a:t>Digital Health</a:t>
            </a:r>
            <a:r>
              <a:rPr lang="en-GB" sz="900" dirty="0">
                <a:latin typeface="Arial" panose="020B0604020202020204" pitchFamily="34" charset="0"/>
                <a:ea typeface="Times New Roman" panose="02020603050405020304" pitchFamily="18" charset="0"/>
                <a:cs typeface="Arial" panose="020B0604020202020204" pitchFamily="34" charset="0"/>
              </a:rPr>
              <a:t>. Geneva: World Health Organization. Available at: </a:t>
            </a:r>
            <a:r>
              <a:rPr lang="en-GB" sz="900" u="sng" dirty="0">
                <a:solidFill>
                  <a:srgbClr val="0000FF"/>
                </a:solidFill>
                <a:latin typeface="Arial" panose="020B0604020202020204" pitchFamily="34" charset="0"/>
                <a:ea typeface="Times New Roman" panose="02020603050405020304" pitchFamily="18" charset="0"/>
                <a:cs typeface="Arial" panose="020B0604020202020204" pitchFamily="34" charset="0"/>
                <a:hlinkClick r:id="rId29"/>
              </a:rPr>
              <a:t>https://www.who.int/health-topics/digital-health</a:t>
            </a:r>
            <a:r>
              <a:rPr lang="en-GB" sz="900" dirty="0">
                <a:latin typeface="Arial" panose="020B0604020202020204" pitchFamily="34" charset="0"/>
                <a:ea typeface="Times New Roman" panose="02020603050405020304" pitchFamily="18" charset="0"/>
                <a:cs typeface="Arial" panose="020B0604020202020204" pitchFamily="34" charset="0"/>
              </a:rPr>
              <a:t> (Accessed: 23 July 2026).</a:t>
            </a:r>
            <a:endParaRPr lang="en-GB" sz="800" dirty="0">
              <a:latin typeface="Arial" panose="020B0604020202020204" pitchFamily="34" charset="0"/>
              <a:ea typeface="Calibri" panose="020F0502020204030204" pitchFamily="34" charset="0"/>
              <a:cs typeface="Arial" panose="020B0604020202020204" pitchFamily="34" charset="0"/>
            </a:endParaRPr>
          </a:p>
          <a:p>
            <a:pPr algn="just">
              <a:lnSpc>
                <a:spcPts val="1666"/>
              </a:lnSpc>
            </a:pPr>
            <a:endParaRPr lang="en-US" sz="1400" dirty="0">
              <a:solidFill>
                <a:srgbClr val="000000"/>
              </a:solidFill>
              <a:latin typeface="Helvetica World"/>
              <a:ea typeface="Helvetica World"/>
              <a:cs typeface="Helvetica World"/>
              <a:sym typeface="Helvetica World"/>
            </a:endParaRPr>
          </a:p>
        </p:txBody>
      </p:sp>
      <p:sp>
        <p:nvSpPr>
          <p:cNvPr id="32" name="Freeform 32"/>
          <p:cNvSpPr/>
          <p:nvPr/>
        </p:nvSpPr>
        <p:spPr>
          <a:xfrm>
            <a:off x="8521131" y="6565584"/>
            <a:ext cx="439430" cy="441631"/>
          </a:xfrm>
          <a:custGeom>
            <a:avLst/>
            <a:gdLst/>
            <a:ahLst/>
            <a:cxnLst/>
            <a:rect l="l" t="t" r="r" b="b"/>
            <a:pathLst>
              <a:path w="439430" h="441631">
                <a:moveTo>
                  <a:pt x="0" y="0"/>
                </a:moveTo>
                <a:lnTo>
                  <a:pt x="439430" y="0"/>
                </a:lnTo>
                <a:lnTo>
                  <a:pt x="439430" y="441631"/>
                </a:lnTo>
                <a:lnTo>
                  <a:pt x="0" y="441631"/>
                </a:lnTo>
                <a:lnTo>
                  <a:pt x="0" y="0"/>
                </a:lnTo>
                <a:close/>
              </a:path>
            </a:pathLst>
          </a:custGeom>
          <a:blipFill>
            <a:blip r:embed="rId14">
              <a:extLst>
                <a:ext uri="{96DAC541-7B7A-43D3-8B79-37D633B846F1}">
                  <asvg:svgBlip xmlns:asvg="http://schemas.microsoft.com/office/drawing/2016/SVG/main" xmlns="" r:embed="rId17"/>
                </a:ext>
              </a:extLst>
            </a:blip>
            <a:stretch>
              <a:fillRect/>
            </a:stretch>
          </a:blipFill>
        </p:spPr>
      </p:sp>
      <p:sp>
        <p:nvSpPr>
          <p:cNvPr id="33" name="Freeform 33"/>
          <p:cNvSpPr/>
          <p:nvPr/>
        </p:nvSpPr>
        <p:spPr>
          <a:xfrm>
            <a:off x="12483581" y="5105460"/>
            <a:ext cx="439430" cy="441631"/>
          </a:xfrm>
          <a:custGeom>
            <a:avLst/>
            <a:gdLst/>
            <a:ahLst/>
            <a:cxnLst/>
            <a:rect l="l" t="t" r="r" b="b"/>
            <a:pathLst>
              <a:path w="439430" h="441631">
                <a:moveTo>
                  <a:pt x="0" y="0"/>
                </a:moveTo>
                <a:lnTo>
                  <a:pt x="439430" y="0"/>
                </a:lnTo>
                <a:lnTo>
                  <a:pt x="439430" y="441631"/>
                </a:lnTo>
                <a:lnTo>
                  <a:pt x="0" y="441631"/>
                </a:lnTo>
                <a:lnTo>
                  <a:pt x="0" y="0"/>
                </a:lnTo>
                <a:close/>
              </a:path>
            </a:pathLst>
          </a:custGeom>
          <a:blipFill>
            <a:blip r:embed="rId14">
              <a:extLst>
                <a:ext uri="{96DAC541-7B7A-43D3-8B79-37D633B846F1}">
                  <asvg:svgBlip xmlns:asvg="http://schemas.microsoft.com/office/drawing/2016/SVG/main" xmlns="" r:embed="rId17"/>
                </a:ext>
              </a:extLst>
            </a:blip>
            <a:stretch>
              <a:fillRect/>
            </a:stretch>
          </a:blipFill>
        </p:spPr>
      </p:sp>
      <p:sp>
        <p:nvSpPr>
          <p:cNvPr id="34" name="Freeform 34"/>
          <p:cNvSpPr/>
          <p:nvPr/>
        </p:nvSpPr>
        <p:spPr>
          <a:xfrm>
            <a:off x="19864898" y="608122"/>
            <a:ext cx="899372" cy="903878"/>
          </a:xfrm>
          <a:custGeom>
            <a:avLst/>
            <a:gdLst/>
            <a:ahLst/>
            <a:cxnLst/>
            <a:rect l="l" t="t" r="r" b="b"/>
            <a:pathLst>
              <a:path w="899372" h="903878">
                <a:moveTo>
                  <a:pt x="0" y="0"/>
                </a:moveTo>
                <a:lnTo>
                  <a:pt x="899372" y="0"/>
                </a:lnTo>
                <a:lnTo>
                  <a:pt x="899372" y="903878"/>
                </a:lnTo>
                <a:lnTo>
                  <a:pt x="0" y="903878"/>
                </a:lnTo>
                <a:lnTo>
                  <a:pt x="0" y="0"/>
                </a:lnTo>
                <a:close/>
              </a:path>
            </a:pathLst>
          </a:custGeom>
          <a:blipFill>
            <a:blip r:embed="rId14">
              <a:extLst>
                <a:ext uri="{96DAC541-7B7A-43D3-8B79-37D633B846F1}">
                  <asvg:svgBlip xmlns:asvg="http://schemas.microsoft.com/office/drawing/2016/SVG/main" xmlns="" r:embed="rId17"/>
                </a:ext>
              </a:extLst>
            </a:blip>
            <a:stretch>
              <a:fillRect/>
            </a:stretch>
          </a:blipFill>
        </p:spPr>
      </p:sp>
      <p:sp>
        <p:nvSpPr>
          <p:cNvPr id="35" name="Freeform 35"/>
          <p:cNvSpPr/>
          <p:nvPr/>
        </p:nvSpPr>
        <p:spPr>
          <a:xfrm>
            <a:off x="154058" y="13206067"/>
            <a:ext cx="439430" cy="441631"/>
          </a:xfrm>
          <a:custGeom>
            <a:avLst/>
            <a:gdLst/>
            <a:ahLst/>
            <a:cxnLst/>
            <a:rect l="l" t="t" r="r" b="b"/>
            <a:pathLst>
              <a:path w="439430" h="441631">
                <a:moveTo>
                  <a:pt x="0" y="0"/>
                </a:moveTo>
                <a:lnTo>
                  <a:pt x="439430" y="0"/>
                </a:lnTo>
                <a:lnTo>
                  <a:pt x="439430" y="441632"/>
                </a:lnTo>
                <a:lnTo>
                  <a:pt x="0" y="441632"/>
                </a:lnTo>
                <a:lnTo>
                  <a:pt x="0" y="0"/>
                </a:lnTo>
                <a:close/>
              </a:path>
            </a:pathLst>
          </a:custGeom>
          <a:blipFill>
            <a:blip r:embed="rId14">
              <a:extLst>
                <a:ext uri="{96DAC541-7B7A-43D3-8B79-37D633B846F1}">
                  <asvg:svgBlip xmlns:asvg="http://schemas.microsoft.com/office/drawing/2016/SVG/main" xmlns="" r:embed="rId17"/>
                </a:ext>
              </a:extLst>
            </a:blip>
            <a:stretch>
              <a:fillRect/>
            </a:stretch>
          </a:blipFill>
        </p:spPr>
      </p:sp>
      <p:sp>
        <p:nvSpPr>
          <p:cNvPr id="36" name="Freeform 36"/>
          <p:cNvSpPr/>
          <p:nvPr/>
        </p:nvSpPr>
        <p:spPr>
          <a:xfrm>
            <a:off x="1073661" y="9544452"/>
            <a:ext cx="439430" cy="441631"/>
          </a:xfrm>
          <a:custGeom>
            <a:avLst/>
            <a:gdLst/>
            <a:ahLst/>
            <a:cxnLst/>
            <a:rect l="l" t="t" r="r" b="b"/>
            <a:pathLst>
              <a:path w="439430" h="441631">
                <a:moveTo>
                  <a:pt x="0" y="0"/>
                </a:moveTo>
                <a:lnTo>
                  <a:pt x="439430" y="0"/>
                </a:lnTo>
                <a:lnTo>
                  <a:pt x="439430" y="441631"/>
                </a:lnTo>
                <a:lnTo>
                  <a:pt x="0" y="441631"/>
                </a:lnTo>
                <a:lnTo>
                  <a:pt x="0" y="0"/>
                </a:lnTo>
                <a:close/>
              </a:path>
            </a:pathLst>
          </a:custGeom>
          <a:blipFill>
            <a:blip r:embed="rId14">
              <a:extLst>
                <a:ext uri="{96DAC541-7B7A-43D3-8B79-37D633B846F1}">
                  <asvg:svgBlip xmlns:asvg="http://schemas.microsoft.com/office/drawing/2016/SVG/main" xmlns="" r:embed="rId17"/>
                </a:ext>
              </a:extLst>
            </a:blip>
            <a:stretch>
              <a:fillRect/>
            </a:stretch>
          </a:blipFill>
        </p:spPr>
      </p:sp>
      <p:sp>
        <p:nvSpPr>
          <p:cNvPr id="37" name="Freeform 37"/>
          <p:cNvSpPr/>
          <p:nvPr/>
        </p:nvSpPr>
        <p:spPr>
          <a:xfrm>
            <a:off x="111997" y="14451705"/>
            <a:ext cx="751821" cy="755588"/>
          </a:xfrm>
          <a:custGeom>
            <a:avLst/>
            <a:gdLst/>
            <a:ahLst/>
            <a:cxnLst/>
            <a:rect l="l" t="t" r="r" b="b"/>
            <a:pathLst>
              <a:path w="751821" h="755588">
                <a:moveTo>
                  <a:pt x="0" y="0"/>
                </a:moveTo>
                <a:lnTo>
                  <a:pt x="751821" y="0"/>
                </a:lnTo>
                <a:lnTo>
                  <a:pt x="751821" y="755588"/>
                </a:lnTo>
                <a:lnTo>
                  <a:pt x="0" y="755588"/>
                </a:lnTo>
                <a:lnTo>
                  <a:pt x="0" y="0"/>
                </a:lnTo>
                <a:close/>
              </a:path>
            </a:pathLst>
          </a:custGeom>
          <a:blipFill>
            <a:blip r:embed="rId14">
              <a:extLst>
                <a:ext uri="{96DAC541-7B7A-43D3-8B79-37D633B846F1}">
                  <asvg:svgBlip xmlns:asvg="http://schemas.microsoft.com/office/drawing/2016/SVG/main" xmlns="" r:embed="rId17"/>
                </a:ext>
              </a:extLst>
            </a:blip>
            <a:stretch>
              <a:fillRect/>
            </a:stretch>
          </a:blipFill>
        </p:spPr>
      </p:sp>
      <p:sp>
        <p:nvSpPr>
          <p:cNvPr id="39" name="Rectangle 38"/>
          <p:cNvSpPr/>
          <p:nvPr/>
        </p:nvSpPr>
        <p:spPr>
          <a:xfrm>
            <a:off x="8324850" y="2908300"/>
            <a:ext cx="5257800" cy="1800493"/>
          </a:xfrm>
          <a:prstGeom prst="rect">
            <a:avLst/>
          </a:prstGeom>
        </p:spPr>
        <p:txBody>
          <a:bodyPr wrap="square">
            <a:spAutoFit/>
          </a:bodyPr>
          <a:lstStyle/>
          <a:p>
            <a:pPr algn="ctr"/>
            <a:r>
              <a:rPr lang="en-GB" b="1" dirty="0">
                <a:latin typeface="Arial" panose="020B0604020202020204" pitchFamily="34" charset="0"/>
                <a:cs typeface="Arial" panose="020B0604020202020204" pitchFamily="34" charset="0"/>
              </a:rPr>
              <a:t>AI </a:t>
            </a:r>
            <a:r>
              <a:rPr lang="en-GB" b="1" dirty="0" smtClean="0">
                <a:latin typeface="Arial" panose="020B0604020202020204" pitchFamily="34" charset="0"/>
                <a:cs typeface="Arial" panose="020B0604020202020204" pitchFamily="34" charset="0"/>
              </a:rPr>
              <a:t>Acknowledgement</a:t>
            </a:r>
          </a:p>
          <a:p>
            <a:endParaRPr lang="en-GB" dirty="0"/>
          </a:p>
          <a:p>
            <a:pPr algn="just"/>
            <a:r>
              <a:rPr lang="en-US" sz="1500" dirty="0" err="1">
                <a:latin typeface="Arial" panose="020B0604020202020204" pitchFamily="34" charset="0"/>
                <a:cs typeface="Arial" panose="020B0604020202020204" pitchFamily="34" charset="0"/>
              </a:rPr>
              <a:t>Canva</a:t>
            </a:r>
            <a:r>
              <a:rPr lang="en-US" sz="1500" dirty="0">
                <a:latin typeface="Arial" panose="020B0604020202020204" pitchFamily="34" charset="0"/>
                <a:cs typeface="Arial" panose="020B0604020202020204" pitchFamily="34" charset="0"/>
              </a:rPr>
              <a:t> AI (Magic Media) was used to generate selected illustrative images included in this poster. The author independently developed the poster content, reviewed all AI-generated material for accuracy and relevance, and accepts full responsibility for the final submission.</a:t>
            </a:r>
            <a:endParaRPr lang="en-GB" sz="1500" dirty="0">
              <a:latin typeface="Arial" panose="020B0604020202020204" pitchFamily="34" charset="0"/>
              <a:cs typeface="Arial" panose="020B0604020202020204" pitchFamily="34" charset="0"/>
            </a:endParaRPr>
          </a:p>
        </p:txBody>
      </p:sp>
      <p:sp>
        <p:nvSpPr>
          <p:cNvPr id="40" name="Rectangle 39"/>
          <p:cNvSpPr/>
          <p:nvPr/>
        </p:nvSpPr>
        <p:spPr>
          <a:xfrm>
            <a:off x="8934450" y="14033500"/>
            <a:ext cx="3124200" cy="923330"/>
          </a:xfrm>
          <a:prstGeom prst="rect">
            <a:avLst/>
          </a:prstGeom>
        </p:spPr>
        <p:txBody>
          <a:bodyPr wrap="square">
            <a:spAutoFit/>
          </a:bodyPr>
          <a:lstStyle/>
          <a:p>
            <a:r>
              <a:rPr lang="en-US" dirty="0"/>
              <a:t>Source: Created by the author using </a:t>
            </a:r>
            <a:r>
              <a:rPr lang="en-US" dirty="0" err="1"/>
              <a:t>Canva</a:t>
            </a:r>
            <a:r>
              <a:rPr lang="en-US" dirty="0"/>
              <a:t> AI (Magic Media), 2026.</a:t>
            </a:r>
            <a:endParaRPr lang="en-GB" dirty="0"/>
          </a:p>
        </p:txBody>
      </p:sp>
      <p:sp>
        <p:nvSpPr>
          <p:cNvPr id="41" name="Rectangle 40"/>
          <p:cNvSpPr/>
          <p:nvPr/>
        </p:nvSpPr>
        <p:spPr>
          <a:xfrm>
            <a:off x="247650" y="13042900"/>
            <a:ext cx="1676400" cy="1477328"/>
          </a:xfrm>
          <a:prstGeom prst="rect">
            <a:avLst/>
          </a:prstGeom>
        </p:spPr>
        <p:txBody>
          <a:bodyPr wrap="square">
            <a:spAutoFit/>
          </a:bodyPr>
          <a:lstStyle/>
          <a:p>
            <a:r>
              <a:rPr lang="en-US" dirty="0"/>
              <a:t>Source: Created by the author using </a:t>
            </a:r>
            <a:r>
              <a:rPr lang="en-US" dirty="0" err="1"/>
              <a:t>Canva</a:t>
            </a:r>
            <a:r>
              <a:rPr lang="en-US" dirty="0"/>
              <a:t> AI (Magic Media), 2026.</a:t>
            </a:r>
            <a:endParaRPr lang="en-GB" dirty="0"/>
          </a:p>
        </p:txBody>
      </p:sp>
      <p:sp>
        <p:nvSpPr>
          <p:cNvPr id="43" name="Rectangle 42"/>
          <p:cNvSpPr/>
          <p:nvPr/>
        </p:nvSpPr>
        <p:spPr>
          <a:xfrm>
            <a:off x="0" y="5346700"/>
            <a:ext cx="2057400" cy="1200329"/>
          </a:xfrm>
          <a:prstGeom prst="rect">
            <a:avLst/>
          </a:prstGeom>
        </p:spPr>
        <p:txBody>
          <a:bodyPr wrap="square">
            <a:spAutoFit/>
          </a:bodyPr>
          <a:lstStyle/>
          <a:p>
            <a:r>
              <a:rPr lang="en-US" dirty="0"/>
              <a:t>Source: Created by the author using </a:t>
            </a:r>
            <a:r>
              <a:rPr lang="en-US" dirty="0" err="1"/>
              <a:t>Canva</a:t>
            </a:r>
            <a:r>
              <a:rPr lang="en-US" dirty="0"/>
              <a:t> AI (Magic Media), 2026.</a:t>
            </a:r>
          </a:p>
        </p:txBody>
      </p:sp>
      <p:sp>
        <p:nvSpPr>
          <p:cNvPr id="44" name="Rectangle 43"/>
          <p:cNvSpPr/>
          <p:nvPr/>
        </p:nvSpPr>
        <p:spPr>
          <a:xfrm rot="10800000" flipV="1">
            <a:off x="-4899" y="9156700"/>
            <a:ext cx="1783918" cy="1477328"/>
          </a:xfrm>
          <a:prstGeom prst="rect">
            <a:avLst/>
          </a:prstGeom>
        </p:spPr>
        <p:txBody>
          <a:bodyPr wrap="square">
            <a:spAutoFit/>
          </a:bodyPr>
          <a:lstStyle/>
          <a:p>
            <a:r>
              <a:rPr lang="en-US" dirty="0"/>
              <a:t>Source: Created by the author using </a:t>
            </a:r>
            <a:r>
              <a:rPr lang="en-US" dirty="0" err="1"/>
              <a:t>Canva</a:t>
            </a:r>
            <a:r>
              <a:rPr lang="en-US" dirty="0"/>
              <a:t> AI (Magic Media), 2026.</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39</TotalTime>
  <Words>1108</Words>
  <Application>Microsoft Office PowerPoint</Application>
  <PresentationFormat>Custom</PresentationFormat>
  <Paragraphs>64</Paragraphs>
  <Slides>1</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vt:i4>
      </vt:variant>
    </vt:vector>
  </HeadingPairs>
  <TitlesOfParts>
    <vt:vector size="10" baseType="lpstr">
      <vt:lpstr>Agrandir Wide Bold</vt:lpstr>
      <vt:lpstr>Arial</vt:lpstr>
      <vt:lpstr>Helvetica World</vt:lpstr>
      <vt:lpstr>Calibri</vt:lpstr>
      <vt:lpstr>Times New Roman</vt:lpstr>
      <vt:lpstr>Helvetica World Bold</vt:lpstr>
      <vt:lpstr>Courier New</vt:lpstr>
      <vt:lpstr>Symbol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and Yellow Illustrative Playful Boost Your Immune System Infographic Poster</dc:title>
  <dc:creator>MD ASEIQUR RAHAMAN</dc:creator>
  <cp:lastModifiedBy>MLC</cp:lastModifiedBy>
  <cp:revision>8</cp:revision>
  <dcterms:created xsi:type="dcterms:W3CDTF">2006-08-16T00:00:00Z</dcterms:created>
  <dcterms:modified xsi:type="dcterms:W3CDTF">2026-07-25T16:12:21Z</dcterms:modified>
  <dc:identifier>DAHO6WryB_Y</dc:identifier>
</cp:coreProperties>
</file>