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D196-2A23-A056-C654-DCFEAF24B8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E61C43D-829D-DA62-EE89-79C2C8E9165A}"/>
              </a:ext>
            </a:extLst>
          </p:cNvPr>
          <p:cNvSpPr>
            <a:spLocks noGrp="1"/>
          </p:cNvSpPr>
          <p:nvPr>
            <p:ph type="dt" sz="half" idx="10"/>
          </p:nvPr>
        </p:nvSpPr>
        <p:spPr/>
        <p:txBody>
          <a:bodyPr/>
          <a:lstStyle/>
          <a:p>
            <a:fld id="{14AA416B-81F5-400E-9B00-047AE5279A2C}" type="datetimeFigureOut">
              <a:rPr lang="en-GB" smtClean="0"/>
              <a:t>17/11/2025</a:t>
            </a:fld>
            <a:endParaRPr lang="en-GB"/>
          </a:p>
        </p:txBody>
      </p:sp>
      <p:sp>
        <p:nvSpPr>
          <p:cNvPr id="4" name="Footer Placeholder 3">
            <a:extLst>
              <a:ext uri="{FF2B5EF4-FFF2-40B4-BE49-F238E27FC236}">
                <a16:creationId xmlns:a16="http://schemas.microsoft.com/office/drawing/2014/main" id="{1359ADAE-E08A-557D-0873-5B7EDE3044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1E3C44-FE40-D43E-21AC-1189500C8D88}"/>
              </a:ext>
            </a:extLst>
          </p:cNvPr>
          <p:cNvSpPr>
            <a:spLocks noGrp="1"/>
          </p:cNvSpPr>
          <p:nvPr>
            <p:ph type="sldNum" sz="quarter" idx="12"/>
          </p:nvPr>
        </p:nvSpPr>
        <p:spPr/>
        <p:txBody>
          <a:bodyPr/>
          <a:lstStyle/>
          <a:p>
            <a:fld id="{C7F77970-7359-4665-8E66-F20CEA261F56}" type="slidenum">
              <a:rPr lang="en-GB" smtClean="0"/>
              <a:t>‹#›</a:t>
            </a:fld>
            <a:endParaRPr lang="en-GB"/>
          </a:p>
        </p:txBody>
      </p:sp>
    </p:spTree>
    <p:extLst>
      <p:ext uri="{BB962C8B-B14F-4D97-AF65-F5344CB8AC3E}">
        <p14:creationId xmlns:p14="http://schemas.microsoft.com/office/powerpoint/2010/main" val="264715189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B40C5E-E977-F67D-DA36-CBC7F0D620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1070899-FD79-E477-FA01-C22FAE4428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90ACA0-7725-F43C-C152-482A5ACF56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4AA416B-81F5-400E-9B00-047AE5279A2C}" type="datetimeFigureOut">
              <a:rPr lang="en-GB" smtClean="0"/>
              <a:t>17/11/2025</a:t>
            </a:fld>
            <a:endParaRPr lang="en-GB"/>
          </a:p>
        </p:txBody>
      </p:sp>
      <p:sp>
        <p:nvSpPr>
          <p:cNvPr id="5" name="Footer Placeholder 4">
            <a:extLst>
              <a:ext uri="{FF2B5EF4-FFF2-40B4-BE49-F238E27FC236}">
                <a16:creationId xmlns:a16="http://schemas.microsoft.com/office/drawing/2014/main" id="{97F93661-0E5C-9FB0-2490-4ACF2786D9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5CBA073-8BAE-B35A-A351-A241027E29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7F77970-7359-4665-8E66-F20CEA261F56}" type="slidenum">
              <a:rPr lang="en-GB" smtClean="0"/>
              <a:t>‹#›</a:t>
            </a:fld>
            <a:endParaRPr lang="en-GB"/>
          </a:p>
        </p:txBody>
      </p:sp>
    </p:spTree>
    <p:extLst>
      <p:ext uri="{BB962C8B-B14F-4D97-AF65-F5344CB8AC3E}">
        <p14:creationId xmlns:p14="http://schemas.microsoft.com/office/powerpoint/2010/main" val="111690770"/>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7F71416A-C6D8-C848-46BC-FBEF8C14ACAB}"/>
              </a:ext>
            </a:extLst>
          </p:cNvPr>
          <p:cNvSpPr>
            <a:spLocks noGrp="1"/>
          </p:cNvSpPr>
          <p:nvPr>
            <p:ph type="title"/>
          </p:nvPr>
        </p:nvSpPr>
        <p:spPr/>
        <p:txBody>
          <a:bodyPr/>
          <a:lstStyle/>
          <a:p>
            <a:pPr lvl="0"/>
            <a:r>
              <a:rPr lang="en-GB" sz="2400" b="1">
                <a:latin typeface="Arial" pitchFamily="34"/>
                <a:cs typeface="Arial" pitchFamily="34"/>
              </a:rPr>
              <a:t>Supporting Amira: A Practitioner’s Plan Using Bowlby’s Attachment Theory</a:t>
            </a:r>
            <a:br>
              <a:rPr lang="en-GB" sz="2400" b="1">
                <a:latin typeface="Arial" pitchFamily="34"/>
                <a:cs typeface="Arial" pitchFamily="34"/>
              </a:rPr>
            </a:br>
            <a:r>
              <a:rPr lang="en-GB" sz="2400" b="1">
                <a:latin typeface="Arial" pitchFamily="34"/>
                <a:cs typeface="Arial" pitchFamily="34"/>
              </a:rPr>
              <a:t>Early Years Nursery Setting – 3-Year-Old Case Study</a:t>
            </a:r>
            <a:br>
              <a:rPr lang="en-GB" sz="2000" b="1">
                <a:latin typeface="Arial" pitchFamily="34"/>
                <a:cs typeface="Arial" pitchFamily="34"/>
              </a:rPr>
            </a:br>
            <a:br>
              <a:rPr lang="en-GB" sz="2000" b="1">
                <a:latin typeface="Arial" pitchFamily="34"/>
                <a:cs typeface="Arial" pitchFamily="34"/>
              </a:rPr>
            </a:br>
            <a:br>
              <a:rPr lang="en-GB" sz="2000" b="1">
                <a:latin typeface="Arial" pitchFamily="34"/>
                <a:cs typeface="Arial" pitchFamily="34"/>
              </a:rPr>
            </a:br>
            <a:br>
              <a:rPr lang="en-GB" sz="2000" b="1">
                <a:latin typeface="Arial" pitchFamily="34"/>
                <a:cs typeface="Arial" pitchFamily="34"/>
              </a:rPr>
            </a:br>
            <a:endParaRPr lang="en-GB" sz="2000" b="1">
              <a:latin typeface="Arial" pitchFamily="34"/>
              <a:cs typeface="Arial" pitchFamily="34"/>
            </a:endParaRPr>
          </a:p>
        </p:txBody>
      </p:sp>
      <p:pic>
        <p:nvPicPr>
          <p:cNvPr id="3" name="Picture 2">
            <a:extLst>
              <a:ext uri="{FF2B5EF4-FFF2-40B4-BE49-F238E27FC236}">
                <a16:creationId xmlns:a16="http://schemas.microsoft.com/office/drawing/2014/main" id="{63BCC2C6-E039-5B61-A484-321FD080550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47517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D2C11019-1776-8E28-700E-2A0DD4FBD25E}"/>
              </a:ext>
            </a:extLst>
          </p:cNvPr>
          <p:cNvSpPr>
            <a:spLocks noGrp="1"/>
          </p:cNvSpPr>
          <p:nvPr>
            <p:ph type="title"/>
          </p:nvPr>
        </p:nvSpPr>
        <p:spPr/>
        <p:txBody>
          <a:bodyPr/>
          <a:lstStyle/>
          <a:p>
            <a:pPr lvl="0"/>
            <a:r>
              <a:rPr lang="en-GB" sz="2800" b="1"/>
              <a:t>AKNOWLEDG</a:t>
            </a:r>
          </a:p>
        </p:txBody>
      </p:sp>
      <p:pic>
        <p:nvPicPr>
          <p:cNvPr id="3" name="Picture 2">
            <a:extLst>
              <a:ext uri="{FF2B5EF4-FFF2-40B4-BE49-F238E27FC236}">
                <a16:creationId xmlns:a16="http://schemas.microsoft.com/office/drawing/2014/main" id="{829C5CEB-B070-F246-CF5A-D9BD8A78631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98805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F6113517-BD62-BA63-C774-839727C300DF}"/>
              </a:ext>
            </a:extLst>
          </p:cNvPr>
          <p:cNvSpPr>
            <a:spLocks noGrp="1"/>
          </p:cNvSpPr>
          <p:nvPr>
            <p:ph type="title"/>
          </p:nvPr>
        </p:nvSpPr>
        <p:spPr/>
        <p:txBody>
          <a:bodyPr/>
          <a:lstStyle/>
          <a:p>
            <a:pPr lvl="0"/>
            <a:r>
              <a:rPr lang="en-GB" sz="2000" b="1"/>
              <a:t>DEVELOPMENTAL PSYCHOLOGY</a:t>
            </a:r>
          </a:p>
        </p:txBody>
      </p:sp>
      <p:pic>
        <p:nvPicPr>
          <p:cNvPr id="3" name="Picture 2">
            <a:extLst>
              <a:ext uri="{FF2B5EF4-FFF2-40B4-BE49-F238E27FC236}">
                <a16:creationId xmlns:a16="http://schemas.microsoft.com/office/drawing/2014/main" id="{2E9891A4-1CF7-3FD2-0039-947532658F6D}"/>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77215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D9D6FC9-020D-E5BA-331E-A8DF3E148FE2}"/>
              </a:ext>
            </a:extLst>
          </p:cNvPr>
          <p:cNvSpPr>
            <a:spLocks noGrp="1"/>
          </p:cNvSpPr>
          <p:nvPr>
            <p:ph type="title"/>
          </p:nvPr>
        </p:nvSpPr>
        <p:spPr/>
        <p:txBody>
          <a:bodyPr/>
          <a:lstStyle/>
          <a:p>
            <a:pPr lvl="0"/>
            <a:r>
              <a:rPr lang="en-GB" sz="2800" b="1"/>
              <a:t>CASE STUDY</a:t>
            </a:r>
          </a:p>
        </p:txBody>
      </p:sp>
      <p:pic>
        <p:nvPicPr>
          <p:cNvPr id="3" name="Picture 2">
            <a:extLst>
              <a:ext uri="{FF2B5EF4-FFF2-40B4-BE49-F238E27FC236}">
                <a16:creationId xmlns:a16="http://schemas.microsoft.com/office/drawing/2014/main" id="{13085823-91F4-351F-28E5-2957E54E804D}"/>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28025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7F414360-12FA-8E56-0957-603C176911AF}"/>
              </a:ext>
            </a:extLst>
          </p:cNvPr>
          <p:cNvSpPr>
            <a:spLocks noGrp="1"/>
          </p:cNvSpPr>
          <p:nvPr>
            <p:ph type="title"/>
          </p:nvPr>
        </p:nvSpPr>
        <p:spPr/>
        <p:txBody>
          <a:bodyPr/>
          <a:lstStyle/>
          <a:p>
            <a:pPr lvl="0"/>
            <a:r>
              <a:rPr lang="en-GB" sz="2000" b="1">
                <a:latin typeface="Sagona Book" pitchFamily="18"/>
                <a:cs typeface="Shonar Bangla" pitchFamily="18"/>
              </a:rPr>
              <a:t>BACKGROUND OF THE THEORY</a:t>
            </a:r>
            <a:endParaRPr lang="en-GB" sz="2000"/>
          </a:p>
        </p:txBody>
      </p:sp>
      <p:pic>
        <p:nvPicPr>
          <p:cNvPr id="3" name="Picture 2">
            <a:extLst>
              <a:ext uri="{FF2B5EF4-FFF2-40B4-BE49-F238E27FC236}">
                <a16:creationId xmlns:a16="http://schemas.microsoft.com/office/drawing/2014/main" id="{E106B8D1-122F-6EBA-1A9F-1B4ECB2FE67C}"/>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18317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10558C91-043F-0B46-DDF0-558371E424FC}"/>
              </a:ext>
            </a:extLst>
          </p:cNvPr>
          <p:cNvSpPr>
            <a:spLocks noGrp="1"/>
          </p:cNvSpPr>
          <p:nvPr>
            <p:ph type="title"/>
          </p:nvPr>
        </p:nvSpPr>
        <p:spPr/>
        <p:txBody>
          <a:bodyPr/>
          <a:lstStyle/>
          <a:p>
            <a:pPr lvl="0"/>
            <a:r>
              <a:rPr lang="en-GB" sz="1800" b="1">
                <a:latin typeface="Sagona Book" pitchFamily="18"/>
                <a:cs typeface="Shonar Bangla" pitchFamily="18"/>
              </a:rPr>
              <a:t>BACKGROUND OF THE THEORY</a:t>
            </a:r>
            <a:endParaRPr lang="en-GB" sz="1800"/>
          </a:p>
        </p:txBody>
      </p:sp>
      <p:pic>
        <p:nvPicPr>
          <p:cNvPr id="3" name="Picture 2">
            <a:extLst>
              <a:ext uri="{FF2B5EF4-FFF2-40B4-BE49-F238E27FC236}">
                <a16:creationId xmlns:a16="http://schemas.microsoft.com/office/drawing/2014/main" id="{CACA34D5-1280-1774-5B02-BFABD289850F}"/>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85313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8DFF046-FF12-69E5-1F13-D393342F5D74}"/>
              </a:ext>
            </a:extLst>
          </p:cNvPr>
          <p:cNvSpPr>
            <a:spLocks noGrp="1"/>
          </p:cNvSpPr>
          <p:nvPr>
            <p:ph type="title"/>
          </p:nvPr>
        </p:nvSpPr>
        <p:spPr/>
        <p:txBody>
          <a:bodyPr/>
          <a:lstStyle/>
          <a:p>
            <a:pPr lvl="0"/>
            <a:r>
              <a:rPr lang="en-GB" sz="2800" b="1"/>
              <a:t>PIES</a:t>
            </a:r>
          </a:p>
        </p:txBody>
      </p:sp>
      <p:pic>
        <p:nvPicPr>
          <p:cNvPr id="3" name="Picture 2">
            <a:extLst>
              <a:ext uri="{FF2B5EF4-FFF2-40B4-BE49-F238E27FC236}">
                <a16:creationId xmlns:a16="http://schemas.microsoft.com/office/drawing/2014/main" id="{C1CA29C5-5B62-EA3A-FA57-DE108F491FF7}"/>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08393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15279951-0F2E-B14D-723B-86274E111281}"/>
              </a:ext>
            </a:extLst>
          </p:cNvPr>
          <p:cNvSpPr>
            <a:spLocks noGrp="1"/>
          </p:cNvSpPr>
          <p:nvPr>
            <p:ph type="title"/>
          </p:nvPr>
        </p:nvSpPr>
        <p:spPr/>
        <p:txBody>
          <a:bodyPr/>
          <a:lstStyle/>
          <a:p>
            <a:pPr lvl="0"/>
            <a:r>
              <a:rPr lang="en-GB" sz="1800" b="1"/>
              <a:t>Attachment Processes in Amira’s Case</a:t>
            </a:r>
            <a:br>
              <a:rPr lang="en-GB" sz="1800" b="1"/>
            </a:br>
            <a:r>
              <a:rPr lang="en-GB" sz="1800">
                <a:latin typeface="Arial" pitchFamily="34"/>
                <a:cs typeface="Arial" pitchFamily="34"/>
              </a:rPr>
              <a:t>Amira may have experienced inconsistent caregiving, triggering her innate attachment system to seek proximity in times of threat or distress. (Bowlby’s theory of attachment system) </a:t>
            </a:r>
            <a:br>
              <a:rPr lang="en-GB" sz="1800">
                <a:latin typeface="Arial" pitchFamily="34"/>
                <a:cs typeface="Arial" pitchFamily="34"/>
              </a:rPr>
            </a:br>
            <a:r>
              <a:rPr lang="en-GB" sz="1800">
                <a:latin typeface="Arial" pitchFamily="34"/>
                <a:cs typeface="Arial" pitchFamily="34"/>
              </a:rPr>
              <a:t>Because of this, she might lack a reliable, secure base—making her less confident to explore emotionally or socially. </a:t>
            </a:r>
            <a:br>
              <a:rPr lang="en-GB" sz="1800">
                <a:latin typeface="Arial" pitchFamily="34"/>
                <a:cs typeface="Arial" pitchFamily="34"/>
              </a:rPr>
            </a:br>
            <a:r>
              <a:rPr lang="en-GB" sz="1800">
                <a:latin typeface="Arial" pitchFamily="34"/>
                <a:cs typeface="Arial" pitchFamily="34"/>
              </a:rPr>
              <a:t>Her early experiences could have shaped a negative internal working model, leading her to view herself as unlovable or others as unreliable. </a:t>
            </a:r>
            <a:br>
              <a:rPr lang="en-GB" sz="1800">
                <a:latin typeface="Arial" pitchFamily="34"/>
                <a:cs typeface="Arial" pitchFamily="34"/>
              </a:rPr>
            </a:br>
            <a:r>
              <a:rPr lang="en-GB" sz="1800">
                <a:latin typeface="Arial" pitchFamily="34"/>
                <a:cs typeface="Arial" pitchFamily="34"/>
              </a:rPr>
              <a:t>Under stress (e.g., separation, loss), she may react with anxiety, mistrust, or emotional dysregulation—reflecting her working model’s expectations. </a:t>
            </a:r>
            <a:br>
              <a:rPr lang="en-GB" sz="1400"/>
            </a:br>
            <a:endParaRPr lang="en-GB" sz="1400">
              <a:latin typeface="Arial" pitchFamily="34"/>
              <a:cs typeface="Arial" pitchFamily="34"/>
            </a:endParaRPr>
          </a:p>
        </p:txBody>
      </p:sp>
      <p:pic>
        <p:nvPicPr>
          <p:cNvPr id="3" name="Picture 2">
            <a:extLst>
              <a:ext uri="{FF2B5EF4-FFF2-40B4-BE49-F238E27FC236}">
                <a16:creationId xmlns:a16="http://schemas.microsoft.com/office/drawing/2014/main" id="{8CEC5D6C-48A0-10CD-9B9B-1F808E669C24}"/>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00897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D534494E-15DA-183E-A573-EFFAFAE6522C}"/>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66E55857-9EAA-D7CB-4D72-8BE13911118E}"/>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8440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44A2D07-6F11-9B2C-6D16-26F2140594DC}"/>
              </a:ext>
            </a:extLst>
          </p:cNvPr>
          <p:cNvSpPr>
            <a:spLocks noGrp="1"/>
          </p:cNvSpPr>
          <p:nvPr>
            <p:ph type="title"/>
          </p:nvPr>
        </p:nvSpPr>
        <p:spPr/>
        <p:txBody>
          <a:bodyPr/>
          <a:lstStyle/>
          <a:p>
            <a:pPr lvl="0" algn="l"/>
            <a:r>
              <a:rPr lang="en-GB" sz="1800" b="1">
                <a:cs typeface="Arial" pitchFamily="34"/>
              </a:rPr>
              <a:t>Nature &amp; Nurture</a:t>
            </a:r>
            <a:br>
              <a:rPr lang="en-GB" sz="1600">
                <a:latin typeface="Arial" pitchFamily="34"/>
                <a:cs typeface="Arial" pitchFamily="34"/>
              </a:rPr>
            </a:br>
            <a:br>
              <a:rPr lang="en-GB" sz="1600">
                <a:latin typeface="Arial" pitchFamily="34"/>
                <a:cs typeface="Arial" pitchFamily="34"/>
              </a:rPr>
            </a:br>
            <a:r>
              <a:rPr lang="en-GB" sz="1600"/>
              <a:t> </a:t>
            </a:r>
            <a:r>
              <a:rPr lang="en-GB" sz="1600" b="1">
                <a:latin typeface="Arial" pitchFamily="34"/>
                <a:cs typeface="Arial" pitchFamily="34"/>
              </a:rPr>
              <a:t>Nature (Biological Influences): </a:t>
            </a:r>
            <a:r>
              <a:rPr lang="en-GB" sz="1600">
                <a:latin typeface="Arial" pitchFamily="34"/>
                <a:cs typeface="Arial" pitchFamily="34"/>
              </a:rPr>
              <a:t>This involves inherited genetic traits and characteristics. For instance, Amira might have a natural disposition, such as heightened anxiety, which impacts her reactions to the nursery setting (Eley et al., 2013).</a:t>
            </a:r>
            <a:br>
              <a:rPr lang="en-GB" sz="1600">
                <a:latin typeface="Arial" pitchFamily="34"/>
                <a:cs typeface="Arial" pitchFamily="34"/>
              </a:rPr>
            </a:br>
            <a:r>
              <a:rPr lang="en-GB" sz="1600" b="1">
                <a:latin typeface="Arial" pitchFamily="34"/>
                <a:cs typeface="Arial" pitchFamily="34"/>
              </a:rPr>
              <a:t>Nurture (Environmental Influences): </a:t>
            </a:r>
            <a:r>
              <a:rPr lang="en-GB" sz="1600">
                <a:latin typeface="Arial" pitchFamily="34"/>
                <a:cs typeface="Arial" pitchFamily="34"/>
              </a:rPr>
              <a:t>This aspect considers external factors like caregiving and early experiences. Amira’s adjustment to a new environment, relationships with unfamiliar caregivers, and group interactions all contribute to her development (Gervai, 2009).</a:t>
            </a:r>
            <a:br>
              <a:rPr lang="en-GB" sz="1600">
                <a:latin typeface="Arial" pitchFamily="34"/>
                <a:cs typeface="Arial" pitchFamily="34"/>
              </a:rPr>
            </a:br>
            <a:r>
              <a:rPr lang="en-GB" sz="1600">
                <a:latin typeface="Arial" pitchFamily="34"/>
                <a:cs typeface="Arial" pitchFamily="34"/>
              </a:rPr>
              <a:t>Interaction: Nature and nurture interact with each other — genetic tendencies can influence a child’s experience of their environment, while the environment can shape how these traits are displayed. Amira’s biological sensitivity and the nature of her nursery experience together influence her ability to adapt and grow (Gervai, 2009; Eley et al., 2013</a:t>
            </a:r>
            <a:r>
              <a:rPr lang="en-GB" sz="1600"/>
              <a:t>)</a:t>
            </a:r>
            <a:br>
              <a:rPr lang="en-GB" sz="1600">
                <a:latin typeface="Arial" pitchFamily="34"/>
                <a:cs typeface="Arial" pitchFamily="34"/>
              </a:rPr>
            </a:br>
            <a:endParaRPr lang="en-GB" sz="1600">
              <a:latin typeface="Arial" pitchFamily="34"/>
              <a:cs typeface="Arial" pitchFamily="34"/>
            </a:endParaRPr>
          </a:p>
        </p:txBody>
      </p:sp>
      <p:pic>
        <p:nvPicPr>
          <p:cNvPr id="3" name="Picture 2">
            <a:extLst>
              <a:ext uri="{FF2B5EF4-FFF2-40B4-BE49-F238E27FC236}">
                <a16:creationId xmlns:a16="http://schemas.microsoft.com/office/drawing/2014/main" id="{64E91BE4-1C05-830B-803A-E55A9195F8B2}"/>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85119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CDA42A2-0E9B-35E3-A7AC-C9F4518DAB3D}"/>
              </a:ext>
            </a:extLst>
          </p:cNvPr>
          <p:cNvSpPr>
            <a:spLocks noGrp="1"/>
          </p:cNvSpPr>
          <p:nvPr>
            <p:ph type="title"/>
          </p:nvPr>
        </p:nvSpPr>
        <p:spPr/>
        <p:txBody>
          <a:bodyPr/>
          <a:lstStyle/>
          <a:p>
            <a:pPr lvl="0"/>
            <a:r>
              <a:rPr lang="en-GB" sz="1800" b="1"/>
              <a:t>Strengths &amp; Weaknesses of Bowlby’s Theory</a:t>
            </a:r>
          </a:p>
        </p:txBody>
      </p:sp>
      <p:pic>
        <p:nvPicPr>
          <p:cNvPr id="3" name="Picture 2">
            <a:extLst>
              <a:ext uri="{FF2B5EF4-FFF2-40B4-BE49-F238E27FC236}">
                <a16:creationId xmlns:a16="http://schemas.microsoft.com/office/drawing/2014/main" id="{49316AA4-3C0E-935B-83B4-0DB231B3A214}"/>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9395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7338BBEE-FBFC-6EC9-9E31-AC76F498AB2D}"/>
              </a:ext>
            </a:extLst>
          </p:cNvPr>
          <p:cNvSpPr>
            <a:spLocks noGrp="1"/>
          </p:cNvSpPr>
          <p:nvPr>
            <p:ph type="title"/>
          </p:nvPr>
        </p:nvSpPr>
        <p:spPr/>
        <p:txBody>
          <a:bodyPr/>
          <a:lstStyle/>
          <a:p>
            <a:pPr lvl="0" algn="l"/>
            <a:r>
              <a:rPr lang="en-GB" sz="2000" b="1">
                <a:cs typeface="Arial" pitchFamily="34"/>
              </a:rPr>
              <a:t>Conclusion</a:t>
            </a:r>
            <a:br>
              <a:rPr lang="en-GB" sz="1800" b="1">
                <a:latin typeface="Arial" pitchFamily="34"/>
                <a:cs typeface="Arial" pitchFamily="34"/>
              </a:rPr>
            </a:br>
            <a:br>
              <a:rPr lang="en-GB" sz="1800">
                <a:latin typeface="Arial" pitchFamily="34"/>
                <a:cs typeface="Arial" pitchFamily="34"/>
              </a:rPr>
            </a:br>
            <a:r>
              <a:rPr lang="en-GB" sz="1800">
                <a:latin typeface="Arial" pitchFamily="34"/>
                <a:cs typeface="Arial" pitchFamily="34"/>
              </a:rPr>
              <a:t>In summary, Attachment Theory helps us understand Amira's anxiety during separations, limited verbal communication, and low engagement in group play. By fostering consistent and responsive relationships in the nursery, we can provide her with a secure base and support her overall development. However, it's important to recognize that other factors, such as child temperament and the nursery environment, also play significant roles. A holistic and flexible approach from practitioners is essential for Amira's growth.</a:t>
            </a:r>
          </a:p>
        </p:txBody>
      </p:sp>
      <p:pic>
        <p:nvPicPr>
          <p:cNvPr id="3" name="Picture 2">
            <a:extLst>
              <a:ext uri="{FF2B5EF4-FFF2-40B4-BE49-F238E27FC236}">
                <a16:creationId xmlns:a16="http://schemas.microsoft.com/office/drawing/2014/main" id="{52817783-10D9-14D7-2613-E32560E4FE17}"/>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88584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CF282E3A-B9FF-634E-5D75-A8EEF61A1ABF}"/>
              </a:ext>
            </a:extLst>
          </p:cNvPr>
          <p:cNvSpPr>
            <a:spLocks noGrp="1"/>
          </p:cNvSpPr>
          <p:nvPr>
            <p:ph type="title"/>
          </p:nvPr>
        </p:nvSpPr>
        <p:spPr/>
        <p:txBody>
          <a:bodyPr/>
          <a:lstStyle/>
          <a:p>
            <a:pPr lvl="0" algn="l"/>
            <a:br>
              <a:rPr lang="en-GB" sz="1200"/>
            </a:br>
            <a:r>
              <a:rPr lang="en-GB" sz="1200" b="1"/>
              <a:t>References</a:t>
            </a:r>
            <a:br>
              <a:rPr lang="en-GB" sz="1200" b="1"/>
            </a:br>
            <a:br>
              <a:rPr lang="en-GB" sz="1200" b="1"/>
            </a:br>
            <a:r>
              <a:rPr lang="en-GB" sz="1200" b="1"/>
              <a:t>.</a:t>
            </a:r>
            <a:r>
              <a:rPr lang="en-GB" sz="1200">
                <a:latin typeface="Arial" pitchFamily="34"/>
                <a:cs typeface="Arial" pitchFamily="34"/>
              </a:rPr>
              <a:t>Byng-Hall, J. (2001) ‘Attachment as a base for family and couple therapy’, </a:t>
            </a:r>
            <a:r>
              <a:rPr lang="en-GB" sz="1200" i="1">
                <a:latin typeface="Arial" pitchFamily="34"/>
                <a:cs typeface="Arial" pitchFamily="34"/>
              </a:rPr>
              <a:t>Child Psychology and Psychiatry Review</a:t>
            </a:r>
            <a:r>
              <a:rPr lang="en-GB" sz="1200">
                <a:latin typeface="Arial" pitchFamily="34"/>
                <a:cs typeface="Arial" pitchFamily="34"/>
              </a:rPr>
              <a:t>, 6(1), pp. 24–35. Cambridge University Press. Cambridge University Press &amp; Assessme</a:t>
            </a:r>
            <a:br>
              <a:rPr lang="en-GB" sz="1200">
                <a:latin typeface="Arial" pitchFamily="34"/>
                <a:cs typeface="Arial" pitchFamily="34"/>
              </a:rPr>
            </a:br>
            <a:br>
              <a:rPr lang="en-GB" sz="1200">
                <a:latin typeface="Arial" pitchFamily="34"/>
                <a:cs typeface="Arial" pitchFamily="34"/>
              </a:rPr>
            </a:br>
            <a:r>
              <a:rPr lang="en-GB" sz="1200">
                <a:latin typeface="Arial" pitchFamily="34"/>
                <a:cs typeface="Arial" pitchFamily="34"/>
              </a:rPr>
              <a:t>.George, C. and Aikins, J. W. (2023) ‘Developing a secure base in family intervention: using the adult attachment projective system to assess attachment in family relationships’, </a:t>
            </a:r>
            <a:r>
              <a:rPr lang="en-GB" sz="1200" i="1">
                <a:latin typeface="Arial" pitchFamily="34"/>
                <a:cs typeface="Arial" pitchFamily="34"/>
              </a:rPr>
              <a:t>Frontiers in Psychology</a:t>
            </a:r>
            <a:r>
              <a:rPr lang="en-GB" sz="1200">
                <a:latin typeface="Arial" pitchFamily="34"/>
                <a:cs typeface="Arial" pitchFamily="34"/>
              </a:rPr>
              <a:t>, 14:1291661. </a:t>
            </a:r>
            <a:br>
              <a:rPr lang="en-GB" sz="1200">
                <a:latin typeface="Arial" pitchFamily="34"/>
                <a:cs typeface="Arial" pitchFamily="34"/>
              </a:rPr>
            </a:br>
            <a:br>
              <a:rPr lang="en-GB" sz="1200">
                <a:latin typeface="Arial" pitchFamily="34"/>
                <a:cs typeface="Arial" pitchFamily="34"/>
              </a:rPr>
            </a:br>
            <a:r>
              <a:rPr lang="en-GB" sz="1200">
                <a:latin typeface="Arial" pitchFamily="34"/>
                <a:cs typeface="Arial" pitchFamily="34"/>
              </a:rPr>
              <a:t>.Dozier, M., et al. (2022) ‘Parenting interventions to support parent/child attachment and psychosocial adjustment in foster and adoptive parents and children: a systematic review’, </a:t>
            </a:r>
            <a:r>
              <a:rPr lang="en-GB" sz="1200" i="1">
                <a:latin typeface="Arial" pitchFamily="34"/>
                <a:cs typeface="Arial" pitchFamily="34"/>
              </a:rPr>
              <a:t>Campbell Systematic Reviews</a:t>
            </a:r>
            <a:r>
              <a:rPr lang="en-GB" sz="1200">
                <a:latin typeface="Arial" pitchFamily="34"/>
                <a:cs typeface="Arial" pitchFamily="34"/>
              </a:rPr>
              <a:t>. </a:t>
            </a:r>
            <a:br>
              <a:rPr lang="en-GB" sz="1200">
                <a:latin typeface="Arial" pitchFamily="34"/>
                <a:cs typeface="Arial" pitchFamily="34"/>
              </a:rPr>
            </a:br>
            <a:br>
              <a:rPr lang="en-GB" sz="1200">
                <a:latin typeface="Arial" pitchFamily="34"/>
                <a:cs typeface="Arial" pitchFamily="34"/>
              </a:rPr>
            </a:br>
            <a:r>
              <a:rPr lang="en-GB" sz="1200">
                <a:latin typeface="Arial" pitchFamily="34"/>
                <a:cs typeface="Arial" pitchFamily="34"/>
              </a:rPr>
              <a:t>.Wright, B. and Edginton, E. (2016) ‘Evidence-based parenting interventions to promote secure attachment: findings from a systematic review and meta-analysis’, </a:t>
            </a:r>
            <a:r>
              <a:rPr lang="en-GB" sz="1200" i="1">
                <a:latin typeface="Arial" pitchFamily="34"/>
                <a:cs typeface="Arial" pitchFamily="34"/>
              </a:rPr>
              <a:t>Global Pediatric Health</a:t>
            </a:r>
            <a:r>
              <a:rPr lang="en-GB" sz="1200">
                <a:latin typeface="Arial" pitchFamily="34"/>
                <a:cs typeface="Arial" pitchFamily="34"/>
              </a:rPr>
              <a:t>,</a:t>
            </a:r>
            <a:br>
              <a:rPr lang="en-GB" sz="1200"/>
            </a:br>
            <a:br>
              <a:rPr lang="en-GB" sz="2000"/>
            </a:br>
            <a:br>
              <a:rPr lang="en-GB" sz="2000"/>
            </a:br>
            <a:br>
              <a:rPr lang="en-GB" sz="1400"/>
            </a:br>
            <a:r>
              <a:rPr lang="en-GB" sz="1400"/>
              <a:t> </a:t>
            </a:r>
            <a:br>
              <a:rPr lang="en-GB" sz="1400"/>
            </a:br>
            <a:r>
              <a:rPr lang="en-GB" sz="1400"/>
              <a:t>.Sivo, I. (2025) </a:t>
            </a:r>
            <a:r>
              <a:rPr lang="en-GB" sz="1400" i="1"/>
              <a:t>What is PIES in Child Development?</a:t>
            </a:r>
            <a:br>
              <a:rPr lang="en-GB" sz="1400"/>
            </a:br>
            <a:br>
              <a:rPr lang="en-GB" sz="1400"/>
            </a:br>
            <a:endParaRPr lang="en-GB" sz="1400"/>
          </a:p>
        </p:txBody>
      </p:sp>
      <p:pic>
        <p:nvPicPr>
          <p:cNvPr id="3" name="Picture 2">
            <a:extLst>
              <a:ext uri="{FF2B5EF4-FFF2-40B4-BE49-F238E27FC236}">
                <a16:creationId xmlns:a16="http://schemas.microsoft.com/office/drawing/2014/main" id="{C329C158-28DE-10A7-7611-935384EC363E}"/>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66979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589</Words>
  <Application>Microsoft Office PowerPoint</Application>
  <PresentationFormat>Widescreen</PresentationFormat>
  <Paragraphs>12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Sagona Book</vt:lpstr>
      <vt:lpstr>Office Theme</vt:lpstr>
      <vt:lpstr>Supporting Amira: A Practitioner’s Plan Using Bowlby’s Attachment Theory Early Years Nursery Setting – 3-Year-Old Case Study    </vt:lpstr>
      <vt:lpstr>AKNOWLEDG</vt:lpstr>
      <vt:lpstr>DEVELOPMENTAL PSYCHOLOGY</vt:lpstr>
      <vt:lpstr>CASE STUDY</vt:lpstr>
      <vt:lpstr>BACKGROUND OF THE THEORY</vt:lpstr>
      <vt:lpstr>BACKGROUND OF THE THEORY</vt:lpstr>
      <vt:lpstr>PIES</vt:lpstr>
      <vt:lpstr>Attachment Processes in Amira’s Case Amira may have experienced inconsistent caregiving, triggering her innate attachment system to seek proximity in times of threat or distress. (Bowlby’s theory of attachment system)  Because of this, she might lack a reliable, secure base—making her less confident to explore emotionally or socially.  Her early experiences could have shaped a negative internal working model, leading her to view herself as unlovable or others as unreliable.  Under stress (e.g., separation, loss), she may react with anxiety, mistrust, or emotional dysregulation—reflecting her working model’s expectations.  </vt:lpstr>
      <vt:lpstr>PowerPoint Presentation</vt:lpstr>
      <vt:lpstr>Nature &amp; Nurture   Nature (Biological Influences): This involves inherited genetic traits and characteristics. For instance, Amira might have a natural disposition, such as heightened anxiety, which impacts her reactions to the nursery setting (Eley et al., 2013). Nurture (Environmental Influences): This aspect considers external factors like caregiving and early experiences. Amira’s adjustment to a new environment, relationships with unfamiliar caregivers, and group interactions all contribute to her development (Gervai, 2009). Interaction: Nature and nurture interact with each other — genetic tendencies can influence a child’s experience of their environment, while the environment can shape how these traits are displayed. Amira’s biological sensitivity and the nature of her nursery experience together influence her ability to adapt and grow (Gervai, 2009; Eley et al., 2013) </vt:lpstr>
      <vt:lpstr>Strengths &amp; Weaknesses of Bowlby’s Theory</vt:lpstr>
      <vt:lpstr>Conclusion  In summary, Attachment Theory helps us understand Amira's anxiety during separations, limited verbal communication, and low engagement in group play. By fostering consistent and responsive relationships in the nursery, we can provide her with a secure base and support her overall development. However, it's important to recognize that other factors, such as child temperament and the nursery environment, also play significant roles. A holistic and flexible approach from practitioners is essential for Amira's growth.</vt:lpstr>
      <vt:lpstr> References  .Byng-Hall, J. (2001) ‘Attachment as a base for family and couple therapy’, Child Psychology and Psychiatry Review, 6(1), pp. 24–35. Cambridge University Press. Cambridge University Press &amp; Assessme  .George, C. and Aikins, J. W. (2023) ‘Developing a secure base in family intervention: using the adult attachment projective system to assess attachment in family relationships’, Frontiers in Psychology, 14:1291661.   .Dozier, M., et al. (2022) ‘Parenting interventions to support parent/child attachment and psychosocial adjustment in foster and adoptive parents and children: a systematic review’, Campbell Systematic Reviews.   .Wright, B. and Edginton, E. (2016) ‘Evidence-based parenting interventions to promote secure attachment: findings from a systematic review and meta-analysis’, Global Pediatric Health,      .Sivo, I. (2025) What is PIES in Child Development?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Farzaneh Biglar</dc:creator>
  <cp:lastModifiedBy>Farzaneh Biglar</cp:lastModifiedBy>
  <cp:revision>1</cp:revision>
  <dcterms:created xsi:type="dcterms:W3CDTF">2025-11-17T00:48:43Z</dcterms:created>
  <dcterms:modified xsi:type="dcterms:W3CDTF">2025-11-17T00:48:43Z</dcterms:modified>
</cp:coreProperties>
</file>