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1"/>
  </p:notesMasterIdLst>
  <p:sldIdLst>
    <p:sldId id="256" r:id="rId2"/>
    <p:sldId id="257" r:id="rId3"/>
    <p:sldId id="329" r:id="rId4"/>
    <p:sldId id="342" r:id="rId5"/>
    <p:sldId id="339" r:id="rId6"/>
    <p:sldId id="343" r:id="rId7"/>
    <p:sldId id="344" r:id="rId8"/>
    <p:sldId id="330" r:id="rId9"/>
    <p:sldId id="332" r:id="rId10"/>
    <p:sldId id="333" r:id="rId11"/>
    <p:sldId id="338" r:id="rId12"/>
    <p:sldId id="337" r:id="rId13"/>
    <p:sldId id="345" r:id="rId14"/>
    <p:sldId id="258" r:id="rId15"/>
    <p:sldId id="259" r:id="rId16"/>
    <p:sldId id="340" r:id="rId17"/>
    <p:sldId id="341" r:id="rId18"/>
    <p:sldId id="260" r:id="rId19"/>
    <p:sldId id="346"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23F644-18CF-4A0C-8E81-7A4F48332D9A}" type="datetimeFigureOut">
              <a:rPr lang="en-GB" smtClean="0"/>
              <a:t>17/11/2022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3A8CC9-AD5D-41BF-8423-38610E59DA22}" type="slidenum">
              <a:rPr lang="en-GB" smtClean="0"/>
              <a:t>‹#›</a:t>
            </a:fld>
            <a:endParaRPr lang="en-GB"/>
          </a:p>
        </p:txBody>
      </p:sp>
    </p:spTree>
    <p:extLst>
      <p:ext uri="{BB962C8B-B14F-4D97-AF65-F5344CB8AC3E}">
        <p14:creationId xmlns:p14="http://schemas.microsoft.com/office/powerpoint/2010/main" val="495268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3A8CC9-AD5D-41BF-8423-38610E59DA22}" type="slidenum">
              <a:rPr lang="en-GB" smtClean="0"/>
              <a:t>7</a:t>
            </a:fld>
            <a:endParaRPr lang="en-GB"/>
          </a:p>
        </p:txBody>
      </p:sp>
    </p:spTree>
    <p:extLst>
      <p:ext uri="{BB962C8B-B14F-4D97-AF65-F5344CB8AC3E}">
        <p14:creationId xmlns:p14="http://schemas.microsoft.com/office/powerpoint/2010/main" val="622562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718C3492-E276-433B-9EF6-05B888E8078A}" type="datetimeFigureOut">
              <a:rPr lang="en-GB" smtClean="0"/>
              <a:t>17/11/2022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33735CB5-9632-4480-A12D-951D5D71298A}"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18C3492-E276-433B-9EF6-05B888E8078A}"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18C3492-E276-433B-9EF6-05B888E8078A}"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33735CB5-9632-4480-A12D-951D5D71298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18C3492-E276-433B-9EF6-05B888E8078A}"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18C3492-E276-433B-9EF6-05B888E8078A}" type="datetimeFigureOut">
              <a:rPr lang="en-GB" smtClean="0"/>
              <a:t>17/11/2022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18C3492-E276-433B-9EF6-05B888E8078A}" type="datetimeFigureOut">
              <a:rPr lang="en-GB" smtClean="0"/>
              <a:t>17/11/2022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8C3492-E276-433B-9EF6-05B888E8078A}" type="datetimeFigureOut">
              <a:rPr lang="en-GB" smtClean="0"/>
              <a:t>17/11/2022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18C3492-E276-433B-9EF6-05B888E8078A}"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18C3492-E276-433B-9EF6-05B888E8078A}"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18C3492-E276-433B-9EF6-05B888E8078A}"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18C3492-E276-433B-9EF6-05B888E8078A}"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35CB5-9632-4480-A12D-951D5D71298A}"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24820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527946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2497465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430398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467271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718C3492-E276-433B-9EF6-05B888E8078A}" type="datetimeFigureOut">
              <a:rPr lang="en-GB" smtClean="0"/>
              <a:t>17/11/2022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33735CB5-9632-4480-A12D-951D5D71298A}"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bbc.com/future/article/20211215-the-buildings-made-from-rubbish" TargetMode="Externa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Site Waste Management Plan</a:t>
            </a:r>
          </a:p>
        </p:txBody>
      </p:sp>
      <p:sp>
        <p:nvSpPr>
          <p:cNvPr id="3" name="Subtitle 2"/>
          <p:cNvSpPr>
            <a:spLocks noGrp="1"/>
          </p:cNvSpPr>
          <p:nvPr>
            <p:ph type="subTitle" idx="1"/>
          </p:nvPr>
        </p:nvSpPr>
        <p:spPr/>
        <p:txBody>
          <a:bodyPr/>
          <a:lstStyle/>
          <a:p>
            <a:endParaRPr lang="en-GB" dirty="0"/>
          </a:p>
          <a:p>
            <a:r>
              <a:rPr lang="en-GB" dirty="0"/>
              <a:t>Rhodri Thomas</a:t>
            </a:r>
          </a:p>
        </p:txBody>
      </p:sp>
    </p:spTree>
    <p:extLst>
      <p:ext uri="{BB962C8B-B14F-4D97-AF65-F5344CB8AC3E}">
        <p14:creationId xmlns:p14="http://schemas.microsoft.com/office/powerpoint/2010/main" val="3047171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a Site Waste Management Plan?</a:t>
            </a:r>
          </a:p>
        </p:txBody>
      </p:sp>
      <p:sp>
        <p:nvSpPr>
          <p:cNvPr id="3" name="Content Placeholder 2"/>
          <p:cNvSpPr>
            <a:spLocks noGrp="1"/>
          </p:cNvSpPr>
          <p:nvPr>
            <p:ph idx="1"/>
          </p:nvPr>
        </p:nvSpPr>
        <p:spPr/>
        <p:txBody>
          <a:bodyPr/>
          <a:lstStyle/>
          <a:p>
            <a:endParaRPr lang="en-GB" dirty="0"/>
          </a:p>
          <a:p>
            <a:endParaRPr lang="en-GB" dirty="0"/>
          </a:p>
          <a:p>
            <a:r>
              <a:rPr lang="en-GB" dirty="0"/>
              <a:t>A SWMP sets out how resources will be managed and waste controlled at all stages during a construction project</a:t>
            </a:r>
          </a:p>
        </p:txBody>
      </p:sp>
    </p:spTree>
    <p:extLst>
      <p:ext uri="{BB962C8B-B14F-4D97-AF65-F5344CB8AC3E}">
        <p14:creationId xmlns:p14="http://schemas.microsoft.com/office/powerpoint/2010/main" val="2208153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6048672" cy="1040160"/>
          </a:xfrm>
        </p:spPr>
        <p:txBody>
          <a:bodyPr/>
          <a:lstStyle/>
          <a:p>
            <a:r>
              <a:rPr lang="en-US" dirty="0">
                <a:solidFill>
                  <a:srgbClr val="E90268"/>
                </a:solidFill>
              </a:rPr>
              <a:t>What is waste?</a:t>
            </a:r>
          </a:p>
        </p:txBody>
      </p:sp>
      <p:sp>
        <p:nvSpPr>
          <p:cNvPr id="3" name="Content Placeholder 2"/>
          <p:cNvSpPr>
            <a:spLocks noGrp="1"/>
          </p:cNvSpPr>
          <p:nvPr>
            <p:ph sz="quarter" idx="10"/>
          </p:nvPr>
        </p:nvSpPr>
        <p:spPr>
          <a:xfrm>
            <a:off x="-180528" y="1258937"/>
            <a:ext cx="8229600" cy="4755600"/>
          </a:xfrm>
        </p:spPr>
        <p:txBody>
          <a:bodyPr/>
          <a:lstStyle/>
          <a:p>
            <a:pPr eaLnBrk="1" hangingPunct="1"/>
            <a:r>
              <a:rPr lang="en-GB" dirty="0"/>
              <a:t>Waste is:</a:t>
            </a:r>
          </a:p>
          <a:p>
            <a:pPr lvl="1" eaLnBrk="1" hangingPunct="1"/>
            <a:r>
              <a:rPr lang="en-GB" dirty="0"/>
              <a:t>any substance which constitutes a scrap material or effluent or otherwise any unwanted surplus arising from the application of any process</a:t>
            </a:r>
          </a:p>
          <a:p>
            <a:pPr lvl="1" eaLnBrk="1" hangingPunct="1"/>
            <a:endParaRPr lang="en-GB" dirty="0"/>
          </a:p>
          <a:p>
            <a:pPr lvl="1" eaLnBrk="1" hangingPunct="1"/>
            <a:r>
              <a:rPr lang="en-GB" dirty="0"/>
              <a:t>any substance or </a:t>
            </a:r>
            <a:br>
              <a:rPr lang="en-GB" dirty="0"/>
            </a:br>
            <a:r>
              <a:rPr lang="en-GB" dirty="0"/>
              <a:t>article which requires to </a:t>
            </a:r>
            <a:br>
              <a:rPr lang="en-GB" dirty="0"/>
            </a:br>
            <a:r>
              <a:rPr lang="en-GB" dirty="0"/>
              <a:t>be disposed of as being </a:t>
            </a:r>
            <a:br>
              <a:rPr lang="en-GB" dirty="0"/>
            </a:br>
            <a:r>
              <a:rPr lang="en-GB" dirty="0"/>
              <a:t>broken, worn out, </a:t>
            </a:r>
            <a:br>
              <a:rPr lang="en-GB" dirty="0"/>
            </a:br>
            <a:r>
              <a:rPr lang="en-GB" dirty="0"/>
              <a:t>contaminated or </a:t>
            </a:r>
            <a:br>
              <a:rPr lang="en-GB" dirty="0"/>
            </a:br>
            <a:r>
              <a:rPr lang="en-GB" dirty="0"/>
              <a:t>otherwise spoiled.</a:t>
            </a:r>
          </a:p>
          <a:p>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76700" y="4055300"/>
            <a:ext cx="5067300" cy="278914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BC3B34-95CF-471F-66B8-EB7F796FC496}"/>
              </a:ext>
            </a:extLst>
          </p:cNvPr>
          <p:cNvSpPr>
            <a:spLocks noGrp="1"/>
          </p:cNvSpPr>
          <p:nvPr>
            <p:ph sz="quarter" idx="10"/>
          </p:nvPr>
        </p:nvSpPr>
        <p:spPr>
          <a:xfrm>
            <a:off x="395536" y="548680"/>
            <a:ext cx="8229600" cy="4755600"/>
          </a:xfrm>
        </p:spPr>
        <p:txBody>
          <a:bodyPr/>
          <a:lstStyle/>
          <a:p>
            <a:r>
              <a:rPr lang="en-GB" dirty="0">
                <a:hlinkClick r:id="rId2"/>
              </a:rPr>
              <a:t>The industry creating a third of the world's waste - BBC Future</a:t>
            </a:r>
            <a:endParaRPr lang="en-GB" dirty="0"/>
          </a:p>
        </p:txBody>
      </p:sp>
      <p:pic>
        <p:nvPicPr>
          <p:cNvPr id="4" name="Picture 3">
            <a:extLst>
              <a:ext uri="{FF2B5EF4-FFF2-40B4-BE49-F238E27FC236}">
                <a16:creationId xmlns:a16="http://schemas.microsoft.com/office/drawing/2014/main" id="{1B3BA57A-9717-4570-2300-A55355A2939D}"/>
              </a:ext>
            </a:extLst>
          </p:cNvPr>
          <p:cNvPicPr>
            <a:picLocks noChangeAspect="1"/>
          </p:cNvPicPr>
          <p:nvPr/>
        </p:nvPicPr>
        <p:blipFill>
          <a:blip r:embed="rId3"/>
          <a:stretch>
            <a:fillRect/>
          </a:stretch>
        </p:blipFill>
        <p:spPr>
          <a:xfrm>
            <a:off x="2960" y="2276872"/>
            <a:ext cx="9144000" cy="4307001"/>
          </a:xfrm>
          <a:prstGeom prst="rect">
            <a:avLst/>
          </a:prstGeom>
        </p:spPr>
      </p:pic>
    </p:spTree>
    <p:extLst>
      <p:ext uri="{BB962C8B-B14F-4D97-AF65-F5344CB8AC3E}">
        <p14:creationId xmlns:p14="http://schemas.microsoft.com/office/powerpoint/2010/main" val="215251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B9B418-BB89-9BED-E9BE-3CFCE18FD82D}"/>
              </a:ext>
            </a:extLst>
          </p:cNvPr>
          <p:cNvSpPr>
            <a:spLocks noGrp="1"/>
          </p:cNvSpPr>
          <p:nvPr>
            <p:ph sz="quarter" idx="10"/>
          </p:nvPr>
        </p:nvSpPr>
        <p:spPr>
          <a:xfrm>
            <a:off x="251520" y="1340768"/>
            <a:ext cx="8435280" cy="4786432"/>
          </a:xfrm>
        </p:spPr>
        <p:txBody>
          <a:bodyPr/>
          <a:lstStyle/>
          <a:p>
            <a:r>
              <a:rPr lang="en-GB" i="0" dirty="0">
                <a:effectLst/>
                <a:latin typeface="Arial" panose="020B0604020202020204" pitchFamily="34" charset="0"/>
              </a:rPr>
              <a:t>The </a:t>
            </a:r>
            <a:r>
              <a:rPr lang="en-GB" i="0" u="none" strike="noStrike" dirty="0">
                <a:effectLst/>
                <a:latin typeface="Arial" panose="020B0604020202020204" pitchFamily="34" charset="0"/>
              </a:rPr>
              <a:t>UK construction industry</a:t>
            </a:r>
            <a:r>
              <a:rPr lang="en-GB" i="0" dirty="0">
                <a:effectLst/>
                <a:latin typeface="Arial" panose="020B0604020202020204" pitchFamily="34" charset="0"/>
              </a:rPr>
              <a:t> is the largest </a:t>
            </a:r>
            <a:r>
              <a:rPr lang="en-GB" i="0" u="none" strike="noStrike" dirty="0">
                <a:effectLst/>
                <a:latin typeface="Arial" panose="020B0604020202020204" pitchFamily="34" charset="0"/>
              </a:rPr>
              <a:t>consumer</a:t>
            </a:r>
            <a:r>
              <a:rPr lang="en-GB" i="0" dirty="0">
                <a:effectLst/>
                <a:latin typeface="Arial" panose="020B0604020202020204" pitchFamily="34" charset="0"/>
              </a:rPr>
              <a:t> of </a:t>
            </a:r>
            <a:r>
              <a:rPr lang="en-GB" i="0" u="none" strike="noStrike" dirty="0">
                <a:effectLst/>
                <a:latin typeface="Arial" panose="020B0604020202020204" pitchFamily="34" charset="0"/>
              </a:rPr>
              <a:t>resources</a:t>
            </a:r>
            <a:r>
              <a:rPr lang="en-GB" i="0" dirty="0">
                <a:effectLst/>
                <a:latin typeface="Arial" panose="020B0604020202020204" pitchFamily="34" charset="0"/>
              </a:rPr>
              <a:t>, requiring more than 400 million tonnes of </a:t>
            </a:r>
            <a:r>
              <a:rPr lang="en-GB" i="0" u="none" strike="noStrike" dirty="0">
                <a:effectLst/>
                <a:latin typeface="Arial" panose="020B0604020202020204" pitchFamily="34" charset="0"/>
              </a:rPr>
              <a:t>material</a:t>
            </a:r>
            <a:r>
              <a:rPr lang="en-GB" i="0" dirty="0">
                <a:effectLst/>
                <a:latin typeface="Arial" panose="020B0604020202020204" pitchFamily="34" charset="0"/>
              </a:rPr>
              <a:t> a year (ref. Davis Langdon). 32% of </a:t>
            </a:r>
            <a:r>
              <a:rPr lang="en-GB" i="0" u="none" strike="noStrike" dirty="0">
                <a:effectLst/>
                <a:latin typeface="Arial" panose="020B0604020202020204" pitchFamily="34" charset="0"/>
              </a:rPr>
              <a:t>landfill</a:t>
            </a:r>
            <a:r>
              <a:rPr lang="en-GB" i="0" dirty="0">
                <a:effectLst/>
                <a:latin typeface="Arial" panose="020B0604020202020204" pitchFamily="34" charset="0"/>
              </a:rPr>
              <a:t> </a:t>
            </a:r>
            <a:r>
              <a:rPr lang="en-GB" i="0" u="none" strike="noStrike" dirty="0">
                <a:effectLst/>
                <a:latin typeface="Arial" panose="020B0604020202020204" pitchFamily="34" charset="0"/>
              </a:rPr>
              <a:t>waste</a:t>
            </a:r>
            <a:r>
              <a:rPr lang="en-GB" i="0" dirty="0">
                <a:effectLst/>
                <a:latin typeface="Arial" panose="020B0604020202020204" pitchFamily="34" charset="0"/>
              </a:rPr>
              <a:t> comes from the </a:t>
            </a:r>
            <a:r>
              <a:rPr lang="en-GB" i="0" u="none" strike="noStrike" dirty="0">
                <a:effectLst/>
                <a:latin typeface="Arial" panose="020B0604020202020204" pitchFamily="34" charset="0"/>
              </a:rPr>
              <a:t>construction</a:t>
            </a:r>
            <a:r>
              <a:rPr lang="en-GB" i="0" dirty="0">
                <a:effectLst/>
                <a:latin typeface="Arial" panose="020B0604020202020204" pitchFamily="34" charset="0"/>
              </a:rPr>
              <a:t> and </a:t>
            </a:r>
            <a:r>
              <a:rPr lang="en-GB" i="0" u="none" strike="noStrike" dirty="0">
                <a:effectLst/>
                <a:latin typeface="Arial" panose="020B0604020202020204" pitchFamily="34" charset="0"/>
              </a:rPr>
              <a:t>demolition</a:t>
            </a:r>
            <a:r>
              <a:rPr lang="en-GB" i="0" dirty="0">
                <a:effectLst/>
                <a:latin typeface="Arial" panose="020B0604020202020204" pitchFamily="34" charset="0"/>
              </a:rPr>
              <a:t> of </a:t>
            </a:r>
            <a:r>
              <a:rPr lang="en-GB" i="0" u="none" strike="noStrike" dirty="0">
                <a:effectLst/>
                <a:latin typeface="Arial" panose="020B0604020202020204" pitchFamily="34" charset="0"/>
              </a:rPr>
              <a:t>buildings</a:t>
            </a:r>
            <a:r>
              <a:rPr lang="en-GB" i="0" dirty="0">
                <a:effectLst/>
                <a:latin typeface="Arial" panose="020B0604020202020204" pitchFamily="34" charset="0"/>
              </a:rPr>
              <a:t> and 13% of </a:t>
            </a:r>
            <a:r>
              <a:rPr lang="en-GB" i="0" u="none" strike="noStrike" dirty="0">
                <a:effectLst/>
                <a:latin typeface="Arial" panose="020B0604020202020204" pitchFamily="34" charset="0"/>
              </a:rPr>
              <a:t>products</a:t>
            </a:r>
            <a:r>
              <a:rPr lang="en-GB" i="0" dirty="0">
                <a:effectLst/>
                <a:latin typeface="Arial" panose="020B0604020202020204" pitchFamily="34" charset="0"/>
              </a:rPr>
              <a:t> delivered to </a:t>
            </a:r>
            <a:r>
              <a:rPr lang="en-GB" i="0" u="none" strike="noStrike" dirty="0">
                <a:effectLst/>
                <a:latin typeface="Arial" panose="020B0604020202020204" pitchFamily="34" charset="0"/>
              </a:rPr>
              <a:t>construction sites</a:t>
            </a:r>
            <a:r>
              <a:rPr lang="en-GB" i="0" dirty="0">
                <a:effectLst/>
                <a:latin typeface="Arial" panose="020B0604020202020204" pitchFamily="34" charset="0"/>
              </a:rPr>
              <a:t> are sent directly to </a:t>
            </a:r>
            <a:r>
              <a:rPr lang="en-GB" i="0" u="none" strike="noStrike" dirty="0">
                <a:effectLst/>
                <a:latin typeface="Arial" panose="020B0604020202020204" pitchFamily="34" charset="0"/>
              </a:rPr>
              <a:t>landfill</a:t>
            </a:r>
            <a:r>
              <a:rPr lang="en-GB" i="0" dirty="0">
                <a:effectLst/>
                <a:latin typeface="Arial" panose="020B0604020202020204" pitchFamily="34" charset="0"/>
              </a:rPr>
              <a:t> without being used (ref. </a:t>
            </a:r>
            <a:r>
              <a:rPr lang="en-GB" i="0" u="none" strike="noStrike" dirty="0">
                <a:effectLst/>
                <a:latin typeface="Arial" panose="020B0604020202020204" pitchFamily="34" charset="0"/>
              </a:rPr>
              <a:t>Technology Strategy Board</a:t>
            </a:r>
            <a:r>
              <a:rPr lang="en-GB" i="0" dirty="0">
                <a:effectLst/>
                <a:latin typeface="Arial" panose="020B0604020202020204" pitchFamily="34" charset="0"/>
              </a:rPr>
              <a:t>).</a:t>
            </a:r>
            <a:endParaRPr lang="en-GB" dirty="0"/>
          </a:p>
        </p:txBody>
      </p:sp>
    </p:spTree>
    <p:extLst>
      <p:ext uri="{BB962C8B-B14F-4D97-AF65-F5344CB8AC3E}">
        <p14:creationId xmlns:p14="http://schemas.microsoft.com/office/powerpoint/2010/main" val="2205179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D2501-DE42-C4D3-A78A-3CB1390604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EA4837C-ED14-849C-5139-05DF1B3EF227}"/>
              </a:ext>
            </a:extLst>
          </p:cNvPr>
          <p:cNvSpPr>
            <a:spLocks noGrp="1"/>
          </p:cNvSpPr>
          <p:nvPr>
            <p:ph sz="quarter" idx="10"/>
          </p:nvPr>
        </p:nvSpPr>
        <p:spPr/>
        <p:txBody>
          <a:bodyPr/>
          <a:lstStyle/>
          <a:p>
            <a:endParaRPr lang="en-GB"/>
          </a:p>
        </p:txBody>
      </p:sp>
      <p:pic>
        <p:nvPicPr>
          <p:cNvPr id="1026" name="Picture 2" descr="30% of building materials delivered to a construction site can end up as waste.">
            <a:extLst>
              <a:ext uri="{FF2B5EF4-FFF2-40B4-BE49-F238E27FC236}">
                <a16:creationId xmlns:a16="http://schemas.microsoft.com/office/drawing/2014/main" id="{7ABEC028-5F5B-3DC5-4A8E-A29B23547D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431323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A5EF8F-C6CF-86D5-03A2-357DA0109365}"/>
              </a:ext>
            </a:extLst>
          </p:cNvPr>
          <p:cNvSpPr txBox="1"/>
          <p:nvPr/>
        </p:nvSpPr>
        <p:spPr>
          <a:xfrm>
            <a:off x="438145" y="4437112"/>
            <a:ext cx="8435280" cy="1938992"/>
          </a:xfrm>
          <a:prstGeom prst="rect">
            <a:avLst/>
          </a:prstGeom>
          <a:noFill/>
        </p:spPr>
        <p:txBody>
          <a:bodyPr wrap="square">
            <a:spAutoFit/>
          </a:bodyPr>
          <a:lstStyle/>
          <a:p>
            <a:r>
              <a:rPr lang="en-GB" sz="2400" b="0" i="0" dirty="0">
                <a:effectLst/>
                <a:latin typeface="Work Sans" panose="020B0604020202020204" pitchFamily="2" charset="0"/>
              </a:rPr>
              <a:t>Some of these materials, like concrete and metal, are relatively cost-effective to recycle or repurpose. However, brick and clay tiles and gypsum drywall are much less reusable, therefore ending up in landfills in much higher quantities.</a:t>
            </a:r>
            <a:endParaRPr lang="en-GB" sz="2400" dirty="0"/>
          </a:p>
        </p:txBody>
      </p:sp>
    </p:spTree>
    <p:extLst>
      <p:ext uri="{BB962C8B-B14F-4D97-AF65-F5344CB8AC3E}">
        <p14:creationId xmlns:p14="http://schemas.microsoft.com/office/powerpoint/2010/main" val="3262795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13534-4372-D5FA-5BAB-D9FC9D78D1A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EF09BE2-CF82-CBFA-8E76-7A64E6AB4A76}"/>
              </a:ext>
            </a:extLst>
          </p:cNvPr>
          <p:cNvPicPr>
            <a:picLocks noGrp="1" noChangeAspect="1"/>
          </p:cNvPicPr>
          <p:nvPr>
            <p:ph sz="quarter" idx="10"/>
          </p:nvPr>
        </p:nvPicPr>
        <p:blipFill rotWithShape="1">
          <a:blip r:embed="rId3"/>
          <a:srcRect l="11611" t="52337" r="55578" b="33424"/>
          <a:stretch/>
        </p:blipFill>
        <p:spPr>
          <a:xfrm>
            <a:off x="1943199" y="5589240"/>
            <a:ext cx="7200801" cy="1224136"/>
          </a:xfrm>
        </p:spPr>
      </p:pic>
      <p:pic>
        <p:nvPicPr>
          <p:cNvPr id="7" name="Picture 6">
            <a:extLst>
              <a:ext uri="{FF2B5EF4-FFF2-40B4-BE49-F238E27FC236}">
                <a16:creationId xmlns:a16="http://schemas.microsoft.com/office/drawing/2014/main" id="{FC832ADE-99FD-FFA3-2B51-51652BFC0FED}"/>
              </a:ext>
            </a:extLst>
          </p:cNvPr>
          <p:cNvPicPr>
            <a:picLocks noChangeAspect="1"/>
          </p:cNvPicPr>
          <p:nvPr/>
        </p:nvPicPr>
        <p:blipFill rotWithShape="1">
          <a:blip r:embed="rId4"/>
          <a:srcRect l="15574" t="13818" r="59576" b="4731"/>
          <a:stretch/>
        </p:blipFill>
        <p:spPr>
          <a:xfrm>
            <a:off x="-37022" y="0"/>
            <a:ext cx="4353009" cy="5589240"/>
          </a:xfrm>
          <a:prstGeom prst="rect">
            <a:avLst/>
          </a:prstGeom>
        </p:spPr>
      </p:pic>
    </p:spTree>
    <p:extLst>
      <p:ext uri="{BB962C8B-B14F-4D97-AF65-F5344CB8AC3E}">
        <p14:creationId xmlns:p14="http://schemas.microsoft.com/office/powerpoint/2010/main" val="2258882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E90268"/>
                </a:solidFill>
              </a:rPr>
              <a:t>Types of waste</a:t>
            </a:r>
          </a:p>
        </p:txBody>
      </p:sp>
      <p:sp>
        <p:nvSpPr>
          <p:cNvPr id="3" name="Content Placeholder 2"/>
          <p:cNvSpPr>
            <a:spLocks noGrp="1"/>
          </p:cNvSpPr>
          <p:nvPr>
            <p:ph sz="quarter" idx="10"/>
          </p:nvPr>
        </p:nvSpPr>
        <p:spPr/>
        <p:txBody>
          <a:bodyPr>
            <a:normAutofit fontScale="92500" lnSpcReduction="10000"/>
          </a:bodyPr>
          <a:lstStyle/>
          <a:p>
            <a:pPr marL="137160" indent="0">
              <a:buNone/>
            </a:pPr>
            <a:r>
              <a:rPr lang="en-GB" b="1" dirty="0"/>
              <a:t>Controlled waste</a:t>
            </a:r>
          </a:p>
          <a:p>
            <a:pPr marL="137160" indent="0">
              <a:buNone/>
            </a:pPr>
            <a:r>
              <a:rPr lang="en-GB" dirty="0"/>
              <a:t>Building and demolition waste and household industrial and commercial waste.</a:t>
            </a:r>
          </a:p>
          <a:p>
            <a:pPr marL="137160" indent="0">
              <a:buNone/>
            </a:pPr>
            <a:r>
              <a:rPr lang="en-GB" dirty="0"/>
              <a:t>It may be divided into three types:</a:t>
            </a:r>
          </a:p>
          <a:p>
            <a:pPr marL="137160" indent="0">
              <a:buNone/>
            </a:pPr>
            <a:endParaRPr lang="en-GB" dirty="0"/>
          </a:p>
          <a:p>
            <a:pPr lvl="1"/>
            <a:r>
              <a:rPr lang="en-GB" dirty="0">
                <a:solidFill>
                  <a:srgbClr val="0070C0"/>
                </a:solidFill>
              </a:rPr>
              <a:t>Inert Waste</a:t>
            </a:r>
            <a:r>
              <a:rPr lang="en-GB" dirty="0"/>
              <a:t>: waste that will not decompose, </a:t>
            </a:r>
            <a:r>
              <a:rPr lang="en-GB" dirty="0" err="1"/>
              <a:t>eg</a:t>
            </a:r>
            <a:r>
              <a:rPr lang="en-GB" dirty="0"/>
              <a:t> rubble, concrete, metal, rubber, etc</a:t>
            </a:r>
          </a:p>
          <a:p>
            <a:pPr lvl="1"/>
            <a:r>
              <a:rPr lang="en-GB" dirty="0">
                <a:solidFill>
                  <a:srgbClr val="0070C0"/>
                </a:solidFill>
              </a:rPr>
              <a:t>Putrescible Waste</a:t>
            </a:r>
            <a:r>
              <a:rPr lang="en-GB" dirty="0"/>
              <a:t>: waste which will rot and decompose, </a:t>
            </a:r>
            <a:r>
              <a:rPr lang="en-GB" dirty="0" err="1"/>
              <a:t>eg</a:t>
            </a:r>
            <a:r>
              <a:rPr lang="en-GB" dirty="0"/>
              <a:t> timber, food, paper</a:t>
            </a:r>
          </a:p>
          <a:p>
            <a:pPr lvl="1"/>
            <a:r>
              <a:rPr lang="en-GB" dirty="0">
                <a:solidFill>
                  <a:srgbClr val="0070C0"/>
                </a:solidFill>
              </a:rPr>
              <a:t>Special Waste</a:t>
            </a:r>
            <a:r>
              <a:rPr lang="en-GB" dirty="0"/>
              <a:t>: waste which is dangerous to keep or dispose of. Liquids with a flashpoint below 210°C are special waste, </a:t>
            </a:r>
            <a:r>
              <a:rPr lang="en-GB" dirty="0" err="1"/>
              <a:t>eg</a:t>
            </a:r>
            <a:r>
              <a:rPr lang="en-GB" dirty="0"/>
              <a:t>  foam gun cleaner, thinners, Evo-Stik remover, some paints.</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756" y="476672"/>
            <a:ext cx="8218488" cy="382588"/>
          </a:xfrm>
        </p:spPr>
        <p:txBody>
          <a:bodyPr>
            <a:normAutofit fontScale="90000"/>
          </a:bodyPr>
          <a:lstStyle/>
          <a:p>
            <a:r>
              <a:rPr lang="en-US" dirty="0">
                <a:solidFill>
                  <a:srgbClr val="E90268"/>
                </a:solidFill>
              </a:rPr>
              <a:t>Waste management</a:t>
            </a:r>
          </a:p>
        </p:txBody>
      </p:sp>
      <p:sp>
        <p:nvSpPr>
          <p:cNvPr id="3" name="Content Placeholder 2"/>
          <p:cNvSpPr>
            <a:spLocks noGrp="1"/>
          </p:cNvSpPr>
          <p:nvPr>
            <p:ph sz="quarter" idx="10"/>
          </p:nvPr>
        </p:nvSpPr>
        <p:spPr>
          <a:xfrm>
            <a:off x="467544" y="2276872"/>
            <a:ext cx="8229600" cy="3569568"/>
          </a:xfrm>
        </p:spPr>
        <p:txBody>
          <a:bodyPr>
            <a:normAutofit fontScale="92500" lnSpcReduction="20000"/>
          </a:bodyPr>
          <a:lstStyle/>
          <a:p>
            <a:pPr marL="137160" indent="0">
              <a:buNone/>
            </a:pPr>
            <a:r>
              <a:rPr lang="en-US" dirty="0"/>
              <a:t>A license is required if you deposit, recover or dispose of controlled waste.</a:t>
            </a:r>
          </a:p>
          <a:p>
            <a:pPr marL="137160" indent="0">
              <a:buNone/>
            </a:pPr>
            <a:endParaRPr lang="en-US" dirty="0"/>
          </a:p>
          <a:p>
            <a:pPr marL="137160" indent="0">
              <a:buNone/>
            </a:pPr>
            <a:r>
              <a:rPr lang="en-US" dirty="0"/>
              <a:t>A building contractor who carries waste, e.g. a joiner, even if they carry their own waste, must have a proper transfer note which is required to be given to the site receiving the waste.</a:t>
            </a:r>
          </a:p>
          <a:p>
            <a:pPr marL="137160" indent="0">
              <a:buNone/>
            </a:pPr>
            <a:endParaRPr lang="en-US" dirty="0"/>
          </a:p>
          <a:p>
            <a:pPr marL="137160" indent="0">
              <a:buNone/>
            </a:pPr>
            <a:r>
              <a:rPr lang="en-US" dirty="0"/>
              <a:t>It must contain an honest description of the waste.</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E90268"/>
                </a:solidFill>
              </a:rPr>
              <a:t>Waste management </a:t>
            </a:r>
            <a:r>
              <a:rPr lang="en-US" b="0" dirty="0">
                <a:solidFill>
                  <a:srgbClr val="E90268"/>
                </a:solidFill>
              </a:rPr>
              <a:t>continued</a:t>
            </a:r>
            <a:endParaRPr lang="en-US" dirty="0">
              <a:solidFill>
                <a:srgbClr val="E90268"/>
              </a:solidFill>
            </a:endParaRPr>
          </a:p>
        </p:txBody>
      </p:sp>
      <p:sp>
        <p:nvSpPr>
          <p:cNvPr id="3" name="Content Placeholder 2"/>
          <p:cNvSpPr>
            <a:spLocks noGrp="1"/>
          </p:cNvSpPr>
          <p:nvPr>
            <p:ph sz="quarter" idx="10"/>
          </p:nvPr>
        </p:nvSpPr>
        <p:spPr>
          <a:xfrm>
            <a:off x="467544" y="1571923"/>
            <a:ext cx="8229600" cy="4755600"/>
          </a:xfrm>
        </p:spPr>
        <p:txBody>
          <a:bodyPr>
            <a:normAutofit fontScale="92500" lnSpcReduction="20000"/>
          </a:bodyPr>
          <a:lstStyle/>
          <a:p>
            <a:pPr marL="137160" indent="0">
              <a:buNone/>
            </a:pPr>
            <a:r>
              <a:rPr lang="en-US" dirty="0"/>
              <a:t>A description such as ‘general building waste’ will suffice, however, ‘waste timber’ would be better.</a:t>
            </a:r>
          </a:p>
          <a:p>
            <a:pPr marL="137160" indent="0">
              <a:buNone/>
            </a:pPr>
            <a:r>
              <a:rPr lang="en-US" dirty="0"/>
              <a:t>Loads should be segregated to dispose of them correctly. This may mean several skips, </a:t>
            </a:r>
            <a:r>
              <a:rPr lang="en-US" dirty="0" err="1"/>
              <a:t>eg</a:t>
            </a:r>
            <a:r>
              <a:rPr lang="en-US" dirty="0"/>
              <a:t>:</a:t>
            </a:r>
          </a:p>
          <a:p>
            <a:pPr marL="137160" indent="0">
              <a:buNone/>
            </a:pPr>
            <a:endParaRPr lang="en-US" dirty="0"/>
          </a:p>
          <a:p>
            <a:pPr lvl="1"/>
            <a:r>
              <a:rPr lang="en-US" dirty="0"/>
              <a:t>brick, rubble, cement, plaster and plasterboard (</a:t>
            </a:r>
            <a:r>
              <a:rPr lang="en-GB" dirty="0"/>
              <a:t>waste plaster and plaster board are segregated and disposed of separately since 2009)</a:t>
            </a:r>
            <a:endParaRPr lang="en-US" dirty="0"/>
          </a:p>
          <a:p>
            <a:pPr lvl="1"/>
            <a:r>
              <a:rPr lang="en-US" dirty="0"/>
              <a:t>empty paint tins, adhesive tins or drums</a:t>
            </a:r>
          </a:p>
          <a:p>
            <a:pPr lvl="1"/>
            <a:r>
              <a:rPr lang="en-US" dirty="0"/>
              <a:t>wood, cardboard, paper, carpet</a:t>
            </a:r>
          </a:p>
          <a:p>
            <a:pPr lvl="1"/>
            <a:r>
              <a:rPr lang="en-US" dirty="0"/>
              <a:t>scrap metal, pipe, wire</a:t>
            </a:r>
          </a:p>
          <a:p>
            <a:pPr lvl="1"/>
            <a:r>
              <a:rPr lang="en-US" dirty="0"/>
              <a:t>various chemicals, oil, grease</a:t>
            </a:r>
          </a:p>
          <a:p>
            <a:pPr lvl="1"/>
            <a:r>
              <a:rPr lang="en-US" dirty="0"/>
              <a:t>PVC window </a:t>
            </a:r>
            <a:r>
              <a:rPr lang="en-US" dirty="0" err="1"/>
              <a:t>mouldings</a:t>
            </a:r>
            <a:r>
              <a:rPr lang="en-US" dirty="0"/>
              <a:t>, gutters and down pipes.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0B974-D733-EEC0-3B41-7A3EF60043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55D861-063D-E7E4-B49A-FB6D3DB7C768}"/>
              </a:ext>
            </a:extLst>
          </p:cNvPr>
          <p:cNvSpPr>
            <a:spLocks noGrp="1"/>
          </p:cNvSpPr>
          <p:nvPr>
            <p:ph sz="quarter" idx="10"/>
          </p:nvPr>
        </p:nvSpPr>
        <p:spPr/>
        <p:txBody>
          <a:bodyPr/>
          <a:lstStyle/>
          <a:p>
            <a:endParaRPr lang="en-GB"/>
          </a:p>
        </p:txBody>
      </p:sp>
      <p:pic>
        <p:nvPicPr>
          <p:cNvPr id="4" name="Picture 2">
            <a:extLst>
              <a:ext uri="{FF2B5EF4-FFF2-40B4-BE49-F238E27FC236}">
                <a16:creationId xmlns:a16="http://schemas.microsoft.com/office/drawing/2014/main" id="{699ED2DB-E165-EF1E-E84B-ED2310B9A8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760" y="404664"/>
            <a:ext cx="7676480" cy="5584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0597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E90268"/>
                </a:solidFill>
              </a:rPr>
              <a:t>Enforcement</a:t>
            </a:r>
            <a:r>
              <a:rPr lang="en-US" dirty="0"/>
              <a:t>	</a:t>
            </a:r>
          </a:p>
        </p:txBody>
      </p:sp>
      <p:sp>
        <p:nvSpPr>
          <p:cNvPr id="3" name="Content Placeholder 2"/>
          <p:cNvSpPr>
            <a:spLocks noGrp="1"/>
          </p:cNvSpPr>
          <p:nvPr>
            <p:ph sz="quarter" idx="10"/>
          </p:nvPr>
        </p:nvSpPr>
        <p:spPr>
          <a:xfrm>
            <a:off x="467544" y="1988840"/>
            <a:ext cx="8229600" cy="3569568"/>
          </a:xfrm>
        </p:spPr>
        <p:txBody>
          <a:bodyPr>
            <a:normAutofit fontScale="77500" lnSpcReduction="20000"/>
          </a:bodyPr>
          <a:lstStyle/>
          <a:p>
            <a:r>
              <a:rPr lang="en-US" dirty="0"/>
              <a:t>The Environment Agency (Natural Resources) under the Environmental Protection Act 1990 has the duty of policing environmental pollution. They have similar powers to the Health and Safety Executive.</a:t>
            </a:r>
          </a:p>
          <a:p>
            <a:endParaRPr lang="en-US" dirty="0"/>
          </a:p>
          <a:p>
            <a:r>
              <a:rPr lang="en-US" dirty="0"/>
              <a:t>Fires should not be used as a method of disposal without permission and must be controlled by trained staff to ensure unacceptable materials are not burnt. </a:t>
            </a:r>
          </a:p>
          <a:p>
            <a:endParaRPr lang="en-US" dirty="0"/>
          </a:p>
          <a:p>
            <a:r>
              <a:rPr lang="en-US" dirty="0"/>
              <a:t>Discharge to the atmosphere will attract the attention of officers if black smoke from insulation is produced.</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2734922-D9E2-DBDF-96D6-C568D5880BE8}"/>
              </a:ext>
            </a:extLst>
          </p:cNvPr>
          <p:cNvSpPr txBox="1"/>
          <p:nvPr/>
        </p:nvSpPr>
        <p:spPr>
          <a:xfrm>
            <a:off x="395536" y="836712"/>
            <a:ext cx="8496944" cy="4893647"/>
          </a:xfrm>
          <a:prstGeom prst="rect">
            <a:avLst/>
          </a:prstGeom>
          <a:noFill/>
        </p:spPr>
        <p:txBody>
          <a:bodyPr wrap="square">
            <a:spAutoFit/>
          </a:bodyPr>
          <a:lstStyle/>
          <a:p>
            <a:r>
              <a:rPr lang="en-GB" sz="2400" b="0" i="0" dirty="0">
                <a:effectLst/>
                <a:latin typeface="Arial" panose="020B0604020202020204" pitchFamily="34" charset="0"/>
              </a:rPr>
              <a:t>“Fly-tipping” is illegally dumping waste. This could be on the side of the road, on private land or in rivers.</a:t>
            </a:r>
            <a:br>
              <a:rPr lang="en-GB" sz="2400" dirty="0"/>
            </a:br>
            <a:br>
              <a:rPr lang="en-GB" sz="2400" dirty="0"/>
            </a:br>
            <a:r>
              <a:rPr lang="en-GB" sz="2400" b="0" i="0" dirty="0">
                <a:effectLst/>
                <a:latin typeface="Arial" panose="020B0604020202020204" pitchFamily="34" charset="0"/>
              </a:rPr>
              <a:t>It is a criminal offence and anyone found guilty of fly-tipping can be fined up to £50,000 and face up to six months in prison. This can be increased to five years if hazardous waste is dumped, such as toxic waste or asbestos. If convicted in the crown court, fines are unlimited and a prison sentence of up to five years can be imposed.</a:t>
            </a:r>
            <a:br>
              <a:rPr lang="en-GB" sz="2400" dirty="0"/>
            </a:br>
            <a:br>
              <a:rPr lang="en-GB" sz="2400" dirty="0"/>
            </a:br>
            <a:r>
              <a:rPr lang="en-GB" sz="2400" b="0" i="0" dirty="0">
                <a:effectLst/>
                <a:latin typeface="Arial" panose="020B0604020202020204" pitchFamily="34" charset="0"/>
              </a:rPr>
              <a:t>It is also illegal for an owner or occupier of land to allow someone to dump rubbish on their land if they do not have a waste management licence or an exemption.</a:t>
            </a:r>
            <a:endParaRPr lang="en-GB" sz="2400" dirty="0"/>
          </a:p>
        </p:txBody>
      </p:sp>
    </p:spTree>
    <p:extLst>
      <p:ext uri="{BB962C8B-B14F-4D97-AF65-F5344CB8AC3E}">
        <p14:creationId xmlns:p14="http://schemas.microsoft.com/office/powerpoint/2010/main" val="3929256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dirty="0"/>
              <a:t>What are the benefits of a Site Waste Management Plans?</a:t>
            </a:r>
            <a:br>
              <a:rPr lang="en-GB" dirty="0"/>
            </a:br>
            <a:br>
              <a:rPr lang="en-GB" dirty="0"/>
            </a:br>
            <a:endParaRPr lang="en-GB" dirty="0"/>
          </a:p>
        </p:txBody>
      </p:sp>
      <p:sp>
        <p:nvSpPr>
          <p:cNvPr id="3" name="Content Placeholder 2"/>
          <p:cNvSpPr>
            <a:spLocks noGrp="1"/>
          </p:cNvSpPr>
          <p:nvPr>
            <p:ph idx="1"/>
          </p:nvPr>
        </p:nvSpPr>
        <p:spPr>
          <a:xfrm>
            <a:off x="457200" y="1484784"/>
            <a:ext cx="8229600" cy="4641379"/>
          </a:xfrm>
        </p:spPr>
        <p:txBody>
          <a:bodyPr>
            <a:normAutofit fontScale="25000" lnSpcReduction="20000"/>
          </a:bodyPr>
          <a:lstStyle/>
          <a:p>
            <a:pPr marL="0" indent="0">
              <a:buNone/>
            </a:pPr>
            <a:endParaRPr lang="en-GB" sz="9600" dirty="0"/>
          </a:p>
          <a:p>
            <a:r>
              <a:rPr lang="en-GB" sz="9600" dirty="0"/>
              <a:t> Save time – You can answer queries about your waste from your environmental regulator or local council quickly and easily.</a:t>
            </a:r>
          </a:p>
          <a:p>
            <a:pPr marL="0" indent="0">
              <a:buNone/>
            </a:pPr>
            <a:endParaRPr lang="en-GB" sz="9600" dirty="0"/>
          </a:p>
          <a:p>
            <a:r>
              <a:rPr lang="en-GB" sz="9600" dirty="0"/>
              <a:t> Help you avoid prosecution – You can easily make sure all your waste is disposed of legally.</a:t>
            </a:r>
          </a:p>
          <a:p>
            <a:pPr marL="0" indent="0">
              <a:buNone/>
            </a:pPr>
            <a:endParaRPr lang="en-GB" sz="9600" dirty="0"/>
          </a:p>
          <a:p>
            <a:r>
              <a:rPr lang="en-GB" sz="9600" dirty="0"/>
              <a:t> Win new business – You can prove your environmental performance, which can give you an advantage in the tendering process.</a:t>
            </a:r>
          </a:p>
          <a:p>
            <a:endParaRPr lang="en-GB" sz="9600" dirty="0"/>
          </a:p>
          <a:p>
            <a:r>
              <a:rPr lang="en-GB" sz="9600" dirty="0"/>
              <a:t> Improve future projects – When your SWMP is complete you will have useful information for future projects about how you used resources and managed your waste.</a:t>
            </a:r>
            <a:r>
              <a:rPr lang="en-GB" dirty="0"/>
              <a:t> </a:t>
            </a:r>
          </a:p>
          <a:p>
            <a:endParaRPr lang="en-GB" dirty="0"/>
          </a:p>
        </p:txBody>
      </p:sp>
    </p:spTree>
    <p:extLst>
      <p:ext uri="{BB962C8B-B14F-4D97-AF65-F5344CB8AC3E}">
        <p14:creationId xmlns:p14="http://schemas.microsoft.com/office/powerpoint/2010/main" val="2700306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268760"/>
            <a:ext cx="8229600" cy="4525963"/>
          </a:xfrm>
        </p:spPr>
        <p:txBody>
          <a:bodyPr>
            <a:normAutofit/>
          </a:bodyPr>
          <a:lstStyle/>
          <a:p>
            <a:r>
              <a:rPr lang="en-GB" dirty="0"/>
              <a:t> </a:t>
            </a:r>
            <a:r>
              <a:rPr lang="en-GB" sz="2400" dirty="0"/>
              <a:t>Understand and reduce waste disposal costs – You understand how your waste is managed so you can identify where to save money and reduce costs.</a:t>
            </a:r>
          </a:p>
          <a:p>
            <a:endParaRPr lang="en-GB" sz="2400" dirty="0"/>
          </a:p>
          <a:p>
            <a:r>
              <a:rPr lang="en-GB" sz="2400" dirty="0"/>
              <a:t> Enhance your reputation – Your customers can see where you are helping the environment and making cost savings.</a:t>
            </a:r>
          </a:p>
          <a:p>
            <a:endParaRPr lang="en-GB" sz="2400" dirty="0"/>
          </a:p>
          <a:p>
            <a:r>
              <a:rPr lang="en-GB" sz="2400" dirty="0"/>
              <a:t>Help the environment – You will manage materials and waste on site more responsibly so they are less of a risk to the local environment.</a:t>
            </a:r>
          </a:p>
          <a:p>
            <a:endParaRPr lang="en-GB" dirty="0"/>
          </a:p>
        </p:txBody>
      </p:sp>
    </p:spTree>
    <p:extLst>
      <p:ext uri="{BB962C8B-B14F-4D97-AF65-F5344CB8AC3E}">
        <p14:creationId xmlns:p14="http://schemas.microsoft.com/office/powerpoint/2010/main" val="1025781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ADA313-AFEB-12F3-A4B0-06BB735FE8F6}"/>
              </a:ext>
            </a:extLst>
          </p:cNvPr>
          <p:cNvSpPr>
            <a:spLocks noGrp="1"/>
          </p:cNvSpPr>
          <p:nvPr>
            <p:ph idx="1"/>
          </p:nvPr>
        </p:nvSpPr>
        <p:spPr>
          <a:xfrm>
            <a:off x="457200" y="980728"/>
            <a:ext cx="8229600" cy="4709160"/>
          </a:xfrm>
        </p:spPr>
        <p:txBody>
          <a:bodyPr>
            <a:normAutofit lnSpcReduction="10000"/>
          </a:bodyPr>
          <a:lstStyle/>
          <a:p>
            <a:pPr algn="l"/>
            <a:r>
              <a:rPr lang="en-GB" b="0" i="0" dirty="0">
                <a:effectLst/>
                <a:latin typeface="Arial" panose="020B0604020202020204" pitchFamily="34" charset="0"/>
              </a:rPr>
              <a:t>A </a:t>
            </a:r>
            <a:r>
              <a:rPr lang="en-GB" b="0" i="0" u="none" strike="noStrike" dirty="0">
                <a:effectLst/>
                <a:latin typeface="Arial" panose="020B0604020202020204" pitchFamily="34" charset="0"/>
              </a:rPr>
              <a:t>site waste management plan</a:t>
            </a:r>
            <a:r>
              <a:rPr lang="en-GB" b="0" i="0" dirty="0">
                <a:effectLst/>
                <a:latin typeface="Arial" panose="020B0604020202020204" pitchFamily="34" charset="0"/>
              </a:rPr>
              <a:t> should initially be prepared by the </a:t>
            </a:r>
            <a:r>
              <a:rPr lang="en-GB" b="0" i="0" u="none" strike="noStrike" dirty="0">
                <a:solidFill>
                  <a:srgbClr val="0070C0"/>
                </a:solidFill>
                <a:effectLst/>
                <a:latin typeface="Arial" panose="020B0604020202020204" pitchFamily="34" charset="0"/>
              </a:rPr>
              <a:t>client</a:t>
            </a:r>
            <a:r>
              <a:rPr lang="en-GB" b="0" i="0" dirty="0">
                <a:effectLst/>
                <a:latin typeface="Arial" panose="020B0604020202020204" pitchFamily="34" charset="0"/>
              </a:rPr>
              <a:t> before </a:t>
            </a:r>
            <a:r>
              <a:rPr lang="en-GB" b="0" i="0" u="none" strike="noStrike" dirty="0">
                <a:effectLst/>
                <a:latin typeface="Arial" panose="020B0604020202020204" pitchFamily="34" charset="0"/>
              </a:rPr>
              <a:t>construction</a:t>
            </a:r>
            <a:r>
              <a:rPr lang="en-GB" b="0" i="0" dirty="0">
                <a:effectLst/>
                <a:latin typeface="Arial" panose="020B0604020202020204" pitchFamily="34" charset="0"/>
              </a:rPr>
              <a:t> begins, although they may </a:t>
            </a:r>
            <a:r>
              <a:rPr lang="en-GB" b="0" i="0" u="none" strike="noStrike" dirty="0">
                <a:effectLst/>
                <a:latin typeface="Arial" panose="020B0604020202020204" pitchFamily="34" charset="0"/>
              </a:rPr>
              <a:t>commission</a:t>
            </a:r>
            <a:r>
              <a:rPr lang="en-GB" b="0" i="0" dirty="0">
                <a:effectLst/>
                <a:latin typeface="Arial" panose="020B0604020202020204" pitchFamily="34" charset="0"/>
              </a:rPr>
              <a:t> a </a:t>
            </a:r>
            <a:r>
              <a:rPr lang="en-GB" b="0" i="0" u="none" strike="noStrike" dirty="0">
                <a:effectLst/>
                <a:latin typeface="Arial" panose="020B0604020202020204" pitchFamily="34" charset="0"/>
              </a:rPr>
              <a:t>member</a:t>
            </a:r>
            <a:r>
              <a:rPr lang="en-GB" b="0" i="0" dirty="0">
                <a:effectLst/>
                <a:latin typeface="Arial" panose="020B0604020202020204" pitchFamily="34" charset="0"/>
              </a:rPr>
              <a:t> of the </a:t>
            </a:r>
            <a:r>
              <a:rPr lang="en-GB" b="0" i="0" u="none" strike="noStrike" dirty="0">
                <a:effectLst/>
                <a:latin typeface="Arial" panose="020B0604020202020204" pitchFamily="34" charset="0"/>
              </a:rPr>
              <a:t>consultant team</a:t>
            </a:r>
            <a:r>
              <a:rPr lang="en-GB" b="0" i="0" dirty="0">
                <a:effectLst/>
                <a:latin typeface="Arial" panose="020B0604020202020204" pitchFamily="34" charset="0"/>
              </a:rPr>
              <a:t> to do this on their behalf.</a:t>
            </a:r>
          </a:p>
          <a:p>
            <a:pPr marL="137160" indent="0" algn="l">
              <a:buNone/>
            </a:pPr>
            <a:r>
              <a:rPr lang="en-GB" b="0" i="0" dirty="0">
                <a:effectLst/>
                <a:latin typeface="Arial" panose="020B0604020202020204" pitchFamily="34" charset="0"/>
              </a:rPr>
              <a:t> </a:t>
            </a:r>
          </a:p>
          <a:p>
            <a:pPr algn="l"/>
            <a:r>
              <a:rPr lang="en-GB" b="0" i="0" dirty="0">
                <a:effectLst/>
                <a:latin typeface="Arial" panose="020B0604020202020204" pitchFamily="34" charset="0"/>
              </a:rPr>
              <a:t>This involves </a:t>
            </a:r>
            <a:r>
              <a:rPr lang="en-GB" b="0" i="0" u="none" strike="noStrike" dirty="0">
                <a:effectLst/>
                <a:latin typeface="Arial" panose="020B0604020202020204" pitchFamily="34" charset="0"/>
              </a:rPr>
              <a:t>estimating</a:t>
            </a:r>
            <a:r>
              <a:rPr lang="en-GB" b="0" i="0" dirty="0">
                <a:effectLst/>
                <a:latin typeface="Arial" panose="020B0604020202020204" pitchFamily="34" charset="0"/>
              </a:rPr>
              <a:t> how much of each type of </a:t>
            </a:r>
            <a:r>
              <a:rPr lang="en-GB" b="0" i="0" u="none" strike="noStrike" dirty="0">
                <a:effectLst/>
                <a:latin typeface="Arial" panose="020B0604020202020204" pitchFamily="34" charset="0"/>
              </a:rPr>
              <a:t>waste</a:t>
            </a:r>
            <a:r>
              <a:rPr lang="en-GB" b="0" i="0" dirty="0">
                <a:effectLst/>
                <a:latin typeface="Arial" panose="020B0604020202020204" pitchFamily="34" charset="0"/>
              </a:rPr>
              <a:t> is likely to be produced and the proportion of this that will be re-used or recycled </a:t>
            </a:r>
            <a:r>
              <a:rPr lang="en-GB" b="0" i="0" u="none" strike="noStrike" dirty="0">
                <a:effectLst/>
                <a:latin typeface="Arial" panose="020B0604020202020204" pitchFamily="34" charset="0"/>
              </a:rPr>
              <a:t>on site</a:t>
            </a:r>
            <a:r>
              <a:rPr lang="en-GB" b="0" i="0" dirty="0">
                <a:effectLst/>
                <a:latin typeface="Arial" panose="020B0604020202020204" pitchFamily="34" charset="0"/>
              </a:rPr>
              <a:t>, or removed from the </a:t>
            </a:r>
            <a:r>
              <a:rPr lang="en-GB" b="0" i="0" u="none" strike="noStrike" dirty="0">
                <a:effectLst/>
                <a:latin typeface="Arial" panose="020B0604020202020204" pitchFamily="34" charset="0"/>
              </a:rPr>
              <a:t>site</a:t>
            </a:r>
            <a:r>
              <a:rPr lang="en-GB" b="0" i="0" dirty="0">
                <a:effectLst/>
                <a:latin typeface="Arial" panose="020B0604020202020204" pitchFamily="34" charset="0"/>
              </a:rPr>
              <a:t> for re-use, </a:t>
            </a:r>
            <a:r>
              <a:rPr lang="en-GB" b="0" i="0" u="none" strike="noStrike" dirty="0">
                <a:effectLst/>
                <a:latin typeface="Arial" panose="020B0604020202020204" pitchFamily="34" charset="0"/>
              </a:rPr>
              <a:t>recycling</a:t>
            </a:r>
            <a:r>
              <a:rPr lang="en-GB" b="0" i="0" dirty="0">
                <a:effectLst/>
                <a:latin typeface="Arial" panose="020B0604020202020204" pitchFamily="34" charset="0"/>
              </a:rPr>
              <a:t>, recovery or </a:t>
            </a:r>
            <a:r>
              <a:rPr lang="en-GB" b="0" i="0" u="none" strike="noStrike" dirty="0">
                <a:effectLst/>
                <a:latin typeface="Arial" panose="020B0604020202020204" pitchFamily="34" charset="0"/>
              </a:rPr>
              <a:t>disposal</a:t>
            </a:r>
            <a:r>
              <a:rPr lang="en-GB" b="0" i="0" dirty="0">
                <a:effectLst/>
                <a:latin typeface="Arial" panose="020B0604020202020204" pitchFamily="34" charset="0"/>
              </a:rPr>
              <a:t>.</a:t>
            </a:r>
          </a:p>
          <a:p>
            <a:endParaRPr lang="en-GB" dirty="0"/>
          </a:p>
        </p:txBody>
      </p:sp>
    </p:spTree>
    <p:extLst>
      <p:ext uri="{BB962C8B-B14F-4D97-AF65-F5344CB8AC3E}">
        <p14:creationId xmlns:p14="http://schemas.microsoft.com/office/powerpoint/2010/main" val="30266119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E984A6-69A4-5E02-552E-AD237723D142}"/>
              </a:ext>
            </a:extLst>
          </p:cNvPr>
          <p:cNvSpPr>
            <a:spLocks noGrp="1"/>
          </p:cNvSpPr>
          <p:nvPr>
            <p:ph idx="1"/>
          </p:nvPr>
        </p:nvSpPr>
        <p:spPr>
          <a:xfrm>
            <a:off x="457200" y="1628800"/>
            <a:ext cx="8229600" cy="4709160"/>
          </a:xfrm>
        </p:spPr>
        <p:txBody>
          <a:bodyPr>
            <a:normAutofit fontScale="92500" lnSpcReduction="10000"/>
          </a:bodyPr>
          <a:lstStyle/>
          <a:p>
            <a:r>
              <a:rPr lang="en-GB" b="0" i="0" dirty="0">
                <a:effectLst/>
                <a:latin typeface="Arial" panose="020B0604020202020204" pitchFamily="34" charset="0"/>
              </a:rPr>
              <a:t>It is the </a:t>
            </a:r>
            <a:r>
              <a:rPr lang="en-GB" b="0" i="0" u="none" strike="noStrike" dirty="0">
                <a:effectLst/>
                <a:latin typeface="Arial" panose="020B0604020202020204" pitchFamily="34" charset="0"/>
              </a:rPr>
              <a:t>joint</a:t>
            </a:r>
            <a:r>
              <a:rPr lang="en-GB" b="0" i="0" dirty="0">
                <a:effectLst/>
                <a:latin typeface="Arial" panose="020B0604020202020204" pitchFamily="34" charset="0"/>
              </a:rPr>
              <a:t> responsibility of the </a:t>
            </a:r>
            <a:r>
              <a:rPr lang="en-GB" b="0" i="0" u="none" strike="noStrike" dirty="0">
                <a:solidFill>
                  <a:srgbClr val="0070C0"/>
                </a:solidFill>
                <a:effectLst/>
                <a:latin typeface="Arial" panose="020B0604020202020204" pitchFamily="34" charset="0"/>
              </a:rPr>
              <a:t>client</a:t>
            </a:r>
            <a:r>
              <a:rPr lang="en-GB" b="0" i="0" dirty="0">
                <a:effectLst/>
                <a:latin typeface="Arial" panose="020B0604020202020204" pitchFamily="34" charset="0"/>
              </a:rPr>
              <a:t> and the </a:t>
            </a:r>
            <a:r>
              <a:rPr lang="en-GB" b="0" i="0" u="none" strike="noStrike" dirty="0">
                <a:solidFill>
                  <a:srgbClr val="0070C0"/>
                </a:solidFill>
                <a:effectLst/>
                <a:latin typeface="Arial" panose="020B0604020202020204" pitchFamily="34" charset="0"/>
              </a:rPr>
              <a:t>principal contractor</a:t>
            </a:r>
            <a:r>
              <a:rPr lang="en-GB" b="0" i="0" dirty="0">
                <a:effectLst/>
                <a:latin typeface="Arial" panose="020B0604020202020204" pitchFamily="34" charset="0"/>
              </a:rPr>
              <a:t> to ensure that a </a:t>
            </a:r>
            <a:r>
              <a:rPr lang="en-GB" b="0" i="0" u="none" strike="noStrike" dirty="0">
                <a:effectLst/>
                <a:latin typeface="Arial" panose="020B0604020202020204" pitchFamily="34" charset="0"/>
              </a:rPr>
              <a:t>site waste management plan</a:t>
            </a:r>
            <a:r>
              <a:rPr lang="en-GB" b="0" i="0" dirty="0">
                <a:effectLst/>
                <a:latin typeface="Arial" panose="020B0604020202020204" pitchFamily="34" charset="0"/>
              </a:rPr>
              <a:t> is in </a:t>
            </a:r>
            <a:r>
              <a:rPr lang="en-GB" b="0" i="0" u="none" strike="noStrike" dirty="0">
                <a:effectLst/>
                <a:latin typeface="Arial" panose="020B0604020202020204" pitchFamily="34" charset="0"/>
              </a:rPr>
              <a:t>place</a:t>
            </a:r>
            <a:r>
              <a:rPr lang="en-GB" b="0" i="0" dirty="0">
                <a:effectLst/>
                <a:latin typeface="Arial" panose="020B0604020202020204" pitchFamily="34" charset="0"/>
              </a:rPr>
              <a:t> before </a:t>
            </a:r>
            <a:r>
              <a:rPr lang="en-GB" b="0" i="0" u="none" strike="noStrike" dirty="0">
                <a:effectLst/>
                <a:latin typeface="Arial" panose="020B0604020202020204" pitchFamily="34" charset="0"/>
              </a:rPr>
              <a:t>construction</a:t>
            </a:r>
            <a:r>
              <a:rPr lang="en-GB" b="0" i="0" dirty="0">
                <a:effectLst/>
                <a:latin typeface="Arial" panose="020B0604020202020204" pitchFamily="34" charset="0"/>
              </a:rPr>
              <a:t> begins and to ensure that it is enforced.</a:t>
            </a:r>
          </a:p>
          <a:p>
            <a:endParaRPr lang="en-GB" b="0" i="0" dirty="0">
              <a:effectLst/>
              <a:latin typeface="Arial" panose="020B0604020202020204" pitchFamily="34" charset="0"/>
            </a:endParaRPr>
          </a:p>
          <a:p>
            <a:endParaRPr lang="en-GB" dirty="0">
              <a:latin typeface="Arial" panose="020B0604020202020204" pitchFamily="34" charset="0"/>
            </a:endParaRPr>
          </a:p>
          <a:p>
            <a:r>
              <a:rPr lang="en-GB" b="0" i="0" dirty="0">
                <a:effectLst/>
                <a:latin typeface="Arial" panose="020B0604020202020204" pitchFamily="34" charset="0"/>
              </a:rPr>
              <a:t>For large </a:t>
            </a:r>
            <a:r>
              <a:rPr lang="en-GB" b="0" i="0" u="none" strike="noStrike" dirty="0">
                <a:effectLst/>
                <a:latin typeface="Arial" panose="020B0604020202020204" pitchFamily="34" charset="0"/>
              </a:rPr>
              <a:t>projects</a:t>
            </a:r>
            <a:r>
              <a:rPr lang="en-GB" b="0" i="0" dirty="0">
                <a:effectLst/>
                <a:latin typeface="Arial" panose="020B0604020202020204" pitchFamily="34" charset="0"/>
              </a:rPr>
              <a:t> (with an </a:t>
            </a:r>
            <a:r>
              <a:rPr lang="en-GB" b="0" i="0" u="none" strike="noStrike" dirty="0">
                <a:effectLst/>
                <a:latin typeface="Arial" panose="020B0604020202020204" pitchFamily="34" charset="0"/>
              </a:rPr>
              <a:t>estimated</a:t>
            </a:r>
            <a:r>
              <a:rPr lang="en-GB" b="0" i="0" dirty="0">
                <a:effectLst/>
                <a:latin typeface="Arial" panose="020B0604020202020204" pitchFamily="34" charset="0"/>
              </a:rPr>
              <a:t> </a:t>
            </a:r>
            <a:r>
              <a:rPr lang="en-GB" b="0" i="0" u="none" strike="noStrike" dirty="0">
                <a:effectLst/>
                <a:latin typeface="Arial" panose="020B0604020202020204" pitchFamily="34" charset="0"/>
              </a:rPr>
              <a:t>cost</a:t>
            </a:r>
            <a:r>
              <a:rPr lang="en-GB" b="0" i="0" dirty="0">
                <a:effectLst/>
                <a:latin typeface="Arial" panose="020B0604020202020204" pitchFamily="34" charset="0"/>
              </a:rPr>
              <a:t> of more than £500,000), the </a:t>
            </a:r>
            <a:r>
              <a:rPr lang="en-GB" b="0" i="0" u="none" strike="noStrike" dirty="0">
                <a:effectLst/>
                <a:latin typeface="Arial" panose="020B0604020202020204" pitchFamily="34" charset="0"/>
              </a:rPr>
              <a:t>principal contractor</a:t>
            </a:r>
            <a:r>
              <a:rPr lang="en-GB" b="0" i="0" dirty="0">
                <a:effectLst/>
                <a:latin typeface="Arial" panose="020B0604020202020204" pitchFamily="34" charset="0"/>
              </a:rPr>
              <a:t> should </a:t>
            </a:r>
            <a:r>
              <a:rPr lang="en-GB" b="0" i="0" u="none" strike="noStrike" dirty="0">
                <a:effectLst/>
                <a:latin typeface="Arial" panose="020B0604020202020204" pitchFamily="34" charset="0"/>
              </a:rPr>
              <a:t>record</a:t>
            </a:r>
            <a:r>
              <a:rPr lang="en-GB" b="0" i="0" dirty="0">
                <a:effectLst/>
                <a:latin typeface="Arial" panose="020B0604020202020204" pitchFamily="34" charset="0"/>
              </a:rPr>
              <a:t> in </a:t>
            </a:r>
            <a:r>
              <a:rPr lang="en-GB" b="0" i="0" u="none" strike="noStrike" dirty="0">
                <a:effectLst/>
                <a:latin typeface="Arial" panose="020B0604020202020204" pitchFamily="34" charset="0"/>
              </a:rPr>
              <a:t>detail</a:t>
            </a:r>
            <a:r>
              <a:rPr lang="en-GB" b="0" i="0" dirty="0">
                <a:effectLst/>
                <a:latin typeface="Arial" panose="020B0604020202020204" pitchFamily="34" charset="0"/>
              </a:rPr>
              <a:t> how each </a:t>
            </a:r>
            <a:r>
              <a:rPr lang="en-GB" b="0" i="0" u="none" strike="noStrike" dirty="0">
                <a:effectLst/>
                <a:latin typeface="Arial" panose="020B0604020202020204" pitchFamily="34" charset="0"/>
              </a:rPr>
              <a:t>consignment</a:t>
            </a:r>
            <a:r>
              <a:rPr lang="en-GB" b="0" i="0" dirty="0">
                <a:effectLst/>
                <a:latin typeface="Arial" panose="020B0604020202020204" pitchFamily="34" charset="0"/>
              </a:rPr>
              <a:t> of </a:t>
            </a:r>
            <a:r>
              <a:rPr lang="en-GB" b="0" i="0" u="none" strike="noStrike" dirty="0">
                <a:effectLst/>
                <a:latin typeface="Arial" panose="020B0604020202020204" pitchFamily="34" charset="0"/>
              </a:rPr>
              <a:t>waste</a:t>
            </a:r>
            <a:r>
              <a:rPr lang="en-GB" b="0" i="0" dirty="0">
                <a:effectLst/>
                <a:latin typeface="Arial" panose="020B0604020202020204" pitchFamily="34" charset="0"/>
              </a:rPr>
              <a:t> is handled and by whom</a:t>
            </a:r>
            <a:endParaRPr lang="en-GB" dirty="0"/>
          </a:p>
        </p:txBody>
      </p:sp>
    </p:spTree>
    <p:extLst>
      <p:ext uri="{BB962C8B-B14F-4D97-AF65-F5344CB8AC3E}">
        <p14:creationId xmlns:p14="http://schemas.microsoft.com/office/powerpoint/2010/main" val="1512987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a:t>The Site Waste Management Plans Regulations 2008 </a:t>
            </a:r>
            <a:r>
              <a:rPr lang="en-GB" dirty="0">
                <a:solidFill>
                  <a:srgbClr val="FF0000"/>
                </a:solidFill>
              </a:rPr>
              <a:t>placed</a:t>
            </a:r>
            <a:r>
              <a:rPr lang="en-GB" dirty="0"/>
              <a:t> obligations on the client (other than domestic clients) and the principal contractor for any construction project</a:t>
            </a:r>
          </a:p>
          <a:p>
            <a:endParaRPr lang="en-GB" dirty="0"/>
          </a:p>
          <a:p>
            <a:r>
              <a:rPr lang="en-GB" dirty="0">
                <a:solidFill>
                  <a:srgbClr val="FF0000"/>
                </a:solidFill>
              </a:rPr>
              <a:t>The Regulations  were repealed on the 1</a:t>
            </a:r>
            <a:r>
              <a:rPr lang="en-GB" baseline="30000" dirty="0">
                <a:solidFill>
                  <a:srgbClr val="FF0000"/>
                </a:solidFill>
              </a:rPr>
              <a:t>st</a:t>
            </a:r>
            <a:r>
              <a:rPr lang="en-GB" dirty="0">
                <a:solidFill>
                  <a:srgbClr val="FF0000"/>
                </a:solidFill>
              </a:rPr>
              <a:t> December 2013</a:t>
            </a:r>
          </a:p>
          <a:p>
            <a:endParaRPr lang="en-GB" dirty="0">
              <a:solidFill>
                <a:srgbClr val="FF0000"/>
              </a:solidFill>
            </a:endParaRPr>
          </a:p>
          <a:p>
            <a:r>
              <a:rPr lang="en-GB" dirty="0"/>
              <a:t>However they may still be required for BREEAM assessments or by the local planning authority, and may be considered an environmentally responsible initiative by the main contractor or by the client. </a:t>
            </a:r>
          </a:p>
        </p:txBody>
      </p:sp>
    </p:spTree>
    <p:extLst>
      <p:ext uri="{BB962C8B-B14F-4D97-AF65-F5344CB8AC3E}">
        <p14:creationId xmlns:p14="http://schemas.microsoft.com/office/powerpoint/2010/main" val="2807143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2E37A-8C8F-01B0-5187-2B10ADDE0F55}"/>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8D22312-B449-63A7-0999-DD7C65D30B96}"/>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3900463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0</TotalTime>
  <Words>1079</Words>
  <Application>Microsoft Office PowerPoint</Application>
  <PresentationFormat>On-screen Show (4:3)</PresentationFormat>
  <Paragraphs>74</Paragraphs>
  <Slides>19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vt:lpstr>
      <vt:lpstr>Book Antiqua</vt:lpstr>
      <vt:lpstr>Calibri</vt:lpstr>
      <vt:lpstr>Lucida Sans</vt:lpstr>
      <vt:lpstr>Wingdings</vt:lpstr>
      <vt:lpstr>Wingdings 2</vt:lpstr>
      <vt:lpstr>Wingdings 3</vt:lpstr>
      <vt:lpstr>Work Sans</vt:lpstr>
      <vt:lpstr>Apex</vt:lpstr>
      <vt:lpstr>Site Waste Management Plan</vt:lpstr>
      <vt:lpstr>What is a Site Waste Management Plan?</vt:lpstr>
      <vt:lpstr>What is waste?</vt:lpstr>
      <vt:lpstr>PowerPoint Presentation</vt:lpstr>
      <vt:lpstr>PowerPoint Presentation</vt:lpstr>
      <vt:lpstr>PowerPoint Presentation</vt:lpstr>
      <vt:lpstr>PowerPoint Presentation</vt:lpstr>
      <vt:lpstr>Types of waste</vt:lpstr>
      <vt:lpstr>Waste management</vt:lpstr>
      <vt:lpstr>Waste management continued</vt:lpstr>
      <vt:lpstr>PowerPoint Presentation</vt:lpstr>
      <vt:lpstr>Enforcement </vt:lpstr>
      <vt:lpstr>PowerPoint Presentation</vt:lpstr>
      <vt:lpstr>  What are the benefits of a Site Waste Management Plans?  </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Site Waste Management Plan</dc:title>
  <dc:creator>Thomas, Rhodri</dc:creator>
  <cp:lastModifiedBy>Rhodri Thomas</cp:lastModifiedBy>
  <cp:revision>4</cp:revision>
  <dcterms:created xsi:type="dcterms:W3CDTF">2016-02-10T18:10:58Z</dcterms:created>
  <dcterms:modified xsi:type="dcterms:W3CDTF">2022-11-17T10:01:03Z</dcterms:modified>
</cp:coreProperties>
</file>