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7"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09"/>
    <p:restoredTop sz="75373" autoAdjust="0"/>
  </p:normalViewPr>
  <p:slideViewPr>
    <p:cSldViewPr snapToGrid="0" snapToObjects="1">
      <p:cViewPr varScale="1">
        <p:scale>
          <a:sx n="68" d="100"/>
          <a:sy n="68" d="100"/>
        </p:scale>
        <p:origin x="145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1/3/2020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thecrimson.com/article/2005/1/14/summers-comments-on-women-and-science/"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Circulate</a:t>
            </a:r>
            <a:r>
              <a:rPr lang="en-GB" baseline="0" dirty="0" smtClean="0"/>
              <a:t> register</a:t>
            </a:r>
          </a:p>
          <a:p>
            <a:endParaRPr lang="en-GB" baseline="0" dirty="0" smtClean="0"/>
          </a:p>
        </p:txBody>
      </p:sp>
      <p:sp>
        <p:nvSpPr>
          <p:cNvPr id="4" name="Slide Number Placeholder 3"/>
          <p:cNvSpPr>
            <a:spLocks noGrp="1"/>
          </p:cNvSpPr>
          <p:nvPr>
            <p:ph type="sldNum" sz="quarter" idx="10"/>
          </p:nvPr>
        </p:nvSpPr>
        <p:spPr/>
        <p:txBody>
          <a:bodyPr/>
          <a:lstStyle/>
          <a:p>
            <a:fld id="{8753967A-EFAE-47C2-AEAA-D6EDA54E490D}" type="slidenum">
              <a:rPr lang="en-GB" smtClean="0"/>
              <a:t>2</a:t>
            </a:fld>
            <a:endParaRPr lang="en-GB" dirty="0"/>
          </a:p>
        </p:txBody>
      </p:sp>
    </p:spTree>
    <p:extLst>
      <p:ext uri="{BB962C8B-B14F-4D97-AF65-F5344CB8AC3E}">
        <p14:creationId xmlns:p14="http://schemas.microsoft.com/office/powerpoint/2010/main" val="3882625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3</a:t>
            </a:fld>
            <a:endParaRPr lang="en-GB" dirty="0"/>
          </a:p>
        </p:txBody>
      </p:sp>
    </p:spTree>
    <p:extLst>
      <p:ext uri="{BB962C8B-B14F-4D97-AF65-F5344CB8AC3E}">
        <p14:creationId xmlns:p14="http://schemas.microsoft.com/office/powerpoint/2010/main" val="16747464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Pose question and then wait for answers</a:t>
            </a:r>
            <a:r>
              <a:rPr lang="en-GB" baseline="0" dirty="0" smtClean="0"/>
              <a:t> from students?</a:t>
            </a:r>
          </a:p>
          <a:p>
            <a:endParaRPr lang="en-GB" baseline="0" dirty="0" smtClean="0"/>
          </a:p>
          <a:p>
            <a:r>
              <a:rPr lang="en-GB" baseline="0" dirty="0" smtClean="0"/>
              <a:t>Approaches they will already have met: Behaviourist Cognitive Humanist</a:t>
            </a:r>
          </a:p>
          <a:p>
            <a:endParaRPr lang="en-GB" baseline="0" dirty="0" smtClean="0"/>
          </a:p>
          <a:p>
            <a:r>
              <a:rPr lang="en-GB" baseline="0" dirty="0" smtClean="0"/>
              <a:t>Learner-centred   MORE NEEDED HERE REFER TO 4007</a:t>
            </a:r>
          </a:p>
          <a:p>
            <a:endParaRPr lang="en-GB" baseline="0" dirty="0" smtClean="0"/>
          </a:p>
          <a:p>
            <a:r>
              <a:rPr lang="en-GB" baseline="0" dirty="0" smtClean="0"/>
              <a:t>Then reveal the definition:</a:t>
            </a:r>
          </a:p>
          <a:p>
            <a:r>
              <a:rPr lang="en-GB" baseline="0" dirty="0" smtClean="0"/>
              <a:t>Educational approach – above</a:t>
            </a:r>
          </a:p>
          <a:p>
            <a:r>
              <a:rPr lang="en-GB" baseline="0" dirty="0" smtClean="0"/>
              <a:t>Context – this could refer to the context within a lesson or a social / cultural context – not all learning takes place in school or at home</a:t>
            </a:r>
          </a:p>
          <a:p>
            <a:r>
              <a:rPr lang="en-GB" baseline="0" dirty="0" smtClean="0"/>
              <a:t>Physical setting</a:t>
            </a:r>
          </a:p>
          <a:p>
            <a:endParaRPr lang="en-GB" baseline="0" dirty="0" smtClean="0"/>
          </a:p>
          <a:p>
            <a:r>
              <a:rPr lang="en-GB" baseline="0" dirty="0" smtClean="0"/>
              <a:t>We are going to focus on the last 2 today</a:t>
            </a:r>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4</a:t>
            </a:fld>
            <a:endParaRPr lang="en-GB" dirty="0"/>
          </a:p>
        </p:txBody>
      </p:sp>
    </p:spTree>
    <p:extLst>
      <p:ext uri="{BB962C8B-B14F-4D97-AF65-F5344CB8AC3E}">
        <p14:creationId xmlns:p14="http://schemas.microsoft.com/office/powerpoint/2010/main" val="10476218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Give students time to think about this.</a:t>
            </a:r>
          </a:p>
          <a:p>
            <a:r>
              <a:rPr lang="en-GB" dirty="0" smtClean="0"/>
              <a:t>Review</a:t>
            </a:r>
            <a:r>
              <a:rPr lang="en-GB" baseline="0" dirty="0" smtClean="0"/>
              <a:t> with the students</a:t>
            </a:r>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5</a:t>
            </a:fld>
            <a:endParaRPr lang="en-GB" dirty="0"/>
          </a:p>
        </p:txBody>
      </p:sp>
    </p:spTree>
    <p:extLst>
      <p:ext uri="{BB962C8B-B14F-4D97-AF65-F5344CB8AC3E}">
        <p14:creationId xmlns:p14="http://schemas.microsoft.com/office/powerpoint/2010/main" val="11195439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Ask students to come up with a list of ideas</a:t>
            </a:r>
          </a:p>
          <a:p>
            <a:endParaRPr lang="en-GB" dirty="0" smtClean="0"/>
          </a:p>
          <a:p>
            <a:r>
              <a:rPr lang="en-GB" b="1" dirty="0" smtClean="0"/>
              <a:t>Activity</a:t>
            </a:r>
          </a:p>
          <a:p>
            <a:r>
              <a:rPr lang="en-GB" dirty="0" smtClean="0"/>
              <a:t>Case study market</a:t>
            </a:r>
            <a:r>
              <a:rPr lang="en-GB" baseline="0" dirty="0" smtClean="0"/>
              <a:t> place</a:t>
            </a:r>
            <a:r>
              <a:rPr lang="en-GB" dirty="0" smtClean="0"/>
              <a:t> students to read the case studies</a:t>
            </a:r>
            <a:r>
              <a:rPr lang="en-GB" baseline="0" dirty="0" smtClean="0"/>
              <a:t> and makes notes ready to tell other students about their case study during the market place.</a:t>
            </a:r>
          </a:p>
          <a:p>
            <a:r>
              <a:rPr lang="en-GB" baseline="0" dirty="0" smtClean="0"/>
              <a:t>Groups of 4: two to man the stall and two to shop and then swap.</a:t>
            </a:r>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6</a:t>
            </a:fld>
            <a:endParaRPr lang="en-GB" dirty="0"/>
          </a:p>
        </p:txBody>
      </p:sp>
    </p:spTree>
    <p:extLst>
      <p:ext uri="{BB962C8B-B14F-4D97-AF65-F5344CB8AC3E}">
        <p14:creationId xmlns:p14="http://schemas.microsoft.com/office/powerpoint/2010/main" val="27728712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Not all classrooms are the same</a:t>
            </a:r>
          </a:p>
          <a:p>
            <a:r>
              <a:rPr lang="en-GB" dirty="0" smtClean="0"/>
              <a:t>Not all schools</a:t>
            </a:r>
            <a:r>
              <a:rPr lang="en-GB" baseline="0" dirty="0" smtClean="0"/>
              <a:t> are the same</a:t>
            </a:r>
          </a:p>
          <a:p>
            <a:endParaRPr lang="en-GB" baseline="0" dirty="0" smtClean="0"/>
          </a:p>
          <a:p>
            <a:r>
              <a:rPr lang="en-GB" baseline="0" dirty="0" smtClean="0"/>
              <a:t>Ask students to write down ONE word as each photograph is revealed.</a:t>
            </a:r>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7</a:t>
            </a:fld>
            <a:endParaRPr lang="en-GB" dirty="0"/>
          </a:p>
        </p:txBody>
      </p:sp>
    </p:spTree>
    <p:extLst>
      <p:ext uri="{BB962C8B-B14F-4D97-AF65-F5344CB8AC3E}">
        <p14:creationId xmlns:p14="http://schemas.microsoft.com/office/powerpoint/2010/main" val="2381396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Not all families / homes</a:t>
            </a:r>
            <a:r>
              <a:rPr lang="en-GB" baseline="0" dirty="0" smtClean="0"/>
              <a:t> are the same</a:t>
            </a:r>
            <a:endParaRPr lang="en-GB" dirty="0" smtClean="0"/>
          </a:p>
          <a:p>
            <a:r>
              <a:rPr lang="en-GB" dirty="0" smtClean="0"/>
              <a:t>Not all communities</a:t>
            </a:r>
            <a:r>
              <a:rPr lang="en-GB" baseline="0" dirty="0" smtClean="0"/>
              <a:t> are the same</a:t>
            </a:r>
          </a:p>
          <a:p>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Ask students to write down ONE word as each photograph is revealed.</a:t>
            </a:r>
            <a:endParaRPr lang="en-GB" dirty="0" smtClean="0"/>
          </a:p>
          <a:p>
            <a:endParaRPr lang="en-GB" dirty="0" smtClean="0"/>
          </a:p>
          <a:p>
            <a:r>
              <a:rPr lang="en-GB" dirty="0" smtClean="0"/>
              <a:t>Play back the slides to see what they wrote. Were any</a:t>
            </a:r>
            <a:r>
              <a:rPr lang="en-GB" baseline="0" dirty="0" smtClean="0"/>
              <a:t> assumptions  made? Would those assumptions about the learning that would take place or have affected the way they responded to individual children from those families and localities/</a:t>
            </a:r>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8</a:t>
            </a:fld>
            <a:endParaRPr lang="en-GB" dirty="0"/>
          </a:p>
        </p:txBody>
      </p:sp>
    </p:spTree>
    <p:extLst>
      <p:ext uri="{BB962C8B-B14F-4D97-AF65-F5344CB8AC3E}">
        <p14:creationId xmlns:p14="http://schemas.microsoft.com/office/powerpoint/2010/main" val="21257647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As teachers, we have to be very aware of stereotypes and our own biases.</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A “stereotype” is a cognitive shortcut — that is, it allows your brain to make a snap judgment based on immediately visible characteristics such as gender, race, or age. Your brain is hardwired to make quick calls, and that’s ok. The problem comes when we start to apply those stereotypes beyond that immediate impulse. That’s called “bias,” which is basically a belief that a stereotype is true. For example, the stereotype that girls are bad at math can lead to the suggestion that </a:t>
            </a:r>
            <a:r>
              <a:rPr lang="en-GB" sz="1200" b="0" i="0" u="none" strike="noStrike" kern="1200" dirty="0" smtClean="0">
                <a:solidFill>
                  <a:schemeClr val="tx1"/>
                </a:solidFill>
                <a:effectLst/>
                <a:latin typeface="+mn-lt"/>
                <a:ea typeface="+mn-ea"/>
                <a:cs typeface="+mn-cs"/>
                <a:hlinkClick r:id="rId3"/>
              </a:rPr>
              <a:t>some innate difference between women and men</a:t>
            </a:r>
            <a:r>
              <a:rPr lang="en-GB" sz="1200" b="0" i="0" kern="1200" dirty="0" smtClean="0">
                <a:solidFill>
                  <a:schemeClr val="tx1"/>
                </a:solidFill>
                <a:effectLst/>
                <a:latin typeface="+mn-lt"/>
                <a:ea typeface="+mn-ea"/>
                <a:cs typeface="+mn-cs"/>
              </a:rPr>
              <a:t> leads to this discrepancy.</a:t>
            </a:r>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9</a:t>
            </a:fld>
            <a:endParaRPr lang="en-GB" dirty="0"/>
          </a:p>
        </p:txBody>
      </p:sp>
    </p:spTree>
    <p:extLst>
      <p:ext uri="{BB962C8B-B14F-4D97-AF65-F5344CB8AC3E}">
        <p14:creationId xmlns:p14="http://schemas.microsoft.com/office/powerpoint/2010/main" val="13768191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Review our spider diagram to see where links can be  made between home,</a:t>
            </a:r>
            <a:r>
              <a:rPr lang="en-GB" baseline="0" dirty="0" smtClean="0"/>
              <a:t> school, the community, etc.</a:t>
            </a:r>
          </a:p>
          <a:p>
            <a:r>
              <a:rPr lang="en-GB" baseline="0" dirty="0" smtClean="0"/>
              <a:t>Make the point that some schools have to support parents.</a:t>
            </a:r>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10</a:t>
            </a:fld>
            <a:endParaRPr lang="en-GB" dirty="0"/>
          </a:p>
        </p:txBody>
      </p:sp>
    </p:spTree>
    <p:extLst>
      <p:ext uri="{BB962C8B-B14F-4D97-AF65-F5344CB8AC3E}">
        <p14:creationId xmlns:p14="http://schemas.microsoft.com/office/powerpoint/2010/main" val="27147400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Here are some of the current initiatives:</a:t>
            </a:r>
          </a:p>
          <a:p>
            <a:r>
              <a:rPr lang="en-GB" dirty="0" smtClean="0"/>
              <a:t>Investors in families</a:t>
            </a:r>
          </a:p>
          <a:p>
            <a:r>
              <a:rPr lang="en-GB" dirty="0" smtClean="0"/>
              <a:t>Eco-schools</a:t>
            </a:r>
          </a:p>
          <a:p>
            <a:r>
              <a:rPr lang="en-GB" dirty="0" err="1" smtClean="0"/>
              <a:t>Ashka</a:t>
            </a:r>
            <a:endParaRPr lang="en-GB" dirty="0" smtClean="0"/>
          </a:p>
          <a:p>
            <a:r>
              <a:rPr lang="en-GB" dirty="0" smtClean="0"/>
              <a:t>Welsh network of healthy </a:t>
            </a:r>
            <a:r>
              <a:rPr lang="en-GB" smtClean="0"/>
              <a:t>schools scheme</a:t>
            </a:r>
            <a:endParaRPr lang="en-GB" dirty="0" smtClean="0"/>
          </a:p>
          <a:p>
            <a:r>
              <a:rPr lang="en-GB" dirty="0" err="1" smtClean="0"/>
              <a:t>Naace</a:t>
            </a:r>
            <a:r>
              <a:rPr lang="en-GB" dirty="0" smtClean="0"/>
              <a:t>: education technology association</a:t>
            </a:r>
          </a:p>
          <a:p>
            <a:r>
              <a:rPr lang="en-GB" dirty="0" err="1" smtClean="0"/>
              <a:t>Sustrans</a:t>
            </a:r>
            <a:endParaRPr lang="en-GB" dirty="0" smtClean="0"/>
          </a:p>
          <a:p>
            <a:r>
              <a:rPr lang="en-GB" dirty="0" smtClean="0"/>
              <a:t>Rights respecting school: UNICEF</a:t>
            </a:r>
          </a:p>
          <a:p>
            <a:r>
              <a:rPr lang="en-GB" dirty="0" err="1" smtClean="0"/>
              <a:t>Nace</a:t>
            </a:r>
            <a:r>
              <a:rPr lang="en-GB" dirty="0" smtClean="0"/>
              <a:t>: National association for able children in education</a:t>
            </a:r>
          </a:p>
          <a:p>
            <a:endParaRPr lang="en-GB" dirty="0" smtClean="0"/>
          </a:p>
          <a:p>
            <a:r>
              <a:rPr lang="en-GB" dirty="0" smtClean="0"/>
              <a:t>Are </a:t>
            </a:r>
            <a:r>
              <a:rPr lang="en-GB" dirty="0" smtClean="0"/>
              <a:t>there any more????</a:t>
            </a:r>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11</a:t>
            </a:fld>
            <a:endParaRPr lang="en-GB" dirty="0"/>
          </a:p>
        </p:txBody>
      </p:sp>
    </p:spTree>
    <p:extLst>
      <p:ext uri="{BB962C8B-B14F-4D97-AF65-F5344CB8AC3E}">
        <p14:creationId xmlns:p14="http://schemas.microsoft.com/office/powerpoint/2010/main" val="40261084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12</a:t>
            </a:fld>
            <a:endParaRPr lang="en-GB" dirty="0"/>
          </a:p>
        </p:txBody>
      </p:sp>
    </p:spTree>
    <p:extLst>
      <p:ext uri="{BB962C8B-B14F-4D97-AF65-F5344CB8AC3E}">
        <p14:creationId xmlns:p14="http://schemas.microsoft.com/office/powerpoint/2010/main" val="5309353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13</a:t>
            </a:fld>
            <a:endParaRPr lang="en-GB" dirty="0"/>
          </a:p>
        </p:txBody>
      </p:sp>
    </p:spTree>
    <p:extLst>
      <p:ext uri="{BB962C8B-B14F-4D97-AF65-F5344CB8AC3E}">
        <p14:creationId xmlns:p14="http://schemas.microsoft.com/office/powerpoint/2010/main" val="10826535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1/3/2020</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CD7F27-6A69-481D-8888-4E82C11EAE9F}" type="datetimeFigureOut">
              <a:rPr lang="en-GB" smtClean="0"/>
              <a:t>03/01/2020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8CB415-E930-4966-A47B-6B5C788DBCC6}" type="slidenum">
              <a:rPr lang="en-GB" smtClean="0"/>
              <a:t>‹#›</a:t>
            </a:fld>
            <a:endParaRPr lang="en-GB" dirty="0"/>
          </a:p>
        </p:txBody>
      </p:sp>
    </p:spTree>
    <p:extLst>
      <p:ext uri="{BB962C8B-B14F-4D97-AF65-F5344CB8AC3E}">
        <p14:creationId xmlns:p14="http://schemas.microsoft.com/office/powerpoint/2010/main" val="42616235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1/3/2020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openxmlformats.org/officeDocument/2006/relationships/image" Target="../media/image14.jpg"/><Relationship Id="rId3" Type="http://schemas.openxmlformats.org/officeDocument/2006/relationships/image" Target="../media/image9.jpg"/><Relationship Id="rId7"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12.jpg"/><Relationship Id="rId5" Type="http://schemas.openxmlformats.org/officeDocument/2006/relationships/image" Target="../media/image11.jpg"/><Relationship Id="rId10" Type="http://schemas.openxmlformats.org/officeDocument/2006/relationships/image" Target="../media/image16.jpg"/><Relationship Id="rId4" Type="http://schemas.openxmlformats.org/officeDocument/2006/relationships/image" Target="../media/image10.jpg"/><Relationship Id="rId9" Type="http://schemas.openxmlformats.org/officeDocument/2006/relationships/image" Target="../media/image15.jpg"/></Relationships>
</file>

<file path=ppt/slides/_rels/slide8.xml.rels><?xml version="1.0" encoding="UTF-8" standalone="yes"?>
<Relationships xmlns="http://schemas.openxmlformats.org/package/2006/relationships"><Relationship Id="rId8" Type="http://schemas.openxmlformats.org/officeDocument/2006/relationships/image" Target="../media/image22.jpg"/><Relationship Id="rId3" Type="http://schemas.openxmlformats.org/officeDocument/2006/relationships/image" Target="../media/image17.jpg"/><Relationship Id="rId7" Type="http://schemas.openxmlformats.org/officeDocument/2006/relationships/image" Target="../media/image21.jpg"/><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image" Target="../media/image20.jpg"/><Relationship Id="rId5" Type="http://schemas.openxmlformats.org/officeDocument/2006/relationships/image" Target="../media/image19.jpg"/><Relationship Id="rId10" Type="http://schemas.openxmlformats.org/officeDocument/2006/relationships/image" Target="../media/image24.jpg"/><Relationship Id="rId4" Type="http://schemas.openxmlformats.org/officeDocument/2006/relationships/image" Target="../media/image18.jpg"/><Relationship Id="rId9" Type="http://schemas.openxmlformats.org/officeDocument/2006/relationships/image" Target="../media/image23.jpg"/></Relationships>
</file>

<file path=ppt/slides/_rels/slide9.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hyperlink" Target="https://www.estyn.gov.wales/effective-practice/video-tackling-poverty-through-engaging-parents" TargetMode="External"/><Relationship Id="rId2" Type="http://schemas.openxmlformats.org/officeDocument/2006/relationships/notesSlide" Target="../notesSlides/notesSlide10.xml"/><Relationship Id="rId1" Type="http://schemas.openxmlformats.org/officeDocument/2006/relationships/slideLayout" Target="../slideLayouts/slideLayout12.xml"/><Relationship Id="rId5" Type="http://schemas.openxmlformats.org/officeDocument/2006/relationships/image" Target="../media/image27.png"/><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image" Target="../media/image31.png"/><Relationship Id="rId5" Type="http://schemas.openxmlformats.org/officeDocument/2006/relationships/image" Target="../media/image30.png"/><Relationship Id="rId10" Type="http://schemas.openxmlformats.org/officeDocument/2006/relationships/image" Target="../media/image35.png"/><Relationship Id="rId4" Type="http://schemas.openxmlformats.org/officeDocument/2006/relationships/image" Target="../media/image29.jpg"/><Relationship Id="rId9" Type="http://schemas.openxmlformats.org/officeDocument/2006/relationships/image" Target="../media/image34.png"/></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3.xml"/><Relationship Id="rId1" Type="http://schemas.openxmlformats.org/officeDocument/2006/relationships/slideLayout" Target="../slideLayouts/slideLayout12.xml"/><Relationship Id="rId4" Type="http://schemas.openxmlformats.org/officeDocument/2006/relationships/hyperlink" Target="https://www.cadoxtonprimaryschool.com/"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estyn.gov.wales/effective-practice/building-partnerships-families" TargetMode="External"/><Relationship Id="rId3" Type="http://schemas.openxmlformats.org/officeDocument/2006/relationships/hyperlink" Target="https://www.estyn.gov.wales/effective-practice/involving-parents-education" TargetMode="External"/><Relationship Id="rId7" Type="http://schemas.openxmlformats.org/officeDocument/2006/relationships/hyperlink" Target="https://www.estyn.gov.wales/effective-practice/making-families-partners-learning" TargetMode="External"/><Relationship Id="rId2" Type="http://schemas.openxmlformats.org/officeDocument/2006/relationships/image" Target="../media/image38.png"/><Relationship Id="rId1" Type="http://schemas.openxmlformats.org/officeDocument/2006/relationships/slideLayout" Target="../slideLayouts/slideLayout12.xml"/><Relationship Id="rId6" Type="http://schemas.openxmlformats.org/officeDocument/2006/relationships/hyperlink" Target="https://www.estyn.gov.wales/effective-practice/school-offers-flexible-approach-learning" TargetMode="External"/><Relationship Id="rId5" Type="http://schemas.openxmlformats.org/officeDocument/2006/relationships/hyperlink" Target="https://www.estyn.gov.wales/effective-practice/connecting-generations" TargetMode="External"/><Relationship Id="rId10" Type="http://schemas.openxmlformats.org/officeDocument/2006/relationships/hyperlink" Target="https://www.estyn.gov.wales/effective-practice/parents-take-active-part-school-life" TargetMode="External"/><Relationship Id="rId4" Type="http://schemas.openxmlformats.org/officeDocument/2006/relationships/hyperlink" Target="https://www.estyn.gov.wales/effective-practice/supporting-pupil-wellbeing" TargetMode="External"/><Relationship Id="rId9" Type="http://schemas.openxmlformats.org/officeDocument/2006/relationships/hyperlink" Target="https://www.estyn.gov.wales/effective-practice/developing-pupils-decision-making-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1783" y="527227"/>
            <a:ext cx="2535382" cy="794906"/>
          </a:xfrm>
        </p:spPr>
        <p:txBody>
          <a:bodyPr>
            <a:noAutofit/>
          </a:bodyPr>
          <a:lstStyle/>
          <a:p>
            <a:pPr algn="ctr"/>
            <a:r>
              <a:rPr lang="en-GB" sz="1200" dirty="0">
                <a:latin typeface="+mn-lt"/>
              </a:rPr>
              <a:t>ECAD4009</a:t>
            </a:r>
            <a:r>
              <a:rPr lang="en-GB" sz="1800" dirty="0">
                <a:latin typeface="+mn-lt"/>
              </a:rPr>
              <a:t/>
            </a:r>
            <a:br>
              <a:rPr lang="en-GB" sz="1800" dirty="0">
                <a:latin typeface="+mn-lt"/>
              </a:rPr>
            </a:br>
            <a:endParaRPr lang="en-GB" sz="1800" dirty="0">
              <a:latin typeface="+mn-lt"/>
            </a:endParaRPr>
          </a:p>
        </p:txBody>
      </p:sp>
      <p:sp>
        <p:nvSpPr>
          <p:cNvPr id="4" name="TextBox 3"/>
          <p:cNvSpPr txBox="1"/>
          <p:nvPr/>
        </p:nvSpPr>
        <p:spPr>
          <a:xfrm>
            <a:off x="5578243" y="1196465"/>
            <a:ext cx="3124286" cy="1938992"/>
          </a:xfrm>
          <a:prstGeom prst="rect">
            <a:avLst/>
          </a:prstGeom>
          <a:noFill/>
          <a:ln w="76200">
            <a:solidFill>
              <a:schemeClr val="accent1">
                <a:lumMod val="75000"/>
              </a:schemeClr>
            </a:solidFill>
          </a:ln>
        </p:spPr>
        <p:txBody>
          <a:bodyPr wrap="square" rtlCol="0">
            <a:spAutoFit/>
          </a:bodyPr>
          <a:lstStyle/>
          <a:p>
            <a:pPr algn="ctr"/>
            <a:r>
              <a:rPr lang="en-GB" sz="3000" dirty="0"/>
              <a:t>Session 12</a:t>
            </a:r>
          </a:p>
          <a:p>
            <a:pPr algn="ctr"/>
            <a:r>
              <a:rPr lang="en-GB" sz="3000" dirty="0"/>
              <a:t>The Learning Environment: looking for clues</a:t>
            </a:r>
          </a:p>
        </p:txBody>
      </p:sp>
      <p:sp>
        <p:nvSpPr>
          <p:cNvPr id="7" name="TextBox 6"/>
          <p:cNvSpPr txBox="1"/>
          <p:nvPr/>
        </p:nvSpPr>
        <p:spPr>
          <a:xfrm>
            <a:off x="552397" y="1355102"/>
            <a:ext cx="3124286" cy="553998"/>
          </a:xfrm>
          <a:prstGeom prst="rect">
            <a:avLst/>
          </a:prstGeom>
          <a:noFill/>
          <a:ln w="76200">
            <a:solidFill>
              <a:schemeClr val="accent1">
                <a:lumMod val="75000"/>
              </a:schemeClr>
            </a:solidFill>
          </a:ln>
        </p:spPr>
        <p:txBody>
          <a:bodyPr wrap="square" rtlCol="0">
            <a:spAutoFit/>
          </a:bodyPr>
          <a:lstStyle/>
          <a:p>
            <a:pPr algn="ctr"/>
            <a:r>
              <a:rPr lang="en-GB" sz="3000" dirty="0"/>
              <a:t>Sesiwn 12</a:t>
            </a:r>
          </a:p>
        </p:txBody>
      </p:sp>
      <p:sp>
        <p:nvSpPr>
          <p:cNvPr id="8" name="Title 1"/>
          <p:cNvSpPr txBox="1">
            <a:spLocks/>
          </p:cNvSpPr>
          <p:nvPr/>
        </p:nvSpPr>
        <p:spPr>
          <a:xfrm>
            <a:off x="6548620" y="401559"/>
            <a:ext cx="2535382" cy="794906"/>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1200" dirty="0">
                <a:latin typeface="+mn-lt"/>
              </a:rPr>
              <a:t>ECAD4009 Learners, Schools and Communities: </a:t>
            </a:r>
            <a:br>
              <a:rPr lang="en-GB" sz="1200" dirty="0">
                <a:latin typeface="+mn-lt"/>
              </a:rPr>
            </a:br>
            <a:r>
              <a:rPr lang="en-GB" sz="1200" dirty="0">
                <a:latin typeface="+mn-lt"/>
              </a:rPr>
              <a:t>where am I teaching?</a:t>
            </a:r>
            <a:r>
              <a:rPr lang="en-GB" sz="1800" dirty="0">
                <a:latin typeface="+mn-lt"/>
              </a:rPr>
              <a:t/>
            </a:r>
            <a:br>
              <a:rPr lang="en-GB" sz="1800" dirty="0">
                <a:latin typeface="+mn-lt"/>
              </a:rPr>
            </a:br>
            <a:endParaRPr lang="en-GB" sz="1800" dirty="0">
              <a:latin typeface="+mn-lt"/>
            </a:endParaRPr>
          </a:p>
        </p:txBody>
      </p:sp>
    </p:spTree>
    <p:extLst>
      <p:ext uri="{BB962C8B-B14F-4D97-AF65-F5344CB8AC3E}">
        <p14:creationId xmlns:p14="http://schemas.microsoft.com/office/powerpoint/2010/main" val="295933367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26879" y="382854"/>
            <a:ext cx="3373928" cy="994172"/>
          </a:xfrm>
        </p:spPr>
        <p:txBody>
          <a:bodyPr>
            <a:normAutofit fontScale="90000"/>
          </a:bodyPr>
          <a:lstStyle/>
          <a:p>
            <a:r>
              <a:rPr lang="en-GB" dirty="0" smtClean="0">
                <a:latin typeface="+mn-lt"/>
              </a:rPr>
              <a:t>Aims &amp; Outcomes</a:t>
            </a:r>
            <a:endParaRPr lang="en-GB" dirty="0">
              <a:latin typeface="+mn-lt"/>
            </a:endParaRPr>
          </a:p>
        </p:txBody>
      </p:sp>
      <p:sp>
        <p:nvSpPr>
          <p:cNvPr id="3" name="Content Placeholder 2"/>
          <p:cNvSpPr>
            <a:spLocks noGrp="1"/>
          </p:cNvSpPr>
          <p:nvPr>
            <p:ph idx="1"/>
          </p:nvPr>
        </p:nvSpPr>
        <p:spPr>
          <a:xfrm>
            <a:off x="5128590" y="1743940"/>
            <a:ext cx="3548271" cy="3710929"/>
          </a:xfrm>
        </p:spPr>
        <p:txBody>
          <a:bodyPr>
            <a:normAutofit fontScale="47500" lnSpcReduction="20000"/>
          </a:bodyPr>
          <a:lstStyle/>
          <a:p>
            <a:pPr marL="0" indent="0">
              <a:buNone/>
            </a:pPr>
            <a:r>
              <a:rPr lang="en-GB" dirty="0" smtClean="0"/>
              <a:t>Aims</a:t>
            </a:r>
          </a:p>
          <a:p>
            <a:r>
              <a:rPr lang="en-GB" dirty="0"/>
              <a:t>To engage students with the knowledge and understanding of the political, cultural and social landscape of education in </a:t>
            </a:r>
            <a:r>
              <a:rPr lang="en-GB" dirty="0" smtClean="0"/>
              <a:t>Wales;</a:t>
            </a:r>
          </a:p>
          <a:p>
            <a:r>
              <a:rPr lang="en-GB" dirty="0"/>
              <a:t>To provide students with a range of opportunities to understand the varied nature of the contexts in which they will teach</a:t>
            </a:r>
            <a:r>
              <a:rPr lang="en-GB" dirty="0" smtClean="0"/>
              <a:t>.</a:t>
            </a:r>
          </a:p>
          <a:p>
            <a:pPr marL="0" indent="0">
              <a:buNone/>
            </a:pPr>
            <a:r>
              <a:rPr lang="en-GB" dirty="0" smtClean="0"/>
              <a:t>Outcomes</a:t>
            </a:r>
            <a:endParaRPr lang="en-GB" dirty="0"/>
          </a:p>
          <a:p>
            <a:pPr marL="0" indent="0">
              <a:buNone/>
            </a:pPr>
            <a:r>
              <a:rPr lang="en-GB" dirty="0"/>
              <a:t>Upon the successful completion of this module, , the student should be able to demonstrate the ability to:</a:t>
            </a:r>
          </a:p>
          <a:p>
            <a:r>
              <a:rPr lang="en-US" dirty="0"/>
              <a:t>evidence a clear understanding of the ways in which schools are </a:t>
            </a:r>
            <a:r>
              <a:rPr lang="en-US" dirty="0" smtClean="0"/>
              <a:t>organized </a:t>
            </a:r>
            <a:r>
              <a:rPr lang="en-US" dirty="0"/>
              <a:t>and how the curriculum is designed to meet the needs of the learners;</a:t>
            </a:r>
            <a:endParaRPr lang="en-GB" dirty="0"/>
          </a:p>
          <a:p>
            <a:r>
              <a:rPr lang="en-US" dirty="0"/>
              <a:t>begin to engage with current research to identify how communities, families and schools influence teaching and learning.</a:t>
            </a:r>
            <a:endParaRPr lang="en-GB" dirty="0"/>
          </a:p>
          <a:p>
            <a:pPr marL="0" indent="0">
              <a:buNone/>
            </a:pPr>
            <a:endParaRPr lang="en-GB" dirty="0"/>
          </a:p>
          <a:p>
            <a:endParaRPr lang="en-GB" dirty="0"/>
          </a:p>
          <a:p>
            <a:endParaRPr lang="en-GB" dirty="0" smtClean="0"/>
          </a:p>
          <a:p>
            <a:endParaRPr lang="en-GB" dirty="0"/>
          </a:p>
          <a:p>
            <a:endParaRPr lang="en-GB" dirty="0"/>
          </a:p>
        </p:txBody>
      </p:sp>
      <p:sp>
        <p:nvSpPr>
          <p:cNvPr id="8" name="Title 1"/>
          <p:cNvSpPr txBox="1">
            <a:spLocks/>
          </p:cNvSpPr>
          <p:nvPr/>
        </p:nvSpPr>
        <p:spPr>
          <a:xfrm>
            <a:off x="736057" y="411746"/>
            <a:ext cx="3373928"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300" dirty="0">
                <a:latin typeface="+mn-lt"/>
              </a:rPr>
              <a:t>xxxx</a:t>
            </a:r>
          </a:p>
        </p:txBody>
      </p:sp>
      <p:sp>
        <p:nvSpPr>
          <p:cNvPr id="9" name="Content Placeholder 2"/>
          <p:cNvSpPr txBox="1">
            <a:spLocks/>
          </p:cNvSpPr>
          <p:nvPr/>
        </p:nvSpPr>
        <p:spPr>
          <a:xfrm>
            <a:off x="983568" y="2676215"/>
            <a:ext cx="3178037" cy="151945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800" dirty="0"/>
              <a:t>xx</a:t>
            </a:r>
            <a:endParaRPr lang="en-GB" sz="2100" dirty="0"/>
          </a:p>
          <a:p>
            <a:endParaRPr lang="en-GB" sz="2100" dirty="0"/>
          </a:p>
          <a:p>
            <a:endParaRPr lang="en-GB" sz="2100" dirty="0"/>
          </a:p>
        </p:txBody>
      </p:sp>
    </p:spTree>
    <p:extLst>
      <p:ext uri="{BB962C8B-B14F-4D97-AF65-F5344CB8AC3E}">
        <p14:creationId xmlns:p14="http://schemas.microsoft.com/office/powerpoint/2010/main" val="21094835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4756" y="831919"/>
            <a:ext cx="3550754" cy="994172"/>
          </a:xfrm>
        </p:spPr>
        <p:txBody>
          <a:bodyPr>
            <a:normAutofit fontScale="90000"/>
          </a:bodyPr>
          <a:lstStyle/>
          <a:p>
            <a:r>
              <a:rPr lang="en-GB" dirty="0" smtClean="0">
                <a:latin typeface="+mn-lt"/>
              </a:rPr>
              <a:t>What do we mean by the term “learning environment”?</a:t>
            </a:r>
            <a:endParaRPr lang="en-GB" dirty="0">
              <a:latin typeface="+mn-lt"/>
            </a:endParaRPr>
          </a:p>
        </p:txBody>
      </p:sp>
      <p:sp>
        <p:nvSpPr>
          <p:cNvPr id="3" name="Content Placeholder 2"/>
          <p:cNvSpPr>
            <a:spLocks noGrp="1"/>
          </p:cNvSpPr>
          <p:nvPr>
            <p:ph idx="1"/>
          </p:nvPr>
        </p:nvSpPr>
        <p:spPr>
          <a:xfrm>
            <a:off x="5128590" y="2614095"/>
            <a:ext cx="3548271" cy="3081027"/>
          </a:xfrm>
        </p:spPr>
        <p:txBody>
          <a:bodyPr>
            <a:normAutofit/>
          </a:bodyPr>
          <a:lstStyle/>
          <a:p>
            <a:endParaRPr lang="en-GB" dirty="0"/>
          </a:p>
          <a:p>
            <a:endParaRPr lang="en-GB" dirty="0" smtClean="0"/>
          </a:p>
          <a:p>
            <a:endParaRPr lang="en-GB" dirty="0"/>
          </a:p>
          <a:p>
            <a:endParaRPr lang="en-GB" dirty="0"/>
          </a:p>
        </p:txBody>
      </p:sp>
      <p:sp>
        <p:nvSpPr>
          <p:cNvPr id="8" name="Title 1"/>
          <p:cNvSpPr txBox="1">
            <a:spLocks/>
          </p:cNvSpPr>
          <p:nvPr/>
        </p:nvSpPr>
        <p:spPr>
          <a:xfrm>
            <a:off x="787677" y="618828"/>
            <a:ext cx="3373928"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300" dirty="0">
                <a:latin typeface="+mn-lt"/>
              </a:rPr>
              <a:t>xxxx</a:t>
            </a:r>
          </a:p>
        </p:txBody>
      </p:sp>
      <p:sp>
        <p:nvSpPr>
          <p:cNvPr id="9" name="Content Placeholder 2"/>
          <p:cNvSpPr txBox="1">
            <a:spLocks/>
          </p:cNvSpPr>
          <p:nvPr/>
        </p:nvSpPr>
        <p:spPr>
          <a:xfrm>
            <a:off x="983568" y="2676215"/>
            <a:ext cx="3178037" cy="151945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800" dirty="0"/>
              <a:t>xx</a:t>
            </a:r>
            <a:endParaRPr lang="en-GB" sz="2100" dirty="0"/>
          </a:p>
          <a:p>
            <a:endParaRPr lang="en-GB" sz="2100" dirty="0"/>
          </a:p>
          <a:p>
            <a:endParaRPr lang="en-GB" sz="2100" dirty="0"/>
          </a:p>
        </p:txBody>
      </p:sp>
      <p:sp>
        <p:nvSpPr>
          <p:cNvPr id="6" name="TextBox 5"/>
          <p:cNvSpPr txBox="1"/>
          <p:nvPr/>
        </p:nvSpPr>
        <p:spPr>
          <a:xfrm>
            <a:off x="6110674" y="2781820"/>
            <a:ext cx="1774136" cy="2850780"/>
          </a:xfrm>
          <a:prstGeom prst="rect">
            <a:avLst/>
          </a:prstGeom>
          <a:noFill/>
        </p:spPr>
        <p:txBody>
          <a:bodyPr wrap="square" rtlCol="0">
            <a:spAutoFit/>
          </a:bodyPr>
          <a:lstStyle/>
          <a:p>
            <a:pPr algn="ctr"/>
            <a:r>
              <a:rPr lang="en-GB" sz="17925" dirty="0">
                <a:solidFill>
                  <a:schemeClr val="accent1">
                    <a:lumMod val="75000"/>
                  </a:schemeClr>
                </a:solidFill>
              </a:rPr>
              <a:t>?</a:t>
            </a:r>
          </a:p>
        </p:txBody>
      </p:sp>
      <p:sp>
        <p:nvSpPr>
          <p:cNvPr id="5" name="TextBox 4"/>
          <p:cNvSpPr txBox="1"/>
          <p:nvPr/>
        </p:nvSpPr>
        <p:spPr>
          <a:xfrm>
            <a:off x="5334793" y="2614095"/>
            <a:ext cx="3342068" cy="2308324"/>
          </a:xfrm>
          <a:prstGeom prst="rect">
            <a:avLst/>
          </a:prstGeom>
          <a:noFill/>
        </p:spPr>
        <p:txBody>
          <a:bodyPr wrap="square" rtlCol="0">
            <a:spAutoFit/>
          </a:bodyPr>
          <a:lstStyle/>
          <a:p>
            <a:pPr algn="ctr"/>
            <a:r>
              <a:rPr lang="en-GB" sz="2400" dirty="0"/>
              <a:t>The learning environment can refer to an educational approach, context, or physical setting in which teaching and learning occur.</a:t>
            </a:r>
          </a:p>
        </p:txBody>
      </p:sp>
    </p:spTree>
    <p:extLst>
      <p:ext uri="{BB962C8B-B14F-4D97-AF65-F5344CB8AC3E}">
        <p14:creationId xmlns:p14="http://schemas.microsoft.com/office/powerpoint/2010/main" val="2265116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70072" y="502185"/>
            <a:ext cx="3373928" cy="994172"/>
          </a:xfrm>
        </p:spPr>
        <p:txBody>
          <a:bodyPr>
            <a:normAutofit fontScale="90000"/>
          </a:bodyPr>
          <a:lstStyle/>
          <a:p>
            <a:pPr algn="ctr"/>
            <a:r>
              <a:rPr lang="en-GB" dirty="0" smtClean="0">
                <a:latin typeface="+mn-lt"/>
              </a:rPr>
              <a:t>Where does learning take place?</a:t>
            </a:r>
            <a:endParaRPr lang="en-GB" dirty="0">
              <a:latin typeface="+mn-lt"/>
            </a:endParaRPr>
          </a:p>
        </p:txBody>
      </p:sp>
      <p:sp>
        <p:nvSpPr>
          <p:cNvPr id="3" name="Content Placeholder 2"/>
          <p:cNvSpPr>
            <a:spLocks noGrp="1"/>
          </p:cNvSpPr>
          <p:nvPr>
            <p:ph idx="1"/>
          </p:nvPr>
        </p:nvSpPr>
        <p:spPr>
          <a:xfrm>
            <a:off x="5128590" y="2614095"/>
            <a:ext cx="3548271" cy="3081027"/>
          </a:xfrm>
        </p:spPr>
        <p:txBody>
          <a:bodyPr>
            <a:normAutofit/>
          </a:bodyPr>
          <a:lstStyle/>
          <a:p>
            <a:endParaRPr lang="en-GB" dirty="0"/>
          </a:p>
          <a:p>
            <a:endParaRPr lang="en-GB" dirty="0" smtClean="0"/>
          </a:p>
          <a:p>
            <a:endParaRPr lang="en-GB" dirty="0"/>
          </a:p>
          <a:p>
            <a:endParaRPr lang="en-GB" dirty="0"/>
          </a:p>
        </p:txBody>
      </p:sp>
      <p:sp>
        <p:nvSpPr>
          <p:cNvPr id="8" name="Title 1"/>
          <p:cNvSpPr txBox="1">
            <a:spLocks/>
          </p:cNvSpPr>
          <p:nvPr/>
        </p:nvSpPr>
        <p:spPr>
          <a:xfrm>
            <a:off x="787677" y="1496357"/>
            <a:ext cx="3373928"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300" dirty="0">
                <a:latin typeface="+mn-lt"/>
              </a:rPr>
              <a:t>xxxx</a:t>
            </a:r>
          </a:p>
        </p:txBody>
      </p:sp>
      <p:sp>
        <p:nvSpPr>
          <p:cNvPr id="9" name="Content Placeholder 2"/>
          <p:cNvSpPr txBox="1">
            <a:spLocks/>
          </p:cNvSpPr>
          <p:nvPr/>
        </p:nvSpPr>
        <p:spPr>
          <a:xfrm>
            <a:off x="983568" y="2676215"/>
            <a:ext cx="3178037" cy="151945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800" dirty="0"/>
              <a:t>xx</a:t>
            </a:r>
            <a:endParaRPr lang="en-GB" sz="2100" dirty="0"/>
          </a:p>
          <a:p>
            <a:endParaRPr lang="en-GB" sz="2100" dirty="0"/>
          </a:p>
          <a:p>
            <a:endParaRPr lang="en-GB" sz="2100" dirty="0"/>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t="9595"/>
          <a:stretch/>
        </p:blipFill>
        <p:spPr>
          <a:xfrm>
            <a:off x="2407136" y="2169822"/>
            <a:ext cx="4088257" cy="2728258"/>
          </a:xfrm>
          <a:prstGeom prst="rect">
            <a:avLst/>
          </a:prstGeom>
          <a:ln>
            <a:solidFill>
              <a:schemeClr val="accent1"/>
            </a:solidFill>
          </a:ln>
        </p:spPr>
      </p:pic>
      <p:sp>
        <p:nvSpPr>
          <p:cNvPr id="10" name="Content Placeholder 2"/>
          <p:cNvSpPr txBox="1">
            <a:spLocks/>
          </p:cNvSpPr>
          <p:nvPr/>
        </p:nvSpPr>
        <p:spPr>
          <a:xfrm>
            <a:off x="6844040" y="1937892"/>
            <a:ext cx="2034992" cy="2786508"/>
          </a:xfrm>
          <a:prstGeom prst="rect">
            <a:avLst/>
          </a:prstGeom>
        </p:spPr>
        <p:txBody>
          <a:bodyPr vert="horz" lIns="68580" tIns="34290" rIns="68580" bIns="34290" rtlCol="0">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4800" b="1" dirty="0"/>
              <a:t>Activity</a:t>
            </a:r>
          </a:p>
          <a:p>
            <a:pPr marL="0" indent="0">
              <a:buNone/>
            </a:pPr>
            <a:r>
              <a:rPr lang="en-GB" sz="4800" dirty="0"/>
              <a:t>As </a:t>
            </a:r>
            <a:r>
              <a:rPr lang="en-GB" sz="4800" dirty="0" smtClean="0"/>
              <a:t>a </a:t>
            </a:r>
            <a:r>
              <a:rPr lang="en-GB" sz="4800" dirty="0"/>
              <a:t>group, think about all the different places in which children can learn.</a:t>
            </a:r>
            <a:endParaRPr lang="en-GB" sz="2100" dirty="0"/>
          </a:p>
          <a:p>
            <a:endParaRPr lang="en-GB" sz="2100" dirty="0"/>
          </a:p>
          <a:p>
            <a:endParaRPr lang="en-GB" sz="2100" dirty="0"/>
          </a:p>
        </p:txBody>
      </p:sp>
    </p:spTree>
    <p:extLst>
      <p:ext uri="{BB962C8B-B14F-4D97-AF65-F5344CB8AC3E}">
        <p14:creationId xmlns:p14="http://schemas.microsoft.com/office/powerpoint/2010/main" val="35900215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70072" y="2087670"/>
            <a:ext cx="3373928" cy="994172"/>
          </a:xfrm>
        </p:spPr>
        <p:txBody>
          <a:bodyPr>
            <a:normAutofit fontScale="90000"/>
          </a:bodyPr>
          <a:lstStyle/>
          <a:p>
            <a:pPr algn="ctr"/>
            <a:r>
              <a:rPr lang="en-GB" dirty="0" smtClean="0">
                <a:latin typeface="+mn-lt"/>
              </a:rPr>
              <a:t>How can a child’s home support learning?</a:t>
            </a:r>
            <a:endParaRPr lang="en-GB" dirty="0">
              <a:latin typeface="+mn-lt"/>
            </a:endParaRPr>
          </a:p>
        </p:txBody>
      </p:sp>
      <p:sp>
        <p:nvSpPr>
          <p:cNvPr id="3" name="Content Placeholder 2"/>
          <p:cNvSpPr>
            <a:spLocks noGrp="1"/>
          </p:cNvSpPr>
          <p:nvPr>
            <p:ph idx="1"/>
          </p:nvPr>
        </p:nvSpPr>
        <p:spPr>
          <a:xfrm>
            <a:off x="5196131" y="3835027"/>
            <a:ext cx="3548271" cy="3081027"/>
          </a:xfrm>
        </p:spPr>
        <p:txBody>
          <a:bodyPr>
            <a:normAutofit/>
          </a:bodyPr>
          <a:lstStyle/>
          <a:p>
            <a:endParaRPr lang="en-GB" dirty="0"/>
          </a:p>
          <a:p>
            <a:endParaRPr lang="en-GB" dirty="0" smtClean="0"/>
          </a:p>
          <a:p>
            <a:endParaRPr lang="en-GB" dirty="0"/>
          </a:p>
          <a:p>
            <a:endParaRPr lang="en-GB" dirty="0"/>
          </a:p>
        </p:txBody>
      </p:sp>
      <p:sp>
        <p:nvSpPr>
          <p:cNvPr id="8" name="Title 1"/>
          <p:cNvSpPr txBox="1">
            <a:spLocks/>
          </p:cNvSpPr>
          <p:nvPr/>
        </p:nvSpPr>
        <p:spPr>
          <a:xfrm>
            <a:off x="787677" y="1496357"/>
            <a:ext cx="3373928"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300" dirty="0">
                <a:latin typeface="+mn-lt"/>
              </a:rPr>
              <a:t>xxxx</a:t>
            </a:r>
          </a:p>
        </p:txBody>
      </p:sp>
      <p:sp>
        <p:nvSpPr>
          <p:cNvPr id="9" name="Content Placeholder 2"/>
          <p:cNvSpPr txBox="1">
            <a:spLocks/>
          </p:cNvSpPr>
          <p:nvPr/>
        </p:nvSpPr>
        <p:spPr>
          <a:xfrm>
            <a:off x="787677" y="2635155"/>
            <a:ext cx="3178037" cy="151945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800" dirty="0"/>
              <a:t>xx</a:t>
            </a:r>
            <a:endParaRPr lang="en-GB" sz="4950" dirty="0"/>
          </a:p>
          <a:p>
            <a:endParaRPr lang="en-GB" sz="2100" dirty="0"/>
          </a:p>
          <a:p>
            <a:endParaRPr lang="en-GB" sz="2100" dirty="0"/>
          </a:p>
        </p:txBody>
      </p:sp>
      <p:sp>
        <p:nvSpPr>
          <p:cNvPr id="7" name="Content Placeholder 2"/>
          <p:cNvSpPr txBox="1">
            <a:spLocks/>
          </p:cNvSpPr>
          <p:nvPr/>
        </p:nvSpPr>
        <p:spPr>
          <a:xfrm>
            <a:off x="5773042" y="2991063"/>
            <a:ext cx="3178037" cy="151945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100" dirty="0"/>
          </a:p>
          <a:p>
            <a:endParaRPr lang="en-GB" sz="2100" dirty="0"/>
          </a:p>
        </p:txBody>
      </p:sp>
      <p:sp>
        <p:nvSpPr>
          <p:cNvPr id="10" name="Title 1"/>
          <p:cNvSpPr txBox="1">
            <a:spLocks/>
          </p:cNvSpPr>
          <p:nvPr/>
        </p:nvSpPr>
        <p:spPr>
          <a:xfrm>
            <a:off x="5707546" y="490520"/>
            <a:ext cx="3373928" cy="994172"/>
          </a:xfrm>
          <a:prstGeom prst="rect">
            <a:avLst/>
          </a:prstGeom>
        </p:spPr>
        <p:txBody>
          <a:bodyPr vert="horz" lIns="68580" tIns="34290" rIns="68580" bIns="34290" rtlCol="0" anchor="ct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300" dirty="0">
                <a:latin typeface="+mn-lt"/>
              </a:rPr>
              <a:t>How can a child’s community support learning?</a:t>
            </a:r>
          </a:p>
        </p:txBody>
      </p:sp>
      <p:sp>
        <p:nvSpPr>
          <p:cNvPr id="5" name="TextBox 4"/>
          <p:cNvSpPr txBox="1"/>
          <p:nvPr/>
        </p:nvSpPr>
        <p:spPr>
          <a:xfrm>
            <a:off x="5463653" y="3684446"/>
            <a:ext cx="3553691" cy="1200329"/>
          </a:xfrm>
          <a:prstGeom prst="rect">
            <a:avLst/>
          </a:prstGeom>
          <a:noFill/>
        </p:spPr>
        <p:txBody>
          <a:bodyPr wrap="square" rtlCol="0">
            <a:spAutoFit/>
          </a:bodyPr>
          <a:lstStyle/>
          <a:p>
            <a:pPr algn="ctr"/>
            <a:r>
              <a:rPr lang="en-GB" sz="3600" dirty="0"/>
              <a:t>Let’s look at some case studies</a:t>
            </a: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87437" y="692632"/>
            <a:ext cx="1835137" cy="868490"/>
          </a:xfrm>
          <a:prstGeom prst="rect">
            <a:avLst/>
          </a:prstGeom>
        </p:spPr>
      </p:pic>
      <p:pic>
        <p:nvPicPr>
          <p:cNvPr id="11" name="Pictur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472586" y="1811713"/>
            <a:ext cx="1849988" cy="890781"/>
          </a:xfrm>
          <a:prstGeom prst="rect">
            <a:avLst/>
          </a:prstGeom>
        </p:spPr>
      </p:pic>
      <p:pic>
        <p:nvPicPr>
          <p:cNvPr id="12" name="Picture 1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479904" y="3006461"/>
            <a:ext cx="1849988" cy="868840"/>
          </a:xfrm>
          <a:prstGeom prst="rect">
            <a:avLst/>
          </a:prstGeom>
        </p:spPr>
      </p:pic>
      <p:pic>
        <p:nvPicPr>
          <p:cNvPr id="13" name="Picture 1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515716" y="4147833"/>
            <a:ext cx="1822613" cy="865379"/>
          </a:xfrm>
          <a:prstGeom prst="rect">
            <a:avLst/>
          </a:prstGeom>
        </p:spPr>
      </p:pic>
    </p:spTree>
    <p:extLst>
      <p:ext uri="{BB962C8B-B14F-4D97-AF65-F5344CB8AC3E}">
        <p14:creationId xmlns:p14="http://schemas.microsoft.com/office/powerpoint/2010/main" val="2780116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3246" y="394322"/>
            <a:ext cx="3373928" cy="994172"/>
          </a:xfrm>
        </p:spPr>
        <p:txBody>
          <a:bodyPr>
            <a:normAutofit fontScale="90000"/>
          </a:bodyPr>
          <a:lstStyle/>
          <a:p>
            <a:pPr algn="ctr"/>
            <a:r>
              <a:rPr lang="en-GB" dirty="0" smtClean="0">
                <a:latin typeface="+mn-lt"/>
              </a:rPr>
              <a:t>Something to think about</a:t>
            </a:r>
            <a:endParaRPr lang="en-GB" dirty="0">
              <a:latin typeface="+mn-lt"/>
            </a:endParaRPr>
          </a:p>
        </p:txBody>
      </p:sp>
      <p:sp>
        <p:nvSpPr>
          <p:cNvPr id="3" name="Content Placeholder 2"/>
          <p:cNvSpPr>
            <a:spLocks noGrp="1"/>
          </p:cNvSpPr>
          <p:nvPr>
            <p:ph idx="1"/>
          </p:nvPr>
        </p:nvSpPr>
        <p:spPr>
          <a:xfrm>
            <a:off x="5128590" y="2614095"/>
            <a:ext cx="3548271" cy="3081027"/>
          </a:xfrm>
        </p:spPr>
        <p:txBody>
          <a:bodyPr>
            <a:normAutofit/>
          </a:bodyPr>
          <a:lstStyle/>
          <a:p>
            <a:endParaRPr lang="en-GB" dirty="0"/>
          </a:p>
          <a:p>
            <a:endParaRPr lang="en-GB" dirty="0" smtClean="0"/>
          </a:p>
          <a:p>
            <a:endParaRPr lang="en-GB" dirty="0"/>
          </a:p>
          <a:p>
            <a:endParaRPr lang="en-GB" dirty="0"/>
          </a:p>
        </p:txBody>
      </p:sp>
      <p:sp>
        <p:nvSpPr>
          <p:cNvPr id="8" name="Title 1"/>
          <p:cNvSpPr txBox="1">
            <a:spLocks/>
          </p:cNvSpPr>
          <p:nvPr/>
        </p:nvSpPr>
        <p:spPr>
          <a:xfrm>
            <a:off x="496732" y="1131094"/>
            <a:ext cx="3373928"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300" dirty="0">
                <a:latin typeface="+mn-lt"/>
              </a:rPr>
              <a:t>xxxx</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8102" y="2675617"/>
            <a:ext cx="1790216" cy="1191308"/>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51226" y="2697612"/>
            <a:ext cx="1661021" cy="1105334"/>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74173" y="2697611"/>
            <a:ext cx="2121875" cy="1191308"/>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5702" y="2697611"/>
            <a:ext cx="1779668" cy="1169313"/>
          </a:xfrm>
          <a:prstGeom prst="rect">
            <a:avLst/>
          </a:prstGeom>
        </p:spPr>
      </p:pic>
      <p:pic>
        <p:nvPicPr>
          <p:cNvPr id="11" name="Picture 10"/>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811066" y="4353791"/>
            <a:ext cx="1943276" cy="1128354"/>
          </a:xfrm>
          <a:prstGeom prst="rect">
            <a:avLst/>
          </a:prstGeom>
        </p:spPr>
      </p:pic>
      <p:pic>
        <p:nvPicPr>
          <p:cNvPr id="12" name="Picture 1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583794" y="4353791"/>
            <a:ext cx="1759856" cy="1152401"/>
          </a:xfrm>
          <a:prstGeom prst="rect">
            <a:avLst/>
          </a:prstGeom>
        </p:spPr>
      </p:pic>
      <p:pic>
        <p:nvPicPr>
          <p:cNvPr id="13" name="Picture 12"/>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493152" y="4328596"/>
            <a:ext cx="1699580" cy="1130993"/>
          </a:xfrm>
          <a:prstGeom prst="rect">
            <a:avLst/>
          </a:prstGeom>
        </p:spPr>
      </p:pic>
      <p:pic>
        <p:nvPicPr>
          <p:cNvPr id="14" name="Picture 13"/>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47782" y="4321691"/>
            <a:ext cx="1935913" cy="1137897"/>
          </a:xfrm>
          <a:prstGeom prst="rect">
            <a:avLst/>
          </a:prstGeom>
        </p:spPr>
      </p:pic>
    </p:spTree>
    <p:extLst>
      <p:ext uri="{BB962C8B-B14F-4D97-AF65-F5344CB8AC3E}">
        <p14:creationId xmlns:p14="http://schemas.microsoft.com/office/powerpoint/2010/main" val="3665232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70072" y="522727"/>
            <a:ext cx="3373928" cy="994172"/>
          </a:xfrm>
        </p:spPr>
        <p:txBody>
          <a:bodyPr>
            <a:normAutofit fontScale="90000"/>
          </a:bodyPr>
          <a:lstStyle/>
          <a:p>
            <a:pPr algn="ctr"/>
            <a:r>
              <a:rPr lang="en-GB" dirty="0" smtClean="0">
                <a:latin typeface="+mn-lt"/>
              </a:rPr>
              <a:t>More to think about</a:t>
            </a:r>
            <a:endParaRPr lang="en-GB" dirty="0">
              <a:latin typeface="+mn-lt"/>
            </a:endParaRPr>
          </a:p>
        </p:txBody>
      </p:sp>
      <p:sp>
        <p:nvSpPr>
          <p:cNvPr id="3" name="Content Placeholder 2"/>
          <p:cNvSpPr>
            <a:spLocks noGrp="1"/>
          </p:cNvSpPr>
          <p:nvPr>
            <p:ph idx="1"/>
          </p:nvPr>
        </p:nvSpPr>
        <p:spPr>
          <a:xfrm>
            <a:off x="5128590" y="2614095"/>
            <a:ext cx="3548271" cy="3081027"/>
          </a:xfrm>
        </p:spPr>
        <p:txBody>
          <a:bodyPr>
            <a:normAutofit/>
          </a:bodyPr>
          <a:lstStyle/>
          <a:p>
            <a:endParaRPr lang="en-GB" dirty="0"/>
          </a:p>
          <a:p>
            <a:endParaRPr lang="en-GB" dirty="0" smtClean="0"/>
          </a:p>
          <a:p>
            <a:endParaRPr lang="en-GB" dirty="0"/>
          </a:p>
          <a:p>
            <a:endParaRPr lang="en-GB" dirty="0"/>
          </a:p>
        </p:txBody>
      </p:sp>
      <p:sp>
        <p:nvSpPr>
          <p:cNvPr id="8" name="Title 1"/>
          <p:cNvSpPr txBox="1">
            <a:spLocks/>
          </p:cNvSpPr>
          <p:nvPr/>
        </p:nvSpPr>
        <p:spPr>
          <a:xfrm>
            <a:off x="496732" y="1131094"/>
            <a:ext cx="3373928"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300" dirty="0">
                <a:latin typeface="+mn-lt"/>
              </a:rPr>
              <a:t>xxxx</a:t>
            </a: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055" y="2407776"/>
            <a:ext cx="2035640" cy="1359808"/>
          </a:xfrm>
          <a:prstGeom prst="rect">
            <a:avLst/>
          </a:prstGeom>
        </p:spPr>
      </p:pic>
      <p:pic>
        <p:nvPicPr>
          <p:cNvPr id="12" name="Picture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15740" y="2441264"/>
            <a:ext cx="1793081" cy="1435894"/>
          </a:xfrm>
          <a:prstGeom prst="rect">
            <a:avLst/>
          </a:prstGeom>
        </p:spPr>
      </p:pic>
      <p:pic>
        <p:nvPicPr>
          <p:cNvPr id="13" name="Picture 1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857751" y="2434025"/>
            <a:ext cx="2028386" cy="1349799"/>
          </a:xfrm>
          <a:prstGeom prst="rect">
            <a:avLst/>
          </a:prstGeom>
        </p:spPr>
      </p:pic>
      <p:pic>
        <p:nvPicPr>
          <p:cNvPr id="14" name="Picture 1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550261" y="2369733"/>
            <a:ext cx="1793081" cy="1435894"/>
          </a:xfrm>
          <a:prstGeom prst="rect">
            <a:avLst/>
          </a:prstGeom>
        </p:spPr>
      </p:pic>
      <p:pic>
        <p:nvPicPr>
          <p:cNvPr id="16" name="Picture 15"/>
          <p:cNvPicPr>
            <a:picLocks noChangeAspect="1"/>
          </p:cNvPicPr>
          <p:nvPr/>
        </p:nvPicPr>
        <p:blipFill rotWithShape="1">
          <a:blip r:embed="rId7">
            <a:extLst>
              <a:ext uri="{28A0092B-C50C-407E-A947-70E740481C1C}">
                <a14:useLocalDpi xmlns:a14="http://schemas.microsoft.com/office/drawing/2010/main" val="0"/>
              </a:ext>
            </a:extLst>
          </a:blip>
          <a:srcRect l="-2321" t="1082" r="2321" b="10387"/>
          <a:stretch/>
        </p:blipFill>
        <p:spPr>
          <a:xfrm>
            <a:off x="4857750" y="4154609"/>
            <a:ext cx="1896341" cy="1440367"/>
          </a:xfrm>
          <a:prstGeom prst="rect">
            <a:avLst/>
          </a:prstGeom>
        </p:spPr>
      </p:pic>
      <p:pic>
        <p:nvPicPr>
          <p:cNvPr id="17" name="Picture 16"/>
          <p:cNvPicPr>
            <a:picLocks noChangeAspect="1"/>
          </p:cNvPicPr>
          <p:nvPr/>
        </p:nvPicPr>
        <p:blipFill rotWithShape="1">
          <a:blip r:embed="rId8">
            <a:extLst>
              <a:ext uri="{28A0092B-C50C-407E-A947-70E740481C1C}">
                <a14:useLocalDpi xmlns:a14="http://schemas.microsoft.com/office/drawing/2010/main" val="0"/>
              </a:ext>
            </a:extLst>
          </a:blip>
          <a:srcRect l="12776" r="-17480"/>
          <a:stretch/>
        </p:blipFill>
        <p:spPr>
          <a:xfrm>
            <a:off x="179470" y="4154608"/>
            <a:ext cx="2661353" cy="1337036"/>
          </a:xfrm>
          <a:prstGeom prst="rect">
            <a:avLst/>
          </a:prstGeom>
        </p:spPr>
      </p:pic>
      <p:pic>
        <p:nvPicPr>
          <p:cNvPr id="18" name="Picture 17"/>
          <p:cNvPicPr>
            <a:picLocks noChangeAspect="1"/>
          </p:cNvPicPr>
          <p:nvPr/>
        </p:nvPicPr>
        <p:blipFill rotWithShape="1">
          <a:blip r:embed="rId9">
            <a:extLst>
              <a:ext uri="{28A0092B-C50C-407E-A947-70E740481C1C}">
                <a14:useLocalDpi xmlns:a14="http://schemas.microsoft.com/office/drawing/2010/main" val="0"/>
              </a:ext>
            </a:extLst>
          </a:blip>
          <a:srcRect b="12124"/>
          <a:stretch/>
        </p:blipFill>
        <p:spPr>
          <a:xfrm>
            <a:off x="7074571" y="4169473"/>
            <a:ext cx="1873130" cy="1425503"/>
          </a:xfrm>
          <a:prstGeom prst="rect">
            <a:avLst/>
          </a:prstGeom>
        </p:spPr>
      </p:pic>
      <p:pic>
        <p:nvPicPr>
          <p:cNvPr id="19" name="Picture 18"/>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562292" y="4169473"/>
            <a:ext cx="1964531" cy="1307306"/>
          </a:xfrm>
          <a:prstGeom prst="rect">
            <a:avLst/>
          </a:prstGeom>
        </p:spPr>
      </p:pic>
    </p:spTree>
    <p:extLst>
      <p:ext uri="{BB962C8B-B14F-4D97-AF65-F5344CB8AC3E}">
        <p14:creationId xmlns:p14="http://schemas.microsoft.com/office/powerpoint/2010/main" val="1554821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61066" y="498602"/>
            <a:ext cx="3373928" cy="994172"/>
          </a:xfrm>
        </p:spPr>
        <p:txBody>
          <a:bodyPr>
            <a:normAutofit fontScale="90000"/>
          </a:bodyPr>
          <a:lstStyle/>
          <a:p>
            <a:pPr algn="ctr"/>
            <a:r>
              <a:rPr lang="en-GB" dirty="0" smtClean="0">
                <a:latin typeface="+mn-lt"/>
              </a:rPr>
              <a:t>Beware of stereo types!</a:t>
            </a:r>
            <a:endParaRPr lang="en-GB" dirty="0">
              <a:latin typeface="+mn-lt"/>
            </a:endParaRPr>
          </a:p>
        </p:txBody>
      </p:sp>
      <p:sp>
        <p:nvSpPr>
          <p:cNvPr id="3" name="Content Placeholder 2"/>
          <p:cNvSpPr>
            <a:spLocks noGrp="1"/>
          </p:cNvSpPr>
          <p:nvPr>
            <p:ph idx="1"/>
          </p:nvPr>
        </p:nvSpPr>
        <p:spPr>
          <a:xfrm>
            <a:off x="5128590" y="2614095"/>
            <a:ext cx="3548271" cy="3081027"/>
          </a:xfrm>
        </p:spPr>
        <p:txBody>
          <a:bodyPr>
            <a:normAutofit/>
          </a:bodyPr>
          <a:lstStyle/>
          <a:p>
            <a:endParaRPr lang="en-GB" dirty="0"/>
          </a:p>
          <a:p>
            <a:endParaRPr lang="en-GB" dirty="0" smtClean="0"/>
          </a:p>
          <a:p>
            <a:endParaRPr lang="en-GB" dirty="0"/>
          </a:p>
          <a:p>
            <a:endParaRPr lang="en-GB" dirty="0"/>
          </a:p>
        </p:txBody>
      </p:sp>
      <p:sp>
        <p:nvSpPr>
          <p:cNvPr id="8" name="Title 1"/>
          <p:cNvSpPr txBox="1">
            <a:spLocks/>
          </p:cNvSpPr>
          <p:nvPr/>
        </p:nvSpPr>
        <p:spPr>
          <a:xfrm>
            <a:off x="787677" y="1496357"/>
            <a:ext cx="3373928"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300" dirty="0">
                <a:latin typeface="+mn-lt"/>
              </a:rPr>
              <a:t>xxxx</a:t>
            </a:r>
          </a:p>
        </p:txBody>
      </p:sp>
      <p:sp>
        <p:nvSpPr>
          <p:cNvPr id="9" name="Content Placeholder 2"/>
          <p:cNvSpPr txBox="1">
            <a:spLocks/>
          </p:cNvSpPr>
          <p:nvPr/>
        </p:nvSpPr>
        <p:spPr>
          <a:xfrm>
            <a:off x="983568" y="2676215"/>
            <a:ext cx="3178037" cy="151945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800" dirty="0"/>
              <a:t>xx</a:t>
            </a:r>
            <a:endParaRPr lang="en-GB" sz="2100" dirty="0"/>
          </a:p>
          <a:p>
            <a:endParaRPr lang="en-GB" sz="2100" dirty="0"/>
          </a:p>
          <a:p>
            <a:endParaRPr lang="en-GB" sz="2100" dirty="0"/>
          </a:p>
        </p:txBody>
      </p:sp>
      <p:sp>
        <p:nvSpPr>
          <p:cNvPr id="5" name="TextBox 4"/>
          <p:cNvSpPr txBox="1"/>
          <p:nvPr/>
        </p:nvSpPr>
        <p:spPr>
          <a:xfrm>
            <a:off x="6109510" y="2090753"/>
            <a:ext cx="2431473" cy="1708160"/>
          </a:xfrm>
          <a:prstGeom prst="rect">
            <a:avLst/>
          </a:prstGeom>
          <a:noFill/>
        </p:spPr>
        <p:txBody>
          <a:bodyPr wrap="square" rtlCol="0">
            <a:spAutoFit/>
          </a:bodyPr>
          <a:lstStyle/>
          <a:p>
            <a:pPr algn="ctr"/>
            <a:r>
              <a:rPr lang="en-GB" sz="2100" dirty="0"/>
              <a:t>a </a:t>
            </a:r>
            <a:r>
              <a:rPr lang="en-GB" sz="2100" b="1" dirty="0"/>
              <a:t>stereotype</a:t>
            </a:r>
            <a:r>
              <a:rPr lang="en-GB" sz="2100" dirty="0"/>
              <a:t> is an over-generalized belief about a particular category of people.</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99476" y="1496357"/>
            <a:ext cx="2461590" cy="3310838"/>
          </a:xfrm>
          <a:prstGeom prst="rect">
            <a:avLst/>
          </a:prstGeom>
        </p:spPr>
      </p:pic>
    </p:spTree>
    <p:extLst>
      <p:ext uri="{BB962C8B-B14F-4D97-AF65-F5344CB8AC3E}">
        <p14:creationId xmlns:p14="http://schemas.microsoft.com/office/powerpoint/2010/main" val="427128824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31330" y="853679"/>
            <a:ext cx="3373928" cy="994172"/>
          </a:xfrm>
        </p:spPr>
        <p:txBody>
          <a:bodyPr>
            <a:noAutofit/>
          </a:bodyPr>
          <a:lstStyle/>
          <a:p>
            <a:pPr algn="ctr"/>
            <a:r>
              <a:rPr lang="en-GB" sz="3200" dirty="0" smtClean="0">
                <a:latin typeface="+mn-lt"/>
              </a:rPr>
              <a:t>Schools supporting parents and the community</a:t>
            </a:r>
            <a:endParaRPr lang="en-GB" sz="3200" dirty="0">
              <a:latin typeface="+mn-lt"/>
            </a:endParaRPr>
          </a:p>
        </p:txBody>
      </p:sp>
      <p:sp>
        <p:nvSpPr>
          <p:cNvPr id="8" name="Title 1"/>
          <p:cNvSpPr txBox="1">
            <a:spLocks/>
          </p:cNvSpPr>
          <p:nvPr/>
        </p:nvSpPr>
        <p:spPr>
          <a:xfrm>
            <a:off x="787677" y="412350"/>
            <a:ext cx="3373928"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300" dirty="0">
                <a:latin typeface="+mn-lt"/>
              </a:rPr>
              <a:t>xxxx</a:t>
            </a:r>
          </a:p>
        </p:txBody>
      </p:sp>
      <p:sp>
        <p:nvSpPr>
          <p:cNvPr id="9" name="Content Placeholder 2"/>
          <p:cNvSpPr txBox="1">
            <a:spLocks/>
          </p:cNvSpPr>
          <p:nvPr/>
        </p:nvSpPr>
        <p:spPr>
          <a:xfrm>
            <a:off x="415636" y="5386112"/>
            <a:ext cx="8468591" cy="434005"/>
          </a:xfrm>
          <a:prstGeom prst="rect">
            <a:avLst/>
          </a:prstGeom>
        </p:spPr>
        <p:txBody>
          <a:bodyPr vert="horz" lIns="68580" tIns="34290" rIns="68580" bIns="3429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100" dirty="0">
                <a:hlinkClick r:id="rId3"/>
              </a:rPr>
              <a:t>https://www.estyn.gov.wales/effective-practice/video-tackling-poverty-through-engaging-parents</a:t>
            </a:r>
            <a:endParaRPr lang="en-GB" sz="2100" dirty="0"/>
          </a:p>
          <a:p>
            <a:endParaRPr lang="en-GB" sz="2100" dirty="0"/>
          </a:p>
          <a:p>
            <a:endParaRPr lang="en-GB" sz="2100"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72307" y="2101645"/>
            <a:ext cx="4880468" cy="2963957"/>
          </a:xfrm>
          <a:prstGeom prst="rect">
            <a:avLst/>
          </a:prstGeom>
        </p:spPr>
      </p:pic>
      <p:pic>
        <p:nvPicPr>
          <p:cNvPr id="3" name="Picture 2" descr="Free vector graphic: Movie, Play, Negative, Film, Cinema ..."/>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17374" y="99245"/>
            <a:ext cx="1875503" cy="1875503"/>
          </a:xfrm>
          <a:prstGeom prst="rect">
            <a:avLst/>
          </a:prstGeom>
        </p:spPr>
      </p:pic>
    </p:spTree>
    <p:extLst>
      <p:ext uri="{BB962C8B-B14F-4D97-AF65-F5344CB8AC3E}">
        <p14:creationId xmlns:p14="http://schemas.microsoft.com/office/powerpoint/2010/main" val="36899650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84050" y="220622"/>
            <a:ext cx="3373928" cy="994172"/>
          </a:xfrm>
        </p:spPr>
        <p:txBody>
          <a:bodyPr>
            <a:normAutofit fontScale="90000"/>
          </a:bodyPr>
          <a:lstStyle/>
          <a:p>
            <a:pPr algn="ctr"/>
            <a:r>
              <a:rPr lang="en-GB" dirty="0" smtClean="0">
                <a:latin typeface="+mn-lt"/>
              </a:rPr>
              <a:t>Current initiatives</a:t>
            </a:r>
            <a:endParaRPr lang="en-GB" dirty="0">
              <a:latin typeface="+mn-lt"/>
            </a:endParaRPr>
          </a:p>
        </p:txBody>
      </p:sp>
      <p:sp>
        <p:nvSpPr>
          <p:cNvPr id="3" name="Content Placeholder 2"/>
          <p:cNvSpPr>
            <a:spLocks noGrp="1"/>
          </p:cNvSpPr>
          <p:nvPr>
            <p:ph idx="1"/>
          </p:nvPr>
        </p:nvSpPr>
        <p:spPr>
          <a:xfrm>
            <a:off x="5128590" y="2614095"/>
            <a:ext cx="3548271" cy="3081027"/>
          </a:xfrm>
        </p:spPr>
        <p:txBody>
          <a:bodyPr>
            <a:normAutofit/>
          </a:bodyPr>
          <a:lstStyle/>
          <a:p>
            <a:endParaRPr lang="en-GB" dirty="0"/>
          </a:p>
          <a:p>
            <a:endParaRPr lang="en-GB" dirty="0" smtClean="0"/>
          </a:p>
          <a:p>
            <a:endParaRPr lang="en-GB" dirty="0"/>
          </a:p>
          <a:p>
            <a:endParaRPr lang="en-GB" dirty="0"/>
          </a:p>
        </p:txBody>
      </p:sp>
      <p:sp>
        <p:nvSpPr>
          <p:cNvPr id="8" name="Title 1"/>
          <p:cNvSpPr txBox="1">
            <a:spLocks/>
          </p:cNvSpPr>
          <p:nvPr/>
        </p:nvSpPr>
        <p:spPr>
          <a:xfrm>
            <a:off x="883541" y="173501"/>
            <a:ext cx="3373928"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300" dirty="0">
                <a:latin typeface="+mn-lt"/>
              </a:rPr>
              <a:t>xxxx</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40722" y="2827489"/>
            <a:ext cx="1532753" cy="1120584"/>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3636" y="1524522"/>
            <a:ext cx="2621096" cy="946118"/>
          </a:xfrm>
          <a:prstGeom prst="rect">
            <a:avLst/>
          </a:prstGeom>
        </p:spPr>
      </p:pic>
      <p:pic>
        <p:nvPicPr>
          <p:cNvPr id="12" name="Picture 1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1755" y="2900825"/>
            <a:ext cx="1641410" cy="1921514"/>
          </a:xfrm>
          <a:prstGeom prst="rect">
            <a:avLst/>
          </a:prstGeom>
        </p:spPr>
      </p:pic>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95433" y="2745263"/>
            <a:ext cx="1790210" cy="1737036"/>
          </a:xfrm>
          <a:prstGeom prst="rect">
            <a:avLst/>
          </a:prstGeom>
        </p:spPr>
      </p:pic>
      <p:pic>
        <p:nvPicPr>
          <p:cNvPr id="50" name="Picture 4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437920" y="2718703"/>
            <a:ext cx="1972388" cy="1142879"/>
          </a:xfrm>
          <a:prstGeom prst="rect">
            <a:avLst/>
          </a:prstGeom>
        </p:spPr>
      </p:pic>
      <p:pic>
        <p:nvPicPr>
          <p:cNvPr id="51" name="Picture 50"/>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118747" y="4265074"/>
            <a:ext cx="2893778" cy="869839"/>
          </a:xfrm>
          <a:prstGeom prst="rect">
            <a:avLst/>
          </a:prstGeom>
        </p:spPr>
      </p:pic>
      <p:pic>
        <p:nvPicPr>
          <p:cNvPr id="52" name="Picture 51"/>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4002682" y="1524522"/>
            <a:ext cx="1293761" cy="1098769"/>
          </a:xfrm>
          <a:prstGeom prst="rect">
            <a:avLst/>
          </a:prstGeom>
        </p:spPr>
      </p:pic>
      <p:pic>
        <p:nvPicPr>
          <p:cNvPr id="53" name="Picture 52"/>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069179" y="1415063"/>
            <a:ext cx="2915057" cy="1014554"/>
          </a:xfrm>
          <a:prstGeom prst="rect">
            <a:avLst/>
          </a:prstGeom>
        </p:spPr>
      </p:pic>
    </p:spTree>
    <p:extLst>
      <p:ext uri="{BB962C8B-B14F-4D97-AF65-F5344CB8AC3E}">
        <p14:creationId xmlns:p14="http://schemas.microsoft.com/office/powerpoint/2010/main" val="69312234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28590" y="2614095"/>
            <a:ext cx="3548271" cy="3081027"/>
          </a:xfrm>
        </p:spPr>
        <p:txBody>
          <a:bodyPr>
            <a:normAutofit/>
          </a:bodyPr>
          <a:lstStyle/>
          <a:p>
            <a:endParaRPr lang="en-GB" dirty="0"/>
          </a:p>
          <a:p>
            <a:endParaRPr lang="en-GB" dirty="0" smtClean="0"/>
          </a:p>
          <a:p>
            <a:endParaRPr lang="en-GB" dirty="0"/>
          </a:p>
          <a:p>
            <a:endParaRPr lang="en-GB" dirty="0"/>
          </a:p>
        </p:txBody>
      </p:sp>
      <p:sp>
        <p:nvSpPr>
          <p:cNvPr id="8" name="Title 1"/>
          <p:cNvSpPr txBox="1">
            <a:spLocks/>
          </p:cNvSpPr>
          <p:nvPr/>
        </p:nvSpPr>
        <p:spPr>
          <a:xfrm>
            <a:off x="787677" y="1496357"/>
            <a:ext cx="3373928"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300" dirty="0">
                <a:latin typeface="+mn-lt"/>
              </a:rPr>
              <a:t>xxxx</a:t>
            </a:r>
          </a:p>
        </p:txBody>
      </p:sp>
      <p:sp>
        <p:nvSpPr>
          <p:cNvPr id="7" name="Title 1"/>
          <p:cNvSpPr txBox="1">
            <a:spLocks/>
          </p:cNvSpPr>
          <p:nvPr/>
        </p:nvSpPr>
        <p:spPr>
          <a:xfrm>
            <a:off x="262252" y="1558702"/>
            <a:ext cx="3373928" cy="994172"/>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1800" dirty="0">
              <a:latin typeface="+mn-lt"/>
            </a:endParaRPr>
          </a:p>
        </p:txBody>
      </p:sp>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793254">
            <a:off x="2566361" y="1085632"/>
            <a:ext cx="3127103" cy="4055301"/>
          </a:xfrm>
          <a:prstGeom prst="rect">
            <a:avLst/>
          </a:prstGeom>
        </p:spPr>
      </p:pic>
      <p:sp>
        <p:nvSpPr>
          <p:cNvPr id="2" name="Title 1"/>
          <p:cNvSpPr>
            <a:spLocks noGrp="1"/>
          </p:cNvSpPr>
          <p:nvPr>
            <p:ph type="title"/>
          </p:nvPr>
        </p:nvSpPr>
        <p:spPr>
          <a:xfrm>
            <a:off x="5671178" y="664293"/>
            <a:ext cx="3373928" cy="994172"/>
          </a:xfrm>
        </p:spPr>
        <p:txBody>
          <a:bodyPr>
            <a:noAutofit/>
          </a:bodyPr>
          <a:lstStyle/>
          <a:p>
            <a:pPr algn="ctr"/>
            <a:r>
              <a:rPr lang="en-GB" sz="1800" b="1" dirty="0">
                <a:latin typeface="+mn-lt"/>
              </a:rPr>
              <a:t>Bridging Task</a:t>
            </a:r>
            <a:br>
              <a:rPr lang="en-GB" sz="1800" b="1" dirty="0">
                <a:latin typeface="+mn-lt"/>
              </a:rPr>
            </a:br>
            <a:r>
              <a:rPr lang="en-GB" sz="1800" dirty="0">
                <a:latin typeface="+mn-lt"/>
              </a:rPr>
              <a:t/>
            </a:r>
            <a:br>
              <a:rPr lang="en-GB" sz="1800" dirty="0">
                <a:latin typeface="+mn-lt"/>
              </a:rPr>
            </a:br>
            <a:r>
              <a:rPr lang="en-GB" sz="1800" dirty="0">
                <a:latin typeface="+mn-lt"/>
              </a:rPr>
              <a:t>Finding out about how your school engages with families and the wider community by looking for clues around the school.</a:t>
            </a:r>
          </a:p>
        </p:txBody>
      </p:sp>
    </p:spTree>
    <p:extLst>
      <p:ext uri="{BB962C8B-B14F-4D97-AF65-F5344CB8AC3E}">
        <p14:creationId xmlns:p14="http://schemas.microsoft.com/office/powerpoint/2010/main" val="291525267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70072" y="502186"/>
            <a:ext cx="3373928" cy="994172"/>
          </a:xfrm>
        </p:spPr>
        <p:txBody>
          <a:bodyPr>
            <a:noAutofit/>
          </a:bodyPr>
          <a:lstStyle/>
          <a:p>
            <a:pPr algn="ctr"/>
            <a:r>
              <a:rPr lang="en-GB" sz="1800" b="1" dirty="0">
                <a:latin typeface="+mn-lt"/>
              </a:rPr>
              <a:t>Directed Study</a:t>
            </a:r>
            <a:br>
              <a:rPr lang="en-GB" sz="1800" b="1" dirty="0">
                <a:latin typeface="+mn-lt"/>
              </a:rPr>
            </a:br>
            <a:r>
              <a:rPr lang="en-GB" sz="1800" dirty="0">
                <a:latin typeface="+mn-lt"/>
              </a:rPr>
              <a:t>Look at the website of one of our lead schools to find more ways in which a school can develop links with the local community, national and global organisations</a:t>
            </a:r>
          </a:p>
        </p:txBody>
      </p:sp>
      <p:sp>
        <p:nvSpPr>
          <p:cNvPr id="3" name="Content Placeholder 2"/>
          <p:cNvSpPr>
            <a:spLocks noGrp="1"/>
          </p:cNvSpPr>
          <p:nvPr>
            <p:ph idx="1"/>
          </p:nvPr>
        </p:nvSpPr>
        <p:spPr>
          <a:xfrm>
            <a:off x="5128590" y="2614095"/>
            <a:ext cx="3548271" cy="3081027"/>
          </a:xfrm>
        </p:spPr>
        <p:txBody>
          <a:bodyPr>
            <a:normAutofit/>
          </a:bodyPr>
          <a:lstStyle/>
          <a:p>
            <a:endParaRPr lang="en-GB" dirty="0"/>
          </a:p>
          <a:p>
            <a:endParaRPr lang="en-GB" dirty="0" smtClean="0"/>
          </a:p>
          <a:p>
            <a:endParaRPr lang="en-GB" dirty="0"/>
          </a:p>
          <a:p>
            <a:endParaRPr lang="en-GB" dirty="0"/>
          </a:p>
        </p:txBody>
      </p:sp>
      <p:sp>
        <p:nvSpPr>
          <p:cNvPr id="8" name="Title 1"/>
          <p:cNvSpPr txBox="1">
            <a:spLocks/>
          </p:cNvSpPr>
          <p:nvPr/>
        </p:nvSpPr>
        <p:spPr>
          <a:xfrm>
            <a:off x="787677" y="1496357"/>
            <a:ext cx="3373928"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300" dirty="0">
                <a:latin typeface="+mn-lt"/>
              </a:rPr>
              <a:t>xxxx</a:t>
            </a:r>
          </a:p>
        </p:txBody>
      </p:sp>
      <p:sp>
        <p:nvSpPr>
          <p:cNvPr id="7" name="Title 1"/>
          <p:cNvSpPr txBox="1">
            <a:spLocks/>
          </p:cNvSpPr>
          <p:nvPr/>
        </p:nvSpPr>
        <p:spPr>
          <a:xfrm>
            <a:off x="262252" y="1558702"/>
            <a:ext cx="3373928" cy="994172"/>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1800" dirty="0">
              <a:latin typeface="+mn-lt"/>
            </a:endParaRP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28891" y="2235789"/>
            <a:ext cx="4916278" cy="2744953"/>
          </a:xfrm>
          <a:prstGeom prst="rect">
            <a:avLst/>
          </a:prstGeom>
          <a:ln w="38100">
            <a:solidFill>
              <a:schemeClr val="accent1"/>
            </a:solidFill>
          </a:ln>
        </p:spPr>
      </p:pic>
      <p:sp>
        <p:nvSpPr>
          <p:cNvPr id="6" name="TextBox 5"/>
          <p:cNvSpPr txBox="1"/>
          <p:nvPr/>
        </p:nvSpPr>
        <p:spPr>
          <a:xfrm>
            <a:off x="7611340" y="4154608"/>
            <a:ext cx="1210541" cy="715581"/>
          </a:xfrm>
          <a:prstGeom prst="rect">
            <a:avLst/>
          </a:prstGeom>
          <a:noFill/>
        </p:spPr>
        <p:txBody>
          <a:bodyPr wrap="square" rtlCol="0">
            <a:spAutoFit/>
          </a:bodyPr>
          <a:lstStyle/>
          <a:p>
            <a:r>
              <a:rPr lang="en-GB" sz="1350" dirty="0">
                <a:hlinkClick r:id="rId4"/>
              </a:rPr>
              <a:t>https://www.cadoxtonprimaryschool.com/</a:t>
            </a:r>
            <a:endParaRPr lang="en-GB" sz="1350" dirty="0"/>
          </a:p>
        </p:txBody>
      </p:sp>
    </p:spTree>
    <p:extLst>
      <p:ext uri="{BB962C8B-B14F-4D97-AF65-F5344CB8AC3E}">
        <p14:creationId xmlns:p14="http://schemas.microsoft.com/office/powerpoint/2010/main" val="247629739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70642"/>
            <a:ext cx="3331292" cy="994172"/>
          </a:xfrm>
        </p:spPr>
        <p:txBody>
          <a:bodyPr>
            <a:normAutofit/>
          </a:bodyPr>
          <a:lstStyle/>
          <a:p>
            <a:r>
              <a:rPr lang="en-GB" dirty="0" smtClean="0"/>
              <a:t>XXXX</a:t>
            </a:r>
            <a:endParaRPr lang="en-GB" dirty="0"/>
          </a:p>
        </p:txBody>
      </p:sp>
      <p:sp>
        <p:nvSpPr>
          <p:cNvPr id="3" name="Content Placeholder 2"/>
          <p:cNvSpPr>
            <a:spLocks noGrp="1"/>
          </p:cNvSpPr>
          <p:nvPr>
            <p:ph idx="1"/>
          </p:nvPr>
        </p:nvSpPr>
        <p:spPr>
          <a:xfrm>
            <a:off x="628650" y="2042224"/>
            <a:ext cx="7076164" cy="3636098"/>
          </a:xfrm>
        </p:spPr>
        <p:txBody>
          <a:bodyPr>
            <a:noAutofit/>
          </a:bodyPr>
          <a:lstStyle/>
          <a:p>
            <a:pPr marL="0" indent="0">
              <a:buNone/>
            </a:pPr>
            <a:endParaRPr lang="en-GB" sz="900" dirty="0"/>
          </a:p>
          <a:p>
            <a:pPr marL="0" indent="0">
              <a:buNone/>
            </a:pPr>
            <a:endParaRPr lang="en-GB" sz="9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91620" y="4472649"/>
            <a:ext cx="1600200" cy="896112"/>
          </a:xfrm>
          <a:prstGeom prst="rect">
            <a:avLst/>
          </a:prstGeom>
        </p:spPr>
      </p:pic>
      <p:sp>
        <p:nvSpPr>
          <p:cNvPr id="6" name="TextBox 5"/>
          <p:cNvSpPr txBox="1"/>
          <p:nvPr/>
        </p:nvSpPr>
        <p:spPr>
          <a:xfrm>
            <a:off x="574851" y="1347466"/>
            <a:ext cx="7834746" cy="3831818"/>
          </a:xfrm>
          <a:prstGeom prst="rect">
            <a:avLst/>
          </a:prstGeom>
          <a:noFill/>
        </p:spPr>
        <p:txBody>
          <a:bodyPr wrap="square" rtlCol="0">
            <a:spAutoFit/>
          </a:bodyPr>
          <a:lstStyle/>
          <a:p>
            <a:endParaRPr lang="en-GB" sz="1350" dirty="0">
              <a:hlinkClick r:id="rId3"/>
            </a:endParaRPr>
          </a:p>
          <a:p>
            <a:endParaRPr lang="en-GB" sz="1350" dirty="0">
              <a:hlinkClick r:id="rId3"/>
            </a:endParaRPr>
          </a:p>
          <a:p>
            <a:r>
              <a:rPr lang="en-GB" sz="1350" dirty="0">
                <a:hlinkClick r:id="rId4"/>
              </a:rPr>
              <a:t>https://www.estyn.gov.wales/effective-practice/supporting-pupil-wellbeing</a:t>
            </a:r>
            <a:endParaRPr lang="en-GB" sz="1350" dirty="0">
              <a:hlinkClick r:id="rId3"/>
            </a:endParaRPr>
          </a:p>
          <a:p>
            <a:r>
              <a:rPr lang="en-GB" sz="1350" dirty="0">
                <a:hlinkClick r:id="rId3"/>
              </a:rPr>
              <a:t>Estyn Thematic Report</a:t>
            </a:r>
          </a:p>
          <a:p>
            <a:r>
              <a:rPr lang="en-GB" sz="1350" dirty="0">
                <a:hlinkClick r:id="rId3"/>
              </a:rPr>
              <a:t>https://www.estyn.gov.wales/effective-practice/involving-parents-education</a:t>
            </a:r>
            <a:endParaRPr lang="en-GB" sz="1350" dirty="0"/>
          </a:p>
          <a:p>
            <a:endParaRPr lang="en-GB" sz="1350" dirty="0"/>
          </a:p>
          <a:p>
            <a:r>
              <a:rPr lang="en-GB" sz="1350" dirty="0">
                <a:hlinkClick r:id="rId5"/>
              </a:rPr>
              <a:t>https://www.estyn.gov.wales/effective-practice/connecting-generations</a:t>
            </a:r>
            <a:endParaRPr lang="en-GB" sz="1350" dirty="0"/>
          </a:p>
          <a:p>
            <a:endParaRPr lang="en-GB" sz="1350" dirty="0"/>
          </a:p>
          <a:p>
            <a:r>
              <a:rPr lang="en-GB" sz="1350" dirty="0">
                <a:hlinkClick r:id="rId6"/>
              </a:rPr>
              <a:t>https://www.estyn.gov.wales/effective-practice/school-offers-flexible-approach-learning</a:t>
            </a:r>
            <a:endParaRPr lang="en-GB" sz="1350" dirty="0"/>
          </a:p>
          <a:p>
            <a:endParaRPr lang="en-GB" sz="1350" dirty="0"/>
          </a:p>
          <a:p>
            <a:endParaRPr lang="en-GB" sz="1350" dirty="0"/>
          </a:p>
          <a:p>
            <a:r>
              <a:rPr lang="en-GB" sz="1350" dirty="0">
                <a:hlinkClick r:id="rId7"/>
              </a:rPr>
              <a:t>https://www.estyn.gov.wales/effective-practice/making-families-partners-learning</a:t>
            </a:r>
            <a:endParaRPr lang="en-GB" sz="1350" dirty="0"/>
          </a:p>
          <a:p>
            <a:endParaRPr lang="en-GB" sz="1350" dirty="0"/>
          </a:p>
          <a:p>
            <a:r>
              <a:rPr lang="en-GB" sz="1350" dirty="0">
                <a:hlinkClick r:id="rId8"/>
              </a:rPr>
              <a:t>https://www.estyn.gov.wales/effective-practice/building-partnerships-families</a:t>
            </a:r>
            <a:endParaRPr lang="en-GB" sz="1350" dirty="0"/>
          </a:p>
          <a:p>
            <a:endParaRPr lang="en-GB" sz="1350" dirty="0"/>
          </a:p>
          <a:p>
            <a:r>
              <a:rPr lang="en-GB" sz="1350" dirty="0">
                <a:hlinkClick r:id="rId9"/>
              </a:rPr>
              <a:t>https://www.estyn.gov.wales/effective-practice/developing-pupils-decision-making-skills</a:t>
            </a:r>
            <a:endParaRPr lang="en-GB" sz="1350" dirty="0"/>
          </a:p>
          <a:p>
            <a:endParaRPr lang="en-GB" sz="1350" dirty="0"/>
          </a:p>
          <a:p>
            <a:r>
              <a:rPr lang="en-GB" sz="1350" dirty="0">
                <a:hlinkClick r:id="rId10"/>
              </a:rPr>
              <a:t>https://www.estyn.gov.wales/effective-practice/parents-take-active-part-school-life</a:t>
            </a:r>
            <a:endParaRPr lang="en-GB" sz="1350" dirty="0"/>
          </a:p>
        </p:txBody>
      </p:sp>
      <p:sp>
        <p:nvSpPr>
          <p:cNvPr id="7" name="Title 1"/>
          <p:cNvSpPr txBox="1">
            <a:spLocks/>
          </p:cNvSpPr>
          <p:nvPr/>
        </p:nvSpPr>
        <p:spPr>
          <a:xfrm>
            <a:off x="5419417" y="353294"/>
            <a:ext cx="3331292" cy="99417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mtClean="0"/>
              <a:t>References</a:t>
            </a:r>
            <a:endParaRPr lang="en-GB" dirty="0"/>
          </a:p>
        </p:txBody>
      </p:sp>
    </p:spTree>
    <p:extLst>
      <p:ext uri="{BB962C8B-B14F-4D97-AF65-F5344CB8AC3E}">
        <p14:creationId xmlns:p14="http://schemas.microsoft.com/office/powerpoint/2010/main" val="136205156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116</TotalTime>
  <Words>728</Words>
  <Application>Microsoft Office PowerPoint</Application>
  <PresentationFormat>On-screen Show (4:3)</PresentationFormat>
  <Paragraphs>148</Paragraphs>
  <Slides>14</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PowerPoint Presentation</vt:lpstr>
      <vt:lpstr>ECAD4009 </vt:lpstr>
      <vt:lpstr>Aims &amp; Outcomes</vt:lpstr>
      <vt:lpstr>What do we mean by the term “learning environment”?</vt:lpstr>
      <vt:lpstr>Where does learning take place?</vt:lpstr>
      <vt:lpstr>How can a child’s home support learning?</vt:lpstr>
      <vt:lpstr>Something to think about</vt:lpstr>
      <vt:lpstr>More to think about</vt:lpstr>
      <vt:lpstr>Beware of stereo types!</vt:lpstr>
      <vt:lpstr>Schools supporting parents and the community</vt:lpstr>
      <vt:lpstr>Current initiatives</vt:lpstr>
      <vt:lpstr>Bridging Task  Finding out about how your school engages with families and the wider community by looking for clues around the school.</vt:lpstr>
      <vt:lpstr>Directed Study Look at the website of one of our lead schools to find more ways in which a school can develop links with the local community, national and global organisations</vt:lpstr>
      <vt:lpstr>XXXX</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Jayne Morgan</cp:lastModifiedBy>
  <cp:revision>24</cp:revision>
  <dcterms:created xsi:type="dcterms:W3CDTF">2017-02-08T11:33:06Z</dcterms:created>
  <dcterms:modified xsi:type="dcterms:W3CDTF">2020-01-03T12:15:20Z</dcterms:modified>
</cp:coreProperties>
</file>