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xml" ContentType="application/vnd.openxmlformats-officedocument.presentationml.tags+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0"/>
  </p:notesMasterIdLst>
  <p:handoutMasterIdLst>
    <p:handoutMasterId r:id="rId41"/>
  </p:handoutMasterIdLst>
  <p:sldIdLst>
    <p:sldId id="380" r:id="rId6"/>
    <p:sldId id="453" r:id="rId7"/>
    <p:sldId id="258" r:id="rId8"/>
    <p:sldId id="308" r:id="rId9"/>
    <p:sldId id="458" r:id="rId10"/>
    <p:sldId id="459" r:id="rId11"/>
    <p:sldId id="418" r:id="rId12"/>
    <p:sldId id="419" r:id="rId13"/>
    <p:sldId id="342" r:id="rId14"/>
    <p:sldId id="421" r:id="rId15"/>
    <p:sldId id="302" r:id="rId16"/>
    <p:sldId id="425" r:id="rId17"/>
    <p:sldId id="269" r:id="rId18"/>
    <p:sldId id="426" r:id="rId19"/>
    <p:sldId id="299" r:id="rId20"/>
    <p:sldId id="454" r:id="rId21"/>
    <p:sldId id="455" r:id="rId22"/>
    <p:sldId id="410" r:id="rId23"/>
    <p:sldId id="361" r:id="rId24"/>
    <p:sldId id="461" r:id="rId25"/>
    <p:sldId id="423" r:id="rId26"/>
    <p:sldId id="427" r:id="rId27"/>
    <p:sldId id="364" r:id="rId28"/>
    <p:sldId id="367" r:id="rId29"/>
    <p:sldId id="366" r:id="rId30"/>
    <p:sldId id="411" r:id="rId31"/>
    <p:sldId id="400" r:id="rId32"/>
    <p:sldId id="265" r:id="rId33"/>
    <p:sldId id="282" r:id="rId34"/>
    <p:sldId id="284" r:id="rId35"/>
    <p:sldId id="412" r:id="rId36"/>
    <p:sldId id="460" r:id="rId37"/>
    <p:sldId id="275" r:id="rId38"/>
    <p:sldId id="401"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2078" autoAdjust="0"/>
  </p:normalViewPr>
  <p:slideViewPr>
    <p:cSldViewPr>
      <p:cViewPr varScale="1">
        <p:scale>
          <a:sx n="74" d="100"/>
          <a:sy n="74" d="100"/>
        </p:scale>
        <p:origin x="828" y="66"/>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sorterViewPr>
    <p:cViewPr>
      <p:scale>
        <a:sx n="100" d="100"/>
        <a:sy n="100" d="100"/>
      </p:scale>
      <p:origin x="0" y="-6936"/>
    </p:cViewPr>
  </p:sorter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undo custSel addSld delSld modSld">
      <pc:chgData name="Markus Klingelfuss" userId="bd76eaf9-c4ae-4be9-b963-4e8bfdef57a8" providerId="ADAL" clId="{E0F7431B-54CE-4F1F-B863-058E9F366696}" dt="2026-05-06T09:10:15.590" v="39" actId="1076"/>
      <pc:docMkLst>
        <pc:docMk/>
      </pc:docMkLst>
      <pc:sldChg chg="addSp delSp modSp new mod">
        <pc:chgData name="Markus Klingelfuss" userId="bd76eaf9-c4ae-4be9-b963-4e8bfdef57a8" providerId="ADAL" clId="{E0F7431B-54CE-4F1F-B863-058E9F366696}" dt="2026-05-06T09:10:15.590" v="39" actId="1076"/>
        <pc:sldMkLst>
          <pc:docMk/>
          <pc:sldMk cId="3897448898" sldId="461"/>
        </pc:sldMkLst>
        <pc:picChg chg="add mod ord">
          <ac:chgData name="Markus Klingelfuss" userId="bd76eaf9-c4ae-4be9-b963-4e8bfdef57a8" providerId="ADAL" clId="{E0F7431B-54CE-4F1F-B863-058E9F366696}" dt="2026-05-06T09:10:15.590" v="39" actId="1076"/>
          <ac:picMkLst>
            <pc:docMk/>
            <pc:sldMk cId="3897448898" sldId="461"/>
            <ac:picMk id="5" creationId="{F96F4C95-B993-E0F4-77F3-BC03D8C3865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260488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a:t>
            </a:fld>
            <a:endParaRPr lang="en-US"/>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3</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1111825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976398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439354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784720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dirty="0"/>
              <a:t>Please talk through the process – perhaps using the 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https://www.youtube.com/watch?v=nX-xshA_0m8</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2090331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1759439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3466223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3922624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2740101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1596274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4F8F3-5D08-FC6C-9264-20A1A5F666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BE0BBB-37EF-9215-C8F7-57BEDD107A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0FDD7D-CDC6-8474-8389-9CD8CD9EEF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B50A24-FFB3-2B61-76B0-5B7A4578FF08}"/>
              </a:ext>
            </a:extLst>
          </p:cNvPr>
          <p:cNvSpPr>
            <a:spLocks noGrp="1"/>
          </p:cNvSpPr>
          <p:nvPr>
            <p:ph type="sldNum" sz="quarter" idx="5"/>
          </p:nvPr>
        </p:nvSpPr>
        <p:spPr/>
        <p:txBody>
          <a:bodyPr/>
          <a:lstStyle/>
          <a:p>
            <a:fld id="{6936E1E2-17D2-5E4C-B96D-EEDAC0EF77DB}" type="slidenum">
              <a:rPr lang="en-US" smtClean="0"/>
              <a:pPr/>
              <a:t>17</a:t>
            </a:fld>
            <a:endParaRPr lang="en-US"/>
          </a:p>
        </p:txBody>
      </p:sp>
    </p:spTree>
    <p:extLst>
      <p:ext uri="{BB962C8B-B14F-4D97-AF65-F5344CB8AC3E}">
        <p14:creationId xmlns:p14="http://schemas.microsoft.com/office/powerpoint/2010/main" val="2330897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pPr/>
              <a:t>18</a:t>
            </a:fld>
            <a:endParaRPr lang="en-US"/>
          </a:p>
        </p:txBody>
      </p:sp>
    </p:spTree>
    <p:extLst>
      <p:ext uri="{BB962C8B-B14F-4D97-AF65-F5344CB8AC3E}">
        <p14:creationId xmlns:p14="http://schemas.microsoft.com/office/powerpoint/2010/main" val="3904588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42271337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Please explain why this is poor paraphrasing. You can refer to this webpage to get a reminder of all the points: https://integrity.mit.edu/handbook/academic-writing/avoiding-plagiarism-paraphrasing</a:t>
            </a:r>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40936992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We can’t explore all the different uses of language involved today – but you could point out that the person has written their own version of what they understood (which is in different words and has a different structure/order)</a:t>
            </a:r>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22223805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25</a:t>
            </a:fld>
            <a:endParaRPr lang="en-US"/>
          </a:p>
        </p:txBody>
      </p:sp>
    </p:spTree>
    <p:extLst>
      <p:ext uri="{BB962C8B-B14F-4D97-AF65-F5344CB8AC3E}">
        <p14:creationId xmlns:p14="http://schemas.microsoft.com/office/powerpoint/2010/main" val="6115427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4FCA30B-56E6-4A58-9C9A-95D30994C8C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1806963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F0F48CB-C407-423E-AAA7-5850608ED3FC}"/>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4FCA30B-56E6-4A58-9C9A-95D30994C8C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15D9081B-4E2D-4083-8014-F5AB0C41497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10775C7-4515-4AB3-A435-5BD82792D0DE}"/>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14079168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spcBef>
                <a:spcPct val="30000"/>
              </a:spcBef>
              <a:defRPr sz="1200">
                <a:solidFill>
                  <a:schemeClr val="tx1"/>
                </a:solidFill>
                <a:latin typeface="Times New Roman" panose="02020603050405020304" pitchFamily="18" charset="0"/>
              </a:defRPr>
            </a:lvl1pPr>
            <a:lvl2pPr marL="742950" indent="-285750" defTabSz="949325">
              <a:spcBef>
                <a:spcPct val="30000"/>
              </a:spcBef>
              <a:defRPr sz="1200">
                <a:solidFill>
                  <a:schemeClr val="tx1"/>
                </a:solidFill>
                <a:latin typeface="Times New Roman" panose="02020603050405020304" pitchFamily="18" charset="0"/>
              </a:defRPr>
            </a:lvl2pPr>
            <a:lvl3pPr marL="1143000" indent="-228600" defTabSz="949325">
              <a:spcBef>
                <a:spcPct val="30000"/>
              </a:spcBef>
              <a:defRPr sz="1200">
                <a:solidFill>
                  <a:schemeClr val="tx1"/>
                </a:solidFill>
                <a:latin typeface="Times New Roman" panose="02020603050405020304" pitchFamily="18" charset="0"/>
              </a:defRPr>
            </a:lvl3pPr>
            <a:lvl4pPr marL="1600200" indent="-228600" defTabSz="949325">
              <a:spcBef>
                <a:spcPct val="30000"/>
              </a:spcBef>
              <a:defRPr sz="1200">
                <a:solidFill>
                  <a:schemeClr val="tx1"/>
                </a:solidFill>
                <a:latin typeface="Times New Roman" panose="02020603050405020304" pitchFamily="18" charset="0"/>
              </a:defRPr>
            </a:lvl4pPr>
            <a:lvl5pPr marL="2057400" indent="-228600" defTabSz="949325">
              <a:spcBef>
                <a:spcPct val="30000"/>
              </a:spcBef>
              <a:defRPr sz="1200">
                <a:solidFill>
                  <a:schemeClr val="tx1"/>
                </a:solidFill>
                <a:latin typeface="Times New Roman" panose="02020603050405020304" pitchFamily="18" charset="0"/>
              </a:defRPr>
            </a:lvl5pPr>
            <a:lvl6pPr marL="2514600" indent="-228600" defTabSz="949325"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49325"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49325"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49325"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49325" rtl="0" eaLnBrk="1" fontAlgn="auto" latinLnBrk="0" hangingPunct="1">
              <a:lnSpc>
                <a:spcPct val="100000"/>
              </a:lnSpc>
              <a:spcBef>
                <a:spcPct val="0"/>
              </a:spcBef>
              <a:spcAft>
                <a:spcPts val="0"/>
              </a:spcAft>
              <a:buClrTx/>
              <a:buSzTx/>
              <a:buFontTx/>
              <a:buNone/>
              <a:tabLst/>
              <a:defRPr/>
            </a:pPr>
            <a:fld id="{CDACA39D-F0C3-4A4F-90AF-B04EBADA23AA}" type="slidenum">
              <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49325" rtl="0" eaLnBrk="1" fontAlgn="auto" latinLnBrk="0" hangingPunct="1">
                <a:lnSpc>
                  <a:spcPct val="100000"/>
                </a:lnSpc>
                <a:spcBef>
                  <a:spcPct val="0"/>
                </a:spcBef>
                <a:spcAft>
                  <a:spcPts val="0"/>
                </a:spcAft>
                <a:buClrTx/>
                <a:buSzTx/>
                <a:buFontTx/>
                <a:buNone/>
                <a:tabLst/>
                <a:defRPr/>
              </a:pPr>
              <a:t>30</a:t>
            </a:fld>
            <a:endParaRPr kumimoji="0" lang="en-GB" altLang="en-US" sz="13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81067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04/09/2026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outlook.office365.com%2Fowa%2Fcalendar%2FAcademicServices121%40uowtsd.onmicrosoft.com%2Fbookings%2F&amp;data=05%7C02%7Ce.taylor%40uwtsd.ac.uk%7Ccad4922e842947a88d9c08dc24105230%7C4e0f11f9046e45059cb8db2152311e21%7C0%7C0%7C638424899752519458%7CUnknown%7CTWFpbGZsb3d8eyJWIjoiMC4wLjAwMDAiLCJQIjoiV2luMzIiLCJBTiI6Ik1haWwiLCJXVCI6Mn0%3D%7C0%7C%7C%7C&amp;sdata=tCOuAivaqoyEJIkECAIlOP1%2FmTodzzsFcryvTSJjZBM%3D&amp;reserve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outlook.office365.com%2Fowa%2Fcalendar%2Fdigitalskillsuwtsdacuk%40uowtsd.onmicrosoft.com%2Fbookings%2F&amp;data=05%7C02%7Ce.taylor%40uwtsd.ac.uk%7Ccad4922e842947a88d9c08dc24105230%7C4e0f11f9046e45059cb8db2152311e21%7C0%7C0%7C638424899752530157%7CUnknown%7CTWFpbGZsb3d8eyJWIjoiMC4wLjAwMDAiLCJQIjoiV2luMzIiLCJBTiI6Ik1haWwiLCJXVCI6Mn0%3D%7C0%7C%7C%7C&amp;sdata=5mWcSKqKEVA%2FwlP9wyMfC%2FUmn4yNCUuz%2BgzBVHSGSj0%3D&amp;reserved=0" TargetMode="External"/><Relationship Id="rId4" Type="http://schemas.openxmlformats.org/officeDocument/2006/relationships/hyperlink" Target="mailto:birminghamlibrary@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nX-xshA_0m8"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lsc.cornell.edu/how-to-study/taking-notes/cornell-note-taking-system/" TargetMode="External"/><Relationship Id="rId2" Type="http://schemas.openxmlformats.org/officeDocument/2006/relationships/hyperlink" Target="https://integrity.mit.edu/handbook/academic-writing/avoiding-plagiarism-paraphrasing" TargetMode="External"/><Relationship Id="rId1" Type="http://schemas.openxmlformats.org/officeDocument/2006/relationships/slideLayout" Target="../slideLayouts/slideLayout2.xml"/><Relationship Id="rId6" Type="http://schemas.openxmlformats.org/officeDocument/2006/relationships/hyperlink" Target="https://help.open.ac.uk/notetaking-techniques/mind-maps" TargetMode="External"/><Relationship Id="rId5" Type="http://schemas.openxmlformats.org/officeDocument/2006/relationships/hyperlink" Target="https://www.mindtools.com/ahlezc4/mind-maps" TargetMode="External"/><Relationship Id="rId4" Type="http://schemas.openxmlformats.org/officeDocument/2006/relationships/hyperlink" Target="https://www.learninghub.ac.nz/study-skills/readings/note-t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t> </a:t>
            </a:r>
            <a:r>
              <a:rPr lang="en-GB" sz="3100" b="1" dirty="0">
                <a:solidFill>
                  <a:srgbClr val="FFFF00"/>
                </a:solidFill>
              </a:rPr>
              <a:t>Academic and Employability Skills</a:t>
            </a:r>
            <a:br>
              <a:rPr lang="en-GB" sz="4000" b="1" dirty="0">
                <a:solidFill>
                  <a:srgbClr val="FFFF00"/>
                </a:solidFill>
              </a:rPr>
            </a:br>
            <a:r>
              <a:rPr lang="en-GB" sz="3100" b="1" dirty="0">
                <a:solidFill>
                  <a:srgbClr val="FFFF00"/>
                </a:solidFill>
              </a:rPr>
              <a:t>(LCHS4001)</a:t>
            </a:r>
            <a:br>
              <a:rPr lang="en-GB" sz="3200" b="1" dirty="0">
                <a:solidFill>
                  <a:schemeClr val="accent2">
                    <a:lumMod val="20000"/>
                    <a:lumOff val="80000"/>
                  </a:schemeClr>
                </a:solidFill>
              </a:rPr>
            </a:br>
            <a:r>
              <a:rPr lang="en-GB" sz="7300" b="1" dirty="0">
                <a:solidFill>
                  <a:srgbClr val="FFFF00"/>
                </a:solidFill>
              </a:rPr>
              <a:t>Session 4:</a:t>
            </a:r>
            <a:br>
              <a:rPr lang="en-GB" sz="7300" b="1" dirty="0">
                <a:solidFill>
                  <a:srgbClr val="FFFF00"/>
                </a:solidFill>
              </a:rPr>
            </a:br>
            <a:r>
              <a:rPr lang="en-GB" sz="7300" b="1" dirty="0">
                <a:solidFill>
                  <a:srgbClr val="FFFF00"/>
                </a:solidFill>
              </a:rPr>
              <a:t>Paraphrasing from notes</a:t>
            </a:r>
            <a:endParaRPr lang="en-GB" altLang="en-US"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fontScale="90000"/>
          </a:bodyPr>
          <a:lstStyle/>
          <a:p>
            <a:r>
              <a:rPr lang="en-GB" sz="3800" b="1" dirty="0"/>
              <a:t>Notices: Library/Digital Skills Support</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Academic Liaison Librarian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Academic Liaison Librarians to develop your research, reading and referencing skills. </a:t>
            </a:r>
            <a:br>
              <a:rPr kumimoji="0" lang="en-GB" sz="2400" b="0" i="0" u="none" strike="noStrike" kern="1200" cap="none" spc="0" normalizeH="0" baseline="0" noProof="0" dirty="0">
                <a:ln>
                  <a:noFill/>
                </a:ln>
                <a:solidFill>
                  <a:prstClr val="black"/>
                </a:solidFill>
                <a:effectLst/>
                <a:uLnTx/>
                <a:uFillTx/>
                <a:ea typeface="+mn-ea"/>
                <a:cs typeface="+mn-cs"/>
              </a:rPr>
            </a:br>
            <a:r>
              <a:rPr kumimoji="0" lang="en-GB" sz="2400" b="0" i="0" u="none" strike="noStrike" kern="1200" cap="none" spc="0" normalizeH="0" baseline="0" noProof="0" dirty="0">
                <a:ln>
                  <a:noFill/>
                </a:ln>
                <a:solidFill>
                  <a:prstClr val="black"/>
                </a:solidFill>
                <a:effectLst/>
                <a:uLnTx/>
                <a:uFillTx/>
                <a:ea typeface="+mn-ea"/>
                <a:cs typeface="+mn-cs"/>
                <a:hlinkClick r:id="rId3"/>
              </a:rPr>
              <a:t>Click here to book</a:t>
            </a:r>
            <a:r>
              <a:rPr kumimoji="0" lang="en-GB" sz="2400" b="0" i="0" u="none" strike="noStrike" kern="1200" cap="none" spc="0" normalizeH="0" baseline="0" noProof="0" dirty="0">
                <a:ln>
                  <a:noFill/>
                </a:ln>
                <a:solidFill>
                  <a:prstClr val="black"/>
                </a:solidFill>
                <a:effectLst/>
                <a:uLnTx/>
                <a:uFillTx/>
                <a:ea typeface="+mn-ea"/>
                <a:cs typeface="+mn-cs"/>
              </a:rPr>
              <a:t> or email </a:t>
            </a:r>
            <a:r>
              <a:rPr kumimoji="0" lang="en-GB" sz="2400" b="0" i="0" u="none" strike="noStrike" kern="1200" cap="none" spc="0" normalizeH="0" baseline="0" noProof="0" dirty="0">
                <a:ln>
                  <a:noFill/>
                </a:ln>
                <a:solidFill>
                  <a:prstClr val="black"/>
                </a:solidFill>
                <a:effectLst/>
                <a:uLnTx/>
                <a:uFillTx/>
                <a:ea typeface="+mn-ea"/>
                <a:cs typeface="+mn-cs"/>
                <a:hlinkClick r:id="rId4"/>
              </a:rPr>
              <a:t>birminghamlibrary@uwtsd.ac.uk</a:t>
            </a:r>
            <a:r>
              <a:rPr kumimoji="0" lang="en-GB" sz="2400" b="0" i="0" u="none" strike="noStrike" kern="1200" cap="none" spc="0" normalizeH="0" baseline="0" noProof="0" dirty="0">
                <a:ln>
                  <a:noFill/>
                </a:ln>
                <a:solidFill>
                  <a:prstClr val="black"/>
                </a:solidFill>
                <a:effectLst/>
                <a:uLnTx/>
                <a:uFillTx/>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Digital Skills Support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Digital Skills Advisors to develop your IT skills </a:t>
            </a:r>
            <a:r>
              <a:rPr lang="en-GB" sz="2400" dirty="0">
                <a:solidFill>
                  <a:prstClr val="black"/>
                </a:solidFill>
                <a:hlinkClick r:id="rId5"/>
              </a:rPr>
              <a:t>Click here to book</a:t>
            </a:r>
            <a:r>
              <a:rPr lang="en-GB" sz="2400" dirty="0">
                <a:solidFill>
                  <a:prstClr val="black"/>
                </a:solidFill>
              </a:rPr>
              <a:t> </a:t>
            </a:r>
            <a:r>
              <a:rPr kumimoji="0" lang="en-GB" sz="2400" b="0" i="0" u="none" strike="noStrike" kern="1200" cap="none" spc="0" normalizeH="0" baseline="0" noProof="0" dirty="0">
                <a:ln>
                  <a:noFill/>
                </a:ln>
                <a:solidFill>
                  <a:prstClr val="black"/>
                </a:solidFill>
                <a:effectLst/>
                <a:uLnTx/>
                <a:uFillTx/>
                <a:ea typeface="+mn-ea"/>
                <a:cs typeface="+mn-cs"/>
              </a:rPr>
              <a:t>(Or ask for Taran!)</a:t>
            </a:r>
          </a:p>
          <a:p>
            <a:endParaRPr lang="en-GB" dirty="0"/>
          </a:p>
        </p:txBody>
      </p:sp>
    </p:spTree>
    <p:extLst>
      <p:ext uri="{BB962C8B-B14F-4D97-AF65-F5344CB8AC3E}">
        <p14:creationId xmlns:p14="http://schemas.microsoft.com/office/powerpoint/2010/main" val="3857163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cs typeface="Arial" panose="020B0604020202020204" pitchFamily="34" charset="0"/>
              </a:rPr>
              <a:t>In this session we will…</a:t>
            </a:r>
            <a:endParaRPr lang="en-GB" altLang="en-US" b="1" dirty="0">
              <a:ln>
                <a:noFill/>
              </a:ln>
              <a:effectLst/>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a:bodyPr>
          <a:lstStyle/>
          <a:p>
            <a:pPr eaLnBrk="1" hangingPunct="1"/>
            <a:r>
              <a:rPr lang="en-GB" altLang="en-US" dirty="0">
                <a:cs typeface="Arial" panose="020B0604020202020204" pitchFamily="34" charset="0"/>
              </a:rPr>
              <a:t>Learn about the importance of note-making in the paraphrasing process</a:t>
            </a:r>
          </a:p>
          <a:p>
            <a:pPr eaLnBrk="1" hangingPunct="1"/>
            <a:r>
              <a:rPr lang="en-GB" altLang="en-US" dirty="0">
                <a:cs typeface="Arial" panose="020B0604020202020204" pitchFamily="34" charset="0"/>
              </a:rPr>
              <a:t>Learn about paraphrasing (and occasional quoting)</a:t>
            </a:r>
          </a:p>
          <a:p>
            <a:pPr eaLnBrk="1" hangingPunct="1"/>
            <a:r>
              <a:rPr lang="en-GB" altLang="en-US" dirty="0">
                <a:cs typeface="Arial" panose="020B0604020202020204" pitchFamily="34" charset="0"/>
              </a:rPr>
              <a:t>Have a go at making our own notes and paraphrase</a:t>
            </a:r>
            <a:endParaRPr lang="en-GB" altLang="en-US" dirty="0">
              <a:effectLst/>
              <a:cs typeface="Arial" panose="020B0604020202020204" pitchFamily="34" charset="0"/>
            </a:endParaRPr>
          </a:p>
        </p:txBody>
      </p:sp>
      <p:pic>
        <p:nvPicPr>
          <p:cNvPr id="3" name="Picture 2">
            <a:extLst>
              <a:ext uri="{FF2B5EF4-FFF2-40B4-BE49-F238E27FC236}">
                <a16:creationId xmlns:a16="http://schemas.microsoft.com/office/drawing/2014/main" id="{5866BF1D-FA55-4E1C-BFC1-590C9FB41A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6924" y="4807425"/>
            <a:ext cx="1425352" cy="9483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Note-making</a:t>
            </a:r>
          </a:p>
        </p:txBody>
      </p:sp>
    </p:spTree>
    <p:extLst>
      <p:ext uri="{BB962C8B-B14F-4D97-AF65-F5344CB8AC3E}">
        <p14:creationId xmlns:p14="http://schemas.microsoft.com/office/powerpoint/2010/main" val="46941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499D-72AB-26D2-9523-73B5B2D43458}"/>
              </a:ext>
            </a:extLst>
          </p:cNvPr>
          <p:cNvSpPr>
            <a:spLocks noGrp="1"/>
          </p:cNvSpPr>
          <p:nvPr>
            <p:ph type="title"/>
          </p:nvPr>
        </p:nvSpPr>
        <p:spPr>
          <a:xfrm>
            <a:off x="457200" y="274638"/>
            <a:ext cx="8219256" cy="1143000"/>
          </a:xfrm>
        </p:spPr>
        <p:txBody>
          <a:bodyPr>
            <a:noAutofit/>
          </a:bodyPr>
          <a:lstStyle/>
          <a:p>
            <a:r>
              <a:rPr lang="en-GB" sz="4400" b="1" dirty="0"/>
              <a:t>Reminder: before reading…</a:t>
            </a:r>
            <a:endParaRPr lang="en-GB" sz="4400" dirty="0"/>
          </a:p>
        </p:txBody>
      </p:sp>
      <p:sp>
        <p:nvSpPr>
          <p:cNvPr id="3" name="Content Placeholder 2">
            <a:extLst>
              <a:ext uri="{FF2B5EF4-FFF2-40B4-BE49-F238E27FC236}">
                <a16:creationId xmlns:a16="http://schemas.microsoft.com/office/drawing/2014/main" id="{51C3D070-19B9-0D59-50B1-E2A0403FC0AF}"/>
              </a:ext>
            </a:extLst>
          </p:cNvPr>
          <p:cNvSpPr>
            <a:spLocks noGrp="1"/>
          </p:cNvSpPr>
          <p:nvPr>
            <p:ph sz="half" idx="1"/>
          </p:nvPr>
        </p:nvSpPr>
        <p:spPr/>
        <p:txBody>
          <a:bodyPr/>
          <a:lstStyle/>
          <a:p>
            <a:pPr marL="0" indent="0">
              <a:buNone/>
            </a:pPr>
            <a:r>
              <a:rPr lang="en-GB" dirty="0"/>
              <a:t>Ask yourself:</a:t>
            </a:r>
          </a:p>
          <a:p>
            <a:endParaRPr lang="en-GB" dirty="0"/>
          </a:p>
          <a:p>
            <a:r>
              <a:rPr lang="en-GB" sz="2400" dirty="0"/>
              <a:t>Why am I reading this!?  </a:t>
            </a:r>
          </a:p>
          <a:p>
            <a:r>
              <a:rPr lang="en-GB" sz="2400" dirty="0"/>
              <a:t>What do I already know?</a:t>
            </a:r>
          </a:p>
          <a:p>
            <a:r>
              <a:rPr lang="en-GB" sz="2400" dirty="0"/>
              <a:t>What do I need to find out?</a:t>
            </a:r>
          </a:p>
          <a:p>
            <a:r>
              <a:rPr lang="en-GB" sz="2400" dirty="0"/>
              <a:t>Will it help me complete my tasks?</a:t>
            </a:r>
          </a:p>
          <a:p>
            <a:endParaRPr lang="en-GB" dirty="0"/>
          </a:p>
        </p:txBody>
      </p:sp>
      <p:pic>
        <p:nvPicPr>
          <p:cNvPr id="8" name="Content Placeholder 7">
            <a:extLst>
              <a:ext uri="{FF2B5EF4-FFF2-40B4-BE49-F238E27FC236}">
                <a16:creationId xmlns:a16="http://schemas.microsoft.com/office/drawing/2014/main" id="{E32FDF36-11B6-446F-EC58-3131D319BC5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730388"/>
            <a:ext cx="4038600" cy="1729012"/>
          </a:xfrm>
          <a:prstGeom prst="rect">
            <a:avLst/>
          </a:prstGeom>
        </p:spPr>
      </p:pic>
    </p:spTree>
    <p:extLst>
      <p:ext uri="{BB962C8B-B14F-4D97-AF65-F5344CB8AC3E}">
        <p14:creationId xmlns:p14="http://schemas.microsoft.com/office/powerpoint/2010/main" val="1094113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0D61B-C93E-94D9-EFCC-A41714DFC5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C541EC-6F77-0F81-8993-0801FEA3E851}"/>
              </a:ext>
            </a:extLst>
          </p:cNvPr>
          <p:cNvSpPr>
            <a:spLocks noGrp="1"/>
          </p:cNvSpPr>
          <p:nvPr>
            <p:ph type="title"/>
          </p:nvPr>
        </p:nvSpPr>
        <p:spPr/>
        <p:txBody>
          <a:bodyPr>
            <a:normAutofit/>
          </a:bodyPr>
          <a:lstStyle/>
          <a:p>
            <a:r>
              <a:rPr lang="en-GB" sz="4400" b="1" dirty="0"/>
              <a:t>Why make notes?</a:t>
            </a:r>
            <a:endParaRPr lang="en-GB" sz="4400" dirty="0"/>
          </a:p>
        </p:txBody>
      </p:sp>
      <p:sp>
        <p:nvSpPr>
          <p:cNvPr id="3" name="Content Placeholder 2">
            <a:extLst>
              <a:ext uri="{FF2B5EF4-FFF2-40B4-BE49-F238E27FC236}">
                <a16:creationId xmlns:a16="http://schemas.microsoft.com/office/drawing/2014/main" id="{CADEBA46-9AF0-3B1E-7283-AD357BCCF796}"/>
              </a:ext>
            </a:extLst>
          </p:cNvPr>
          <p:cNvSpPr>
            <a:spLocks noGrp="1"/>
          </p:cNvSpPr>
          <p:nvPr>
            <p:ph sz="half" idx="1"/>
          </p:nvPr>
        </p:nvSpPr>
        <p:spPr/>
        <p:txBody>
          <a:bodyPr>
            <a:normAutofit fontScale="92500"/>
          </a:bodyPr>
          <a:lstStyle/>
          <a:p>
            <a:pPr marL="0" indent="0" algn="ctr">
              <a:buNone/>
            </a:pPr>
            <a:r>
              <a:rPr lang="en-GB" sz="8000" b="1" dirty="0"/>
              <a:t>?</a:t>
            </a:r>
          </a:p>
          <a:p>
            <a:pPr marL="0" indent="0" algn="ctr">
              <a:buNone/>
            </a:pPr>
            <a:r>
              <a:rPr lang="en-GB" sz="2400" dirty="0"/>
              <a:t>Discuss in pairs/small groups </a:t>
            </a:r>
          </a:p>
          <a:p>
            <a:pPr marL="0" indent="0" algn="ctr">
              <a:buNone/>
            </a:pPr>
            <a:r>
              <a:rPr lang="en-GB" sz="2400" dirty="0"/>
              <a:t>reasons for taking notes </a:t>
            </a:r>
          </a:p>
          <a:p>
            <a:pPr marL="0" indent="0" algn="ctr">
              <a:buNone/>
            </a:pPr>
            <a:r>
              <a:rPr lang="en-GB" sz="2400" dirty="0"/>
              <a:t>(and any previous experiences good or bad)</a:t>
            </a:r>
          </a:p>
          <a:p>
            <a:pPr marL="0" indent="0" algn="ctr">
              <a:buNone/>
            </a:pPr>
            <a:r>
              <a:rPr lang="en-GB" sz="2400" dirty="0"/>
              <a:t>and choose one point </a:t>
            </a:r>
          </a:p>
          <a:p>
            <a:pPr marL="0" indent="0" algn="ctr">
              <a:buNone/>
            </a:pPr>
            <a:r>
              <a:rPr lang="en-GB" sz="2400" dirty="0"/>
              <a:t>to share with the whole class</a:t>
            </a:r>
          </a:p>
          <a:p>
            <a:endParaRPr lang="en-GB" dirty="0"/>
          </a:p>
        </p:txBody>
      </p:sp>
      <p:pic>
        <p:nvPicPr>
          <p:cNvPr id="6" name="Content Placeholder 5" descr="Student looking at books while seated alone in library at night">
            <a:extLst>
              <a:ext uri="{FF2B5EF4-FFF2-40B4-BE49-F238E27FC236}">
                <a16:creationId xmlns:a16="http://schemas.microsoft.com/office/drawing/2014/main" id="{60736CB7-768F-0D1F-4418-F4C6E61F3940}"/>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2469460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6628-9B89-B4E7-863F-06B0162FA773}"/>
              </a:ext>
            </a:extLst>
          </p:cNvPr>
          <p:cNvSpPr>
            <a:spLocks noGrp="1"/>
          </p:cNvSpPr>
          <p:nvPr>
            <p:ph type="title"/>
          </p:nvPr>
        </p:nvSpPr>
        <p:spPr/>
        <p:txBody>
          <a:bodyPr>
            <a:normAutofit/>
          </a:bodyPr>
          <a:lstStyle/>
          <a:p>
            <a:r>
              <a:rPr lang="en-GB" sz="4400" b="1" dirty="0"/>
              <a:t>Reasons for making notes</a:t>
            </a:r>
          </a:p>
        </p:txBody>
      </p:sp>
      <p:sp>
        <p:nvSpPr>
          <p:cNvPr id="3" name="Content Placeholder 2">
            <a:extLst>
              <a:ext uri="{FF2B5EF4-FFF2-40B4-BE49-F238E27FC236}">
                <a16:creationId xmlns:a16="http://schemas.microsoft.com/office/drawing/2014/main" id="{7972C896-E117-0829-A123-4219F974E788}"/>
              </a:ext>
            </a:extLst>
          </p:cNvPr>
          <p:cNvSpPr>
            <a:spLocks noGrp="1"/>
          </p:cNvSpPr>
          <p:nvPr>
            <p:ph idx="1"/>
          </p:nvPr>
        </p:nvSpPr>
        <p:spPr/>
        <p:txBody>
          <a:bodyPr/>
          <a:lstStyle/>
          <a:p>
            <a:r>
              <a:rPr lang="en-GB" dirty="0"/>
              <a:t>To focus on what is important</a:t>
            </a:r>
          </a:p>
          <a:p>
            <a:r>
              <a:rPr lang="en-GB" dirty="0"/>
              <a:t>To process information and understand it</a:t>
            </a:r>
          </a:p>
          <a:p>
            <a:r>
              <a:rPr lang="en-GB" dirty="0"/>
              <a:t>To help us remember things</a:t>
            </a:r>
          </a:p>
          <a:p>
            <a:r>
              <a:rPr lang="en-GB" dirty="0"/>
              <a:t>To get ideas for an assignment</a:t>
            </a:r>
          </a:p>
          <a:p>
            <a:r>
              <a:rPr lang="en-GB" dirty="0"/>
              <a:t>To organise information and ideas</a:t>
            </a:r>
          </a:p>
          <a:p>
            <a:r>
              <a:rPr lang="en-GB" dirty="0"/>
              <a:t>To see what gaps we still have</a:t>
            </a:r>
          </a:p>
          <a:p>
            <a:r>
              <a:rPr lang="en-GB" dirty="0"/>
              <a:t>To record important points</a:t>
            </a:r>
          </a:p>
          <a:p>
            <a:r>
              <a:rPr lang="en-GB" dirty="0"/>
              <a:t>And finally, but very importantly, to record where our information/ideas have come from</a:t>
            </a:r>
          </a:p>
          <a:p>
            <a:endParaRPr lang="en-GB" dirty="0"/>
          </a:p>
        </p:txBody>
      </p:sp>
    </p:spTree>
    <p:extLst>
      <p:ext uri="{BB962C8B-B14F-4D97-AF65-F5344CB8AC3E}">
        <p14:creationId xmlns:p14="http://schemas.microsoft.com/office/powerpoint/2010/main" val="1009250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5776-A083-40A1-0182-76DDF4E0E078}"/>
              </a:ext>
            </a:extLst>
          </p:cNvPr>
          <p:cNvSpPr>
            <a:spLocks noGrp="1"/>
          </p:cNvSpPr>
          <p:nvPr>
            <p:ph type="title"/>
          </p:nvPr>
        </p:nvSpPr>
        <p:spPr/>
        <p:txBody>
          <a:bodyPr>
            <a:normAutofit/>
          </a:bodyPr>
          <a:lstStyle/>
          <a:p>
            <a:r>
              <a:rPr lang="en-GB" sz="4400" b="1" dirty="0"/>
              <a:t>Activity – Task 1</a:t>
            </a:r>
          </a:p>
        </p:txBody>
      </p:sp>
      <p:sp>
        <p:nvSpPr>
          <p:cNvPr id="3" name="Content Placeholder 2">
            <a:extLst>
              <a:ext uri="{FF2B5EF4-FFF2-40B4-BE49-F238E27FC236}">
                <a16:creationId xmlns:a16="http://schemas.microsoft.com/office/drawing/2014/main" id="{8D3D1110-573B-BAB5-6864-872CF581CDDD}"/>
              </a:ext>
            </a:extLst>
          </p:cNvPr>
          <p:cNvSpPr>
            <a:spLocks noGrp="1"/>
          </p:cNvSpPr>
          <p:nvPr>
            <p:ph idx="1"/>
          </p:nvPr>
        </p:nvSpPr>
        <p:spPr/>
        <p:txBody>
          <a:bodyPr>
            <a:normAutofit lnSpcReduction="10000"/>
          </a:bodyPr>
          <a:lstStyle/>
          <a:p>
            <a:pPr marL="0" indent="0">
              <a:buNone/>
            </a:pPr>
            <a:r>
              <a:rPr lang="en-GB" dirty="0"/>
              <a:t>Look at the examples of Cornell notes and a mind map (on Moodle or given to you by your lecturer) and think about the following questions:</a:t>
            </a:r>
          </a:p>
          <a:p>
            <a:pPr marL="0" indent="0">
              <a:buNone/>
            </a:pPr>
            <a:endParaRPr lang="en-GB" dirty="0"/>
          </a:p>
          <a:p>
            <a:r>
              <a:rPr lang="en-GB" dirty="0"/>
              <a:t>How are the notes laid out?</a:t>
            </a:r>
          </a:p>
          <a:p>
            <a:r>
              <a:rPr lang="en-GB" dirty="0"/>
              <a:t>What is the function of each part?</a:t>
            </a:r>
          </a:p>
          <a:p>
            <a:r>
              <a:rPr lang="en-GB" dirty="0"/>
              <a:t>What are the main differences between them?</a:t>
            </a:r>
          </a:p>
          <a:p>
            <a:r>
              <a:rPr lang="en-GB" dirty="0"/>
              <a:t>Which do you personally prefer?</a:t>
            </a:r>
          </a:p>
          <a:p>
            <a:r>
              <a:rPr lang="en-GB" dirty="0"/>
              <a:t>Would you use them for different purposes – what would they each be good for?</a:t>
            </a:r>
          </a:p>
          <a:p>
            <a:endParaRPr lang="en-GB" dirty="0"/>
          </a:p>
        </p:txBody>
      </p:sp>
    </p:spTree>
    <p:extLst>
      <p:ext uri="{BB962C8B-B14F-4D97-AF65-F5344CB8AC3E}">
        <p14:creationId xmlns:p14="http://schemas.microsoft.com/office/powerpoint/2010/main" val="102175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1FBAC-F2AE-46CA-A1B5-110EEC48E143}"/>
              </a:ext>
            </a:extLst>
          </p:cNvPr>
          <p:cNvSpPr>
            <a:spLocks noGrp="1"/>
          </p:cNvSpPr>
          <p:nvPr>
            <p:ph type="title"/>
          </p:nvPr>
        </p:nvSpPr>
        <p:spPr/>
        <p:txBody>
          <a:bodyPr vert="horz" lIns="68580" tIns="34290" rIns="68580" bIns="34290" rtlCol="0" anchor="ctr">
            <a:normAutofit/>
          </a:bodyPr>
          <a:lstStyle/>
          <a:p>
            <a:r>
              <a:rPr lang="en-GB" sz="4400" b="1" dirty="0"/>
              <a:t>Mind Maps</a:t>
            </a:r>
          </a:p>
        </p:txBody>
      </p:sp>
      <p:pic>
        <p:nvPicPr>
          <p:cNvPr id="5" name="Picture 4">
            <a:extLst>
              <a:ext uri="{FF2B5EF4-FFF2-40B4-BE49-F238E27FC236}">
                <a16:creationId xmlns:a16="http://schemas.microsoft.com/office/drawing/2014/main" id="{B6E164ED-EA38-4F8E-8A91-1E48F2050D55}"/>
              </a:ext>
            </a:extLst>
          </p:cNvPr>
          <p:cNvPicPr>
            <a:picLocks noChangeAspect="1"/>
          </p:cNvPicPr>
          <p:nvPr/>
        </p:nvPicPr>
        <p:blipFill>
          <a:blip r:embed="rId3" cstate="print"/>
          <a:stretch>
            <a:fillRect/>
          </a:stretch>
        </p:blipFill>
        <p:spPr>
          <a:xfrm>
            <a:off x="1062630" y="1355260"/>
            <a:ext cx="3835340" cy="3535115"/>
          </a:xfrm>
          <a:prstGeom prst="rect">
            <a:avLst/>
          </a:prstGeom>
          <a:noFill/>
          <a:ln w="25400">
            <a:solidFill>
              <a:schemeClr val="accent1">
                <a:alpha val="92000"/>
              </a:schemeClr>
            </a:solidFill>
          </a:ln>
        </p:spPr>
      </p:pic>
      <p:sp>
        <p:nvSpPr>
          <p:cNvPr id="4" name="TextBox 3">
            <a:extLst>
              <a:ext uri="{FF2B5EF4-FFF2-40B4-BE49-F238E27FC236}">
                <a16:creationId xmlns:a16="http://schemas.microsoft.com/office/drawing/2014/main" id="{E1C27B13-5F85-43C6-8FD2-66328BF1BD55}"/>
              </a:ext>
            </a:extLst>
          </p:cNvPr>
          <p:cNvSpPr txBox="1"/>
          <p:nvPr/>
        </p:nvSpPr>
        <p:spPr>
          <a:xfrm>
            <a:off x="5292080" y="1724592"/>
            <a:ext cx="2789290" cy="2991780"/>
          </a:xfrm>
          <a:prstGeom prst="rect">
            <a:avLst/>
          </a:prstGeom>
        </p:spPr>
        <p:txBody>
          <a:bodyPr vert="horz" lIns="68580" tIns="34290" rIns="68580" bIns="34290" rtlCol="0">
            <a:normAutofit/>
          </a:bodyPr>
          <a:lstStyle/>
          <a:p>
            <a:pPr defTabSz="685800">
              <a:spcBef>
                <a:spcPct val="20000"/>
              </a:spcBef>
              <a:spcAft>
                <a:spcPts val="600"/>
              </a:spcAft>
            </a:pPr>
            <a:r>
              <a:rPr lang="en-GB" sz="2100" b="1" dirty="0">
                <a:solidFill>
                  <a:prstClr val="black"/>
                </a:solidFill>
                <a:latin typeface="Myriad Pro"/>
              </a:rPr>
              <a:t>Mind maps </a:t>
            </a:r>
            <a:r>
              <a:rPr lang="en-GB" sz="2100" dirty="0">
                <a:solidFill>
                  <a:prstClr val="black"/>
                </a:solidFill>
                <a:latin typeface="Myriad Pro"/>
              </a:rPr>
              <a:t>help you </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organise </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group </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and link </a:t>
            </a:r>
          </a:p>
          <a:p>
            <a:pPr marL="342900" lvl="1" defTabSz="685800">
              <a:spcBef>
                <a:spcPct val="20000"/>
              </a:spcBef>
              <a:spcAft>
                <a:spcPts val="600"/>
              </a:spcAft>
            </a:pPr>
            <a:r>
              <a:rPr lang="en-GB" sz="2100" dirty="0">
                <a:solidFill>
                  <a:prstClr val="black"/>
                </a:solidFill>
                <a:latin typeface="Myriad Pro"/>
              </a:rPr>
              <a:t>points of information.  </a:t>
            </a:r>
          </a:p>
        </p:txBody>
      </p:sp>
      <p:sp>
        <p:nvSpPr>
          <p:cNvPr id="6" name="TextBox 5">
            <a:extLst>
              <a:ext uri="{FF2B5EF4-FFF2-40B4-BE49-F238E27FC236}">
                <a16:creationId xmlns:a16="http://schemas.microsoft.com/office/drawing/2014/main" id="{BB78361A-F2C1-8154-ED94-94CF380E4F2B}"/>
              </a:ext>
            </a:extLst>
          </p:cNvPr>
          <p:cNvSpPr txBox="1"/>
          <p:nvPr/>
        </p:nvSpPr>
        <p:spPr>
          <a:xfrm>
            <a:off x="899592" y="5012663"/>
            <a:ext cx="5266930" cy="369332"/>
          </a:xfrm>
          <a:prstGeom prst="rect">
            <a:avLst/>
          </a:prstGeom>
          <a:noFill/>
        </p:spPr>
        <p:txBody>
          <a:bodyPr wrap="square" rtlCol="0">
            <a:spAutoFit/>
          </a:bodyPr>
          <a:lstStyle/>
          <a:p>
            <a:r>
              <a:rPr lang="en-GB" dirty="0"/>
              <a:t>The Open University (2024) </a:t>
            </a:r>
          </a:p>
        </p:txBody>
      </p:sp>
    </p:spTree>
    <p:extLst>
      <p:ext uri="{BB962C8B-B14F-4D97-AF65-F5344CB8AC3E}">
        <p14:creationId xmlns:p14="http://schemas.microsoft.com/office/powerpoint/2010/main" val="263550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B16-CD49-A335-6E7C-1BC3BFA7B4D9}"/>
              </a:ext>
            </a:extLst>
          </p:cNvPr>
          <p:cNvSpPr>
            <a:spLocks noGrp="1"/>
          </p:cNvSpPr>
          <p:nvPr>
            <p:ph type="title"/>
          </p:nvPr>
        </p:nvSpPr>
        <p:spPr/>
        <p:txBody>
          <a:bodyPr>
            <a:normAutofit/>
          </a:bodyPr>
          <a:lstStyle/>
          <a:p>
            <a:r>
              <a:rPr lang="en-GB" sz="4400" b="1" dirty="0"/>
              <a:t>Cornell notes</a:t>
            </a:r>
          </a:p>
        </p:txBody>
      </p:sp>
      <p:pic>
        <p:nvPicPr>
          <p:cNvPr id="8" name="Picture 2" descr="Cornell Note Taking">
            <a:hlinkClick r:id="rId3"/>
            <a:extLst>
              <a:ext uri="{FF2B5EF4-FFF2-40B4-BE49-F238E27FC236}">
                <a16:creationId xmlns:a16="http://schemas.microsoft.com/office/drawing/2014/main" id="{76130E5F-FAC7-9A21-5879-CA018E15493B}"/>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23528" y="1196752"/>
            <a:ext cx="3552601" cy="43149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C81025E-C715-300D-8E55-7FA6EBA0C727}"/>
              </a:ext>
            </a:extLst>
          </p:cNvPr>
          <p:cNvSpPr txBox="1"/>
          <p:nvPr/>
        </p:nvSpPr>
        <p:spPr>
          <a:xfrm>
            <a:off x="5796136" y="1418433"/>
            <a:ext cx="2789290" cy="2991780"/>
          </a:xfrm>
          <a:prstGeom prst="rect">
            <a:avLst/>
          </a:prstGeom>
        </p:spPr>
        <p:txBody>
          <a:bodyPr vert="horz" lIns="68580" tIns="34290" rIns="68580" bIns="34290" rtlCol="0">
            <a:normAutofit lnSpcReduction="10000"/>
          </a:bodyPr>
          <a:lstStyle/>
          <a:p>
            <a:pPr defTabSz="685800">
              <a:spcBef>
                <a:spcPct val="20000"/>
              </a:spcBef>
              <a:spcAft>
                <a:spcPts val="600"/>
              </a:spcAft>
            </a:pPr>
            <a:r>
              <a:rPr lang="en-GB" sz="2100" b="1" dirty="0">
                <a:solidFill>
                  <a:prstClr val="black"/>
                </a:solidFill>
                <a:latin typeface="Myriad Pro"/>
              </a:rPr>
              <a:t>Cornell notes </a:t>
            </a:r>
            <a:r>
              <a:rPr lang="en-GB" sz="2100" dirty="0">
                <a:solidFill>
                  <a:prstClr val="black"/>
                </a:solidFill>
                <a:latin typeface="Myriad Pro"/>
              </a:rPr>
              <a:t>help you </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ask questions of </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 analyse</a:t>
            </a:r>
          </a:p>
          <a:p>
            <a:pPr marL="685800" lvl="1" indent="-342900" defTabSz="685800">
              <a:spcBef>
                <a:spcPct val="20000"/>
              </a:spcBef>
              <a:spcAft>
                <a:spcPts val="600"/>
              </a:spcAft>
              <a:buFont typeface="Arial" panose="020B0604020202020204" pitchFamily="34" charset="0"/>
              <a:buChar char="•"/>
            </a:pPr>
            <a:r>
              <a:rPr lang="en-GB" sz="2100" dirty="0">
                <a:solidFill>
                  <a:prstClr val="black"/>
                </a:solidFill>
                <a:latin typeface="Myriad Pro"/>
              </a:rPr>
              <a:t>and begin to develop </a:t>
            </a:r>
          </a:p>
          <a:p>
            <a:pPr marL="342900" lvl="1" defTabSz="685800">
              <a:spcBef>
                <a:spcPct val="20000"/>
              </a:spcBef>
              <a:spcAft>
                <a:spcPts val="600"/>
              </a:spcAft>
            </a:pPr>
            <a:r>
              <a:rPr lang="en-GB" sz="2100" dirty="0">
                <a:solidFill>
                  <a:prstClr val="black"/>
                </a:solidFill>
                <a:latin typeface="Myriad Pro"/>
              </a:rPr>
              <a:t>points of information.  </a:t>
            </a:r>
          </a:p>
        </p:txBody>
      </p:sp>
      <p:sp>
        <p:nvSpPr>
          <p:cNvPr id="3" name="Speech Bubble: Oval 2">
            <a:extLst>
              <a:ext uri="{FF2B5EF4-FFF2-40B4-BE49-F238E27FC236}">
                <a16:creationId xmlns:a16="http://schemas.microsoft.com/office/drawing/2014/main" id="{36D34175-C619-1B81-3618-5F8D4265663E}"/>
              </a:ext>
            </a:extLst>
          </p:cNvPr>
          <p:cNvSpPr/>
          <p:nvPr/>
        </p:nvSpPr>
        <p:spPr>
          <a:xfrm>
            <a:off x="3876128" y="4410214"/>
            <a:ext cx="2280048" cy="1101438"/>
          </a:xfrm>
          <a:prstGeom prst="wedgeEllipseCallout">
            <a:avLst>
              <a:gd name="adj1" fmla="val -77683"/>
              <a:gd name="adj2" fmla="val 4513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This is great – you can start paraphrasing already!</a:t>
            </a:r>
          </a:p>
        </p:txBody>
      </p:sp>
    </p:spTree>
    <p:extLst>
      <p:ext uri="{BB962C8B-B14F-4D97-AF65-F5344CB8AC3E}">
        <p14:creationId xmlns:p14="http://schemas.microsoft.com/office/powerpoint/2010/main" val="38489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8CCEA7-3E74-4E73-A61A-85DCE25B50F7}"/>
              </a:ext>
            </a:extLst>
          </p:cNvPr>
          <p:cNvPicPr>
            <a:picLocks noChangeAspect="1"/>
          </p:cNvPicPr>
          <p:nvPr/>
        </p:nvPicPr>
        <p:blipFill>
          <a:blip r:embed="rId3"/>
          <a:stretch>
            <a:fillRect/>
          </a:stretch>
        </p:blipFill>
        <p:spPr>
          <a:xfrm>
            <a:off x="5436096" y="605097"/>
            <a:ext cx="3112409" cy="2252242"/>
          </a:xfrm>
          <a:prstGeom prst="rect">
            <a:avLst/>
          </a:prstGeom>
        </p:spPr>
      </p:pic>
      <p:pic>
        <p:nvPicPr>
          <p:cNvPr id="1026" name="Picture 2" descr="My take on Cornell Notes (long version) - Science @ CMS Esparza Room 8">
            <a:extLst>
              <a:ext uri="{FF2B5EF4-FFF2-40B4-BE49-F238E27FC236}">
                <a16:creationId xmlns:a16="http://schemas.microsoft.com/office/drawing/2014/main" id="{61927F1D-FABC-465C-B9BD-05322422EB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3874" y="1021859"/>
            <a:ext cx="2364581" cy="3000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iverstudy | Study history, Study notes, Study tips college">
            <a:extLst>
              <a:ext uri="{FF2B5EF4-FFF2-40B4-BE49-F238E27FC236}">
                <a16:creationId xmlns:a16="http://schemas.microsoft.com/office/drawing/2014/main" id="{3D184C8A-2CD1-4A63-AB92-5FDEF367C82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0699" y="881876"/>
            <a:ext cx="2364581" cy="328034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harting Method - Ms. Liew's Class">
            <a:extLst>
              <a:ext uri="{FF2B5EF4-FFF2-40B4-BE49-F238E27FC236}">
                <a16:creationId xmlns:a16="http://schemas.microsoft.com/office/drawing/2014/main" id="{095564A2-EC3E-45AE-8D0D-15F6493332F1}"/>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12160" y="3067842"/>
            <a:ext cx="2224775" cy="22522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DDC0289-4005-4BC6-99A8-9E67C2600B9D}"/>
              </a:ext>
            </a:extLst>
          </p:cNvPr>
          <p:cNvSpPr txBox="1"/>
          <p:nvPr/>
        </p:nvSpPr>
        <p:spPr>
          <a:xfrm>
            <a:off x="907065" y="4213621"/>
            <a:ext cx="4049258" cy="1323439"/>
          </a:xfrm>
          <a:prstGeom prst="rect">
            <a:avLst/>
          </a:prstGeom>
          <a:noFill/>
        </p:spPr>
        <p:txBody>
          <a:bodyPr wrap="square" rtlCol="0">
            <a:spAutoFit/>
          </a:bodyPr>
          <a:lstStyle/>
          <a:p>
            <a:r>
              <a:rPr lang="en-US" sz="1600" dirty="0"/>
              <a:t>More note-making methods </a:t>
            </a:r>
          </a:p>
          <a:p>
            <a:endParaRPr lang="en-US" sz="1600" dirty="0"/>
          </a:p>
          <a:p>
            <a:pPr marL="214313" indent="-214313">
              <a:buFont typeface="Arial" panose="020B0604020202020204" pitchFamily="34" charset="0"/>
              <a:buChar char="•"/>
            </a:pPr>
            <a:r>
              <a:rPr lang="en-US" sz="1600" dirty="0"/>
              <a:t>Which one do you think is the best?</a:t>
            </a:r>
          </a:p>
          <a:p>
            <a:pPr marL="214313" indent="-214313">
              <a:buFont typeface="Arial" panose="020B0604020202020204" pitchFamily="34" charset="0"/>
              <a:buChar char="•"/>
            </a:pPr>
            <a:r>
              <a:rPr lang="en-US" sz="1600" dirty="0"/>
              <a:t>Would you use any of these to take notes ? </a:t>
            </a:r>
          </a:p>
        </p:txBody>
      </p:sp>
    </p:spTree>
    <p:extLst>
      <p:ext uri="{BB962C8B-B14F-4D97-AF65-F5344CB8AC3E}">
        <p14:creationId xmlns:p14="http://schemas.microsoft.com/office/powerpoint/2010/main" val="795381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EE1B-D5EC-7380-E456-101F4A742BB9}"/>
              </a:ext>
            </a:extLst>
          </p:cNvPr>
          <p:cNvSpPr>
            <a:spLocks noGrp="1"/>
          </p:cNvSpPr>
          <p:nvPr>
            <p:ph type="title"/>
          </p:nvPr>
        </p:nvSpPr>
        <p:spPr/>
        <p:txBody>
          <a:bodyPr>
            <a:normAutofit/>
          </a:bodyPr>
          <a:lstStyle/>
          <a:p>
            <a:r>
              <a:rPr lang="en-GB" sz="4400" b="1" dirty="0"/>
              <a:t>How to evaluate our notes</a:t>
            </a:r>
          </a:p>
        </p:txBody>
      </p:sp>
      <p:sp>
        <p:nvSpPr>
          <p:cNvPr id="3" name="Content Placeholder 2">
            <a:extLst>
              <a:ext uri="{FF2B5EF4-FFF2-40B4-BE49-F238E27FC236}">
                <a16:creationId xmlns:a16="http://schemas.microsoft.com/office/drawing/2014/main" id="{5831D436-74F9-EC65-7A44-5512D8056C4A}"/>
              </a:ext>
            </a:extLst>
          </p:cNvPr>
          <p:cNvSpPr>
            <a:spLocks noGrp="1"/>
          </p:cNvSpPr>
          <p:nvPr>
            <p:ph idx="1"/>
          </p:nvPr>
        </p:nvSpPr>
        <p:spPr/>
        <p:txBody>
          <a:bodyPr/>
          <a:lstStyle/>
          <a:p>
            <a:pPr marL="0" indent="0">
              <a:buNone/>
            </a:pPr>
            <a:r>
              <a:rPr lang="en-GB" dirty="0"/>
              <a:t>Make list of points that you could use to decide whether a set of notes are useful… </a:t>
            </a:r>
          </a:p>
          <a:p>
            <a:endParaRPr lang="en-GB" dirty="0"/>
          </a:p>
          <a:p>
            <a:pPr marL="0" indent="0">
              <a:buNone/>
            </a:pPr>
            <a:r>
              <a:rPr lang="en-GB" b="1" dirty="0"/>
              <a:t>…then…</a:t>
            </a:r>
          </a:p>
          <a:p>
            <a:pPr marL="0" indent="0">
              <a:buNone/>
            </a:pPr>
            <a:endParaRPr lang="en-GB" b="1" dirty="0"/>
          </a:p>
          <a:p>
            <a:pPr marL="0" indent="0">
              <a:buNone/>
            </a:pPr>
            <a:r>
              <a:rPr lang="en-GB" dirty="0"/>
              <a:t>Compare your list to the list on page 231 of Cottrell (2019) </a:t>
            </a:r>
            <a:r>
              <a:rPr lang="en-GB" i="1" dirty="0"/>
              <a:t>(in group task, on Moodle) </a:t>
            </a:r>
          </a:p>
        </p:txBody>
      </p:sp>
    </p:spTree>
    <p:extLst>
      <p:ext uri="{BB962C8B-B14F-4D97-AF65-F5344CB8AC3E}">
        <p14:creationId xmlns:p14="http://schemas.microsoft.com/office/powerpoint/2010/main" val="1925847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9236-06A6-4F7D-9779-10ABD65F2A40}"/>
              </a:ext>
            </a:extLst>
          </p:cNvPr>
          <p:cNvSpPr>
            <a:spLocks noGrp="1"/>
          </p:cNvSpPr>
          <p:nvPr>
            <p:ph type="title"/>
          </p:nvPr>
        </p:nvSpPr>
        <p:spPr>
          <a:xfrm>
            <a:off x="395536" y="524129"/>
            <a:ext cx="7886700" cy="994172"/>
          </a:xfrm>
        </p:spPr>
        <p:txBody>
          <a:bodyPr>
            <a:normAutofit/>
          </a:bodyPr>
          <a:lstStyle/>
          <a:p>
            <a:pPr algn="ctr"/>
            <a:r>
              <a:rPr lang="en-US" b="1" dirty="0"/>
              <a:t>Listening Task</a:t>
            </a:r>
            <a:endParaRPr lang="en-GB" b="1" dirty="0"/>
          </a:p>
        </p:txBody>
      </p:sp>
      <p:sp>
        <p:nvSpPr>
          <p:cNvPr id="3" name="TextBox 2">
            <a:extLst>
              <a:ext uri="{FF2B5EF4-FFF2-40B4-BE49-F238E27FC236}">
                <a16:creationId xmlns:a16="http://schemas.microsoft.com/office/drawing/2014/main" id="{E4456931-AF9D-47CC-9F8B-18EEE34E7577}"/>
              </a:ext>
            </a:extLst>
          </p:cNvPr>
          <p:cNvSpPr txBox="1"/>
          <p:nvPr/>
        </p:nvSpPr>
        <p:spPr>
          <a:xfrm>
            <a:off x="1187623" y="1523795"/>
            <a:ext cx="5609610" cy="1985159"/>
          </a:xfrm>
          <a:prstGeom prst="rect">
            <a:avLst/>
          </a:prstGeom>
          <a:noFill/>
        </p:spPr>
        <p:txBody>
          <a:bodyPr wrap="square" rtlCol="0">
            <a:spAutoFit/>
          </a:bodyPr>
          <a:lstStyle/>
          <a:p>
            <a:r>
              <a:rPr lang="en-US" sz="1600" dirty="0"/>
              <a:t>Watch the first part of the video and answer the following questions:</a:t>
            </a:r>
          </a:p>
          <a:p>
            <a:pPr marL="214313" indent="-214313">
              <a:buFont typeface="Arial" panose="020B0604020202020204" pitchFamily="34" charset="0"/>
              <a:buChar char="•"/>
            </a:pPr>
            <a:endParaRPr lang="en-US" sz="1600" dirty="0"/>
          </a:p>
          <a:p>
            <a:pPr marL="214313" indent="-214313">
              <a:buFont typeface="Arial" panose="020B0604020202020204" pitchFamily="34" charset="0"/>
              <a:buChar char="•"/>
            </a:pPr>
            <a:r>
              <a:rPr lang="en-US" sz="1600" dirty="0"/>
              <a:t>Why do we take notes?</a:t>
            </a:r>
          </a:p>
          <a:p>
            <a:pPr marL="214313" indent="-214313">
              <a:buFont typeface="Arial" panose="020B0604020202020204" pitchFamily="34" charset="0"/>
              <a:buChar char="•"/>
            </a:pPr>
            <a:endParaRPr lang="en-US" sz="1600" dirty="0"/>
          </a:p>
          <a:p>
            <a:pPr marL="214313" indent="-214313">
              <a:buFont typeface="Arial" panose="020B0604020202020204" pitchFamily="34" charset="0"/>
              <a:buChar char="•"/>
            </a:pPr>
            <a:r>
              <a:rPr lang="en-US" sz="1600" dirty="0"/>
              <a:t>Why is note-taking difficult?</a:t>
            </a:r>
          </a:p>
          <a:p>
            <a:pPr marL="214313" indent="-214313">
              <a:buFont typeface="Arial" panose="020B0604020202020204" pitchFamily="34" charset="0"/>
              <a:buChar char="•"/>
            </a:pPr>
            <a:endParaRPr lang="en-US" sz="1350" dirty="0"/>
          </a:p>
          <a:p>
            <a:endParaRPr lang="en-US" sz="1350" dirty="0"/>
          </a:p>
        </p:txBody>
      </p:sp>
      <p:sp>
        <p:nvSpPr>
          <p:cNvPr id="4" name="TextBox 3">
            <a:extLst>
              <a:ext uri="{FF2B5EF4-FFF2-40B4-BE49-F238E27FC236}">
                <a16:creationId xmlns:a16="http://schemas.microsoft.com/office/drawing/2014/main" id="{7D27AC3B-BE73-44A5-824E-F0950EB5B5AA}"/>
              </a:ext>
            </a:extLst>
          </p:cNvPr>
          <p:cNvSpPr txBox="1"/>
          <p:nvPr/>
        </p:nvSpPr>
        <p:spPr>
          <a:xfrm>
            <a:off x="1231315" y="3405446"/>
            <a:ext cx="5609610" cy="1208023"/>
          </a:xfrm>
          <a:prstGeom prst="rect">
            <a:avLst/>
          </a:prstGeom>
          <a:noFill/>
        </p:spPr>
        <p:txBody>
          <a:bodyPr wrap="square" rtlCol="0">
            <a:spAutoFit/>
          </a:bodyPr>
          <a:lstStyle/>
          <a:p>
            <a:r>
              <a:rPr lang="en-US" sz="1600" dirty="0"/>
              <a:t>Now watch the rest of the video and make notes on the 5 methods discussed:</a:t>
            </a:r>
          </a:p>
          <a:p>
            <a:pPr marL="214313" indent="-214313">
              <a:buFont typeface="Arial" panose="020B0604020202020204" pitchFamily="34" charset="0"/>
              <a:buChar char="•"/>
            </a:pPr>
            <a:endParaRPr lang="en-US" sz="1350" dirty="0"/>
          </a:p>
          <a:p>
            <a:pPr marL="214313" indent="-214313">
              <a:buFont typeface="Arial" panose="020B0604020202020204" pitchFamily="34" charset="0"/>
              <a:buChar char="•"/>
            </a:pPr>
            <a:endParaRPr lang="en-US" sz="1350" dirty="0"/>
          </a:p>
          <a:p>
            <a:endParaRPr lang="en-US" sz="1350" dirty="0"/>
          </a:p>
        </p:txBody>
      </p:sp>
      <p:pic>
        <p:nvPicPr>
          <p:cNvPr id="9" name="Picture 8">
            <a:extLst>
              <a:ext uri="{FF2B5EF4-FFF2-40B4-BE49-F238E27FC236}">
                <a16:creationId xmlns:a16="http://schemas.microsoft.com/office/drawing/2014/main" id="{164E522F-A383-4012-6C81-B04A3419C409}"/>
              </a:ext>
            </a:extLst>
          </p:cNvPr>
          <p:cNvPicPr>
            <a:picLocks noChangeAspect="1"/>
          </p:cNvPicPr>
          <p:nvPr/>
        </p:nvPicPr>
        <p:blipFill>
          <a:blip r:embed="rId3"/>
          <a:stretch>
            <a:fillRect/>
          </a:stretch>
        </p:blipFill>
        <p:spPr>
          <a:xfrm>
            <a:off x="1231314" y="4057014"/>
            <a:ext cx="6076989" cy="1620638"/>
          </a:xfrm>
          <a:prstGeom prst="rect">
            <a:avLst/>
          </a:prstGeom>
        </p:spPr>
      </p:pic>
    </p:spTree>
    <p:extLst>
      <p:ext uri="{BB962C8B-B14F-4D97-AF65-F5344CB8AC3E}">
        <p14:creationId xmlns:p14="http://schemas.microsoft.com/office/powerpoint/2010/main" val="82228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55059-FBD7-B485-E15F-A63F3D138DE0}"/>
              </a:ext>
            </a:extLst>
          </p:cNvPr>
          <p:cNvSpPr>
            <a:spLocks noGrp="1"/>
          </p:cNvSpPr>
          <p:nvPr>
            <p:ph type="title"/>
          </p:nvPr>
        </p:nvSpPr>
        <p:spPr/>
        <p:txBody>
          <a:bodyPr>
            <a:normAutofit fontScale="90000"/>
          </a:bodyPr>
          <a:lstStyle/>
          <a:p>
            <a:r>
              <a:rPr lang="en-GB" sz="4400" b="1" dirty="0"/>
              <a:t>Writing notes in your own words</a:t>
            </a:r>
          </a:p>
        </p:txBody>
      </p:sp>
      <p:sp>
        <p:nvSpPr>
          <p:cNvPr id="3" name="Content Placeholder 2">
            <a:extLst>
              <a:ext uri="{FF2B5EF4-FFF2-40B4-BE49-F238E27FC236}">
                <a16:creationId xmlns:a16="http://schemas.microsoft.com/office/drawing/2014/main" id="{65B41D63-FF28-B4AB-9266-AC1E30E2510D}"/>
              </a:ext>
            </a:extLst>
          </p:cNvPr>
          <p:cNvSpPr>
            <a:spLocks noGrp="1"/>
          </p:cNvSpPr>
          <p:nvPr>
            <p:ph idx="1"/>
          </p:nvPr>
        </p:nvSpPr>
        <p:spPr/>
        <p:txBody>
          <a:bodyPr>
            <a:normAutofit fontScale="85000" lnSpcReduction="10000"/>
          </a:bodyPr>
          <a:lstStyle/>
          <a:p>
            <a:r>
              <a:rPr lang="en-GB" dirty="0"/>
              <a:t>It is important to make most of your notes in your own words</a:t>
            </a:r>
          </a:p>
          <a:p>
            <a:endParaRPr lang="en-GB" dirty="0"/>
          </a:p>
          <a:p>
            <a:r>
              <a:rPr lang="en-GB" dirty="0"/>
              <a:t>If you copy down a quotation, i.e. copy text from the source exactly...</a:t>
            </a:r>
          </a:p>
          <a:p>
            <a:pPr lvl="1"/>
            <a:r>
              <a:rPr lang="en-GB" dirty="0"/>
              <a:t>You must clearly separate those words, so you know they are a quote when you look back at your notes later</a:t>
            </a:r>
          </a:p>
          <a:p>
            <a:pPr lvl="1"/>
            <a:r>
              <a:rPr lang="en-GB" dirty="0"/>
              <a:t>You should use quote marks, even in your notes i.e. “….”</a:t>
            </a:r>
          </a:p>
          <a:p>
            <a:pPr lvl="1"/>
            <a:r>
              <a:rPr lang="en-GB" dirty="0"/>
              <a:t>You need to note the exact page number(s) for where the quote is from (you will need this information later when you come to reference your quote)</a:t>
            </a:r>
          </a:p>
          <a:p>
            <a:pPr lvl="1"/>
            <a:endParaRPr lang="en-GB" dirty="0"/>
          </a:p>
          <a:p>
            <a:r>
              <a:rPr lang="en-GB" dirty="0"/>
              <a:t>If you don’t do this, you may end up copying the source by accident in your work. This is an academic offence – we will learn more about it next week. </a:t>
            </a:r>
          </a:p>
          <a:p>
            <a:pPr lvl="1"/>
            <a:endParaRPr lang="en-GB" dirty="0"/>
          </a:p>
          <a:p>
            <a:pPr marL="42862" indent="0">
              <a:buNone/>
            </a:pPr>
            <a:endParaRPr lang="en-GB" dirty="0"/>
          </a:p>
        </p:txBody>
      </p:sp>
    </p:spTree>
    <p:extLst>
      <p:ext uri="{BB962C8B-B14F-4D97-AF65-F5344CB8AC3E}">
        <p14:creationId xmlns:p14="http://schemas.microsoft.com/office/powerpoint/2010/main" val="3185141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456931-AF9D-47CC-9F8B-18EEE34E7577}"/>
              </a:ext>
            </a:extLst>
          </p:cNvPr>
          <p:cNvSpPr txBox="1"/>
          <p:nvPr/>
        </p:nvSpPr>
        <p:spPr>
          <a:xfrm>
            <a:off x="827584" y="548680"/>
            <a:ext cx="7886586" cy="4673202"/>
          </a:xfrm>
          <a:prstGeom prst="rect">
            <a:avLst/>
          </a:prstGeom>
          <a:noFill/>
        </p:spPr>
        <p:txBody>
          <a:bodyPr wrap="square" rtlCol="0">
            <a:spAutoFit/>
          </a:bodyPr>
          <a:lstStyle/>
          <a:p>
            <a:pPr>
              <a:lnSpc>
                <a:spcPct val="107000"/>
              </a:lnSpc>
              <a:spcAft>
                <a:spcPts val="600"/>
              </a:spcAft>
            </a:pPr>
            <a:r>
              <a:rPr lang="en-GB" sz="1600" b="1">
                <a:latin typeface="Myriad Pro"/>
                <a:ea typeface="Calibri" panose="020F0502020204030204" pitchFamily="34" charset="0"/>
                <a:cs typeface="Times New Roman" panose="02020603050405020304" pitchFamily="18" charset="0"/>
              </a:rPr>
              <a:t>Your notes should:</a:t>
            </a:r>
            <a:endParaRPr lang="en-GB" sz="1600">
              <a:latin typeface="Myriad Pro"/>
              <a:ea typeface="Calibri" panose="020F0502020204030204" pitchFamily="34" charset="0"/>
              <a:cs typeface="Times New Roman" panose="02020603050405020304" pitchFamily="18" charset="0"/>
            </a:endParaRPr>
          </a:p>
          <a:p>
            <a:pPr marL="257175" indent="-257175">
              <a:lnSpc>
                <a:spcPct val="107000"/>
              </a:lnSpc>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Reflect the main ideas and details of the lecture, and indicate the relationships between these ideas in a way which would then be useful to you for further reference/study;</a:t>
            </a:r>
          </a:p>
          <a:p>
            <a:pPr marL="257175" indent="-257175">
              <a:lnSpc>
                <a:spcPct val="107000"/>
              </a:lnSpc>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Be your own;</a:t>
            </a:r>
          </a:p>
          <a:p>
            <a:pPr marL="257175" indent="-257175">
              <a:lnSpc>
                <a:spcPct val="107000"/>
              </a:lnSpc>
              <a:spcAft>
                <a:spcPts val="600"/>
              </a:spcAft>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Be legible.</a:t>
            </a:r>
          </a:p>
          <a:p>
            <a:pPr>
              <a:lnSpc>
                <a:spcPct val="107000"/>
              </a:lnSpc>
              <a:spcAft>
                <a:spcPts val="600"/>
              </a:spcAft>
            </a:pPr>
            <a:r>
              <a:rPr lang="en-GB" sz="1600" b="1">
                <a:latin typeface="Myriad Pro"/>
                <a:ea typeface="Calibri" panose="020F0502020204030204" pitchFamily="34" charset="0"/>
                <a:cs typeface="Times New Roman" panose="02020603050405020304" pitchFamily="18" charset="0"/>
              </a:rPr>
              <a:t>Your notes can: </a:t>
            </a:r>
            <a:endParaRPr lang="en-GB" sz="1600">
              <a:latin typeface="Myriad Pro"/>
              <a:ea typeface="Calibri" panose="020F0502020204030204" pitchFamily="34" charset="0"/>
              <a:cs typeface="Times New Roman" panose="02020603050405020304" pitchFamily="18" charset="0"/>
            </a:endParaRPr>
          </a:p>
          <a:p>
            <a:pPr marL="257175" indent="-257175">
              <a:lnSpc>
                <a:spcPct val="107000"/>
              </a:lnSpc>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Look however you like – you can use individual words, fragments of sentences, arrows, symbols, abbreviations, pictures, etc.;</a:t>
            </a:r>
          </a:p>
          <a:p>
            <a:pPr marL="257175" indent="-257175">
              <a:lnSpc>
                <a:spcPct val="107000"/>
              </a:lnSpc>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Look untidy – lecture notes are not meant to look perfect;</a:t>
            </a:r>
          </a:p>
          <a:p>
            <a:pPr marL="257175" indent="-257175">
              <a:lnSpc>
                <a:spcPct val="107000"/>
              </a:lnSpc>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Include vocabulary and language from the text;</a:t>
            </a:r>
          </a:p>
          <a:p>
            <a:pPr marL="257175" indent="-257175">
              <a:lnSpc>
                <a:spcPct val="107000"/>
              </a:lnSpc>
              <a:spcAft>
                <a:spcPts val="600"/>
              </a:spcAft>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Include spelling mistakes – you might not know the spelling of a word when you hear it, but you can write what you hear so that you would be able to look it up in a dictionary later.</a:t>
            </a:r>
          </a:p>
          <a:p>
            <a:pPr>
              <a:lnSpc>
                <a:spcPct val="107000"/>
              </a:lnSpc>
              <a:spcAft>
                <a:spcPts val="600"/>
              </a:spcAft>
            </a:pPr>
            <a:r>
              <a:rPr lang="en-GB" sz="1600" b="1">
                <a:latin typeface="Myriad Pro"/>
                <a:ea typeface="Calibri" panose="020F0502020204030204" pitchFamily="34" charset="0"/>
                <a:cs typeface="Times New Roman" panose="02020603050405020304" pitchFamily="18" charset="0"/>
              </a:rPr>
              <a:t>Your notes should not:  </a:t>
            </a:r>
            <a:endParaRPr lang="en-GB" sz="1600">
              <a:latin typeface="Myriad Pro"/>
              <a:ea typeface="Calibri" panose="020F0502020204030204" pitchFamily="34" charset="0"/>
              <a:cs typeface="Times New Roman" panose="02020603050405020304" pitchFamily="18" charset="0"/>
            </a:endParaRPr>
          </a:p>
          <a:p>
            <a:pPr marL="257175" indent="-257175">
              <a:lnSpc>
                <a:spcPct val="107000"/>
              </a:lnSpc>
              <a:spcAft>
                <a:spcPts val="600"/>
              </a:spcAft>
              <a:buFont typeface="Symbol" panose="05050102010706020507" pitchFamily="18" charset="2"/>
              <a:buChar char=""/>
            </a:pPr>
            <a:r>
              <a:rPr lang="en-GB" sz="1600">
                <a:latin typeface="Myriad Pro"/>
                <a:ea typeface="Calibri" panose="020F0502020204030204" pitchFamily="34" charset="0"/>
                <a:cs typeface="Times New Roman" panose="02020603050405020304" pitchFamily="18" charset="0"/>
              </a:rPr>
              <a:t>Be a full transcript of a text.</a:t>
            </a:r>
            <a:endParaRPr lang="en-GB" sz="1600" dirty="0">
              <a:latin typeface="Myriad Pro"/>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63030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46E0E-D199-6547-38D1-B427AA71379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B9BC5-1F0F-0DB2-C6AC-036193311855}"/>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Group Task</a:t>
            </a:r>
          </a:p>
        </p:txBody>
      </p:sp>
    </p:spTree>
    <p:extLst>
      <p:ext uri="{BB962C8B-B14F-4D97-AF65-F5344CB8AC3E}">
        <p14:creationId xmlns:p14="http://schemas.microsoft.com/office/powerpoint/2010/main" val="1320347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A5C9D-CDA4-577B-FABD-D73C951728A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89704-97BD-B142-EA05-7FBAD4872202}"/>
              </a:ext>
            </a:extLst>
          </p:cNvPr>
          <p:cNvSpPr>
            <a:spLocks noGrp="1"/>
          </p:cNvSpPr>
          <p:nvPr>
            <p:ph idx="1"/>
          </p:nvPr>
        </p:nvSpPr>
        <p:spPr>
          <a:xfrm>
            <a:off x="457200" y="908720"/>
            <a:ext cx="8229600" cy="3917032"/>
          </a:xfrm>
        </p:spPr>
        <p:txBody>
          <a:bodyPr>
            <a:normAutofit fontScale="92500" lnSpcReduction="20000"/>
          </a:bodyPr>
          <a:lstStyle/>
          <a:p>
            <a:pPr algn="l"/>
            <a:r>
              <a:rPr lang="en-US" sz="2400" b="1" dirty="0"/>
              <a:t>In groups, read around a topic related to </a:t>
            </a:r>
            <a:r>
              <a:rPr lang="en-US" sz="2400" b="1" dirty="0">
                <a:solidFill>
                  <a:schemeClr val="accent1"/>
                </a:solidFill>
              </a:rPr>
              <a:t>employability skills, make notes </a:t>
            </a:r>
            <a:r>
              <a:rPr lang="en-US" sz="2400" b="1" dirty="0"/>
              <a:t>and then </a:t>
            </a:r>
            <a:r>
              <a:rPr lang="en-US" sz="2400" b="1" dirty="0">
                <a:solidFill>
                  <a:schemeClr val="accent1"/>
                </a:solidFill>
              </a:rPr>
              <a:t>present</a:t>
            </a:r>
            <a:r>
              <a:rPr lang="en-US" sz="2400" b="1" dirty="0"/>
              <a:t> the information to </a:t>
            </a:r>
            <a:r>
              <a:rPr lang="en-US" sz="2400" b="1" dirty="0">
                <a:solidFill>
                  <a:srgbClr val="00B0F0"/>
                </a:solidFill>
              </a:rPr>
              <a:t>the rest of the class </a:t>
            </a:r>
          </a:p>
          <a:p>
            <a:r>
              <a:rPr lang="en-GB" b="1" dirty="0"/>
              <a:t>Each group member should examine a different section of the text  (you could choose a page each etc.)</a:t>
            </a:r>
          </a:p>
          <a:p>
            <a:r>
              <a:rPr lang="en-GB" b="1" dirty="0"/>
              <a:t>Read the text and </a:t>
            </a:r>
            <a:r>
              <a:rPr lang="en-GB" b="1" dirty="0">
                <a:solidFill>
                  <a:srgbClr val="00B0F0"/>
                </a:solidFill>
              </a:rPr>
              <a:t>make notes using one of the methods </a:t>
            </a:r>
            <a:r>
              <a:rPr lang="en-GB" b="1" dirty="0"/>
              <a:t>we have examined today </a:t>
            </a:r>
          </a:p>
          <a:p>
            <a:r>
              <a:rPr lang="en-GB" b="1" dirty="0"/>
              <a:t>Share (and explain) your notes with your group </a:t>
            </a:r>
          </a:p>
          <a:p>
            <a:r>
              <a:rPr lang="en-GB" b="1" dirty="0"/>
              <a:t>As a group decide </a:t>
            </a:r>
            <a:r>
              <a:rPr lang="en-GB" b="1" dirty="0">
                <a:solidFill>
                  <a:srgbClr val="00B0F0"/>
                </a:solidFill>
              </a:rPr>
              <a:t>how you will present the information </a:t>
            </a:r>
            <a:r>
              <a:rPr lang="en-GB" b="1" dirty="0"/>
              <a:t>on your topic to the class </a:t>
            </a:r>
          </a:p>
          <a:p>
            <a:r>
              <a:rPr lang="en-GB" b="1" dirty="0"/>
              <a:t>Your presentation should include the </a:t>
            </a:r>
            <a:r>
              <a:rPr lang="en-GB" b="1" dirty="0">
                <a:solidFill>
                  <a:srgbClr val="00B0F0"/>
                </a:solidFill>
              </a:rPr>
              <a:t>name of the text, the author(s) and introduce the main topic of the text and the key points </a:t>
            </a:r>
          </a:p>
          <a:p>
            <a:pPr marL="0" indent="0" algn="l">
              <a:buNone/>
            </a:pPr>
            <a:endParaRPr lang="en-US" sz="2400" b="1" dirty="0">
              <a:solidFill>
                <a:srgbClr val="00B0F0"/>
              </a:solidFill>
            </a:endParaRPr>
          </a:p>
        </p:txBody>
      </p:sp>
    </p:spTree>
    <p:extLst>
      <p:ext uri="{BB962C8B-B14F-4D97-AF65-F5344CB8AC3E}">
        <p14:creationId xmlns:p14="http://schemas.microsoft.com/office/powerpoint/2010/main" val="1464093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Paraphrasing</a:t>
            </a:r>
          </a:p>
        </p:txBody>
      </p:sp>
    </p:spTree>
    <p:extLst>
      <p:ext uri="{BB962C8B-B14F-4D97-AF65-F5344CB8AC3E}">
        <p14:creationId xmlns:p14="http://schemas.microsoft.com/office/powerpoint/2010/main" val="3683853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F5590-2327-B5C3-FA41-41409DF1BD57}"/>
              </a:ext>
            </a:extLst>
          </p:cNvPr>
          <p:cNvSpPr>
            <a:spLocks noGrp="1"/>
          </p:cNvSpPr>
          <p:nvPr>
            <p:ph type="title"/>
          </p:nvPr>
        </p:nvSpPr>
        <p:spPr/>
        <p:txBody>
          <a:bodyPr/>
          <a:lstStyle/>
          <a:p>
            <a:r>
              <a:rPr lang="en-GB" b="1" dirty="0"/>
              <a:t>What is paraphrasing?</a:t>
            </a:r>
          </a:p>
        </p:txBody>
      </p:sp>
      <p:sp>
        <p:nvSpPr>
          <p:cNvPr id="3" name="Content Placeholder 2">
            <a:extLst>
              <a:ext uri="{FF2B5EF4-FFF2-40B4-BE49-F238E27FC236}">
                <a16:creationId xmlns:a16="http://schemas.microsoft.com/office/drawing/2014/main" id="{0BAF66CE-A50A-2B58-9C6B-225763B1A096}"/>
              </a:ext>
            </a:extLst>
          </p:cNvPr>
          <p:cNvSpPr>
            <a:spLocks noGrp="1"/>
          </p:cNvSpPr>
          <p:nvPr>
            <p:ph idx="1"/>
          </p:nvPr>
        </p:nvSpPr>
        <p:spPr>
          <a:xfrm>
            <a:off x="457200" y="1417638"/>
            <a:ext cx="8229600" cy="3917032"/>
          </a:xfrm>
        </p:spPr>
        <p:txBody>
          <a:bodyPr>
            <a:normAutofit fontScale="92500" lnSpcReduction="20000"/>
          </a:bodyPr>
          <a:lstStyle/>
          <a:p>
            <a:pPr marL="0" indent="0" algn="ctr">
              <a:buNone/>
            </a:pPr>
            <a:endParaRPr lang="en-GB" dirty="0"/>
          </a:p>
          <a:p>
            <a:pPr marL="0" indent="0" algn="ctr">
              <a:buNone/>
            </a:pPr>
            <a:r>
              <a:rPr lang="en-GB" dirty="0"/>
              <a:t>Restating an idea in your own words</a:t>
            </a:r>
          </a:p>
          <a:p>
            <a:pPr marL="0" indent="0" algn="ctr">
              <a:buNone/>
            </a:pPr>
            <a:endParaRPr lang="en-GB" dirty="0"/>
          </a:p>
          <a:p>
            <a:pPr marL="0" indent="0" algn="ctr">
              <a:buNone/>
            </a:pPr>
            <a:r>
              <a:rPr lang="en-GB" dirty="0"/>
              <a:t>Read, Think, Restate</a:t>
            </a:r>
          </a:p>
          <a:p>
            <a:pPr marL="0" indent="0" algn="ctr">
              <a:buNone/>
            </a:pPr>
            <a:endParaRPr lang="en-GB" dirty="0"/>
          </a:p>
          <a:p>
            <a:pPr marL="0" indent="0" algn="ctr">
              <a:buNone/>
            </a:pPr>
            <a:r>
              <a:rPr lang="en-GB" dirty="0"/>
              <a:t>(and remember to reference the idea with </a:t>
            </a:r>
          </a:p>
          <a:p>
            <a:pPr marL="0" indent="0" algn="ctr">
              <a:buNone/>
            </a:pPr>
            <a:r>
              <a:rPr lang="en-GB" dirty="0"/>
              <a:t>an in-text citation and </a:t>
            </a:r>
          </a:p>
          <a:p>
            <a:pPr marL="0" indent="0" algn="ctr">
              <a:buNone/>
            </a:pPr>
            <a:r>
              <a:rPr lang="en-GB" dirty="0"/>
              <a:t>a full reference in the reference list at the end)</a:t>
            </a:r>
          </a:p>
        </p:txBody>
      </p:sp>
    </p:spTree>
    <p:extLst>
      <p:ext uri="{BB962C8B-B14F-4D97-AF65-F5344CB8AC3E}">
        <p14:creationId xmlns:p14="http://schemas.microsoft.com/office/powerpoint/2010/main" val="393165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F8C80CF-30F2-33A3-9929-0D761DB1BF00}"/>
              </a:ext>
            </a:extLst>
          </p:cNvPr>
          <p:cNvSpPr>
            <a:spLocks noGrp="1"/>
          </p:cNvSpPr>
          <p:nvPr>
            <p:ph idx="1"/>
          </p:nvPr>
        </p:nvSpPr>
        <p:spPr>
          <a:xfrm>
            <a:off x="457200" y="1600200"/>
            <a:ext cx="8229600" cy="391636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5 steps for paraphrasing</a:t>
            </a:r>
          </a:p>
        </p:txBody>
      </p:sp>
    </p:spTree>
    <p:extLst>
      <p:ext uri="{BB962C8B-B14F-4D97-AF65-F5344CB8AC3E}">
        <p14:creationId xmlns:p14="http://schemas.microsoft.com/office/powerpoint/2010/main" val="3897448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AF908-4A0B-FC2D-2D48-6907774240D7}"/>
              </a:ext>
            </a:extLst>
          </p:cNvPr>
          <p:cNvSpPr>
            <a:spLocks noGrp="1"/>
          </p:cNvSpPr>
          <p:nvPr>
            <p:ph type="title"/>
          </p:nvPr>
        </p:nvSpPr>
        <p:spPr/>
        <p:txBody>
          <a:bodyPr>
            <a:normAutofit/>
          </a:bodyPr>
          <a:lstStyle/>
          <a:p>
            <a:r>
              <a:rPr lang="en-GB" sz="2800" b="1" dirty="0"/>
              <a:t>Examples of plagiarism </a:t>
            </a:r>
            <a:br>
              <a:rPr lang="en-GB" sz="2800" b="1" dirty="0"/>
            </a:br>
            <a:r>
              <a:rPr lang="en-GB" sz="2800" b="1" dirty="0"/>
              <a:t>(copying someone’s work as if it is your own)</a:t>
            </a:r>
          </a:p>
        </p:txBody>
      </p:sp>
      <p:pic>
        <p:nvPicPr>
          <p:cNvPr id="5" name="Content Placeholder 4">
            <a:extLst>
              <a:ext uri="{FF2B5EF4-FFF2-40B4-BE49-F238E27FC236}">
                <a16:creationId xmlns:a16="http://schemas.microsoft.com/office/drawing/2014/main" id="{CB9B03D0-E60B-A064-44B9-29878B66F736}"/>
              </a:ext>
            </a:extLst>
          </p:cNvPr>
          <p:cNvPicPr>
            <a:picLocks noGrp="1" noChangeAspect="1"/>
          </p:cNvPicPr>
          <p:nvPr>
            <p:ph idx="1"/>
          </p:nvPr>
        </p:nvPicPr>
        <p:blipFill>
          <a:blip r:embed="rId3"/>
          <a:stretch>
            <a:fillRect/>
          </a:stretch>
        </p:blipFill>
        <p:spPr>
          <a:xfrm>
            <a:off x="59181" y="1528179"/>
            <a:ext cx="9025638" cy="3168352"/>
          </a:xfrm>
        </p:spPr>
      </p:pic>
      <p:sp>
        <p:nvSpPr>
          <p:cNvPr id="6" name="TextBox 5">
            <a:extLst>
              <a:ext uri="{FF2B5EF4-FFF2-40B4-BE49-F238E27FC236}">
                <a16:creationId xmlns:a16="http://schemas.microsoft.com/office/drawing/2014/main" id="{6B846EF0-9D68-1390-C5F2-0965D32C071A}"/>
              </a:ext>
            </a:extLst>
          </p:cNvPr>
          <p:cNvSpPr txBox="1"/>
          <p:nvPr/>
        </p:nvSpPr>
        <p:spPr>
          <a:xfrm>
            <a:off x="3635896" y="5157191"/>
            <a:ext cx="5050904" cy="369332"/>
          </a:xfrm>
          <a:prstGeom prst="rect">
            <a:avLst/>
          </a:prstGeom>
          <a:noFill/>
        </p:spPr>
        <p:txBody>
          <a:bodyPr wrap="square" rtlCol="0">
            <a:spAutoFit/>
          </a:bodyPr>
          <a:lstStyle/>
          <a:p>
            <a:r>
              <a:rPr lang="en-GB" dirty="0"/>
              <a:t>Taken from: Academic Integrity at MIT (no date)</a:t>
            </a:r>
          </a:p>
        </p:txBody>
      </p:sp>
      <p:pic>
        <p:nvPicPr>
          <p:cNvPr id="8" name="Picture 7">
            <a:extLst>
              <a:ext uri="{FF2B5EF4-FFF2-40B4-BE49-F238E27FC236}">
                <a16:creationId xmlns:a16="http://schemas.microsoft.com/office/drawing/2014/main" id="{C4B95D70-DEE0-D83A-35D3-DA5C15322CFF}"/>
              </a:ext>
            </a:extLst>
          </p:cNvPr>
          <p:cNvPicPr>
            <a:picLocks noChangeAspect="1"/>
          </p:cNvPicPr>
          <p:nvPr/>
        </p:nvPicPr>
        <p:blipFill>
          <a:blip r:embed="rId4"/>
          <a:stretch>
            <a:fillRect/>
          </a:stretch>
        </p:blipFill>
        <p:spPr>
          <a:xfrm>
            <a:off x="80935" y="4696531"/>
            <a:ext cx="2674640" cy="777307"/>
          </a:xfrm>
          <a:prstGeom prst="rect">
            <a:avLst/>
          </a:prstGeom>
        </p:spPr>
      </p:pic>
    </p:spTree>
    <p:extLst>
      <p:ext uri="{BB962C8B-B14F-4D97-AF65-F5344CB8AC3E}">
        <p14:creationId xmlns:p14="http://schemas.microsoft.com/office/powerpoint/2010/main" val="1722149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68097-184C-2C92-F07E-010B6E5EEF6A}"/>
              </a:ext>
            </a:extLst>
          </p:cNvPr>
          <p:cNvSpPr>
            <a:spLocks noGrp="1"/>
          </p:cNvSpPr>
          <p:nvPr>
            <p:ph type="title"/>
          </p:nvPr>
        </p:nvSpPr>
        <p:spPr/>
        <p:txBody>
          <a:bodyPr/>
          <a:lstStyle/>
          <a:p>
            <a:r>
              <a:rPr lang="en-GB" b="1" dirty="0"/>
              <a:t>Examples of paraphrasing</a:t>
            </a:r>
          </a:p>
        </p:txBody>
      </p:sp>
      <p:pic>
        <p:nvPicPr>
          <p:cNvPr id="5" name="Content Placeholder 4">
            <a:extLst>
              <a:ext uri="{FF2B5EF4-FFF2-40B4-BE49-F238E27FC236}">
                <a16:creationId xmlns:a16="http://schemas.microsoft.com/office/drawing/2014/main" id="{7A77FDEE-7425-4414-CB6E-C7AC62857CB6}"/>
              </a:ext>
            </a:extLst>
          </p:cNvPr>
          <p:cNvPicPr>
            <a:picLocks noGrp="1" noChangeAspect="1"/>
          </p:cNvPicPr>
          <p:nvPr>
            <p:ph idx="1"/>
          </p:nvPr>
        </p:nvPicPr>
        <p:blipFill>
          <a:blip r:embed="rId3"/>
          <a:stretch>
            <a:fillRect/>
          </a:stretch>
        </p:blipFill>
        <p:spPr>
          <a:xfrm>
            <a:off x="34360" y="1556792"/>
            <a:ext cx="9109640" cy="3168352"/>
          </a:xfrm>
        </p:spPr>
      </p:pic>
      <p:pic>
        <p:nvPicPr>
          <p:cNvPr id="6" name="Picture 5">
            <a:extLst>
              <a:ext uri="{FF2B5EF4-FFF2-40B4-BE49-F238E27FC236}">
                <a16:creationId xmlns:a16="http://schemas.microsoft.com/office/drawing/2014/main" id="{213A891A-FCC2-AAFC-AE16-63AEE1B08302}"/>
              </a:ext>
            </a:extLst>
          </p:cNvPr>
          <p:cNvPicPr>
            <a:picLocks noChangeAspect="1"/>
          </p:cNvPicPr>
          <p:nvPr/>
        </p:nvPicPr>
        <p:blipFill>
          <a:blip r:embed="rId4"/>
          <a:stretch>
            <a:fillRect/>
          </a:stretch>
        </p:blipFill>
        <p:spPr>
          <a:xfrm>
            <a:off x="107504" y="4725144"/>
            <a:ext cx="2676376" cy="780356"/>
          </a:xfrm>
          <a:prstGeom prst="rect">
            <a:avLst/>
          </a:prstGeom>
        </p:spPr>
      </p:pic>
      <p:sp>
        <p:nvSpPr>
          <p:cNvPr id="7" name="TextBox 6">
            <a:extLst>
              <a:ext uri="{FF2B5EF4-FFF2-40B4-BE49-F238E27FC236}">
                <a16:creationId xmlns:a16="http://schemas.microsoft.com/office/drawing/2014/main" id="{E29C8B73-30DE-3A79-E2D0-36F195C94B5C}"/>
              </a:ext>
            </a:extLst>
          </p:cNvPr>
          <p:cNvSpPr txBox="1"/>
          <p:nvPr/>
        </p:nvSpPr>
        <p:spPr>
          <a:xfrm>
            <a:off x="3635896" y="5157191"/>
            <a:ext cx="5050904" cy="369332"/>
          </a:xfrm>
          <a:prstGeom prst="rect">
            <a:avLst/>
          </a:prstGeom>
          <a:noFill/>
        </p:spPr>
        <p:txBody>
          <a:bodyPr wrap="square" rtlCol="0">
            <a:spAutoFit/>
          </a:bodyPr>
          <a:lstStyle/>
          <a:p>
            <a:r>
              <a:rPr lang="en-GB" dirty="0"/>
              <a:t>Taken from: Academic Integrity at MIT (no date)</a:t>
            </a:r>
          </a:p>
        </p:txBody>
      </p:sp>
    </p:spTree>
    <p:extLst>
      <p:ext uri="{BB962C8B-B14F-4D97-AF65-F5344CB8AC3E}">
        <p14:creationId xmlns:p14="http://schemas.microsoft.com/office/powerpoint/2010/main" val="126690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EF80B-F275-4109-D631-8CEBC53BB8A1}"/>
              </a:ext>
            </a:extLst>
          </p:cNvPr>
          <p:cNvSpPr>
            <a:spLocks noGrp="1"/>
          </p:cNvSpPr>
          <p:nvPr>
            <p:ph type="title"/>
          </p:nvPr>
        </p:nvSpPr>
        <p:spPr/>
        <p:txBody>
          <a:bodyPr/>
          <a:lstStyle/>
          <a:p>
            <a:r>
              <a:rPr lang="en-GB" b="1" dirty="0"/>
              <a:t>Why is paraphrasing an art?</a:t>
            </a:r>
          </a:p>
        </p:txBody>
      </p:sp>
      <p:sp>
        <p:nvSpPr>
          <p:cNvPr id="3" name="Content Placeholder 2">
            <a:extLst>
              <a:ext uri="{FF2B5EF4-FFF2-40B4-BE49-F238E27FC236}">
                <a16:creationId xmlns:a16="http://schemas.microsoft.com/office/drawing/2014/main" id="{329F37E4-67FC-AF64-55C5-375A916746C4}"/>
              </a:ext>
            </a:extLst>
          </p:cNvPr>
          <p:cNvSpPr>
            <a:spLocks noGrp="1"/>
          </p:cNvSpPr>
          <p:nvPr>
            <p:ph idx="1"/>
          </p:nvPr>
        </p:nvSpPr>
        <p:spPr/>
        <p:txBody>
          <a:bodyPr/>
          <a:lstStyle/>
          <a:p>
            <a:r>
              <a:rPr lang="en-GB" dirty="0"/>
              <a:t>You are writing your own version of the original idea (with in-text citation and reference)</a:t>
            </a:r>
          </a:p>
          <a:p>
            <a:r>
              <a:rPr lang="en-GB" dirty="0"/>
              <a:t>You are expressing your understanding</a:t>
            </a:r>
          </a:p>
          <a:p>
            <a:endParaRPr lang="en-GB" dirty="0"/>
          </a:p>
          <a:p>
            <a:pPr marL="0" indent="0">
              <a:buNone/>
            </a:pPr>
            <a:r>
              <a:rPr lang="en-GB" b="1" dirty="0"/>
              <a:t>TIP: Close the original source when you are writing</a:t>
            </a:r>
          </a:p>
        </p:txBody>
      </p:sp>
    </p:spTree>
    <p:extLst>
      <p:ext uri="{BB962C8B-B14F-4D97-AF65-F5344CB8AC3E}">
        <p14:creationId xmlns:p14="http://schemas.microsoft.com/office/powerpoint/2010/main" val="183211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5A22-81AE-541A-D916-BA4E632039D1}"/>
              </a:ext>
            </a:extLst>
          </p:cNvPr>
          <p:cNvSpPr>
            <a:spLocks noGrp="1"/>
          </p:cNvSpPr>
          <p:nvPr>
            <p:ph type="title"/>
          </p:nvPr>
        </p:nvSpPr>
        <p:spPr/>
        <p:txBody>
          <a:bodyPr/>
          <a:lstStyle/>
          <a:p>
            <a:r>
              <a:rPr lang="en-GB" b="1" dirty="0"/>
              <a:t>What not to do</a:t>
            </a:r>
          </a:p>
        </p:txBody>
      </p:sp>
      <p:sp>
        <p:nvSpPr>
          <p:cNvPr id="3" name="Content Placeholder 2">
            <a:extLst>
              <a:ext uri="{FF2B5EF4-FFF2-40B4-BE49-F238E27FC236}">
                <a16:creationId xmlns:a16="http://schemas.microsoft.com/office/drawing/2014/main" id="{B39DE875-1103-0BE5-5A3A-8C52C0834BCE}"/>
              </a:ext>
            </a:extLst>
          </p:cNvPr>
          <p:cNvSpPr>
            <a:spLocks noGrp="1"/>
          </p:cNvSpPr>
          <p:nvPr>
            <p:ph idx="1"/>
          </p:nvPr>
        </p:nvSpPr>
        <p:spPr/>
        <p:txBody>
          <a:bodyPr/>
          <a:lstStyle/>
          <a:p>
            <a:r>
              <a:rPr lang="en-GB" dirty="0"/>
              <a:t>Don’t copy the original and go along the sentence swapping each word for a similar one</a:t>
            </a:r>
          </a:p>
          <a:p>
            <a:r>
              <a:rPr lang="en-GB" dirty="0"/>
              <a:t>Don’t keep parts of the original sentence (unless quoting and citing appropriately)</a:t>
            </a:r>
          </a:p>
          <a:p>
            <a:pPr marL="0" indent="0">
              <a:buNone/>
            </a:pPr>
            <a:endParaRPr lang="en-GB" dirty="0"/>
          </a:p>
        </p:txBody>
      </p:sp>
    </p:spTree>
    <p:extLst>
      <p:ext uri="{BB962C8B-B14F-4D97-AF65-F5344CB8AC3E}">
        <p14:creationId xmlns:p14="http://schemas.microsoft.com/office/powerpoint/2010/main" val="173511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1D12-5EF6-DFF7-7272-68EC0C0A5C90}"/>
              </a:ext>
            </a:extLst>
          </p:cNvPr>
          <p:cNvSpPr>
            <a:spLocks noGrp="1"/>
          </p:cNvSpPr>
          <p:nvPr>
            <p:ph type="title"/>
          </p:nvPr>
        </p:nvSpPr>
        <p:spPr/>
        <p:txBody>
          <a:bodyPr>
            <a:normAutofit/>
          </a:bodyPr>
          <a:lstStyle/>
          <a:p>
            <a:r>
              <a:rPr lang="en-GB" sz="3200" b="1" dirty="0"/>
              <a:t>Practice activity: </a:t>
            </a:r>
            <a:br>
              <a:rPr lang="en-GB" sz="3200" b="1" dirty="0"/>
            </a:br>
            <a:r>
              <a:rPr lang="en-GB" sz="3200" b="1" dirty="0"/>
              <a:t>paraphrase the following paragraph</a:t>
            </a:r>
          </a:p>
        </p:txBody>
      </p:sp>
      <p:sp>
        <p:nvSpPr>
          <p:cNvPr id="3" name="Content Placeholder 2">
            <a:extLst>
              <a:ext uri="{FF2B5EF4-FFF2-40B4-BE49-F238E27FC236}">
                <a16:creationId xmlns:a16="http://schemas.microsoft.com/office/drawing/2014/main" id="{8A7D02E6-BC19-FABE-3D2C-9B7214360F84}"/>
              </a:ext>
            </a:extLst>
          </p:cNvPr>
          <p:cNvSpPr>
            <a:spLocks noGrp="1"/>
          </p:cNvSpPr>
          <p:nvPr>
            <p:ph idx="1"/>
          </p:nvPr>
        </p:nvSpPr>
        <p:spPr/>
        <p:txBody>
          <a:bodyPr>
            <a:noAutofit/>
          </a:bodyPr>
          <a:lstStyle/>
          <a:p>
            <a:pPr marL="400050" lvl="1" indent="0">
              <a:buNone/>
            </a:pPr>
            <a:r>
              <a:rPr lang="en-GB" sz="2000" dirty="0"/>
              <a:t>Taking on the challenge </a:t>
            </a:r>
          </a:p>
          <a:p>
            <a:pPr marL="400050" lvl="1" indent="0">
              <a:buNone/>
            </a:pPr>
            <a:r>
              <a:rPr lang="en-GB" sz="2000" dirty="0"/>
              <a:t>Being in control of your own learning brings benefits in terms of increased choices, more control of your time, and for developing a range of skills and personal attributes that will serve you well in your life and career. On the other hand, it isn’t always easy. It requires a range of strong personal attributes to direct your learning successfully, to use time well, to interpret sensibly what is going on when study seems more difficult or when your motivation wanes. It can take courage and imagination to adapt your strategy and attitude when your current approach doesn’t seem to deliver what you want (Cottrell, 2019, p. 7).</a:t>
            </a:r>
          </a:p>
        </p:txBody>
      </p:sp>
    </p:spTree>
    <p:extLst>
      <p:ext uri="{BB962C8B-B14F-4D97-AF65-F5344CB8AC3E}">
        <p14:creationId xmlns:p14="http://schemas.microsoft.com/office/powerpoint/2010/main" val="1979220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Quoting </a:t>
            </a:r>
          </a:p>
          <a:p>
            <a:pPr marL="0" indent="0" algn="ctr">
              <a:buNone/>
            </a:pPr>
            <a:r>
              <a:rPr lang="en-GB" sz="4050" b="1" dirty="0"/>
              <a:t>(occasionally)</a:t>
            </a:r>
          </a:p>
        </p:txBody>
      </p:sp>
    </p:spTree>
    <p:extLst>
      <p:ext uri="{BB962C8B-B14F-4D97-AF65-F5344CB8AC3E}">
        <p14:creationId xmlns:p14="http://schemas.microsoft.com/office/powerpoint/2010/main" val="3758216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38ED-099C-B7BB-5C4E-3134837DF5A0}"/>
              </a:ext>
            </a:extLst>
          </p:cNvPr>
          <p:cNvSpPr>
            <a:spLocks noGrp="1"/>
          </p:cNvSpPr>
          <p:nvPr>
            <p:ph type="title"/>
          </p:nvPr>
        </p:nvSpPr>
        <p:spPr/>
        <p:txBody>
          <a:bodyPr/>
          <a:lstStyle/>
          <a:p>
            <a:r>
              <a:rPr lang="en-GB" b="1" dirty="0"/>
              <a:t>Quoting – extra things to remember</a:t>
            </a:r>
          </a:p>
        </p:txBody>
      </p:sp>
      <p:sp>
        <p:nvSpPr>
          <p:cNvPr id="3" name="Content Placeholder 2">
            <a:extLst>
              <a:ext uri="{FF2B5EF4-FFF2-40B4-BE49-F238E27FC236}">
                <a16:creationId xmlns:a16="http://schemas.microsoft.com/office/drawing/2014/main" id="{50AEBE1E-9611-9E3C-32D7-49530C697872}"/>
              </a:ext>
            </a:extLst>
          </p:cNvPr>
          <p:cNvSpPr>
            <a:spLocks noGrp="1"/>
          </p:cNvSpPr>
          <p:nvPr>
            <p:ph idx="1"/>
          </p:nvPr>
        </p:nvSpPr>
        <p:spPr/>
        <p:txBody>
          <a:bodyPr>
            <a:normAutofit fontScale="92500" lnSpcReduction="10000"/>
          </a:bodyPr>
          <a:lstStyle/>
          <a:p>
            <a:r>
              <a:rPr lang="en-GB" dirty="0"/>
              <a:t>Quoting is when you copy word for word from the original source (known as verbatim – exactly what was written/said)</a:t>
            </a:r>
          </a:p>
          <a:p>
            <a:endParaRPr lang="en-GB" dirty="0"/>
          </a:p>
          <a:p>
            <a:r>
              <a:rPr lang="en-GB" dirty="0"/>
              <a:t>You should only do this occasionally if you really need to keep the original words e.g.</a:t>
            </a:r>
          </a:p>
          <a:p>
            <a:pPr lvl="1"/>
            <a:r>
              <a:rPr lang="en-GB" dirty="0"/>
              <a:t>You are taking something very specific e.g. a definition</a:t>
            </a:r>
          </a:p>
          <a:p>
            <a:pPr lvl="1"/>
            <a:r>
              <a:rPr lang="en-GB" dirty="0"/>
              <a:t>The author’s original words were highly impactful/expressive/unusual </a:t>
            </a:r>
          </a:p>
          <a:p>
            <a:pPr lvl="1"/>
            <a:endParaRPr lang="en-GB" dirty="0"/>
          </a:p>
          <a:p>
            <a:r>
              <a:rPr lang="en-GB" dirty="0"/>
              <a:t>You MUST add the exact page number(s) for the quote to your in-text citation [you can use the paragraph number if there is no page number e.g. on a webpage]</a:t>
            </a:r>
          </a:p>
        </p:txBody>
      </p:sp>
    </p:spTree>
    <p:extLst>
      <p:ext uri="{BB962C8B-B14F-4D97-AF65-F5344CB8AC3E}">
        <p14:creationId xmlns:p14="http://schemas.microsoft.com/office/powerpoint/2010/main" val="3237095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p:nvPr>
        </p:nvSpPr>
        <p:spPr/>
        <p:txBody>
          <a:bodyPr>
            <a:normAutofit/>
          </a:bodyPr>
          <a:lstStyle/>
          <a:p>
            <a:r>
              <a:rPr lang="en-GB" altLang="en-US" b="1" dirty="0">
                <a:solidFill>
                  <a:srgbClr val="0070C0"/>
                </a:solidFill>
                <a:effectLst/>
                <a:latin typeface="Arial" panose="020B0604020202020204" pitchFamily="34" charset="0"/>
                <a:cs typeface="Arial" panose="020B0604020202020204" pitchFamily="34" charset="0"/>
              </a:rPr>
              <a:t> </a:t>
            </a:r>
            <a:r>
              <a:rPr lang="en-GB" altLang="en-US" sz="4400" b="1" dirty="0">
                <a:effectLst/>
                <a:cs typeface="Arial" panose="020B0604020202020204" pitchFamily="34" charset="0"/>
              </a:rPr>
              <a:t>Short quotations</a:t>
            </a:r>
            <a:endParaRPr lang="en-GB"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1"/>
          </p:nvPr>
        </p:nvSpPr>
        <p:spPr/>
        <p:txBody>
          <a:bodyPr>
            <a:normAutofit lnSpcReduction="10000"/>
          </a:bodyPr>
          <a:lstStyle/>
          <a:p>
            <a:pPr marL="342900" lvl="1" indent="0">
              <a:buNone/>
              <a:defRPr/>
            </a:pPr>
            <a:r>
              <a:rPr lang="en-GB" altLang="en-US" sz="1800" dirty="0">
                <a:solidFill>
                  <a:schemeClr val="tx2">
                    <a:lumMod val="50000"/>
                  </a:schemeClr>
                </a:solidFill>
                <a:cs typeface="Arial" panose="020B0604020202020204" pitchFamily="34" charset="0"/>
              </a:rPr>
              <a:t>Short quotations (up to 30 words or 2 lines) should be put in the body of your text and enclosed in double quotation marks. You must put the page number(s) e.g. p.8 or pp.8-10 or the paragraph number if there is no page number e.g. para. 5.</a:t>
            </a:r>
          </a:p>
          <a:p>
            <a:pPr marL="342900" lvl="1" indent="0">
              <a:buNone/>
              <a:defRPr/>
            </a:pPr>
            <a:endParaRPr lang="en-GB" altLang="en-US" sz="1800" b="1" dirty="0">
              <a:solidFill>
                <a:schemeClr val="tx2"/>
              </a:solidFill>
              <a:cs typeface="Arial" panose="020B0604020202020204" pitchFamily="34" charset="0"/>
            </a:endParaRPr>
          </a:p>
          <a:p>
            <a:pPr marL="342900" lvl="1" indent="0">
              <a:buNone/>
              <a:defRPr/>
            </a:pPr>
            <a:r>
              <a:rPr lang="en-GB" altLang="en-US" sz="1800" b="1" dirty="0">
                <a:solidFill>
                  <a:schemeClr val="tx2"/>
                </a:solidFill>
                <a:cs typeface="Arial" panose="020B0604020202020204" pitchFamily="34" charset="0"/>
              </a:rPr>
              <a:t>For example:</a:t>
            </a:r>
          </a:p>
          <a:p>
            <a:pPr marL="342900" lvl="1" indent="0">
              <a:buNone/>
              <a:defRPr/>
            </a:pPr>
            <a:r>
              <a:rPr lang="en-GB" altLang="en-US" sz="1800" dirty="0">
                <a:solidFill>
                  <a:srgbClr val="002060"/>
                </a:solidFill>
                <a:cs typeface="Arial" panose="020B0604020202020204" pitchFamily="34" charset="0"/>
              </a:rPr>
              <a:t>A normal paragraph has been started here. </a:t>
            </a:r>
            <a:r>
              <a:rPr lang="en-GB" altLang="en-US" sz="1800" dirty="0">
                <a:solidFill>
                  <a:srgbClr val="002060"/>
                </a:solidFill>
                <a:highlight>
                  <a:srgbClr val="FFFF00"/>
                </a:highlight>
                <a:cs typeface="Arial" panose="020B0604020202020204" pitchFamily="34" charset="0"/>
              </a:rPr>
              <a:t>“</a:t>
            </a:r>
            <a:r>
              <a:rPr lang="en-GB" altLang="en-US" sz="1800" dirty="0">
                <a:solidFill>
                  <a:srgbClr val="002060"/>
                </a:solidFill>
                <a:cs typeface="Arial" panose="020B0604020202020204" pitchFamily="34" charset="0"/>
              </a:rPr>
              <a:t>There is no substitute for work experience</a:t>
            </a:r>
            <a:r>
              <a:rPr lang="en-GB" altLang="en-US" sz="1800" dirty="0">
                <a:solidFill>
                  <a:srgbClr val="002060"/>
                </a:solidFill>
                <a:highlight>
                  <a:srgbClr val="FFFF00"/>
                </a:highlight>
                <a:cs typeface="Arial" panose="020B0604020202020204" pitchFamily="34" charset="0"/>
              </a:rPr>
              <a:t>”</a:t>
            </a:r>
            <a:r>
              <a:rPr lang="en-GB" altLang="en-US" sz="1800" dirty="0">
                <a:solidFill>
                  <a:srgbClr val="002060"/>
                </a:solidFill>
                <a:cs typeface="Arial" panose="020B0604020202020204" pitchFamily="34" charset="0"/>
              </a:rPr>
              <a:t> (Cottrell, 2019, </a:t>
            </a:r>
            <a:r>
              <a:rPr lang="en-GB" altLang="en-US" sz="1800" dirty="0">
                <a:solidFill>
                  <a:srgbClr val="002060"/>
                </a:solidFill>
                <a:highlight>
                  <a:srgbClr val="FFFF00"/>
                </a:highlight>
                <a:cs typeface="Arial" panose="020B0604020202020204" pitchFamily="34" charset="0"/>
              </a:rPr>
              <a:t>p.58</a:t>
            </a:r>
            <a:r>
              <a:rPr lang="en-GB" altLang="en-US" sz="1800" dirty="0">
                <a:solidFill>
                  <a:srgbClr val="002060"/>
                </a:solidFill>
                <a:cs typeface="Arial" panose="020B0604020202020204" pitchFamily="34" charset="0"/>
              </a:rPr>
              <a:t>). Then the writer carries on with the rest of the paragraph. </a:t>
            </a:r>
          </a:p>
          <a:p>
            <a:pPr marL="342900" lvl="1" indent="0">
              <a:buNone/>
              <a:defRPr/>
            </a:pPr>
            <a:r>
              <a:rPr lang="en-GB" altLang="en-US" sz="1800" b="1" dirty="0">
                <a:solidFill>
                  <a:schemeClr val="tx2"/>
                </a:solidFill>
                <a:cs typeface="Arial" panose="020B0604020202020204" pitchFamily="34" charset="0"/>
              </a:rPr>
              <a:t>Or…</a:t>
            </a:r>
          </a:p>
          <a:p>
            <a:pPr marL="342900" lvl="1" indent="0">
              <a:buNone/>
              <a:defRPr/>
            </a:pPr>
            <a:r>
              <a:rPr lang="en-GB" altLang="en-US" sz="1800" dirty="0">
                <a:solidFill>
                  <a:srgbClr val="002060"/>
                </a:solidFill>
                <a:cs typeface="Arial" panose="020B0604020202020204" pitchFamily="34" charset="0"/>
              </a:rPr>
              <a:t>A normal paragraph has been started here. Cottrell (2019, </a:t>
            </a:r>
            <a:r>
              <a:rPr lang="en-GB" altLang="en-US" sz="1800" dirty="0">
                <a:solidFill>
                  <a:srgbClr val="002060"/>
                </a:solidFill>
                <a:highlight>
                  <a:srgbClr val="FFFF00"/>
                </a:highlight>
                <a:cs typeface="Arial" panose="020B0604020202020204" pitchFamily="34" charset="0"/>
              </a:rPr>
              <a:t>p.58</a:t>
            </a:r>
            <a:r>
              <a:rPr lang="en-GB" altLang="en-US" sz="1800" dirty="0">
                <a:solidFill>
                  <a:srgbClr val="002060"/>
                </a:solidFill>
                <a:cs typeface="Arial" panose="020B0604020202020204" pitchFamily="34" charset="0"/>
              </a:rPr>
              <a:t>) states that </a:t>
            </a:r>
            <a:r>
              <a:rPr lang="en-GB" altLang="en-US" sz="1800" dirty="0">
                <a:solidFill>
                  <a:srgbClr val="002060"/>
                </a:solidFill>
                <a:highlight>
                  <a:srgbClr val="FFFF00"/>
                </a:highlight>
                <a:cs typeface="Arial" panose="020B0604020202020204" pitchFamily="34" charset="0"/>
              </a:rPr>
              <a:t>“</a:t>
            </a:r>
            <a:r>
              <a:rPr lang="en-GB" altLang="en-US" sz="1800" dirty="0">
                <a:solidFill>
                  <a:srgbClr val="002060"/>
                </a:solidFill>
                <a:cs typeface="Arial" panose="020B0604020202020204" pitchFamily="34" charset="0"/>
              </a:rPr>
              <a:t>there is no substitute for work experience</a:t>
            </a:r>
            <a:r>
              <a:rPr lang="en-GB" altLang="en-US" sz="1800" dirty="0">
                <a:solidFill>
                  <a:srgbClr val="002060"/>
                </a:solidFill>
                <a:highlight>
                  <a:srgbClr val="FFFF00"/>
                </a:highlight>
                <a:cs typeface="Arial" panose="020B0604020202020204" pitchFamily="34" charset="0"/>
              </a:rPr>
              <a:t>”</a:t>
            </a:r>
            <a:r>
              <a:rPr lang="en-GB" altLang="en-US" sz="1800" dirty="0">
                <a:solidFill>
                  <a:srgbClr val="002060"/>
                </a:solidFill>
                <a:cs typeface="Arial" panose="020B0604020202020204" pitchFamily="34" charset="0"/>
              </a:rPr>
              <a:t>. Then the writer carries on with the rest of the paragraph. </a:t>
            </a:r>
          </a:p>
          <a:p>
            <a:pPr marL="342900" lvl="1" indent="0">
              <a:buNone/>
              <a:defRPr/>
            </a:pPr>
            <a:endParaRPr lang="en-GB" altLang="en-US" sz="1800" dirty="0">
              <a:solidFill>
                <a:srgbClr val="002060"/>
              </a:solidFill>
              <a:latin typeface="Arial" panose="020B0604020202020204" pitchFamily="34" charset="0"/>
              <a:cs typeface="Arial" panose="020B0604020202020204" pitchFamily="34" charset="0"/>
            </a:endParaRPr>
          </a:p>
          <a:p>
            <a:pPr marL="342900" lvl="1" indent="0">
              <a:buNone/>
              <a:defRPr/>
            </a:pPr>
            <a:endParaRPr lang="en-GB" altLang="en-US" sz="1800" dirty="0">
              <a:solidFill>
                <a:srgbClr val="002060"/>
              </a:solidFill>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6D3B4-5906-476B-8D9C-778DA6FE3EBF}"/>
              </a:ext>
            </a:extLst>
          </p:cNvPr>
          <p:cNvSpPr>
            <a:spLocks noGrp="1"/>
          </p:cNvSpPr>
          <p:nvPr>
            <p:ph type="title"/>
          </p:nvPr>
        </p:nvSpPr>
        <p:spPr/>
        <p:txBody>
          <a:bodyPr>
            <a:normAutofit/>
          </a:bodyPr>
          <a:lstStyle/>
          <a:p>
            <a:r>
              <a:rPr lang="en-GB" altLang="en-US" sz="4400" b="1" dirty="0">
                <a:cs typeface="Arial" panose="020B0604020202020204" pitchFamily="34" charset="0"/>
              </a:rPr>
              <a:t>Longer quotations</a:t>
            </a:r>
            <a:endParaRPr lang="en-GB" sz="4400" dirty="0"/>
          </a:p>
        </p:txBody>
      </p:sp>
      <p:sp>
        <p:nvSpPr>
          <p:cNvPr id="3" name="Content Placeholder 2">
            <a:extLst>
              <a:ext uri="{FF2B5EF4-FFF2-40B4-BE49-F238E27FC236}">
                <a16:creationId xmlns:a16="http://schemas.microsoft.com/office/drawing/2014/main" id="{9C9DC71B-C11F-402C-87AB-42CDD833CFFA}"/>
              </a:ext>
            </a:extLst>
          </p:cNvPr>
          <p:cNvSpPr>
            <a:spLocks noGrp="1"/>
          </p:cNvSpPr>
          <p:nvPr>
            <p:ph idx="1"/>
          </p:nvPr>
        </p:nvSpPr>
        <p:spPr/>
        <p:txBody>
          <a:bodyPr>
            <a:normAutofit/>
          </a:bodyPr>
          <a:lstStyle/>
          <a:p>
            <a:pPr marL="0" indent="0">
              <a:buNone/>
              <a:defRPr/>
            </a:pPr>
            <a:r>
              <a:rPr lang="en-GB" altLang="en-US" sz="1800" dirty="0">
                <a:solidFill>
                  <a:prstClr val="black"/>
                </a:solidFill>
                <a:effectLst/>
                <a:cs typeface="Arial" panose="020B0604020202020204" pitchFamily="34" charset="0"/>
              </a:rPr>
              <a:t>Longer quotations should be entered as a separate </a:t>
            </a:r>
            <a:r>
              <a:rPr lang="en-GB" altLang="en-US" sz="1800" b="1" dirty="0">
                <a:solidFill>
                  <a:prstClr val="black"/>
                </a:solidFill>
                <a:effectLst/>
                <a:highlight>
                  <a:srgbClr val="FFFF00"/>
                </a:highlight>
                <a:cs typeface="Arial" panose="020B0604020202020204" pitchFamily="34" charset="0"/>
              </a:rPr>
              <a:t>indented</a:t>
            </a:r>
            <a:r>
              <a:rPr lang="en-GB" altLang="en-US" sz="1800" dirty="0">
                <a:solidFill>
                  <a:prstClr val="black"/>
                </a:solidFill>
                <a:effectLst/>
                <a:highlight>
                  <a:srgbClr val="FFFF00"/>
                </a:highlight>
                <a:cs typeface="Arial" panose="020B0604020202020204" pitchFamily="34" charset="0"/>
              </a:rPr>
              <a:t> </a:t>
            </a:r>
            <a:r>
              <a:rPr lang="en-GB" altLang="en-US" sz="1800" dirty="0">
                <a:solidFill>
                  <a:prstClr val="black"/>
                </a:solidFill>
                <a:effectLst/>
                <a:cs typeface="Arial" panose="020B0604020202020204" pitchFamily="34" charset="0"/>
              </a:rPr>
              <a:t>paragraph:</a:t>
            </a:r>
          </a:p>
          <a:p>
            <a:pPr marL="0" indent="0">
              <a:buNone/>
              <a:defRPr/>
            </a:pPr>
            <a:endParaRPr lang="en-GB" altLang="en-US" sz="1800" dirty="0">
              <a:solidFill>
                <a:prstClr val="black"/>
              </a:solidFill>
              <a:effectLst/>
              <a:cs typeface="Arial" panose="020B0604020202020204" pitchFamily="34" charset="0"/>
            </a:endParaRPr>
          </a:p>
          <a:p>
            <a:pPr marL="0" indent="0">
              <a:buNone/>
              <a:defRPr/>
            </a:pPr>
            <a:r>
              <a:rPr lang="en-GB" altLang="en-US" sz="1800" dirty="0">
                <a:solidFill>
                  <a:srgbClr val="002060"/>
                </a:solidFill>
                <a:effectLst/>
                <a:cs typeface="Arial" panose="020B0604020202020204" pitchFamily="34" charset="0"/>
              </a:rPr>
              <a:t>      	</a:t>
            </a:r>
            <a:r>
              <a:rPr lang="en-GB" altLang="en-US" sz="1800" dirty="0">
                <a:cs typeface="Arial" panose="020B0604020202020204" pitchFamily="34" charset="0"/>
              </a:rPr>
              <a:t>There is no substitute for work experience; it develops skills and 	attributes hard to gain through study alone. It need not be in your 	intended career area if opportunities don’t arise there. It is better to 	have 	any recent work experience than none, especially if you haven’t had paid 	employment before. (Cottrell, 2019, </a:t>
            </a:r>
            <a:r>
              <a:rPr lang="en-GB" altLang="en-US" sz="1800" dirty="0">
                <a:highlight>
                  <a:srgbClr val="FFFF00"/>
                </a:highlight>
                <a:cs typeface="Arial" panose="020B0604020202020204" pitchFamily="34" charset="0"/>
              </a:rPr>
              <a:t>p.58</a:t>
            </a:r>
            <a:r>
              <a:rPr lang="en-GB" altLang="en-US" sz="1800" dirty="0">
                <a:cs typeface="Arial" panose="020B0604020202020204" pitchFamily="34" charset="0"/>
              </a:rPr>
              <a:t>) </a:t>
            </a:r>
            <a:r>
              <a:rPr lang="en-GB" altLang="en-US" sz="1800" dirty="0">
                <a:solidFill>
                  <a:srgbClr val="002060"/>
                </a:solidFill>
                <a:effectLst/>
                <a:cs typeface="Arial" panose="020B0604020202020204" pitchFamily="34" charset="0"/>
              </a:rPr>
              <a:t>				</a:t>
            </a:r>
          </a:p>
          <a:p>
            <a:pPr eaLnBrk="1" hangingPunct="1">
              <a:defRPr/>
            </a:pPr>
            <a:endParaRPr lang="en-GB" altLang="en-US" sz="1800" dirty="0">
              <a:solidFill>
                <a:prstClr val="black"/>
              </a:solidFill>
              <a:cs typeface="Arial" panose="020B0604020202020204" pitchFamily="34" charset="0"/>
            </a:endParaRPr>
          </a:p>
          <a:p>
            <a:pPr marL="42862" indent="0">
              <a:buNone/>
              <a:defRPr/>
            </a:pPr>
            <a:r>
              <a:rPr lang="en-GB" altLang="en-US" sz="1800" dirty="0">
                <a:solidFill>
                  <a:srgbClr val="1F497D">
                    <a:lumMod val="50000"/>
                  </a:srgbClr>
                </a:solidFill>
                <a:cs typeface="Arial" panose="020B0604020202020204" pitchFamily="34" charset="0"/>
              </a:rPr>
              <a:t>You must put the page number(s) e.g. p.8 or pp.8-10 or the paragraph number if there is no page number e.g. para. 5.</a:t>
            </a:r>
          </a:p>
          <a:p>
            <a:pPr eaLnBrk="1" hangingPunct="1">
              <a:defRPr/>
            </a:pPr>
            <a:endParaRPr lang="en-GB" altLang="en-US" sz="1800" dirty="0">
              <a:solidFill>
                <a:prstClr val="black"/>
              </a:solidFill>
              <a:cs typeface="Arial" panose="020B0604020202020204" pitchFamily="34" charset="0"/>
            </a:endParaRPr>
          </a:p>
          <a:p>
            <a:pPr marL="0" indent="0" eaLnBrk="1" hangingPunct="1">
              <a:buNone/>
              <a:defRPr/>
            </a:pPr>
            <a:r>
              <a:rPr lang="en-GB" altLang="en-US" sz="1800" dirty="0">
                <a:solidFill>
                  <a:prstClr val="black"/>
                </a:solidFill>
                <a:cs typeface="Arial" panose="020B0604020202020204" pitchFamily="34" charset="0"/>
              </a:rPr>
              <a:t>(quotation marks are not required in this layout)</a:t>
            </a:r>
          </a:p>
          <a:p>
            <a:endParaRPr lang="en-GB" dirty="0"/>
          </a:p>
        </p:txBody>
      </p:sp>
    </p:spTree>
    <p:extLst>
      <p:ext uri="{BB962C8B-B14F-4D97-AF65-F5344CB8AC3E}">
        <p14:creationId xmlns:p14="http://schemas.microsoft.com/office/powerpoint/2010/main" val="2431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337EC8-AE85-4CA5-80F9-C203A80A9F41}"/>
              </a:ext>
            </a:extLst>
          </p:cNvPr>
          <p:cNvSpPr/>
          <p:nvPr/>
        </p:nvSpPr>
        <p:spPr>
          <a:xfrm>
            <a:off x="611560" y="2594208"/>
            <a:ext cx="7920880" cy="1567477"/>
          </a:xfrm>
          <a:prstGeom prst="rect">
            <a:avLst/>
          </a:prstGeom>
          <a:solidFill>
            <a:srgbClr val="00B050">
              <a:alpha val="1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lnSpc>
                <a:spcPct val="90000"/>
              </a:lnSpc>
              <a:spcBef>
                <a:spcPct val="50000"/>
              </a:spcBef>
              <a:defRPr/>
            </a:pPr>
            <a:r>
              <a:rPr lang="en-GB" b="1" dirty="0">
                <a:solidFill>
                  <a:schemeClr val="tx1"/>
                </a:solidFill>
                <a:cs typeface="Arial" panose="020B0604020202020204" pitchFamily="34" charset="0"/>
              </a:rPr>
              <a:t>Paraphrase:</a:t>
            </a:r>
            <a:r>
              <a:rPr lang="en-GB" dirty="0">
                <a:solidFill>
                  <a:schemeClr val="tx1"/>
                </a:solidFill>
                <a:cs typeface="Arial" panose="020B0604020202020204" pitchFamily="34" charset="0"/>
              </a:rPr>
              <a:t> </a:t>
            </a:r>
          </a:p>
          <a:p>
            <a:pPr marL="171450" indent="-285750" defTabSz="685800">
              <a:lnSpc>
                <a:spcPct val="90000"/>
              </a:lnSpc>
              <a:spcBef>
                <a:spcPct val="50000"/>
              </a:spcBef>
              <a:buFontTx/>
              <a:buAutoNum type="alphaLcParenR"/>
              <a:defRPr/>
            </a:pPr>
            <a:r>
              <a:rPr lang="en-GB" dirty="0">
                <a:solidFill>
                  <a:schemeClr val="tx1"/>
                </a:solidFill>
                <a:cs typeface="Arial" panose="020B0604020202020204" pitchFamily="34" charset="0"/>
              </a:rPr>
              <a:t>Cottrell (2019) suggests that it is more important to be understood than to use complex vocabulary.</a:t>
            </a:r>
          </a:p>
          <a:p>
            <a:pPr marL="171450" indent="-285750" defTabSz="685800">
              <a:lnSpc>
                <a:spcPct val="90000"/>
              </a:lnSpc>
              <a:spcBef>
                <a:spcPct val="50000"/>
              </a:spcBef>
              <a:buFontTx/>
              <a:buAutoNum type="alphaLcParenR"/>
              <a:defRPr/>
            </a:pPr>
            <a:r>
              <a:rPr lang="en-GB" dirty="0">
                <a:solidFill>
                  <a:schemeClr val="tx1"/>
                </a:solidFill>
                <a:cs typeface="Arial" panose="020B0604020202020204" pitchFamily="34" charset="0"/>
              </a:rPr>
              <a:t>Complex vocabulary can prevent people understanding your ideas (Cottrell, 2019).</a:t>
            </a:r>
          </a:p>
        </p:txBody>
      </p:sp>
      <p:sp>
        <p:nvSpPr>
          <p:cNvPr id="3" name="Rectangle 2">
            <a:extLst>
              <a:ext uri="{FF2B5EF4-FFF2-40B4-BE49-F238E27FC236}">
                <a16:creationId xmlns:a16="http://schemas.microsoft.com/office/drawing/2014/main" id="{90BE8F3F-92ED-4597-A7EE-088AF23DB212}"/>
              </a:ext>
            </a:extLst>
          </p:cNvPr>
          <p:cNvSpPr/>
          <p:nvPr/>
        </p:nvSpPr>
        <p:spPr>
          <a:xfrm>
            <a:off x="611560" y="1205484"/>
            <a:ext cx="7920880" cy="1143000"/>
          </a:xfrm>
          <a:prstGeom prst="rect">
            <a:avLst/>
          </a:prstGeom>
          <a:solidFill>
            <a:srgbClr val="FF0000">
              <a:alpha val="3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lnSpc>
                <a:spcPct val="90000"/>
              </a:lnSpc>
              <a:spcBef>
                <a:spcPct val="50000"/>
              </a:spcBef>
              <a:defRPr/>
            </a:pPr>
            <a:r>
              <a:rPr lang="en-GB" b="1" dirty="0">
                <a:solidFill>
                  <a:prstClr val="black"/>
                </a:solidFill>
                <a:cs typeface="Arial" panose="020B0604020202020204" pitchFamily="34" charset="0"/>
              </a:rPr>
              <a:t>Direct quote:</a:t>
            </a:r>
            <a:r>
              <a:rPr lang="en-GB" dirty="0">
                <a:solidFill>
                  <a:prstClr val="black"/>
                </a:solidFill>
                <a:cs typeface="Arial" panose="020B0604020202020204" pitchFamily="34" charset="0"/>
              </a:rPr>
              <a:t>  </a:t>
            </a:r>
          </a:p>
          <a:p>
            <a:pPr defTabSz="685800">
              <a:lnSpc>
                <a:spcPct val="90000"/>
              </a:lnSpc>
              <a:spcBef>
                <a:spcPct val="50000"/>
              </a:spcBef>
              <a:defRPr/>
            </a:pPr>
            <a:r>
              <a:rPr lang="en-GB" dirty="0">
                <a:solidFill>
                  <a:prstClr val="black"/>
                </a:solidFill>
                <a:cs typeface="Arial" panose="020B0604020202020204" pitchFamily="34" charset="0"/>
              </a:rPr>
              <a:t>Cottrell (2019, p.302) says, “Write so that your reader can easily follow what you are trying to say. Do not use long words and technical jargon simply in order to sound impressive”.</a:t>
            </a:r>
          </a:p>
        </p:txBody>
      </p:sp>
      <p:sp>
        <p:nvSpPr>
          <p:cNvPr id="37890" name="Rectangle 2"/>
          <p:cNvSpPr>
            <a:spLocks noGrp="1" noChangeArrowheads="1"/>
          </p:cNvSpPr>
          <p:nvPr>
            <p:ph type="title"/>
          </p:nvPr>
        </p:nvSpPr>
        <p:spPr/>
        <p:txBody>
          <a:bodyPr>
            <a:noAutofit/>
          </a:bodyPr>
          <a:lstStyle/>
          <a:p>
            <a:pPr eaLnBrk="1" hangingPunct="1"/>
            <a:r>
              <a:rPr lang="en-GB" altLang="en-US" sz="3600" b="1" dirty="0">
                <a:solidFill>
                  <a:srgbClr val="002060"/>
                </a:solidFill>
                <a:cs typeface="Arial" panose="020B0604020202020204" pitchFamily="34" charset="0"/>
              </a:rPr>
              <a:t>Paraphrasing compared to quoting</a:t>
            </a:r>
          </a:p>
        </p:txBody>
      </p:sp>
      <p:sp>
        <p:nvSpPr>
          <p:cNvPr id="9" name="TextBox 8">
            <a:extLst>
              <a:ext uri="{FF2B5EF4-FFF2-40B4-BE49-F238E27FC236}">
                <a16:creationId xmlns:a16="http://schemas.microsoft.com/office/drawing/2014/main" id="{932ECDC6-0BF1-4EDE-AD90-B53D9A4FF112}"/>
              </a:ext>
            </a:extLst>
          </p:cNvPr>
          <p:cNvSpPr txBox="1"/>
          <p:nvPr/>
        </p:nvSpPr>
        <p:spPr>
          <a:xfrm>
            <a:off x="611560" y="4161685"/>
            <a:ext cx="7920880" cy="1338828"/>
          </a:xfrm>
          <a:prstGeom prst="rect">
            <a:avLst/>
          </a:prstGeom>
          <a:noFill/>
        </p:spPr>
        <p:txBody>
          <a:bodyPr wrap="square">
            <a:spAutoFit/>
          </a:bodyPr>
          <a:lstStyle/>
          <a:p>
            <a:pPr marL="314325" indent="-314325" defTabSz="685800">
              <a:spcBef>
                <a:spcPct val="50000"/>
              </a:spcBef>
              <a:buFont typeface="Wingdings 2" charset="2"/>
              <a:buChar char=""/>
              <a:defRPr/>
            </a:pPr>
            <a:r>
              <a:rPr lang="en-GB" dirty="0">
                <a:solidFill>
                  <a:srgbClr val="002060"/>
                </a:solidFill>
                <a:latin typeface="Arial" panose="020B0604020202020204" pitchFamily="34" charset="0"/>
                <a:cs typeface="Arial" panose="020B0604020202020204" pitchFamily="34" charset="0"/>
              </a:rPr>
              <a:t>Note that the brackets depend upon whether the emphasis is on the author (a) or the information (b)</a:t>
            </a:r>
          </a:p>
          <a:p>
            <a:pPr marL="314325" indent="-314325" defTabSz="685800">
              <a:spcBef>
                <a:spcPct val="50000"/>
              </a:spcBef>
              <a:buFont typeface="Wingdings 2" charset="2"/>
              <a:buChar char=""/>
              <a:defRPr/>
            </a:pPr>
            <a:r>
              <a:rPr lang="en-GB" dirty="0">
                <a:solidFill>
                  <a:srgbClr val="002060"/>
                </a:solidFill>
                <a:latin typeface="Arial" panose="020B0604020202020204" pitchFamily="34" charset="0"/>
                <a:cs typeface="Arial" panose="020B0604020202020204" pitchFamily="34" charset="0"/>
              </a:rPr>
              <a:t>Note that in (b) the full stop comes after the citation – the citation is always part of the sentence.</a:t>
            </a:r>
          </a:p>
        </p:txBody>
      </p:sp>
    </p:spTree>
    <p:custDataLst>
      <p:tags r:id="rId1"/>
    </p:custDataLst>
    <p:extLst>
      <p:ext uri="{BB962C8B-B14F-4D97-AF65-F5344CB8AC3E}">
        <p14:creationId xmlns:p14="http://schemas.microsoft.com/office/powerpoint/2010/main" val="184094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Thinking about your assessment tasks</a:t>
            </a:r>
          </a:p>
        </p:txBody>
      </p:sp>
    </p:spTree>
    <p:extLst>
      <p:ext uri="{BB962C8B-B14F-4D97-AF65-F5344CB8AC3E}">
        <p14:creationId xmlns:p14="http://schemas.microsoft.com/office/powerpoint/2010/main" val="246280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1BF7A-62EB-7484-21B3-B57750BA4AD3}"/>
              </a:ext>
            </a:extLst>
          </p:cNvPr>
          <p:cNvSpPr>
            <a:spLocks noGrp="1"/>
          </p:cNvSpPr>
          <p:nvPr>
            <p:ph type="title"/>
          </p:nvPr>
        </p:nvSpPr>
        <p:spPr/>
        <p:txBody>
          <a:bodyPr/>
          <a:lstStyle/>
          <a:p>
            <a:r>
              <a:rPr lang="en-GB" sz="3600" b="1" dirty="0"/>
              <a:t>Using what we’ve learnt:</a:t>
            </a:r>
            <a:endParaRPr lang="en-GB" dirty="0"/>
          </a:p>
        </p:txBody>
      </p:sp>
      <p:sp>
        <p:nvSpPr>
          <p:cNvPr id="3" name="Content Placeholder 2">
            <a:extLst>
              <a:ext uri="{FF2B5EF4-FFF2-40B4-BE49-F238E27FC236}">
                <a16:creationId xmlns:a16="http://schemas.microsoft.com/office/drawing/2014/main" id="{17F13199-A198-5BC1-2C66-BB5C852E4753}"/>
              </a:ext>
            </a:extLst>
          </p:cNvPr>
          <p:cNvSpPr>
            <a:spLocks noGrp="1"/>
          </p:cNvSpPr>
          <p:nvPr>
            <p:ph sz="half" idx="1"/>
          </p:nvPr>
        </p:nvSpPr>
        <p:spPr>
          <a:xfrm>
            <a:off x="323528" y="1268759"/>
            <a:ext cx="4038600" cy="3989040"/>
          </a:xfrm>
        </p:spPr>
        <p:txBody>
          <a:bodyPr/>
          <a:lstStyle/>
          <a:p>
            <a:r>
              <a:rPr lang="en-GB" dirty="0"/>
              <a:t>Continue to make notes on researching employability skills for your chosen role in </a:t>
            </a:r>
            <a:r>
              <a:rPr lang="en-GB" b="1" dirty="0"/>
              <a:t>Task 1</a:t>
            </a:r>
          </a:p>
          <a:p>
            <a:pPr marL="0" indent="0">
              <a:buNone/>
            </a:pPr>
            <a:endParaRPr lang="en-GB" dirty="0"/>
          </a:p>
          <a:p>
            <a:pPr lvl="1"/>
            <a:r>
              <a:rPr lang="en-GB" dirty="0"/>
              <a:t>Make sure your notes are in your own words</a:t>
            </a:r>
          </a:p>
          <a:p>
            <a:pPr lvl="1"/>
            <a:r>
              <a:rPr lang="en-GB" dirty="0"/>
              <a:t>Paraphrase what you have read</a:t>
            </a:r>
          </a:p>
          <a:p>
            <a:pPr lvl="1"/>
            <a:r>
              <a:rPr lang="en-GB" dirty="0"/>
              <a:t>Acknowledge your sources </a:t>
            </a:r>
          </a:p>
          <a:p>
            <a:endParaRPr lang="en-GB" dirty="0"/>
          </a:p>
        </p:txBody>
      </p:sp>
      <p:pic>
        <p:nvPicPr>
          <p:cNvPr id="6" name="Content Placeholder 5" descr="A blue and white rectangular object with white text&#10;&#10;AI-generated content may be incorrect.">
            <a:extLst>
              <a:ext uri="{FF2B5EF4-FFF2-40B4-BE49-F238E27FC236}">
                <a16:creationId xmlns:a16="http://schemas.microsoft.com/office/drawing/2014/main" id="{CE898F2F-C168-A022-5668-2DDCA9C0F48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7827" y="1600200"/>
            <a:ext cx="2879346" cy="3989388"/>
          </a:xfrm>
        </p:spPr>
      </p:pic>
      <p:sp>
        <p:nvSpPr>
          <p:cNvPr id="7" name="Speech Bubble: Oval 6">
            <a:extLst>
              <a:ext uri="{FF2B5EF4-FFF2-40B4-BE49-F238E27FC236}">
                <a16:creationId xmlns:a16="http://schemas.microsoft.com/office/drawing/2014/main" id="{F851EF20-0A9D-86A3-5163-B27E13A29E6F}"/>
              </a:ext>
            </a:extLst>
          </p:cNvPr>
          <p:cNvSpPr/>
          <p:nvPr/>
        </p:nvSpPr>
        <p:spPr>
          <a:xfrm>
            <a:off x="1835696" y="4447419"/>
            <a:ext cx="2210544" cy="1620760"/>
          </a:xfrm>
          <a:prstGeom prst="wedgeEllipseCallout">
            <a:avLst>
              <a:gd name="adj1" fmla="val 105594"/>
              <a:gd name="adj2" fmla="val -4397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Go back to Week 1 &amp; your initial notes – can you add to them? </a:t>
            </a:r>
          </a:p>
        </p:txBody>
      </p:sp>
    </p:spTree>
    <p:extLst>
      <p:ext uri="{BB962C8B-B14F-4D97-AF65-F5344CB8AC3E}">
        <p14:creationId xmlns:p14="http://schemas.microsoft.com/office/powerpoint/2010/main" val="266370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lstStyle/>
          <a:p>
            <a:r>
              <a:rPr lang="en-GB" dirty="0"/>
              <a:t>Can you remember any reasons for making notes?</a:t>
            </a:r>
          </a:p>
          <a:p>
            <a:r>
              <a:rPr lang="en-GB" dirty="0"/>
              <a:t>Can you name at least three ways of laying out your notes?</a:t>
            </a:r>
          </a:p>
          <a:p>
            <a:r>
              <a:rPr lang="en-GB" dirty="0"/>
              <a:t>What is paraphrasing?</a:t>
            </a:r>
          </a:p>
          <a:p>
            <a:endParaRPr lang="en-GB" dirty="0"/>
          </a:p>
          <a:p>
            <a:endParaRPr lang="en-GB"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5508104" y="3888105"/>
            <a:ext cx="2945728" cy="1622715"/>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9DE9-CCDE-6231-557C-639F750B8C0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BB649D73-5D1A-7636-7042-E58A963F8CB0}"/>
              </a:ext>
            </a:extLst>
          </p:cNvPr>
          <p:cNvSpPr>
            <a:spLocks noGrp="1"/>
          </p:cNvSpPr>
          <p:nvPr>
            <p:ph idx="1"/>
          </p:nvPr>
        </p:nvSpPr>
        <p:spPr/>
        <p:txBody>
          <a:bodyPr>
            <a:normAutofit fontScale="55000" lnSpcReduction="20000"/>
          </a:bodyPr>
          <a:lstStyle/>
          <a:p>
            <a:r>
              <a:rPr lang="en-GB" dirty="0"/>
              <a:t>Academic Integrity at MIT (no date) </a:t>
            </a:r>
            <a:r>
              <a:rPr lang="en-GB" i="1" dirty="0"/>
              <a:t>Avoiding Plagiarism – Paraphrasing. </a:t>
            </a:r>
            <a:r>
              <a:rPr lang="en-GB" dirty="0"/>
              <a:t>Available at: </a:t>
            </a:r>
            <a:r>
              <a:rPr lang="en-GB" dirty="0">
                <a:hlinkClick r:id="rId2"/>
              </a:rPr>
              <a:t>https://integrity.mit.edu/handbook/academic-writing/avoiding-plagiarism-paraphrasing</a:t>
            </a:r>
            <a:r>
              <a:rPr lang="en-GB" dirty="0"/>
              <a:t> (Accessed: 21 January 2024).</a:t>
            </a:r>
          </a:p>
          <a:p>
            <a:r>
              <a:rPr lang="en-GB" dirty="0"/>
              <a:t>Cornell University (no date) </a:t>
            </a:r>
            <a:r>
              <a:rPr lang="en-GB" i="1" dirty="0"/>
              <a:t>The Cornell Note Taking System</a:t>
            </a:r>
            <a:r>
              <a:rPr lang="en-GB" dirty="0"/>
              <a:t>. Available at:  </a:t>
            </a:r>
            <a:r>
              <a:rPr lang="en-GB" dirty="0">
                <a:hlinkClick r:id="rId3"/>
              </a:rPr>
              <a:t>https://lsc.cornell.edu/how-to-study/taking-notes/cornell-note-taking-system/</a:t>
            </a:r>
            <a:r>
              <a:rPr lang="en-GB" dirty="0"/>
              <a:t> (Accessed: 21 January 2024).</a:t>
            </a:r>
          </a:p>
          <a:p>
            <a:r>
              <a:rPr lang="en-GB" dirty="0"/>
              <a:t>Cottrell, S. (2019) </a:t>
            </a:r>
            <a:r>
              <a:rPr lang="en-GB" i="1" dirty="0"/>
              <a:t>The Study Skills Handbook</a:t>
            </a:r>
            <a:r>
              <a:rPr lang="en-GB" dirty="0"/>
              <a:t>. London: Red Globe Press.</a:t>
            </a:r>
          </a:p>
          <a:p>
            <a:r>
              <a:rPr lang="en-GB" dirty="0"/>
              <a:t>Learning hub (no date) </a:t>
            </a:r>
            <a:r>
              <a:rPr lang="en-GB" i="1" dirty="0"/>
              <a:t>Note taking methods</a:t>
            </a:r>
            <a:r>
              <a:rPr lang="en-GB" dirty="0"/>
              <a:t>. Available at: </a:t>
            </a:r>
            <a:r>
              <a:rPr lang="en-GB" dirty="0">
                <a:hlinkClick r:id="rId4"/>
              </a:rPr>
              <a:t>https://www.learninghub.ac.nz/study-skills/readings/note-taking/</a:t>
            </a:r>
            <a:r>
              <a:rPr lang="en-GB" dirty="0"/>
              <a:t> (Accessed: 21 January 2024).</a:t>
            </a:r>
          </a:p>
          <a:p>
            <a:r>
              <a:rPr lang="en-GB" dirty="0"/>
              <a:t>Mind Tools (2023) </a:t>
            </a:r>
            <a:r>
              <a:rPr lang="en-GB" i="1" dirty="0"/>
              <a:t>Mind maps</a:t>
            </a:r>
            <a:r>
              <a:rPr lang="en-GB" dirty="0"/>
              <a:t>. Available at: </a:t>
            </a:r>
            <a:r>
              <a:rPr lang="en-GB" dirty="0">
                <a:hlinkClick r:id="rId5"/>
              </a:rPr>
              <a:t>https://www.mindtools.com/ahlezc4/mind-maps</a:t>
            </a:r>
            <a:r>
              <a:rPr lang="en-GB" dirty="0"/>
              <a:t> (Accessed: 21 January 2024).</a:t>
            </a:r>
          </a:p>
          <a:p>
            <a:r>
              <a:rPr lang="en-GB" dirty="0"/>
              <a:t>The Open University (2024) </a:t>
            </a:r>
            <a:r>
              <a:rPr lang="en-GB" i="1" dirty="0"/>
              <a:t>Note-taking techniques</a:t>
            </a:r>
            <a:r>
              <a:rPr lang="en-GB" dirty="0"/>
              <a:t>. Available at: </a:t>
            </a:r>
            <a:r>
              <a:rPr lang="en-GB" dirty="0">
                <a:hlinkClick r:id="rId6"/>
              </a:rPr>
              <a:t>https://help.open.ac.uk/notetaking-techniques/mind-maps</a:t>
            </a:r>
            <a:r>
              <a:rPr lang="en-GB" dirty="0"/>
              <a:t> (Accessed: 21 January 2024).</a:t>
            </a:r>
          </a:p>
        </p:txBody>
      </p:sp>
    </p:spTree>
    <p:extLst>
      <p:ext uri="{BB962C8B-B14F-4D97-AF65-F5344CB8AC3E}">
        <p14:creationId xmlns:p14="http://schemas.microsoft.com/office/powerpoint/2010/main" val="377433223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0</TotalTime>
  <Words>2131</Words>
  <Application>Microsoft Office PowerPoint</Application>
  <PresentationFormat>On-screen Show (4:3)</PresentationFormat>
  <Paragraphs>220</Paragraphs>
  <Slides>34</Slides>
  <Notes>23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Myriad Pro</vt:lpstr>
      <vt:lpstr>Arial</vt:lpstr>
      <vt:lpstr>Calibri</vt:lpstr>
      <vt:lpstr>Symbol</vt:lpstr>
      <vt:lpstr>Times New Roman</vt:lpstr>
      <vt:lpstr>Wingdings 2</vt:lpstr>
      <vt:lpstr>20140311PresentationUWTSDTemplate</vt:lpstr>
      <vt:lpstr>1_20140311PresentationUWTSDTemplate</vt:lpstr>
      <vt:lpstr>Certificate of Higher Education – Skills for the Workplace Health and Social Care  Academic and Employability Skills (LCHS4001) Session 4: Paraphrasing from notes</vt:lpstr>
      <vt:lpstr>Notices: Library/Digital Skills Support</vt:lpstr>
      <vt:lpstr>In this session we will…</vt:lpstr>
      <vt:lpstr>PowerPoint Presentation</vt:lpstr>
      <vt:lpstr>Reminder: before reading…</vt:lpstr>
      <vt:lpstr>Why make notes?</vt:lpstr>
      <vt:lpstr>Reasons for making notes</vt:lpstr>
      <vt:lpstr>Activity – Task 1</vt:lpstr>
      <vt:lpstr>Mind Maps</vt:lpstr>
      <vt:lpstr>Cornell notes</vt:lpstr>
      <vt:lpstr>PowerPoint Presentation</vt:lpstr>
      <vt:lpstr>How to evaluate our notes</vt:lpstr>
      <vt:lpstr>Listening Task</vt:lpstr>
      <vt:lpstr>Writing notes in your own words</vt:lpstr>
      <vt:lpstr>PowerPoint Presentation</vt:lpstr>
      <vt:lpstr>PowerPoint Presentation</vt:lpstr>
      <vt:lpstr>PowerPoint Presentation</vt:lpstr>
      <vt:lpstr>PowerPoint Presentation</vt:lpstr>
      <vt:lpstr>What is paraphrasing?</vt:lpstr>
      <vt:lpstr>PowerPoint Presentation</vt:lpstr>
      <vt:lpstr>Examples of plagiarism  (copying someone’s work as if it is your own)</vt:lpstr>
      <vt:lpstr>Examples of paraphrasing</vt:lpstr>
      <vt:lpstr>Why is paraphrasing an art?</vt:lpstr>
      <vt:lpstr>What not to do</vt:lpstr>
      <vt:lpstr>Practice activity:  paraphrase the following paragraph</vt:lpstr>
      <vt:lpstr>PowerPoint Presentation</vt:lpstr>
      <vt:lpstr>Quoting – extra things to remember</vt:lpstr>
      <vt:lpstr> Short quotations</vt:lpstr>
      <vt:lpstr>Longer quotations</vt:lpstr>
      <vt:lpstr>Paraphrasing compared to quoting</vt:lpstr>
      <vt:lpstr>PowerPoint Presentation</vt:lpstr>
      <vt:lpstr>Using what we’ve learnt: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214</cp:revision>
  <dcterms:created xsi:type="dcterms:W3CDTF">2015-04-14T15:21:28Z</dcterms:created>
  <dcterms:modified xsi:type="dcterms:W3CDTF">2026-09-04T14:42:05Z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