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handoutMasterIdLst>
    <p:handoutMasterId r:id="rId58"/>
  </p:handoutMasterIdLst>
  <p:sldIdLst>
    <p:sldId id="303" r:id="rId5"/>
    <p:sldId id="375" r:id="rId6"/>
    <p:sldId id="256" r:id="rId7"/>
    <p:sldId id="363" r:id="rId8"/>
    <p:sldId id="364" r:id="rId9"/>
    <p:sldId id="366" r:id="rId10"/>
    <p:sldId id="374" r:id="rId11"/>
    <p:sldId id="370" r:id="rId12"/>
    <p:sldId id="341" r:id="rId13"/>
    <p:sldId id="340" r:id="rId14"/>
    <p:sldId id="357" r:id="rId15"/>
    <p:sldId id="337" r:id="rId16"/>
    <p:sldId id="268" r:id="rId17"/>
    <p:sldId id="342" r:id="rId18"/>
    <p:sldId id="345" r:id="rId19"/>
    <p:sldId id="355" r:id="rId20"/>
    <p:sldId id="344" r:id="rId21"/>
    <p:sldId id="362" r:id="rId22"/>
    <p:sldId id="347" r:id="rId23"/>
    <p:sldId id="367" r:id="rId24"/>
    <p:sldId id="484" r:id="rId25"/>
    <p:sldId id="377" r:id="rId26"/>
    <p:sldId id="491" r:id="rId27"/>
    <p:sldId id="492" r:id="rId28"/>
    <p:sldId id="493" r:id="rId29"/>
    <p:sldId id="393" r:id="rId30"/>
    <p:sldId id="467" r:id="rId31"/>
    <p:sldId id="468" r:id="rId32"/>
    <p:sldId id="339" r:id="rId33"/>
    <p:sldId id="349" r:id="rId34"/>
    <p:sldId id="469" r:id="rId35"/>
    <p:sldId id="351" r:id="rId36"/>
    <p:sldId id="470" r:id="rId37"/>
    <p:sldId id="471" r:id="rId38"/>
    <p:sldId id="472" r:id="rId39"/>
    <p:sldId id="495" r:id="rId40"/>
    <p:sldId id="298" r:id="rId41"/>
    <p:sldId id="293" r:id="rId42"/>
    <p:sldId id="294" r:id="rId43"/>
    <p:sldId id="499" r:id="rId44"/>
    <p:sldId id="286" r:id="rId45"/>
    <p:sldId id="300" r:id="rId46"/>
    <p:sldId id="476" r:id="rId47"/>
    <p:sldId id="478" r:id="rId48"/>
    <p:sldId id="480" r:id="rId49"/>
    <p:sldId id="380" r:id="rId50"/>
    <p:sldId id="483" r:id="rId51"/>
    <p:sldId id="497" r:id="rId52"/>
    <p:sldId id="500" r:id="rId53"/>
    <p:sldId id="498" r:id="rId54"/>
    <p:sldId id="361" r:id="rId55"/>
    <p:sldId id="502" r:id="rId56"/>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15" autoAdjust="0"/>
    <p:restoredTop sz="27555" autoAdjust="0"/>
  </p:normalViewPr>
  <p:slideViewPr>
    <p:cSldViewPr>
      <p:cViewPr varScale="1">
        <p:scale>
          <a:sx n="31" d="100"/>
          <a:sy n="31" d="100"/>
        </p:scale>
        <p:origin x="4074" y="84"/>
      </p:cViewPr>
      <p:guideLst>
        <p:guide orient="horz" pos="2160"/>
        <p:guide pos="2880"/>
      </p:guideLst>
    </p:cSldViewPr>
  </p:slideViewPr>
  <p:notesTextViewPr>
    <p:cViewPr>
      <p:scale>
        <a:sx n="3" d="2"/>
        <a:sy n="3" d="2"/>
      </p:scale>
      <p:origin x="0" y="0"/>
    </p:cViewPr>
  </p:notesText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t>
        <a:bodyPr/>
        <a:lstStyle/>
        <a:p>
          <a:endParaRPr lang="en-US"/>
        </a:p>
      </dgm:t>
    </dgm:pt>
    <dgm:pt modelId="{F1C26289-8E90-493B-87F7-A027BEAF8EBA}" type="pres">
      <dgm:prSet presAssocID="{1F45852B-43FE-4C5D-A534-A0806C10E0F6}" presName="ellipse2" presStyleLbl="vennNode1" presStyleIdx="1" presStyleCnt="3">
        <dgm:presLayoutVars>
          <dgm:bulletEnabled val="1"/>
        </dgm:presLayoutVars>
      </dgm:prSet>
      <dgm:spPr/>
      <dgm:t>
        <a:bodyPr/>
        <a:lstStyle/>
        <a:p>
          <a:endParaRPr lang="en-US"/>
        </a:p>
      </dgm:t>
    </dgm:pt>
    <dgm:pt modelId="{DD578669-44F2-4FA1-98A0-3DD2C1AEB485}" type="pres">
      <dgm:prSet presAssocID="{1F45852B-43FE-4C5D-A534-A0806C10E0F6}" presName="ellipse3" presStyleLbl="vennNode1" presStyleIdx="2" presStyleCnt="3">
        <dgm:presLayoutVars>
          <dgm:bulletEnabled val="1"/>
        </dgm:presLayoutVars>
      </dgm:prSet>
      <dgm:spPr/>
      <dgm:t>
        <a:bodyPr/>
        <a:lstStyle/>
        <a:p>
          <a:endParaRPr lang="en-US"/>
        </a:p>
      </dgm:t>
    </dgm:pt>
  </dgm:ptLst>
  <dgm:cxnLst>
    <dgm:cxn modelId="{27CC213C-02B3-4008-96E5-81385435C9F3}" srcId="{1F45852B-43FE-4C5D-A534-A0806C10E0F6}" destId="{2656CBC8-30C0-4FCA-8D3E-43051FC71C7A}" srcOrd="1" destOrd="0" parTransId="{ACF26AB6-51D3-4641-89C1-F4801B1F5D41}" sibTransId="{748712E9-8DE2-43F9-BDCF-F2B75F0974DA}"/>
    <dgm:cxn modelId="{41BB7DC4-3E29-40C8-812E-AE9720980784}" srcId="{1F45852B-43FE-4C5D-A534-A0806C10E0F6}" destId="{5B30D933-3140-4DAD-8A51-E80885EE91EC}" srcOrd="0" destOrd="0" parTransId="{8768D8AE-FFE7-4ED6-BEC1-66A5FF04D8F6}" sibTransId="{72E1A7AE-59C0-4CCB-8DA3-EA56671CC491}"/>
    <dgm:cxn modelId="{C2AA099F-AFB4-40FF-9834-76F63B2218C9}" type="presOf" srcId="{5B30D933-3140-4DAD-8A51-E80885EE91EC}" destId="{03C9F87C-34ED-4E08-9E7D-3C991921BD04}"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45CF7670-8FF1-4DC2-81AA-6B8E9A3CD052}" type="presOf" srcId="{1F45852B-43FE-4C5D-A534-A0806C10E0F6}" destId="{9B1EE007-C400-46E6-A55E-02B8F9368959}" srcOrd="0" destOrd="0" presId="urn:microsoft.com/office/officeart/2005/8/layout/rings+Icon"/>
    <dgm:cxn modelId="{F4BEE1D6-6B18-4DAC-A6CE-B8791DD1A54F}" type="presOf" srcId="{2656CBC8-30C0-4FCA-8D3E-43051FC71C7A}" destId="{F1C26289-8E90-493B-87F7-A027BEAF8EBA}" srcOrd="0" destOrd="0" presId="urn:microsoft.com/office/officeart/2005/8/layout/rings+Icon"/>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12/01/2021</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12/01/2021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185773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92198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8</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553981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3881" indent="-233881"/>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20463699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23611533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13278544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20007070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632667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30</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33</a:t>
            </a:fld>
            <a:endParaRPr lang="en-US"/>
          </a:p>
        </p:txBody>
      </p:sp>
    </p:spTree>
    <p:extLst>
      <p:ext uri="{BB962C8B-B14F-4D97-AF65-F5344CB8AC3E}">
        <p14:creationId xmlns:p14="http://schemas.microsoft.com/office/powerpoint/2010/main" val="21225699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34</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35</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aseline="0" dirty="0" smtClean="0"/>
          </a:p>
          <a:p>
            <a:pPr>
              <a:spcBef>
                <a:spcPct val="0"/>
              </a:spcBef>
            </a:pPr>
            <a:endParaRPr lang="en-GB" altLang="en-US" dirty="0"/>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36</a:t>
            </a:fld>
            <a:endParaRPr lang="en-GB" altLang="en-US">
              <a:latin typeface="Calibri" panose="020F0502020204030204" pitchFamily="34" charset="0"/>
            </a:endParaRPr>
          </a:p>
        </p:txBody>
      </p:sp>
    </p:spTree>
    <p:extLst>
      <p:ext uri="{BB962C8B-B14F-4D97-AF65-F5344CB8AC3E}">
        <p14:creationId xmlns:p14="http://schemas.microsoft.com/office/powerpoint/2010/main" val="7420630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37</a:t>
            </a:fld>
            <a:endParaRPr lang="en-GB" altLang="en-US">
              <a:latin typeface="Calibri" panose="020F050202020403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39337171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39</a:t>
            </a:fld>
            <a:endParaRPr lang="en-GB" altLang="en-US">
              <a:latin typeface="Calibri" panose="020F050202020403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z="1200" kern="1200" baseline="0" dirty="0" smtClean="0">
              <a:solidFill>
                <a:schemeClr val="tx1"/>
              </a:solidFill>
              <a:effectLst/>
              <a:latin typeface="+mn-lt"/>
              <a:ea typeface="+mn-ea"/>
              <a:cs typeface="+mn-cs"/>
            </a:endParaRPr>
          </a:p>
          <a:p>
            <a:endParaRPr lang="en-GB" sz="1200" kern="1200" baseline="0" dirty="0" smtClean="0">
              <a:solidFill>
                <a:schemeClr val="tx1"/>
              </a:solidFill>
              <a:effectLst/>
              <a:latin typeface="+mn-lt"/>
              <a:ea typeface="+mn-ea"/>
              <a:cs typeface="+mn-cs"/>
            </a:endParaRP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40</a:t>
            </a:fld>
            <a:endParaRPr lang="en-GB" altLang="en-US">
              <a:latin typeface="Calibri" panose="020F0502020204030204" pitchFamily="34" charset="0"/>
            </a:endParaRPr>
          </a:p>
        </p:txBody>
      </p:sp>
    </p:spTree>
    <p:extLst>
      <p:ext uri="{BB962C8B-B14F-4D97-AF65-F5344CB8AC3E}">
        <p14:creationId xmlns:p14="http://schemas.microsoft.com/office/powerpoint/2010/main" val="28886983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41</a:t>
            </a:fld>
            <a:endParaRPr lang="en-GB" altLang="en-US">
              <a:latin typeface="Calibri" panose="020F050202020403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42</a:t>
            </a:fld>
            <a:endParaRPr lang="en-GB" altLang="en-US">
              <a:latin typeface="Calibri" panose="020F050202020403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endParaRPr lang="en-GB" dirty="0" smtClean="0"/>
          </a:p>
          <a:p>
            <a:pPr>
              <a:buFont typeface="Arial" pitchFamily="34" charset="0"/>
              <a:buChar char="•"/>
            </a:pPr>
            <a:endParaRPr lang="en-GB" baseline="0" dirty="0" smtClean="0"/>
          </a:p>
          <a:p>
            <a:pPr>
              <a:buFont typeface="Arial" pitchFamily="34" charset="0"/>
              <a:buChar char="•"/>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smtClean="0"/>
          </a:p>
          <a:p>
            <a:pPr>
              <a:buFont typeface="Arial" pitchFamily="34" charset="0"/>
              <a:buChar char="•"/>
            </a:pPr>
            <a:endParaRPr lang="en-GB" baseline="0" dirty="0" smtClean="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smtClean="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22727401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50</a:t>
            </a:fld>
            <a:endParaRPr lang="en-GB"/>
          </a:p>
        </p:txBody>
      </p:sp>
    </p:spTree>
    <p:extLst>
      <p:ext uri="{BB962C8B-B14F-4D97-AF65-F5344CB8AC3E}">
        <p14:creationId xmlns:p14="http://schemas.microsoft.com/office/powerpoint/2010/main" val="305976425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buFont typeface="Arial" pitchFamily="34" charset="0"/>
              <a:buNone/>
              <a:defRPr/>
            </a:pPr>
            <a:endParaRPr lang="en-GB" baseline="0" dirty="0" smtClean="0"/>
          </a:p>
          <a:p>
            <a:pPr defTabSz="935523">
              <a:buFont typeface="Arial" pitchFamily="34" charset="0"/>
              <a:buNone/>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51</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52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6305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7" Type="http://schemas.openxmlformats.org/officeDocument/2006/relationships/hyperlink" Target="http://www.whilehewasnapping.com/2013/05/hello-sunshine-printable.html"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jpg"/><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image" Target="../media/image16.png"/><Relationship Id="rId3" Type="http://schemas.openxmlformats.org/officeDocument/2006/relationships/hyperlink" Target="mailto:Sharon.Atkins@uwtsd.ac.uk" TargetMode="External"/><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jpeg"/></Relationships>
</file>

<file path=ppt/slides/_rels/slide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hyperlink" Target="https://creativecommons.org/licenses/by-nc-nd/3.0/" TargetMode="External"/><Relationship Id="rId4" Type="http://schemas.openxmlformats.org/officeDocument/2006/relationships/hyperlink" Target="http://suburbancorrespondent.blogspot.com/2016/02/any-favorite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9.jpe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20.jpeg"/><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suburbancorrespondent.blogspot.com/2016/02/any-favorites.html" TargetMode="External"/><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22.pn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jpeg"/><Relationship Id="rId4" Type="http://schemas.openxmlformats.org/officeDocument/2006/relationships/hyperlink" Target="https://creativecommons.org/licenses/by-nc-nd/3.0/" TargetMode="External"/><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www.cipd.co.uk/Community/blogs/b/cipd_events/posts/the-coaching-mindse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en.wikipedia.org/wiki/Tule_fo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0.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bluesyemre.com/2013/01/10/20-ideas-for-content-that-people-love-to-share-on-social-media"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hyperlink" Target="http://esheninger.blogspot.com/2014/04/inquiry-based-constructivist-learning.html"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video" Target="https://www.youtube.com/embed/ypKRJ0IPP-k" TargetMode="External"/><Relationship Id="rId4"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video" Target="https://www.youtube.com/embed/Hwn_W-X2Rds" TargetMode="Externa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video" Target="https://www.youtube.com/embed/gSblCm6XpLo" TargetMode="External"/><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1.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2.xml"/><Relationship Id="rId1" Type="http://schemas.openxmlformats.org/officeDocument/2006/relationships/slideLayout" Target="../slideLayouts/slideLayout13.xml"/><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029620"/>
            <a:ext cx="7772400" cy="1470025"/>
          </a:xfrm>
        </p:spPr>
        <p:txBody>
          <a:bodyPr>
            <a:normAutofit/>
          </a:bodyPr>
          <a:lstStyle/>
          <a:p>
            <a:r>
              <a:rPr lang="en-GB" dirty="0">
                <a:solidFill>
                  <a:schemeClr val="bg1"/>
                </a:solidFill>
              </a:rPr>
              <a:t>    CIPD Diploma in Applied HR</a:t>
            </a:r>
          </a:p>
        </p:txBody>
      </p:sp>
      <p:sp>
        <p:nvSpPr>
          <p:cNvPr id="5" name="Subtitle 4"/>
          <p:cNvSpPr>
            <a:spLocks noGrp="1"/>
          </p:cNvSpPr>
          <p:nvPr>
            <p:ph type="subTitle" idx="1"/>
          </p:nvPr>
        </p:nvSpPr>
        <p:spPr>
          <a:xfrm>
            <a:off x="1544419" y="1340768"/>
            <a:ext cx="6400800" cy="1752600"/>
          </a:xfrm>
        </p:spPr>
        <p:txBody>
          <a:bodyPr>
            <a:normAutofit lnSpcReduction="10000"/>
          </a:bodyPr>
          <a:lstStyle/>
          <a:p>
            <a:r>
              <a:rPr lang="en-GB" sz="4000" b="1" dirty="0">
                <a:solidFill>
                  <a:schemeClr val="accent6"/>
                </a:solidFill>
              </a:rPr>
              <a:t>Understanding Coaching &amp; Mentoring in the Organisation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Introductions</a:t>
            </a:r>
          </a:p>
        </p:txBody>
      </p:sp>
      <p:sp>
        <p:nvSpPr>
          <p:cNvPr id="5" name="Vertical Text Placeholder 4"/>
          <p:cNvSpPr>
            <a:spLocks noGrp="1"/>
          </p:cNvSpPr>
          <p:nvPr>
            <p:ph type="body" orient="vert" idx="1"/>
          </p:nvPr>
        </p:nvSpPr>
        <p:spPr>
          <a:xfrm>
            <a:off x="419584" y="1335880"/>
            <a:ext cx="8318832" cy="3930559"/>
          </a:xfrm>
        </p:spPr>
        <p:txBody>
          <a:bodyPr>
            <a:normAutofit/>
          </a:bodyPr>
          <a:lstStyle/>
          <a:p>
            <a:endParaRPr lang="en-GB" sz="2400" dirty="0"/>
          </a:p>
          <a:p>
            <a:r>
              <a:rPr lang="en-GB" sz="2400" dirty="0" smtClean="0"/>
              <a:t>Sharon Atkins </a:t>
            </a:r>
            <a:r>
              <a:rPr lang="en-GB" sz="2400" dirty="0"/>
              <a:t>Lecturer for this module</a:t>
            </a:r>
          </a:p>
          <a:p>
            <a:r>
              <a:rPr lang="en-GB" sz="2400" dirty="0"/>
              <a:t>Email: </a:t>
            </a:r>
            <a:r>
              <a:rPr lang="en-GB" sz="2400" dirty="0" smtClean="0"/>
              <a:t>Sharon.Atkins@uwtsd.ac.uk</a:t>
            </a:r>
            <a:endParaRPr lang="en-GB" sz="2400" dirty="0"/>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 name="Picture 9">
            <a:extLst>
              <a:ext uri="{FF2B5EF4-FFF2-40B4-BE49-F238E27FC236}">
                <a16:creationId xmlns:a16="http://schemas.microsoft.com/office/drawing/2014/main" id="{14A393B3-8D96-4F6A-B569-F3561C3D28F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7"/>
              </a:ext>
            </a:extLst>
          </a:blip>
          <a:stretch>
            <a:fillRect/>
          </a:stretch>
        </p:blipFill>
        <p:spPr>
          <a:xfrm>
            <a:off x="5177110" y="2780928"/>
            <a:ext cx="2881523" cy="2694437"/>
          </a:xfrm>
          <a:prstGeom prst="rect">
            <a:avLst/>
          </a:prstGeom>
        </p:spPr>
      </p:pic>
      <p:sp>
        <p:nvSpPr>
          <p:cNvPr id="11" name="TextBox 10">
            <a:extLst>
              <a:ext uri="{FF2B5EF4-FFF2-40B4-BE49-F238E27FC236}">
                <a16:creationId xmlns:a16="http://schemas.microsoft.com/office/drawing/2014/main" id="{A0D4BDDC-8656-40B1-ABD6-79D68292A01D}"/>
              </a:ext>
            </a:extLst>
          </p:cNvPr>
          <p:cNvSpPr txBox="1"/>
          <p:nvPr/>
        </p:nvSpPr>
        <p:spPr>
          <a:xfrm>
            <a:off x="5177110" y="5638613"/>
            <a:ext cx="3139306" cy="369332"/>
          </a:xfrm>
          <a:prstGeom prst="rect">
            <a:avLst/>
          </a:prstGeom>
          <a:noFill/>
        </p:spPr>
        <p:txBody>
          <a:bodyPr wrap="square" rtlCol="0">
            <a:spAutoFit/>
          </a:bodyPr>
          <a:lstStyle/>
          <a:p>
            <a:r>
              <a:rPr lang="en-GB" sz="900">
                <a:hlinkClick r:id="rId7" tooltip="http://www.whilehewasnapping.com/2013/05/hello-sunshine-printable.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6859801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B4E7-C089-432C-9A99-197861410A10}"/>
              </a:ext>
            </a:extLst>
          </p:cNvPr>
          <p:cNvSpPr>
            <a:spLocks noGrp="1"/>
          </p:cNvSpPr>
          <p:nvPr>
            <p:ph type="ctrTitle"/>
          </p:nvPr>
        </p:nvSpPr>
        <p:spPr>
          <a:xfrm>
            <a:off x="1142999" y="860339"/>
            <a:ext cx="6858000" cy="1273223"/>
          </a:xfrm>
        </p:spPr>
        <p:txBody>
          <a:bodyPr>
            <a:normAutofit fontScale="90000"/>
          </a:bodyPr>
          <a:lstStyle/>
          <a:p>
            <a:r>
              <a:rPr lang="en-GB" sz="2400" b="1" dirty="0" smtClean="0"/>
              <a:t>Sharon Atkins</a:t>
            </a:r>
            <a:r>
              <a:rPr lang="en-GB" sz="2400" b="1" dirty="0"/>
              <a:t/>
            </a:r>
            <a:br>
              <a:rPr lang="en-GB" sz="2400" b="1" dirty="0"/>
            </a:br>
            <a:r>
              <a:rPr lang="en-GB" sz="2400" dirty="0" smtClean="0"/>
              <a:t>MA HRM, Chartered </a:t>
            </a:r>
            <a:r>
              <a:rPr lang="en-GB" sz="2400" dirty="0"/>
              <a:t>MCIPD, </a:t>
            </a:r>
            <a:br>
              <a:rPr lang="en-GB" sz="2400" dirty="0"/>
            </a:br>
            <a:r>
              <a:rPr lang="en-GB" sz="2400" dirty="0" smtClean="0"/>
              <a:t>L7 Coaching and Mentoring </a:t>
            </a:r>
            <a:r>
              <a:rPr lang="en-GB" sz="2400" dirty="0"/>
              <a:t/>
            </a:r>
            <a:br>
              <a:rPr lang="en-GB" sz="2400" dirty="0"/>
            </a:br>
            <a:r>
              <a:rPr lang="en-GB" sz="1650" dirty="0" smtClean="0"/>
              <a:t>HR Manager and Company Secretary at Faith in Families </a:t>
            </a:r>
            <a:endParaRPr lang="en-GB" sz="1650" dirty="0"/>
          </a:p>
        </p:txBody>
      </p:sp>
      <p:sp>
        <p:nvSpPr>
          <p:cNvPr id="3" name="Subtitle 2">
            <a:extLst>
              <a:ext uri="{FF2B5EF4-FFF2-40B4-BE49-F238E27FC236}">
                <a16:creationId xmlns:a16="http://schemas.microsoft.com/office/drawing/2014/main" id="{F230223E-BC3A-46B1-A202-EF4FD755B6CA}"/>
              </a:ext>
            </a:extLst>
          </p:cNvPr>
          <p:cNvSpPr>
            <a:spLocks noGrp="1"/>
          </p:cNvSpPr>
          <p:nvPr>
            <p:ph type="subTitle" idx="1"/>
          </p:nvPr>
        </p:nvSpPr>
        <p:spPr>
          <a:xfrm>
            <a:off x="128758" y="2378505"/>
            <a:ext cx="2497016" cy="1241822"/>
          </a:xfrm>
        </p:spPr>
        <p:txBody>
          <a:bodyPr>
            <a:normAutofit/>
          </a:bodyPr>
          <a:lstStyle/>
          <a:p>
            <a:pPr algn="l"/>
            <a:r>
              <a:rPr lang="en-GB" sz="1500" b="1" dirty="0">
                <a:solidFill>
                  <a:schemeClr val="tx1"/>
                </a:solidFill>
              </a:rPr>
              <a:t>Places where</a:t>
            </a:r>
          </a:p>
          <a:p>
            <a:pPr algn="l"/>
            <a:r>
              <a:rPr lang="en-GB" sz="1500" b="1" dirty="0">
                <a:solidFill>
                  <a:schemeClr val="tx1"/>
                </a:solidFill>
              </a:rPr>
              <a:t>I have </a:t>
            </a:r>
            <a:r>
              <a:rPr lang="en-GB" sz="1500" b="1" dirty="0" smtClean="0">
                <a:solidFill>
                  <a:schemeClr val="tx1"/>
                </a:solidFill>
              </a:rPr>
              <a:t>worked/ volunteered: </a:t>
            </a:r>
            <a:endParaRPr lang="en-GB" sz="1500" b="1" dirty="0">
              <a:solidFill>
                <a:schemeClr val="tx1"/>
              </a:solidFill>
            </a:endParaRPr>
          </a:p>
        </p:txBody>
      </p:sp>
      <p:sp>
        <p:nvSpPr>
          <p:cNvPr id="13" name="Subtitle 2">
            <a:extLst>
              <a:ext uri="{FF2B5EF4-FFF2-40B4-BE49-F238E27FC236}">
                <a16:creationId xmlns:a16="http://schemas.microsoft.com/office/drawing/2014/main" id="{0E6B2D61-15C3-4CB0-B604-5AD2476208B5}"/>
              </a:ext>
            </a:extLst>
          </p:cNvPr>
          <p:cNvSpPr txBox="1">
            <a:spLocks/>
          </p:cNvSpPr>
          <p:nvPr/>
        </p:nvSpPr>
        <p:spPr>
          <a:xfrm>
            <a:off x="128758" y="5379839"/>
            <a:ext cx="3655805" cy="1241822"/>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Contact details:</a:t>
            </a:r>
          </a:p>
          <a:p>
            <a:pPr algn="l"/>
            <a:r>
              <a:rPr lang="en-GB" sz="1500" b="1" dirty="0"/>
              <a:t>Email: </a:t>
            </a:r>
            <a:r>
              <a:rPr lang="en-GB" sz="1500" b="1" dirty="0" smtClean="0">
                <a:hlinkClick r:id="rId3"/>
              </a:rPr>
              <a:t>Sharon.Atkins@uwtsd.ac.uk</a:t>
            </a:r>
            <a:r>
              <a:rPr lang="en-GB" sz="1500" b="1" dirty="0" smtClean="0"/>
              <a:t> </a:t>
            </a:r>
            <a:endParaRPr lang="en-GB" sz="1500" b="1" dirty="0"/>
          </a:p>
        </p:txBody>
      </p:sp>
      <p:pic>
        <p:nvPicPr>
          <p:cNvPr id="1038" name="Picture 14">
            <a:extLst>
              <a:ext uri="{FF2B5EF4-FFF2-40B4-BE49-F238E27FC236}">
                <a16:creationId xmlns:a16="http://schemas.microsoft.com/office/drawing/2014/main" id="{5F4A26DD-2B1C-4850-B5BB-C53B886DF0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1633" y="222701"/>
            <a:ext cx="1142999" cy="14287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26729" y="2290746"/>
            <a:ext cx="2121092" cy="1417339"/>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37135" y="3995259"/>
            <a:ext cx="3784563" cy="450895"/>
          </a:xfrm>
          <a:prstGeom prst="rect">
            <a:avLst/>
          </a:prstGeom>
        </p:spPr>
      </p:pic>
      <p:pic>
        <p:nvPicPr>
          <p:cNvPr id="6" name="Picture 2" descr="Pin on Professional Brand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0332" y="4376164"/>
            <a:ext cx="33909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Reviews - Dawsons - Estate Agents in Swansea and South Wale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51464" y="2363026"/>
            <a:ext cx="1905000" cy="1257301"/>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6" descr="Argos (retailer)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8" descr="Argos (retailer)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9"/>
          <a:stretch>
            <a:fillRect/>
          </a:stretch>
        </p:blipFill>
        <p:spPr>
          <a:xfrm>
            <a:off x="3642805" y="5022094"/>
            <a:ext cx="1369497" cy="931459"/>
          </a:xfrm>
          <a:prstGeom prst="rect">
            <a:avLst/>
          </a:prstGeom>
        </p:spPr>
      </p:pic>
      <p:pic>
        <p:nvPicPr>
          <p:cNvPr id="14" name="Picture 10" descr="Oxfam - Lifestyle, Books &amp; Music, Homeware @ Greenwich Market"/>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438492" y="4921590"/>
            <a:ext cx="1528013" cy="107916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C:\Users\StJohnsLaptop2\Desktop\Server saves\Wellbeing logo.png"/>
          <p:cNvPicPr/>
          <p:nvPr/>
        </p:nvPicPr>
        <p:blipFill>
          <a:blip r:embed="rId11" cstate="print"/>
          <a:srcRect/>
          <a:stretch>
            <a:fillRect/>
          </a:stretch>
        </p:blipFill>
        <p:spPr bwMode="auto">
          <a:xfrm>
            <a:off x="4223745" y="2321131"/>
            <a:ext cx="1381080" cy="1299196"/>
          </a:xfrm>
          <a:prstGeom prst="rect">
            <a:avLst/>
          </a:prstGeom>
          <a:noFill/>
          <a:ln w="9525">
            <a:noFill/>
            <a:miter lim="800000"/>
            <a:headEnd/>
            <a:tailEnd/>
          </a:ln>
        </p:spPr>
      </p:pic>
      <p:pic>
        <p:nvPicPr>
          <p:cNvPr id="15" name="Picture 12" descr="Cyngor Cymuned Cilybebyll Community Council"/>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929417" y="2388391"/>
            <a:ext cx="1222047" cy="122204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p:cNvPicPr>
            <a:picLocks noChangeAspect="1"/>
          </p:cNvPicPr>
          <p:nvPr/>
        </p:nvPicPr>
        <p:blipFill>
          <a:blip r:embed="rId13"/>
          <a:stretch>
            <a:fillRect/>
          </a:stretch>
        </p:blipFill>
        <p:spPr>
          <a:xfrm>
            <a:off x="373214" y="3321688"/>
            <a:ext cx="1039190" cy="1025694"/>
          </a:xfrm>
          <a:prstGeom prst="rect">
            <a:avLst/>
          </a:prstGeom>
        </p:spPr>
      </p:pic>
      <p:pic>
        <p:nvPicPr>
          <p:cNvPr id="17" name="Picture 14" descr="No photo description available."/>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298611" y="4737637"/>
            <a:ext cx="1227738" cy="1227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7563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Introducing Coaching &amp; Mentoring</a:t>
            </a:r>
          </a:p>
        </p:txBody>
      </p:sp>
      <p:sp>
        <p:nvSpPr>
          <p:cNvPr id="5" name="Vertical Text Placeholder 4"/>
          <p:cNvSpPr>
            <a:spLocks noGrp="1"/>
          </p:cNvSpPr>
          <p:nvPr>
            <p:ph type="body" orient="vert" idx="1"/>
          </p:nvPr>
        </p:nvSpPr>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2699792" y="2663867"/>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4" tooltip="http://suburbancorrespondent.blogspot.com/2016/02/any-favorites.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57269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332656"/>
            <a:ext cx="5328591" cy="4968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2617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4245" y="991275"/>
            <a:ext cx="4380309" cy="3660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797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761" y="-24327"/>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26699" y="29614"/>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8"/>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9"/>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5400000">
            <a:off x="3388166" y="253285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82421" y="4509662"/>
            <a:ext cx="3015019"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41173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8</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3026112650"/>
              </p:ext>
            </p:extLst>
          </p:nvPr>
        </p:nvGraphicFramePr>
        <p:xfrm>
          <a:off x="411484" y="477359"/>
          <a:ext cx="8316912" cy="541782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0">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r>
                        <a:rPr lang="en-GB" sz="1350" dirty="0">
                          <a:latin typeface="Arial" panose="020B0604020202020204" pitchFamily="34" charset="0"/>
                          <a:cs typeface="Arial" panose="020B0604020202020204" pitchFamily="34" charset="0"/>
                        </a:rPr>
                        <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a:bodyPr>
          <a:lstStyle/>
          <a:p>
            <a:pPr marL="0" indent="0">
              <a:buNone/>
            </a:pPr>
            <a:endParaRPr lang="en-GB" sz="2400" dirty="0"/>
          </a:p>
          <a:p>
            <a:pPr marL="0" indent="0">
              <a:buNone/>
            </a:pPr>
            <a:r>
              <a:rPr lang="en-GB" sz="2400" dirty="0"/>
              <a:t> </a:t>
            </a:r>
            <a:r>
              <a:rPr lang="en-GB" sz="2400" dirty="0" smtClean="0"/>
              <a:t>“</a:t>
            </a:r>
            <a:r>
              <a:rPr lang="en-GB" sz="2400" i="1" dirty="0" smtClean="0"/>
              <a:t>Off-line </a:t>
            </a:r>
            <a:r>
              <a:rPr lang="en-GB" sz="2400" i="1" dirty="0"/>
              <a:t>help by one person to another in making significant transitions in knowledge, work or thinking</a:t>
            </a:r>
            <a:r>
              <a:rPr lang="en-GB" sz="2400" dirty="0"/>
              <a:t>.”</a:t>
            </a:r>
          </a:p>
          <a:p>
            <a:pPr marL="0" indent="0">
              <a:buNone/>
            </a:pPr>
            <a:r>
              <a:rPr lang="en-GB" sz="2200" dirty="0">
                <a:solidFill>
                  <a:schemeClr val="tx2">
                    <a:lumMod val="60000"/>
                    <a:lumOff val="40000"/>
                  </a:schemeClr>
                </a:solidFill>
              </a:rPr>
              <a:t>Clutterbuck, D. and Megginson, D. and Bajer, A. (2016) </a:t>
            </a:r>
            <a:r>
              <a:rPr lang="en-GB" sz="2200" i="1" dirty="0">
                <a:solidFill>
                  <a:schemeClr val="tx2">
                    <a:lumMod val="60000"/>
                    <a:lumOff val="40000"/>
                  </a:schemeClr>
                </a:solidFill>
              </a:rPr>
              <a:t>Building and Sustaining a Coaching Culture</a:t>
            </a:r>
            <a:r>
              <a:rPr lang="en-GB" sz="2200" dirty="0">
                <a:solidFill>
                  <a:schemeClr val="tx2">
                    <a:lumMod val="60000"/>
                    <a:lumOff val="40000"/>
                  </a:schemeClr>
                </a:solidFill>
              </a:rPr>
              <a:t>. London: Chartered Institute of Personnel and Development</a:t>
            </a:r>
            <a:r>
              <a:rPr lang="en-GB" sz="2200" dirty="0" smtClean="0">
                <a:solidFill>
                  <a:schemeClr val="tx2">
                    <a:lumMod val="60000"/>
                    <a:lumOff val="40000"/>
                  </a:schemeClr>
                </a:solidFill>
              </a:rPr>
              <a:t>.</a:t>
            </a:r>
            <a:endParaRPr lang="en-GB" sz="2200" dirty="0">
              <a:solidFill>
                <a:schemeClr val="tx2">
                  <a:lumMod val="60000"/>
                  <a:lumOff val="40000"/>
                </a:schemeClr>
              </a:solidFill>
            </a:endParaRP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6" y="3736278"/>
            <a:ext cx="5399745" cy="1961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smtClean="0"/>
              <a:t>”</a:t>
            </a:r>
            <a:r>
              <a:rPr lang="en-GB" sz="2400" i="1" dirty="0" smtClean="0"/>
              <a:t>A </a:t>
            </a:r>
            <a:r>
              <a:rPr lang="en-GB" sz="2400" i="1" dirty="0"/>
              <a:t>process by which the coach, through direct discussion and guided activity, helps an individual to solve a problem, or do a task better than would otherwise have been the </a:t>
            </a:r>
            <a:r>
              <a:rPr lang="en-GB" sz="2400" i="1" dirty="0" smtClean="0"/>
              <a:t>case”</a:t>
            </a:r>
            <a:endParaRPr lang="en-GB" sz="2400" i="1" dirty="0"/>
          </a:p>
          <a:p>
            <a:pPr marL="0" indent="0">
              <a:buNone/>
            </a:pPr>
            <a:r>
              <a:rPr lang="en-GB" sz="2400" dirty="0">
                <a:solidFill>
                  <a:schemeClr val="tx2">
                    <a:lumMod val="60000"/>
                    <a:lumOff val="40000"/>
                  </a:schemeClr>
                </a:solidFill>
              </a:rPr>
              <a:t>Clutterbuck, D. and Megginson, D. and Bajer, A. (2016) </a:t>
            </a:r>
            <a:r>
              <a:rPr lang="en-GB" sz="2400" i="1" dirty="0">
                <a:solidFill>
                  <a:schemeClr val="tx2">
                    <a:lumMod val="60000"/>
                    <a:lumOff val="40000"/>
                  </a:schemeClr>
                </a:solidFill>
              </a:rPr>
              <a:t>Building and Sustaining a Coaching Culture</a:t>
            </a:r>
            <a:r>
              <a:rPr lang="en-GB" sz="2400" dirty="0">
                <a:solidFill>
                  <a:schemeClr val="tx2">
                    <a:lumMod val="60000"/>
                    <a:lumOff val="40000"/>
                  </a:schemeClr>
                </a:solidFill>
              </a:rPr>
              <a:t>. London: Chartered Institute of Personnel and Development.</a:t>
            </a:r>
          </a:p>
          <a:p>
            <a:pPr marL="0" indent="0">
              <a:buNone/>
            </a:pPr>
            <a:endParaRPr lang="en-GB" sz="2400" dirty="0"/>
          </a:p>
        </p:txBody>
      </p:sp>
      <p:sp>
        <p:nvSpPr>
          <p:cNvPr id="4" name="Title 3"/>
          <p:cNvSpPr>
            <a:spLocks noGrp="1"/>
          </p:cNvSpPr>
          <p:nvPr>
            <p:ph type="title"/>
          </p:nvPr>
        </p:nvSpPr>
        <p:spPr/>
        <p:txBody>
          <a:bodyPr/>
          <a:lstStyle/>
          <a:p>
            <a:r>
              <a:rPr lang="en-GB" dirty="0"/>
              <a:t>1.1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Defining Coaching &amp; Mentoring</a:t>
            </a:r>
          </a:p>
        </p:txBody>
      </p:sp>
      <p:sp>
        <p:nvSpPr>
          <p:cNvPr id="3" name="Content Placeholder 2"/>
          <p:cNvSpPr>
            <a:spLocks noGrp="1"/>
          </p:cNvSpPr>
          <p:nvPr>
            <p:ph type="body" orient="vert" idx="1"/>
          </p:nvPr>
        </p:nvSpPr>
        <p:spPr/>
        <p:txBody>
          <a:bodyPr>
            <a:noAutofit/>
          </a:bodyPr>
          <a:lstStyle/>
          <a:p>
            <a:pPr marL="0" indent="0">
              <a:buNone/>
            </a:pPr>
            <a:r>
              <a:rPr lang="en-GB" sz="2000" i="1" dirty="0">
                <a:latin typeface="Arial" panose="020B0604020202020204" pitchFamily="34" charset="0"/>
                <a:cs typeface="Arial" panose="020B0604020202020204" pitchFamily="34" charset="0"/>
              </a:rPr>
              <a:t>“Unlocking a persons potential to maximise their own performance.  It is helping them to learn rather than teaching </a:t>
            </a:r>
            <a:r>
              <a:rPr lang="en-GB" sz="2000" i="1" dirty="0" smtClean="0">
                <a:latin typeface="Arial" panose="020B0604020202020204" pitchFamily="34" charset="0"/>
                <a:cs typeface="Arial" panose="020B0604020202020204" pitchFamily="34" charset="0"/>
              </a:rPr>
              <a:t>them.” </a:t>
            </a:r>
            <a:r>
              <a:rPr lang="en-GB" sz="2000" dirty="0">
                <a:solidFill>
                  <a:schemeClr val="tx2">
                    <a:lumMod val="60000"/>
                    <a:lumOff val="40000"/>
                  </a:schemeClr>
                </a:solidFill>
                <a:latin typeface="Arial" panose="020B0604020202020204" pitchFamily="34" charset="0"/>
                <a:cs typeface="Arial" panose="020B0604020202020204" pitchFamily="34" charset="0"/>
              </a:rPr>
              <a:t>Whitmore, J. (2017) </a:t>
            </a:r>
            <a:r>
              <a:rPr lang="en-GB" sz="2000" i="1" dirty="0">
                <a:solidFill>
                  <a:schemeClr val="tx2">
                    <a:lumMod val="60000"/>
                    <a:lumOff val="40000"/>
                  </a:schemeClr>
                </a:solidFill>
                <a:latin typeface="Arial" panose="020B0604020202020204" pitchFamily="34" charset="0"/>
                <a:cs typeface="Arial" panose="020B0604020202020204" pitchFamily="34" charset="0"/>
              </a:rPr>
              <a:t>Coaching for Performance The Principals and Practice of Coaching and Leadership</a:t>
            </a:r>
            <a:r>
              <a:rPr lang="en-GB" sz="2000" dirty="0">
                <a:solidFill>
                  <a:schemeClr val="tx2">
                    <a:lumMod val="60000"/>
                    <a:lumOff val="40000"/>
                  </a:schemeClr>
                </a:solidFill>
                <a:latin typeface="Arial" panose="020B0604020202020204" pitchFamily="34" charset="0"/>
                <a:cs typeface="Arial" panose="020B0604020202020204" pitchFamily="34" charset="0"/>
              </a:rPr>
              <a:t> 5</a:t>
            </a:r>
            <a:r>
              <a:rPr lang="en-GB" sz="2000" baseline="30000" dirty="0">
                <a:solidFill>
                  <a:schemeClr val="tx2">
                    <a:lumMod val="60000"/>
                    <a:lumOff val="40000"/>
                  </a:schemeClr>
                </a:solidFill>
                <a:latin typeface="Arial" panose="020B0604020202020204" pitchFamily="34" charset="0"/>
                <a:cs typeface="Arial" panose="020B0604020202020204" pitchFamily="34" charset="0"/>
              </a:rPr>
              <a:t>th</a:t>
            </a:r>
            <a:r>
              <a:rPr lang="en-GB" sz="2000" dirty="0">
                <a:solidFill>
                  <a:schemeClr val="tx2">
                    <a:lumMod val="60000"/>
                    <a:lumOff val="40000"/>
                  </a:schemeClr>
                </a:solidFill>
                <a:latin typeface="Arial" panose="020B0604020202020204" pitchFamily="34" charset="0"/>
                <a:cs typeface="Arial" panose="020B0604020202020204" pitchFamily="34" charset="0"/>
              </a:rPr>
              <a:t> Ed. London: Nicholas Brealey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“Coaching is a human </a:t>
            </a:r>
            <a:r>
              <a:rPr lang="en-GB" sz="2000" i="1" dirty="0" smtClean="0">
                <a:latin typeface="Arial" panose="020B0604020202020204" pitchFamily="34" charset="0"/>
                <a:cs typeface="Arial" panose="020B0604020202020204" pitchFamily="34" charset="0"/>
              </a:rPr>
              <a:t>development </a:t>
            </a:r>
            <a:r>
              <a:rPr lang="en-GB" sz="2000" i="1" dirty="0">
                <a:latin typeface="Arial" panose="020B0604020202020204" pitchFamily="34" charset="0"/>
                <a:cs typeface="Arial" panose="020B0604020202020204" pitchFamily="34" charset="0"/>
              </a:rPr>
              <a:t>process that involves structured, focused interaction and the use of appropriate strategies, tools and techniques to promote desirable and sustainable change for the benefit of the client and potentially for other stakeholders</a:t>
            </a:r>
            <a:r>
              <a:rPr lang="en-GB" sz="2000" dirty="0">
                <a:latin typeface="Arial" panose="020B0604020202020204" pitchFamily="34" charset="0"/>
                <a:cs typeface="Arial" panose="020B0604020202020204" pitchFamily="34" charset="0"/>
              </a:rPr>
              <a:t>” </a:t>
            </a:r>
            <a:r>
              <a:rPr lang="en-GB" sz="2000" dirty="0">
                <a:solidFill>
                  <a:schemeClr val="tx2">
                    <a:lumMod val="60000"/>
                    <a:lumOff val="40000"/>
                  </a:schemeClr>
                </a:solidFill>
                <a:latin typeface="Arial" panose="020B0604020202020204" pitchFamily="34" charset="0"/>
                <a:cs typeface="Arial" panose="020B0604020202020204" pitchFamily="34" charset="0"/>
              </a:rPr>
              <a:t>(Grant, A.M. (2013) The </a:t>
            </a:r>
            <a:r>
              <a:rPr lang="en-GB" sz="2000" dirty="0" smtClean="0">
                <a:solidFill>
                  <a:schemeClr val="tx2">
                    <a:lumMod val="60000"/>
                    <a:lumOff val="40000"/>
                  </a:schemeClr>
                </a:solidFill>
                <a:latin typeface="Arial" panose="020B0604020202020204" pitchFamily="34" charset="0"/>
                <a:cs typeface="Arial" panose="020B0604020202020204" pitchFamily="34" charset="0"/>
              </a:rPr>
              <a:t>Efficacy </a:t>
            </a:r>
            <a:r>
              <a:rPr lang="en-GB" sz="2000" dirty="0">
                <a:solidFill>
                  <a:schemeClr val="tx2">
                    <a:lumMod val="60000"/>
                    <a:lumOff val="40000"/>
                  </a:schemeClr>
                </a:solidFill>
                <a:latin typeface="Arial" panose="020B0604020202020204" pitchFamily="34" charset="0"/>
                <a:cs typeface="Arial" panose="020B0604020202020204" pitchFamily="34" charset="0"/>
              </a:rPr>
              <a:t>of Coaching. In J. Passmore, D. Peterson, &amp; T. Freire (Eds),  The Wiley-Blackwell Handbook of the Psychology of Coaching and Mentoring. Chichester: Wiley-Blackwell</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fontScale="92500" lnSpcReduction="10000"/>
          </a:bodyPr>
          <a:lstStyle/>
          <a:p>
            <a:pPr marL="0" indent="0">
              <a:buNone/>
            </a:pPr>
            <a:r>
              <a:rPr lang="en-GB" sz="2400" dirty="0"/>
              <a:t>		"</a:t>
            </a:r>
            <a:r>
              <a:rPr lang="en-GB" sz="2400" b="1" i="1" dirty="0"/>
              <a:t>Coaching isn’t mentoring</a:t>
            </a:r>
            <a:r>
              <a:rPr lang="en-GB" sz="2400" i="1" dirty="0"/>
              <a:t> as mentoring calls 		for the lead person to have reached the 			heights of performance themselves. </a:t>
            </a:r>
            <a:r>
              <a:rPr lang="en-GB" sz="2400" b="1" i="1" dirty="0"/>
              <a:t>Coaching 		isn’t teaching</a:t>
            </a:r>
            <a:r>
              <a:rPr lang="en-GB" sz="2400" i="1" dirty="0"/>
              <a:t> which relies too heavily on one 		way transfer of information. Coaching is different and the first fundamental of coaching is in </a:t>
            </a:r>
            <a:r>
              <a:rPr lang="en-GB" sz="2400" b="1" i="1" dirty="0"/>
              <a:t>the mindset</a:t>
            </a:r>
            <a:r>
              <a:rPr lang="en-GB" sz="2400" i="1" dirty="0"/>
              <a:t>....In a corporate world which has multiple priorities and financial targets, it’s easier and faster to be directive but </a:t>
            </a:r>
            <a:r>
              <a:rPr lang="en-GB" sz="2400" b="1" i="1" dirty="0"/>
              <a:t>greater long term rewards</a:t>
            </a:r>
            <a:r>
              <a:rPr lang="en-GB" sz="2400" i="1" dirty="0"/>
              <a:t> are there if you help people to solve problems for themselves.”</a:t>
            </a:r>
            <a:r>
              <a:rPr lang="en-GB" sz="2400" i="1" dirty="0">
                <a:hlinkClick r:id="rId4"/>
              </a:rPr>
              <a:t> </a:t>
            </a:r>
            <a:r>
              <a:rPr lang="en-GB" sz="2400" dirty="0">
                <a:hlinkClick r:id="rId4"/>
              </a:rPr>
              <a:t>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spTree>
    <p:extLst>
      <p:ext uri="{BB962C8B-B14F-4D97-AF65-F5344CB8AC3E}">
        <p14:creationId xmlns:p14="http://schemas.microsoft.com/office/powerpoint/2010/main" val="13753654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1.1 Some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p:txBody>
          <a:bodyPr/>
          <a:lstStyle/>
          <a:p>
            <a:r>
              <a:rPr lang="en-GB" dirty="0">
                <a:solidFill>
                  <a:srgbClr val="FFFF00"/>
                </a:solidFill>
              </a:rPr>
              <a:t>Coaching is……</a:t>
            </a:r>
          </a:p>
          <a:p>
            <a:pPr lvl="1"/>
            <a:r>
              <a:rPr lang="en-GB" i="1" dirty="0">
                <a:solidFill>
                  <a:srgbClr val="FFFF00"/>
                </a:solidFill>
              </a:rPr>
              <a:t>“Helping to clear the fog so a person can see the future more clearly”</a:t>
            </a:r>
          </a:p>
          <a:p>
            <a:endParaRPr lang="en-GB" dirty="0"/>
          </a:p>
          <a:p>
            <a:r>
              <a:rPr lang="en-GB" dirty="0">
                <a:solidFill>
                  <a:schemeClr val="bg1"/>
                </a:solidFill>
              </a:rPr>
              <a:t>Mentoring is…..</a:t>
            </a:r>
          </a:p>
          <a:p>
            <a:pPr lvl="1"/>
            <a:r>
              <a:rPr lang="en-GB" i="1" dirty="0">
                <a:solidFill>
                  <a:schemeClr val="bg1"/>
                </a:solidFill>
              </a:rPr>
              <a:t>“putting a metaphorical arm around someone’s shoulder”</a:t>
            </a:r>
          </a:p>
        </p:txBody>
      </p:sp>
      <p:sp>
        <p:nvSpPr>
          <p:cNvPr id="4" name="Slide Number Placeholder 3">
            <a:extLst>
              <a:ext uri="{FF2B5EF4-FFF2-40B4-BE49-F238E27FC236}">
                <a16:creationId xmlns:a16="http://schemas.microsoft.com/office/drawing/2014/main" id="{5FA5FAF8-22A8-4F64-BF7C-A48A4D25C71C}"/>
              </a:ext>
            </a:extLst>
          </p:cNvPr>
          <p:cNvSpPr>
            <a:spLocks noGrp="1"/>
          </p:cNvSpPr>
          <p:nvPr>
            <p:ph type="sldNum" sz="quarter" idx="12"/>
          </p:nvPr>
        </p:nvSpPr>
        <p:spPr/>
        <p:txBody>
          <a:bodyPr/>
          <a:lstStyle/>
          <a:p>
            <a:fld id="{52FDA02B-BF34-7544-A3A9-0AF7321814F0}" type="slidenum">
              <a:rPr lang="en-GB" altLang="x-none" smtClean="0"/>
              <a:pPr/>
              <a:t>13</a:t>
            </a:fld>
            <a:endParaRPr lang="en-GB" altLang="x-none"/>
          </a:p>
        </p:txBody>
      </p:sp>
    </p:spTree>
    <p:extLst>
      <p:ext uri="{BB962C8B-B14F-4D97-AF65-F5344CB8AC3E}">
        <p14:creationId xmlns:p14="http://schemas.microsoft.com/office/powerpoint/2010/main" val="8092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a:t>
            </a:r>
            <a:r>
              <a:rPr lang="en-GB" sz="2400" dirty="0" smtClean="0"/>
              <a:t>real and lasting </a:t>
            </a:r>
            <a:r>
              <a:rPr lang="en-GB" sz="2400" dirty="0"/>
              <a:t>change.</a:t>
            </a:r>
          </a:p>
          <a:p>
            <a:pPr>
              <a:buFont typeface="Wingdings" pitchFamily="2" charset="2"/>
              <a:buChar char="§"/>
            </a:pPr>
            <a:r>
              <a:rPr lang="en-GB" sz="2400" dirty="0"/>
              <a:t>Use questioning techniques to </a:t>
            </a:r>
            <a:r>
              <a:rPr lang="en-GB" sz="2400" dirty="0" smtClean="0"/>
              <a:t>facilitate an </a:t>
            </a:r>
            <a:r>
              <a:rPr lang="en-GB" sz="2400" dirty="0"/>
              <a:t>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Defining Coaching &amp; Mentoring</a:t>
            </a:r>
          </a:p>
        </p:txBody>
      </p:sp>
      <p:sp>
        <p:nvSpPr>
          <p:cNvPr id="3" name="Vertical Text Placeholder 2"/>
          <p:cNvSpPr>
            <a:spLocks noGrp="1"/>
          </p:cNvSpPr>
          <p:nvPr>
            <p:ph type="body" orient="vert" idx="1"/>
          </p:nvPr>
        </p:nvSpPr>
        <p:spPr/>
        <p:txBody>
          <a:bodyPr>
            <a:normAutofit fontScale="55000" lnSpcReduction="20000"/>
          </a:bodyPr>
          <a:lstStyle/>
          <a:p>
            <a:pPr marL="514350" lvl="0" indent="-514350">
              <a:buAutoNum type="arabicPeriod"/>
            </a:pPr>
            <a:r>
              <a:rPr lang="en-GB" b="1" dirty="0" smtClean="0"/>
              <a:t>It’s </a:t>
            </a:r>
            <a:r>
              <a:rPr lang="en-GB" b="1" dirty="0"/>
              <a:t>best to be coached by my line manager or someone that knows me </a:t>
            </a:r>
            <a:r>
              <a:rPr lang="en-GB" b="1" dirty="0" smtClean="0"/>
              <a:t>well.</a:t>
            </a:r>
            <a:endParaRPr lang="en-GB" dirty="0"/>
          </a:p>
          <a:p>
            <a:pPr marL="514350" lvl="0" indent="-514350">
              <a:buAutoNum type="arabicPeriod"/>
            </a:pPr>
            <a:r>
              <a:rPr lang="en-GB" b="1" dirty="0" smtClean="0"/>
              <a:t>I </a:t>
            </a:r>
            <a:r>
              <a:rPr lang="en-GB" b="1" dirty="0"/>
              <a:t>can be coached by a </a:t>
            </a:r>
            <a:r>
              <a:rPr lang="en-GB" b="1" dirty="0" smtClean="0"/>
              <a:t>stranger.</a:t>
            </a:r>
            <a:endParaRPr lang="en-GB" dirty="0"/>
          </a:p>
          <a:p>
            <a:pPr marL="514350" lvl="0" indent="-514350">
              <a:buAutoNum type="arabicPeriod"/>
            </a:pPr>
            <a:r>
              <a:rPr lang="en-GB" b="1" dirty="0" smtClean="0"/>
              <a:t>My </a:t>
            </a:r>
            <a:r>
              <a:rPr lang="en-GB" b="1" dirty="0"/>
              <a:t>coach will tell me exactly what to </a:t>
            </a:r>
            <a:r>
              <a:rPr lang="en-GB" b="1" dirty="0" smtClean="0"/>
              <a:t>do.</a:t>
            </a:r>
            <a:endParaRPr lang="en-GB" dirty="0"/>
          </a:p>
          <a:p>
            <a:pPr marL="514350" lvl="0" indent="-514350">
              <a:buAutoNum type="arabicPeriod"/>
            </a:pPr>
            <a:r>
              <a:rPr lang="en-GB" b="1" dirty="0" smtClean="0"/>
              <a:t>My </a:t>
            </a:r>
            <a:r>
              <a:rPr lang="en-GB" b="1" dirty="0"/>
              <a:t>coach will help me to identify the best solutions for me.</a:t>
            </a:r>
            <a:r>
              <a:rPr lang="en-GB" dirty="0"/>
              <a:t> </a:t>
            </a:r>
            <a:endParaRPr lang="en-GB" dirty="0" smtClean="0"/>
          </a:p>
          <a:p>
            <a:pPr marL="514350" lvl="0" indent="-514350">
              <a:buAutoNum type="arabicPeriod"/>
            </a:pPr>
            <a:r>
              <a:rPr lang="en-GB" b="1" dirty="0" smtClean="0"/>
              <a:t>My </a:t>
            </a:r>
            <a:r>
              <a:rPr lang="en-GB" b="1" dirty="0"/>
              <a:t>coach will help me to get to the deep rooted personal issues that are effecting </a:t>
            </a:r>
            <a:r>
              <a:rPr lang="en-GB" b="1" dirty="0" smtClean="0"/>
              <a:t>me.</a:t>
            </a:r>
            <a:endParaRPr lang="en-GB" dirty="0"/>
          </a:p>
          <a:p>
            <a:pPr marL="514350" lvl="0" indent="-514350">
              <a:buAutoNum type="arabicPeriod"/>
            </a:pPr>
            <a:r>
              <a:rPr lang="en-GB" b="1" dirty="0" smtClean="0"/>
              <a:t>Coaching is only needed for ‘problem’ employees.</a:t>
            </a:r>
            <a:r>
              <a:rPr lang="en-GB" dirty="0" smtClean="0"/>
              <a:t> </a:t>
            </a:r>
          </a:p>
          <a:p>
            <a:pPr marL="514350" lvl="0" indent="-514350">
              <a:buAutoNum type="arabicPeriod"/>
            </a:pPr>
            <a:r>
              <a:rPr lang="en-GB" b="1" dirty="0" smtClean="0"/>
              <a:t>My </a:t>
            </a:r>
            <a:r>
              <a:rPr lang="en-GB" b="1" dirty="0"/>
              <a:t>coach should have a background and experience similar to </a:t>
            </a:r>
            <a:r>
              <a:rPr lang="en-GB" b="1" dirty="0" smtClean="0"/>
              <a:t>mine.</a:t>
            </a:r>
            <a:endParaRPr lang="en-GB" dirty="0"/>
          </a:p>
          <a:p>
            <a:pPr marL="514350" lvl="0" indent="-514350">
              <a:buAutoNum type="arabicPeriod"/>
            </a:pPr>
            <a:r>
              <a:rPr lang="en-GB" b="1" dirty="0" smtClean="0"/>
              <a:t>Not </a:t>
            </a:r>
            <a:r>
              <a:rPr lang="en-GB" b="1" dirty="0"/>
              <a:t>everyone can be coached.</a:t>
            </a:r>
            <a:r>
              <a:rPr lang="en-GB" dirty="0"/>
              <a:t> </a:t>
            </a:r>
            <a:endParaRPr lang="en-GB" dirty="0" smtClean="0"/>
          </a:p>
          <a:p>
            <a:pPr marL="514350" lvl="0" indent="-514350">
              <a:buAutoNum type="arabicPeriod"/>
            </a:pPr>
            <a:r>
              <a:rPr lang="en-GB" b="1" dirty="0" smtClean="0"/>
              <a:t>Coaching is the same as mentoring.</a:t>
            </a:r>
            <a:endParaRPr lang="en-GB" dirty="0" smtClean="0"/>
          </a:p>
          <a:p>
            <a:pPr marL="514350" lvl="0" indent="-514350">
              <a:buAutoNum type="arabicPeriod"/>
            </a:pPr>
            <a:r>
              <a:rPr lang="en-GB" b="1" dirty="0" smtClean="0"/>
              <a:t>Coaching takes a lot of time.</a:t>
            </a:r>
            <a:r>
              <a:rPr lang="en-GB" dirty="0" smtClean="0"/>
              <a:t> </a:t>
            </a:r>
          </a:p>
          <a:p>
            <a:pPr marL="514350" lvl="0" indent="-514350">
              <a:buAutoNum type="arabicPeriod"/>
            </a:pPr>
            <a:r>
              <a:rPr lang="en-GB" b="1" dirty="0" smtClean="0"/>
              <a:t>It’s </a:t>
            </a:r>
            <a:r>
              <a:rPr lang="en-GB" b="1" dirty="0"/>
              <a:t>the same as just giving </a:t>
            </a:r>
            <a:r>
              <a:rPr lang="en-GB" b="1" dirty="0" smtClean="0"/>
              <a:t>feedback.</a:t>
            </a:r>
            <a:endParaRPr lang="en-GB" dirty="0"/>
          </a:p>
          <a:p>
            <a:pPr marL="514350" lvl="0" indent="-514350">
              <a:buAutoNum type="arabicPeriod"/>
            </a:pPr>
            <a:r>
              <a:rPr lang="en-GB" b="1" dirty="0" smtClean="0"/>
              <a:t>I am </a:t>
            </a:r>
            <a:r>
              <a:rPr lang="en-GB" b="1" dirty="0"/>
              <a:t>able to coach people more senior then me.</a:t>
            </a:r>
            <a:endParaRPr lang="en-GB" dirty="0"/>
          </a:p>
          <a:p>
            <a:endParaRPr lang="en-GB" dirty="0"/>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
        <p:nvSpPr>
          <p:cNvPr id="5" name="Vertical Text Placeholder 4"/>
          <p:cNvSpPr>
            <a:spLocks noGrp="1"/>
          </p:cNvSpPr>
          <p:nvPr>
            <p:ph type="body" orient="vert" idx="13"/>
          </p:nvPr>
        </p:nvSpPr>
        <p:spPr/>
        <p:txBody>
          <a:bodyPr/>
          <a:lstStyle/>
          <a:p>
            <a:pPr marL="0" indent="0">
              <a:buNone/>
            </a:pPr>
            <a:r>
              <a:rPr lang="en-GB" dirty="0" smtClean="0"/>
              <a:t>Fact or fiction? </a:t>
            </a:r>
            <a:endParaRPr lang="en-GB" dirty="0"/>
          </a:p>
        </p:txBody>
      </p:sp>
    </p:spTree>
    <p:extLst>
      <p:ext uri="{BB962C8B-B14F-4D97-AF65-F5344CB8AC3E}">
        <p14:creationId xmlns:p14="http://schemas.microsoft.com/office/powerpoint/2010/main"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92D050"/>
                                      </p:to>
                                    </p:animClr>
                                    <p:animClr clrSpc="rgb" dir="cw">
                                      <p:cBhvr>
                                        <p:cTn id="14" dur="500" fill="hold"/>
                                        <p:tgtEl>
                                          <p:spTgt spid="3">
                                            <p:txEl>
                                              <p:pRg st="1" end="1"/>
                                            </p:txEl>
                                          </p:spTgt>
                                        </p:tgtEl>
                                        <p:attrNameLst>
                                          <p:attrName>fillcolor</p:attrName>
                                        </p:attrNameLst>
                                      </p:cBhvr>
                                      <p:to>
                                        <a:srgbClr val="92D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92D050"/>
                                      </p:to>
                                    </p:animClr>
                                    <p:animClr clrSpc="rgb" dir="cw">
                                      <p:cBhvr>
                                        <p:cTn id="28" dur="500" fill="hold"/>
                                        <p:tgtEl>
                                          <p:spTgt spid="3">
                                            <p:txEl>
                                              <p:pRg st="3" end="3"/>
                                            </p:txEl>
                                          </p:spTgt>
                                        </p:tgtEl>
                                        <p:attrNameLst>
                                          <p:attrName>fillcolor</p:attrName>
                                        </p:attrNameLst>
                                      </p:cBhvr>
                                      <p:to>
                                        <a:srgbClr val="92D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92D050"/>
                                      </p:to>
                                    </p:animClr>
                                    <p:animClr clrSpc="rgb" dir="cw">
                                      <p:cBhvr>
                                        <p:cTn id="56" dur="500" fill="hold"/>
                                        <p:tgtEl>
                                          <p:spTgt spid="3">
                                            <p:txEl>
                                              <p:pRg st="7" end="7"/>
                                            </p:txEl>
                                          </p:spTgt>
                                        </p:tgtEl>
                                        <p:attrNameLst>
                                          <p:attrName>fillcolor</p:attrName>
                                        </p:attrNameLst>
                                      </p:cBhvr>
                                      <p:to>
                                        <a:srgbClr val="92D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92D050"/>
                                      </p:to>
                                    </p:animClr>
                                    <p:animClr clrSpc="rgb" dir="cw">
                                      <p:cBhvr>
                                        <p:cTn id="77" dur="500" fill="hold"/>
                                        <p:tgtEl>
                                          <p:spTgt spid="3">
                                            <p:txEl>
                                              <p:pRg st="10" end="10"/>
                                            </p:txEl>
                                          </p:spTgt>
                                        </p:tgtEl>
                                        <p:attrNameLst>
                                          <p:attrName>fillcolor</p:attrName>
                                        </p:attrNameLst>
                                      </p:cBhvr>
                                      <p:to>
                                        <a:srgbClr val="92D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92D050"/>
                                      </p:to>
                                    </p:animClr>
                                    <p:animClr clrSpc="rgb" dir="cw">
                                      <p:cBhvr>
                                        <p:cTn id="84" dur="500" fill="hold"/>
                                        <p:tgtEl>
                                          <p:spTgt spid="3">
                                            <p:txEl>
                                              <p:pRg st="11" end="11"/>
                                            </p:txEl>
                                          </p:spTgt>
                                        </p:tgtEl>
                                        <p:attrNameLst>
                                          <p:attrName>fillcolor</p:attrName>
                                        </p:attrNameLst>
                                      </p:cBhvr>
                                      <p:to>
                                        <a:srgbClr val="92D05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2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p>
          <a:p>
            <a:pPr marL="0" indent="0" algn="just">
              <a:lnSpc>
                <a:spcPct val="100000"/>
              </a:lnSpc>
              <a:spcBef>
                <a:spcPts val="0"/>
              </a:spcBef>
              <a:spcAft>
                <a:spcPts val="0"/>
              </a:spcAft>
              <a:buNone/>
            </a:pPr>
            <a:endParaRPr lang="en-GB" sz="1600" b="1" dirty="0"/>
          </a:p>
          <a:p>
            <a:pPr>
              <a:lnSpc>
                <a:spcPct val="100000"/>
              </a:lnSpc>
              <a:spcBef>
                <a:spcPts val="0"/>
              </a:spcBef>
              <a:spcAft>
                <a:spcPts val="0"/>
              </a:spcAft>
              <a:buFont typeface="Wingdings" pitchFamily="2" charset="2"/>
              <a:buChar char="§"/>
            </a:pPr>
            <a:r>
              <a:rPr lang="en-GB" sz="1600" b="1" dirty="0"/>
              <a:t> Task 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a:t>  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xEl>
                                              <p:pRg st="6" end="6"/>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18</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19</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2000"/>
                                        <p:tgtEl>
                                          <p:spTgt spid="6">
                                            <p:bg/>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2000"/>
                                        <p:tgtEl>
                                          <p:spTgt spid="6">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2000"/>
                                        <p:tgtEl>
                                          <p:spTgt spid="6">
                                            <p:txEl>
                                              <p:pRg st="1" end="1"/>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2000"/>
                                        <p:tgtEl>
                                          <p:spTgt spid="6">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20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bg/>
                                          </p:spTgt>
                                        </p:tgtEl>
                                        <p:attrNameLst>
                                          <p:attrName>style.visibility</p:attrName>
                                        </p:attrNameLst>
                                      </p:cBhvr>
                                      <p:to>
                                        <p:strVal val="visible"/>
                                      </p:to>
                                    </p:set>
                                    <p:animEffect transition="in" filter="fade">
                                      <p:cBhvr>
                                        <p:cTn id="43" dur="2000"/>
                                        <p:tgtEl>
                                          <p:spTgt spid="7">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fade">
                                      <p:cBhvr>
                                        <p:cTn id="48" dur="2000"/>
                                        <p:tgtEl>
                                          <p:spTgt spid="7">
                                            <p:txEl>
                                              <p:pRg st="0" end="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2000"/>
                                        <p:tgtEl>
                                          <p:spTgt spid="7">
                                            <p:txEl>
                                              <p:pRg st="1" end="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xEl>
                                              <p:pRg st="2" end="2"/>
                                            </p:txEl>
                                          </p:spTgt>
                                        </p:tgtEl>
                                        <p:attrNameLst>
                                          <p:attrName>style.visibility</p:attrName>
                                        </p:attrNameLst>
                                      </p:cBhvr>
                                      <p:to>
                                        <p:strVal val="visible"/>
                                      </p:to>
                                    </p:set>
                                    <p:animEffect transition="in" filter="fade">
                                      <p:cBhvr>
                                        <p:cTn id="54" dur="2000"/>
                                        <p:tgtEl>
                                          <p:spTgt spid="7">
                                            <p:txEl>
                                              <p:pRg st="2" end="2"/>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7">
                                            <p:txEl>
                                              <p:pRg st="3" end="3"/>
                                            </p:txEl>
                                          </p:spTgt>
                                        </p:tgtEl>
                                        <p:attrNameLst>
                                          <p:attrName>style.visibility</p:attrName>
                                        </p:attrNameLst>
                                      </p:cBhvr>
                                      <p:to>
                                        <p:strVal val="visible"/>
                                      </p:to>
                                    </p:set>
                                    <p:animEffect transition="in" filter="fade">
                                      <p:cBhvr>
                                        <p:cTn id="57" dur="2000"/>
                                        <p:tgtEl>
                                          <p:spTgt spid="7">
                                            <p:txEl>
                                              <p:pRg st="3" end="3"/>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txEl>
                                              <p:pRg st="4" end="4"/>
                                            </p:txEl>
                                          </p:spTgt>
                                        </p:tgtEl>
                                        <p:attrNameLst>
                                          <p:attrName>style.visibility</p:attrName>
                                        </p:attrNameLst>
                                      </p:cBhvr>
                                      <p:to>
                                        <p:strVal val="visible"/>
                                      </p:to>
                                    </p:set>
                                    <p:animEffect transition="in" filter="fade">
                                      <p:cBhvr>
                                        <p:cTn id="6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Vertical Text Placeholder 8"/>
          <p:cNvSpPr>
            <a:spLocks noGrp="1"/>
          </p:cNvSpPr>
          <p:nvPr>
            <p:ph type="body" orient="vert" idx="13"/>
          </p:nvPr>
        </p:nvSpPr>
        <p:spPr>
          <a:xfrm>
            <a:off x="406146" y="831362"/>
            <a:ext cx="8317230" cy="1229485"/>
          </a:xfrm>
        </p:spPr>
        <p:txBody>
          <a:bodyPr/>
          <a:lstStyle/>
          <a:p>
            <a:pPr>
              <a:buNone/>
            </a:pPr>
            <a:r>
              <a:rPr lang="en-GB" dirty="0"/>
              <a:t>7 </a:t>
            </a:r>
            <a:r>
              <a:rPr lang="en-GB" dirty="0" smtClean="0"/>
              <a:t>Powerful </a:t>
            </a:r>
            <a:r>
              <a:rPr lang="en-GB" dirty="0"/>
              <a:t>Questions</a:t>
            </a:r>
          </a:p>
          <a:p>
            <a:pPr>
              <a:buNone/>
            </a:pPr>
            <a:endParaRPr lang="en-GB" dirty="0"/>
          </a:p>
        </p:txBody>
      </p:sp>
      <p:pic>
        <p:nvPicPr>
          <p:cNvPr id="4" name="Picture 3">
            <a:extLst>
              <a:ext uri="{FF2B5EF4-FFF2-40B4-BE49-F238E27FC236}">
                <a16:creationId xmlns:a16="http://schemas.microsoft.com/office/drawing/2014/main" id="{CD2AC42F-4879-418A-98A5-9071703C20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83880" y="1844825"/>
            <a:ext cx="3888432" cy="3615465"/>
          </a:xfrm>
          <a:prstGeom prst="rect">
            <a:avLst/>
          </a:prstGeom>
        </p:spPr>
      </p:pic>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4" tooltip="http://bluesyemre.com/2013/01/10/20-ideas-for-content-that-people-love-to-share-on-social-media"/>
              </a:rPr>
              <a:t>This Photo</a:t>
            </a:r>
            <a:r>
              <a:rPr lang="en-GB" sz="900"/>
              <a:t> by Unknown Author is licensed under </a:t>
            </a:r>
            <a:r>
              <a:rPr lang="en-GB" sz="900">
                <a:hlinkClick r:id="rId5" tooltip="https://creativecommons.org/licenses/by/3.0/"/>
              </a:rPr>
              <a:t>CC BY</a:t>
            </a:r>
            <a:endParaRPr lang="en-GB" sz="900"/>
          </a:p>
        </p:txBody>
      </p:sp>
      <p:sp>
        <p:nvSpPr>
          <p:cNvPr id="6" name="TextBox 5"/>
          <p:cNvSpPr txBox="1"/>
          <p:nvPr/>
        </p:nvSpPr>
        <p:spPr>
          <a:xfrm>
            <a:off x="4564761" y="2060848"/>
            <a:ext cx="4158615" cy="4093428"/>
          </a:xfrm>
          <a:prstGeom prst="rect">
            <a:avLst/>
          </a:prstGeom>
          <a:noFill/>
        </p:spPr>
        <p:txBody>
          <a:bodyPr wrap="square" rtlCol="0">
            <a:spAutoFit/>
          </a:bodyPr>
          <a:lstStyle/>
          <a:p>
            <a:pPr marL="457200" indent="-457200">
              <a:buAutoNum type="arabicPeriod"/>
            </a:pPr>
            <a:r>
              <a:rPr lang="en-GB" sz="2000" dirty="0" smtClean="0"/>
              <a:t>What is on your mind?</a:t>
            </a:r>
          </a:p>
          <a:p>
            <a:pPr marL="457200" indent="-457200">
              <a:buAutoNum type="arabicPeriod"/>
            </a:pPr>
            <a:r>
              <a:rPr lang="en-GB" sz="2000" dirty="0" smtClean="0"/>
              <a:t>And what else?</a:t>
            </a:r>
          </a:p>
          <a:p>
            <a:pPr marL="457200" indent="-457200">
              <a:buAutoNum type="arabicPeriod"/>
            </a:pPr>
            <a:r>
              <a:rPr lang="en-GB" sz="2000" dirty="0" smtClean="0"/>
              <a:t>What’s the real challenge here for you?</a:t>
            </a:r>
          </a:p>
          <a:p>
            <a:pPr marL="457200" indent="-457200">
              <a:buAutoNum type="arabicPeriod"/>
            </a:pPr>
            <a:r>
              <a:rPr lang="en-GB" sz="2000" dirty="0" smtClean="0"/>
              <a:t>What do you want?</a:t>
            </a:r>
          </a:p>
          <a:p>
            <a:pPr marL="457200" indent="-457200">
              <a:buAutoNum type="arabicPeriod"/>
            </a:pPr>
            <a:r>
              <a:rPr lang="en-GB" sz="2000" dirty="0" smtClean="0"/>
              <a:t>How can I help?</a:t>
            </a:r>
          </a:p>
          <a:p>
            <a:pPr marL="457200" indent="-457200">
              <a:buAutoNum type="arabicPeriod"/>
            </a:pPr>
            <a:r>
              <a:rPr lang="en-GB" sz="2000" dirty="0" smtClean="0"/>
              <a:t>If you’re saying yes to this, what are you saying no to?</a:t>
            </a:r>
          </a:p>
          <a:p>
            <a:pPr marL="457200" indent="-457200">
              <a:buAutoNum type="arabicPeriod"/>
            </a:pPr>
            <a:r>
              <a:rPr lang="en-GB" sz="2000" dirty="0" smtClean="0"/>
              <a:t>What is most useful for you?</a:t>
            </a:r>
          </a:p>
          <a:p>
            <a:pPr marL="457200" indent="-457200">
              <a:buAutoNum type="arabicPeriod"/>
            </a:pPr>
            <a:endParaRPr lang="en-GB" sz="1600" dirty="0">
              <a:solidFill>
                <a:schemeClr val="tx2"/>
              </a:solidFill>
            </a:endParaRPr>
          </a:p>
          <a:p>
            <a:r>
              <a:rPr lang="en-GB" sz="1200" dirty="0" err="1">
                <a:solidFill>
                  <a:schemeClr val="tx2"/>
                </a:solidFill>
              </a:rPr>
              <a:t>Stanier</a:t>
            </a:r>
            <a:r>
              <a:rPr lang="en-GB" sz="1200" dirty="0">
                <a:solidFill>
                  <a:schemeClr val="tx2"/>
                </a:solidFill>
              </a:rPr>
              <a:t>, M  </a:t>
            </a:r>
            <a:r>
              <a:rPr lang="en-GB" sz="1200" dirty="0" smtClean="0">
                <a:solidFill>
                  <a:schemeClr val="tx2"/>
                </a:solidFill>
              </a:rPr>
              <a:t>(2016), </a:t>
            </a:r>
            <a:r>
              <a:rPr lang="en-GB" sz="1200" dirty="0">
                <a:solidFill>
                  <a:schemeClr val="tx2"/>
                </a:solidFill>
              </a:rPr>
              <a:t> </a:t>
            </a:r>
            <a:r>
              <a:rPr lang="en-GB" sz="1200" i="1" dirty="0">
                <a:solidFill>
                  <a:schemeClr val="tx2"/>
                </a:solidFill>
              </a:rPr>
              <a:t>The coaching habit : say less, ask more &amp; change the way you lead forever.</a:t>
            </a:r>
            <a:r>
              <a:rPr lang="en-GB" sz="1200" dirty="0">
                <a:solidFill>
                  <a:schemeClr val="tx2"/>
                </a:solidFill>
              </a:rPr>
              <a:t>  Box of Crayons Press Toronto, ON</a:t>
            </a:r>
          </a:p>
          <a:p>
            <a:endParaRPr lang="en-GB" sz="2000" dirty="0"/>
          </a:p>
        </p:txBody>
      </p:sp>
      <p:sp>
        <p:nvSpPr>
          <p:cNvPr id="3" name="Title 2"/>
          <p:cNvSpPr>
            <a:spLocks noGrp="1"/>
          </p:cNvSpPr>
          <p:nvPr>
            <p:ph type="title"/>
          </p:nvPr>
        </p:nvSpPr>
        <p:spPr>
          <a:xfrm>
            <a:off x="449961" y="262074"/>
            <a:ext cx="8229600" cy="569289"/>
          </a:xfrm>
        </p:spPr>
        <p:txBody>
          <a:bodyPr>
            <a:normAutofit fontScale="90000"/>
          </a:bodyPr>
          <a:lstStyle/>
          <a:p>
            <a:r>
              <a:rPr lang="en-GB" dirty="0" smtClean="0"/>
              <a:t>The Coaching Habit:  </a:t>
            </a:r>
            <a:endParaRPr lang="en-GB" dirty="0"/>
          </a:p>
        </p:txBody>
      </p:sp>
    </p:spTree>
    <p:extLst>
      <p:ext uri="{BB962C8B-B14F-4D97-AF65-F5344CB8AC3E}">
        <p14:creationId xmlns:p14="http://schemas.microsoft.com/office/powerpoint/2010/main" val="19536066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1.2  </a:t>
            </a:r>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r>
              <a:rPr lang="en-GB" dirty="0"/>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1"/>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10000"/>
          </a:bodyPr>
          <a:lstStyle/>
          <a:p>
            <a:pPr marL="0" indent="0">
              <a:buNone/>
            </a:pPr>
            <a:endParaRPr lang="en-GB" sz="2800" dirty="0"/>
          </a:p>
          <a:p>
            <a:pPr marL="0" indent="0">
              <a:buNone/>
            </a:pPr>
            <a:r>
              <a:rPr lang="en-GB" sz="2600" i="1" dirty="0"/>
              <a:t>“There are obvious similarities between coaches and therapists.  Both do a lot of talking and listening, both deal with people’s problems.  However, while coaching and therapy work in similar areas, they are not the same thing.  Coaching supports general life situations, improving  our performance and creating desirable results.  Therapy normally focuses on specific, significant problems e.g. trauma, mental illness, etc</a:t>
            </a:r>
            <a:r>
              <a:rPr lang="en-GB" sz="2600" i="1" dirty="0" smtClean="0"/>
              <a:t>.”</a:t>
            </a:r>
            <a:endParaRPr lang="en-GB" sz="2600" i="1"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124745"/>
            <a:ext cx="8318832" cy="45448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Coaching compared to counselling therapy:</a:t>
            </a:r>
          </a:p>
          <a:p>
            <a:pPr marL="0" indent="0">
              <a:buNone/>
            </a:pPr>
            <a:endParaRPr lang="en-GB" sz="2800" dirty="0"/>
          </a:p>
          <a:p>
            <a:endParaRPr lang="en-GB" sz="2400" dirty="0"/>
          </a:p>
          <a:p>
            <a:pPr marL="0" indent="0">
              <a:buFont typeface="Arial" pitchFamily="34" charset="0"/>
              <a:buNone/>
            </a:pPr>
            <a:endParaRPr lang="en-GB" sz="2400" dirty="0"/>
          </a:p>
        </p:txBody>
      </p:sp>
    </p:spTree>
    <p:extLst>
      <p:ext uri="{BB962C8B-B14F-4D97-AF65-F5344CB8AC3E}">
        <p14:creationId xmlns:p14="http://schemas.microsoft.com/office/powerpoint/2010/main" val="2762598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smtClean="0"/>
              <a:t>“</a:t>
            </a:r>
            <a:r>
              <a:rPr lang="en-GB" sz="2800" smtClean="0">
                <a:solidFill>
                  <a:srgbClr val="0070C0"/>
                </a:solidFill>
              </a:rPr>
              <a:t>Starr</a:t>
            </a:r>
            <a:r>
              <a:rPr lang="en-GB" sz="2800" dirty="0">
                <a:solidFill>
                  <a:srgbClr val="0070C0"/>
                </a:solidFill>
              </a:rPr>
              <a:t>,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be appropriate for:</a:t>
            </a:r>
          </a:p>
          <a:p>
            <a:r>
              <a:rPr lang="en-GB" sz="2000" dirty="0"/>
              <a:t>Putting together a life plan, understanding our aims and goals.</a:t>
            </a:r>
          </a:p>
          <a:p>
            <a:r>
              <a:rPr lang="en-GB" sz="2000" dirty="0"/>
              <a:t>Finding ways to reduce stress in our lives, or free up more time.</a:t>
            </a:r>
          </a:p>
          <a:p>
            <a:r>
              <a:rPr lang="en-GB" sz="2000" dirty="0"/>
              <a:t>Building a life/work balance that fulfils us.</a:t>
            </a:r>
          </a:p>
          <a:p>
            <a:r>
              <a:rPr lang="en-GB" sz="2000" dirty="0"/>
              <a:t>Improving our ability to relate to others.</a:t>
            </a:r>
          </a:p>
          <a:p>
            <a:r>
              <a:rPr lang="en-GB" sz="2000" dirty="0"/>
              <a:t>Improving our awareness of others</a:t>
            </a:r>
          </a:p>
          <a:p>
            <a:r>
              <a:rPr lang="en-GB" sz="2000" dirty="0"/>
              <a:t>Improving our self-discipline and motivation.</a:t>
            </a:r>
          </a:p>
          <a:p>
            <a:r>
              <a:rPr lang="en-GB" sz="2000" dirty="0"/>
              <a:t>Improving our health and well-being routines, e.g. diet, exercise.</a:t>
            </a:r>
          </a:p>
          <a:p>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17744967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not be appropriate for:</a:t>
            </a:r>
          </a:p>
          <a:p>
            <a:r>
              <a:rPr lang="en-GB" sz="2000" dirty="0"/>
              <a:t>On-going dependency on class ‘A’ drugs e.g. heroin, crack, cocaine.</a:t>
            </a:r>
          </a:p>
          <a:p>
            <a:r>
              <a:rPr lang="en-GB" sz="2000" dirty="0"/>
              <a:t>Significant alcohol issues, e.g. someone who drinks to get through the day.</a:t>
            </a:r>
          </a:p>
          <a:p>
            <a:r>
              <a:rPr lang="en-GB" sz="2000" dirty="0"/>
              <a:t>Where someone has experienced violent or sexual abuse and needs further  support to deal with that.</a:t>
            </a:r>
          </a:p>
          <a:p>
            <a:r>
              <a:rPr lang="en-GB" sz="2000" dirty="0"/>
              <a:t>Where someone is abusing others, either physically or sexually.</a:t>
            </a:r>
          </a:p>
          <a:p>
            <a:r>
              <a:rPr lang="en-GB" sz="2000" dirty="0"/>
              <a:t>Mental illness e.g. extreme and violent mood swings, ongoing depression etc.</a:t>
            </a:r>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32227569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The beauty is in the simplicity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 </a:t>
            </a:r>
            <a:endParaRPr lang="en-GB" sz="2800" dirty="0"/>
          </a:p>
          <a:p>
            <a:pPr marL="0" indent="0">
              <a:buNone/>
            </a:pPr>
            <a:endParaRPr lang="en-GB" sz="2800" dirty="0"/>
          </a:p>
          <a:p>
            <a:pPr marL="0" indent="0">
              <a:buNone/>
            </a:pPr>
            <a:endParaRPr lang="en-GB" sz="2800" dirty="0"/>
          </a:p>
          <a:p>
            <a:endParaRPr lang="en-GB" sz="2800" dirty="0"/>
          </a:p>
          <a:p>
            <a:endParaRPr lang="en-GB" sz="2400" dirty="0"/>
          </a:p>
          <a:p>
            <a:pPr marL="0" indent="0">
              <a:buFont typeface="Arial" pitchFamily="34" charset="0"/>
              <a:buNone/>
            </a:pPr>
            <a:endParaRPr lang="en-GB" sz="2400" dirty="0"/>
          </a:p>
        </p:txBody>
      </p:sp>
      <p:pic>
        <p:nvPicPr>
          <p:cNvPr id="2" name="ypKRJ0IPP-k"/>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4601025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2.1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4"/>
          <a:stretch>
            <a:fillRect/>
          </a:stretch>
        </p:blipFill>
        <p:spPr>
          <a:xfrm>
            <a:off x="2627784" y="2464594"/>
            <a:ext cx="3658716" cy="1928813"/>
          </a:xfrm>
          <a:prstGeom prst="rect">
            <a:avLst/>
          </a:prstGeom>
        </p:spPr>
      </p:pic>
    </p:spTree>
    <p:extLst>
      <p:ext uri="{BB962C8B-B14F-4D97-AF65-F5344CB8AC3E}">
        <p14:creationId xmlns:p14="http://schemas.microsoft.com/office/powerpoint/2010/main" val="406164784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Best Practice </a:t>
            </a:r>
            <a:r>
              <a:rPr lang="en-GB" dirty="0" smtClean="0"/>
              <a:t>Example</a:t>
            </a: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4"/>
          <a:stretch>
            <a:fillRect/>
          </a:stretch>
        </p:blipFill>
        <p:spPr>
          <a:xfrm>
            <a:off x="1691680" y="1844824"/>
            <a:ext cx="5616624" cy="2870051"/>
          </a:xfrm>
          <a:prstGeom prst="rect">
            <a:avLst/>
          </a:prstGeom>
        </p:spPr>
      </p:pic>
    </p:spTree>
    <p:extLst>
      <p:ext uri="{BB962C8B-B14F-4D97-AF65-F5344CB8AC3E}">
        <p14:creationId xmlns:p14="http://schemas.microsoft.com/office/powerpoint/2010/main" val="306664060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3"/>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6156176" y="3140968"/>
            <a:ext cx="2905395" cy="2520280"/>
          </a:xfrm>
          <a:prstGeom prst="rect">
            <a:avLst/>
          </a:prstGeom>
        </p:spPr>
      </p:pic>
    </p:spTree>
    <p:extLst>
      <p:ext uri="{BB962C8B-B14F-4D97-AF65-F5344CB8AC3E}">
        <p14:creationId xmlns:p14="http://schemas.microsoft.com/office/powerpoint/2010/main" val="27910319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4055240554"/>
              </p:ext>
            </p:extLst>
          </p:nvPr>
        </p:nvGraphicFramePr>
        <p:xfrm>
          <a:off x="395536" y="1382690"/>
          <a:ext cx="8297728" cy="4416552"/>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a:t>
                      </a:r>
                      <a:r>
                        <a:rPr lang="en-GB" sz="1600" dirty="0" smtClean="0">
                          <a:latin typeface="Calibri"/>
                          <a:ea typeface="Calibri"/>
                          <a:cs typeface="Calibri"/>
                        </a:rPr>
                        <a:t>your </a:t>
                      </a:r>
                      <a:r>
                        <a:rPr lang="en-GB" sz="1600" dirty="0">
                          <a:latin typeface="Calibri"/>
                          <a:ea typeface="Calibri"/>
                          <a:cs typeface="Calibri"/>
                        </a:rPr>
                        <a:t>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457200" y="1412776"/>
            <a:ext cx="8318832" cy="4536504"/>
          </a:xfrm>
        </p:spPr>
        <p:txBody>
          <a:bodyPr>
            <a:normAutofit fontScale="47500" lnSpcReduction="20000"/>
          </a:bodyPr>
          <a:lstStyle/>
          <a:p>
            <a:pPr lvl="0"/>
            <a:r>
              <a:rPr lang="en-GB" dirty="0" smtClean="0"/>
              <a:t>1. Ask </a:t>
            </a:r>
            <a:r>
              <a:rPr lang="en-GB" dirty="0"/>
              <a:t>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smtClean="0"/>
              <a:t>2. Ask them </a:t>
            </a:r>
            <a:r>
              <a:rPr lang="en-GB" dirty="0"/>
              <a:t>to </a:t>
            </a:r>
            <a:r>
              <a:rPr lang="en-GB" b="1" dirty="0"/>
              <a:t>describe the outcome</a:t>
            </a:r>
            <a:r>
              <a:rPr lang="en-GB" dirty="0"/>
              <a:t> – paint as specific a ‘picture’ as possible of how things would be if </a:t>
            </a:r>
            <a:r>
              <a:rPr lang="en-GB" dirty="0" smtClean="0"/>
              <a:t>they </a:t>
            </a:r>
            <a:r>
              <a:rPr lang="en-GB" dirty="0"/>
              <a:t>had sorted out the problem.  Do not try to solve the problem, but note the emerging ideas</a:t>
            </a:r>
          </a:p>
          <a:p>
            <a:pPr lvl="0"/>
            <a:r>
              <a:rPr lang="en-GB" dirty="0" smtClean="0"/>
              <a:t>3. With </a:t>
            </a:r>
            <a:r>
              <a:rPr lang="en-GB" dirty="0"/>
              <a:t>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smtClean="0"/>
              <a:t>4. Jointly </a:t>
            </a:r>
            <a:r>
              <a:rPr lang="en-GB" dirty="0"/>
              <a:t>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32</a:t>
            </a:fld>
            <a:endParaRPr lang="en-US"/>
          </a:p>
        </p:txBody>
      </p:sp>
    </p:spTree>
    <p:extLst>
      <p:ext uri="{BB962C8B-B14F-4D97-AF65-F5344CB8AC3E}">
        <p14:creationId xmlns:p14="http://schemas.microsoft.com/office/powerpoint/2010/main" val="35149356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in </a:t>
            </a:r>
            <a:r>
              <a:rPr lang="en-GB" dirty="0" smtClean="0"/>
              <a:t>practice – scenario </a:t>
            </a:r>
            <a:endParaRPr lang="en-GB" dirty="0"/>
          </a:p>
        </p:txBody>
      </p:sp>
      <p:sp>
        <p:nvSpPr>
          <p:cNvPr id="3" name="Vertical Text Placeholder 2"/>
          <p:cNvSpPr>
            <a:spLocks noGrp="1"/>
          </p:cNvSpPr>
          <p:nvPr>
            <p:ph type="body" orient="vert" idx="1"/>
          </p:nvPr>
        </p:nvSpPr>
        <p:spPr/>
        <p:txBody>
          <a:bodyPr>
            <a:normAutofit fontScale="62500" lnSpcReduction="20000"/>
          </a:bodyPr>
          <a:lstStyle/>
          <a:p>
            <a:r>
              <a:rPr lang="en-GB" dirty="0"/>
              <a:t>Helen a member of the HR staff has been asked to deliver appraisal training to the senior management team.  She has refused stating that is not in her job description and she is not paid enough to do it even though her job has evolved over time.</a:t>
            </a:r>
          </a:p>
          <a:p>
            <a:endParaRPr lang="en-GB" dirty="0"/>
          </a:p>
          <a:p>
            <a:r>
              <a:rPr lang="en-GB" dirty="0"/>
              <a:t>You are Helen’s line manager and this is causing you an issue as there is no-one else to deliver the training.  You call a meeting with Helen to discuss.</a:t>
            </a:r>
          </a:p>
          <a:p>
            <a:endParaRPr lang="en-GB" dirty="0"/>
          </a:p>
          <a:p>
            <a:r>
              <a:rPr lang="en-GB" b="1" dirty="0"/>
              <a:t>As a group discuss:</a:t>
            </a:r>
          </a:p>
          <a:p>
            <a:pPr>
              <a:buFont typeface="Arial" pitchFamily="34" charset="0"/>
              <a:buChar char="•"/>
            </a:pPr>
            <a:r>
              <a:rPr lang="en-GB" dirty="0"/>
              <a:t> What is your agenda for the meeting and how will you approach it?</a:t>
            </a:r>
          </a:p>
          <a:p>
            <a:pPr>
              <a:buFont typeface="Arial" pitchFamily="34" charset="0"/>
              <a:buChar char="•"/>
            </a:pPr>
            <a:r>
              <a:rPr lang="en-GB" dirty="0"/>
              <a:t> What concerns do you have?</a:t>
            </a:r>
          </a:p>
          <a:p>
            <a:pPr>
              <a:buFont typeface="Arial" pitchFamily="34" charset="0"/>
              <a:buChar char="•"/>
            </a:pPr>
            <a:r>
              <a:rPr lang="en-GB" dirty="0"/>
              <a:t> What concerns do you think Helen will have?</a:t>
            </a:r>
          </a:p>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33</a:t>
            </a:fld>
            <a:endParaRPr lang="en-US"/>
          </a:p>
        </p:txBody>
      </p:sp>
    </p:spTree>
    <p:extLst>
      <p:ext uri="{BB962C8B-B14F-4D97-AF65-F5344CB8AC3E}">
        <p14:creationId xmlns:p14="http://schemas.microsoft.com/office/powerpoint/2010/main" val="39925314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00" y="44890"/>
            <a:ext cx="8229600" cy="804259"/>
          </a:xfrm>
        </p:spPr>
        <p:txBody>
          <a:bodyPr/>
          <a:lstStyle/>
          <a:p>
            <a:r>
              <a:rPr lang="en-GB" dirty="0"/>
              <a:t>2.1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34</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450200" y="849149"/>
            <a:ext cx="8318832" cy="4422178"/>
          </a:xfrm>
          <a:prstGeom prst="rect">
            <a:avLst/>
          </a:prstGeom>
        </p:spPr>
        <p:txBody>
          <a:bodyPr vert="horz" lIns="91440" tIns="108000" rIns="72000" bIns="7200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8000" dirty="0"/>
              <a:t>The basic </a:t>
            </a:r>
            <a:r>
              <a:rPr lang="en-GB" sz="8000" b="1" dirty="0"/>
              <a:t>model of mentoring </a:t>
            </a:r>
            <a:r>
              <a:rPr lang="en-GB" sz="8000" dirty="0"/>
              <a:t>is that one person passes their greater knowledge and wisdom to another (Hay, 1995)</a:t>
            </a:r>
          </a:p>
          <a:p>
            <a:pPr marL="0" indent="0">
              <a:buNone/>
            </a:pPr>
            <a:endParaRPr lang="en-GB" sz="8000" dirty="0"/>
          </a:p>
          <a:p>
            <a:r>
              <a:rPr lang="en-GB" sz="8000" dirty="0"/>
              <a:t>A mentor is a professional person who is a wise, experienced, knowledgeable individual who ‘either demands or gently coaxes’ the most out of the mentee (Caruso, 1992).</a:t>
            </a:r>
          </a:p>
          <a:p>
            <a:pPr marL="0" indent="0">
              <a:buNone/>
            </a:pPr>
            <a:endParaRPr lang="en-GB" sz="8000" dirty="0"/>
          </a:p>
          <a:p>
            <a:r>
              <a:rPr lang="en-GB" sz="8000" dirty="0"/>
              <a:t>…a one-to-one relationship in which a senior manager oversees the development and progression of a more junior manager (Equal Opportunities Review, 1995)</a:t>
            </a:r>
          </a:p>
          <a:p>
            <a:pPr marL="0" indent="0">
              <a:buNone/>
            </a:pPr>
            <a:endParaRPr lang="en-GB" sz="8000" dirty="0"/>
          </a:p>
          <a:p>
            <a:r>
              <a:rPr lang="en-GB" sz="8000" dirty="0"/>
              <a:t>… an experienced, objective sounding-board with the power to influence events (Conway, 1995)</a:t>
            </a:r>
          </a:p>
          <a:p>
            <a:endParaRPr lang="en-GB" sz="8000" dirty="0"/>
          </a:p>
          <a:p>
            <a:pPr marL="0" indent="0">
              <a:buNone/>
            </a:pPr>
            <a:r>
              <a:rPr lang="en-GB" sz="8000" dirty="0"/>
              <a:t>Sourced from:   </a:t>
            </a:r>
            <a:r>
              <a:rPr lang="en-GB" sz="8000" dirty="0">
                <a:solidFill>
                  <a:srgbClr val="0070C0"/>
                </a:solidFill>
              </a:rPr>
              <a:t>Clutterbuck, D. (2014) Everyone Needs a Mentor Fostering Talent in Your Organisation 5</a:t>
            </a:r>
            <a:r>
              <a:rPr lang="en-GB" sz="8000" baseline="30000" dirty="0">
                <a:solidFill>
                  <a:srgbClr val="0070C0"/>
                </a:solidFill>
              </a:rPr>
              <a:t>th</a:t>
            </a:r>
            <a:r>
              <a:rPr lang="en-GB" sz="8000" dirty="0">
                <a:solidFill>
                  <a:srgbClr val="0070C0"/>
                </a:solidFill>
              </a:rPr>
              <a:t> </a:t>
            </a:r>
            <a:r>
              <a:rPr lang="en-GB" sz="8000" dirty="0" err="1">
                <a:solidFill>
                  <a:srgbClr val="0070C0"/>
                </a:solidFill>
              </a:rPr>
              <a:t>e.d.</a:t>
            </a:r>
            <a:r>
              <a:rPr lang="en-GB" sz="8000" dirty="0">
                <a:solidFill>
                  <a:srgbClr val="0070C0"/>
                </a:solidFill>
              </a:rPr>
              <a:t> London: Chartered Institute of Personnel and Development.</a:t>
            </a:r>
          </a:p>
          <a:p>
            <a:pPr marL="0" indent="0">
              <a:buNone/>
            </a:pPr>
            <a:endParaRPr lang="en-GB" dirty="0"/>
          </a:p>
          <a:p>
            <a:endParaRPr lang="en-GB" dirty="0"/>
          </a:p>
          <a:p>
            <a:endParaRPr lang="en-GB" dirty="0"/>
          </a:p>
          <a:p>
            <a:endParaRPr lang="en-GB" dirty="0"/>
          </a:p>
          <a:p>
            <a:endParaRPr lang="en-GB" b="1" u="sng" dirty="0"/>
          </a:p>
        </p:txBody>
      </p:sp>
    </p:spTree>
    <p:extLst>
      <p:ext uri="{BB962C8B-B14F-4D97-AF65-F5344CB8AC3E}">
        <p14:creationId xmlns:p14="http://schemas.microsoft.com/office/powerpoint/2010/main" val="19135916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2.1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35</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spTree>
    <p:extLst>
      <p:ext uri="{BB962C8B-B14F-4D97-AF65-F5344CB8AC3E}">
        <p14:creationId xmlns:p14="http://schemas.microsoft.com/office/powerpoint/2010/main" val="307370279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smtClean="0"/>
              <a:t>2.3 How it fits into other organisational strategies</a:t>
            </a:r>
            <a:endParaRPr lang="en-GB" altLang="en-US" dirty="0"/>
          </a:p>
        </p:txBody>
      </p:sp>
      <p:sp>
        <p:nvSpPr>
          <p:cNvPr id="6" name="Text Placeholder 2"/>
          <p:cNvSpPr txBox="1">
            <a:spLocks/>
          </p:cNvSpPr>
          <p:nvPr/>
        </p:nvSpPr>
        <p:spPr>
          <a:xfrm>
            <a:off x="1403648" y="1772816"/>
            <a:ext cx="5616624" cy="2664296"/>
          </a:xfrm>
          <a:prstGeom prst="rect">
            <a:avLst/>
          </a:prstGeom>
        </p:spPr>
        <p:txBody>
          <a:bodyPr vert="horz" lIns="91440" tIns="108000" rIns="72000" bIns="7200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HRD</a:t>
            </a:r>
          </a:p>
          <a:p>
            <a:r>
              <a:rPr lang="en-GB" dirty="0" smtClean="0"/>
              <a:t>Learning and Development</a:t>
            </a:r>
          </a:p>
          <a:p>
            <a:r>
              <a:rPr lang="en-GB" dirty="0" smtClean="0"/>
              <a:t>Wellbeing</a:t>
            </a:r>
          </a:p>
          <a:p>
            <a:r>
              <a:rPr lang="en-GB" dirty="0" smtClean="0"/>
              <a:t>Performance management</a:t>
            </a:r>
          </a:p>
          <a:p>
            <a:r>
              <a:rPr lang="en-GB" dirty="0" smtClean="0"/>
              <a:t>Talent management and succession planning  </a:t>
            </a:r>
          </a:p>
          <a:p>
            <a:r>
              <a:rPr lang="en-GB" dirty="0" smtClean="0"/>
              <a:t>Monitoring and evaluation</a:t>
            </a:r>
            <a:endParaRPr lang="en-GB" dirty="0"/>
          </a:p>
        </p:txBody>
      </p:sp>
    </p:spTree>
    <p:extLst>
      <p:ext uri="{BB962C8B-B14F-4D97-AF65-F5344CB8AC3E}">
        <p14:creationId xmlns:p14="http://schemas.microsoft.com/office/powerpoint/2010/main" val="351095212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normAutofit fontScale="90000"/>
          </a:bodyPr>
          <a:lstStyle/>
          <a:p>
            <a:r>
              <a:rPr lang="en-GB" altLang="en-US" dirty="0"/>
              <a:t>2.3 Approaches to </a:t>
            </a:r>
            <a:r>
              <a:rPr lang="en-GB" altLang="en-US" dirty="0" smtClean="0"/>
              <a:t>Coaching - </a:t>
            </a:r>
            <a:r>
              <a:rPr lang="en-GB" altLang="en-US" dirty="0"/>
              <a:t>Internal v’s </a:t>
            </a:r>
            <a:r>
              <a:rPr lang="en-GB" altLang="en-US" dirty="0" smtClean="0"/>
              <a:t>External</a:t>
            </a:r>
            <a:r>
              <a:rPr lang="en-GB" altLang="en-US" dirty="0"/>
              <a:t/>
            </a:r>
            <a:br>
              <a:rPr lang="en-GB" altLang="en-US" dirty="0"/>
            </a:br>
            <a:endParaRPr lang="en-GB" altLang="en-US" dirty="0"/>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1" y="1209675"/>
            <a:ext cx="7910016" cy="633412"/>
          </a:xfrm>
        </p:spPr>
        <p:txBody>
          <a:bodyPr/>
          <a:lstStyle/>
          <a:p>
            <a:pPr marL="0" indent="0">
              <a:buFont typeface="Arial" panose="020B0604020202020204" pitchFamily="34" charset="0"/>
              <a:buNone/>
            </a:pPr>
            <a:r>
              <a:rPr lang="en-GB" altLang="en-US" sz="2400" dirty="0" smtClean="0"/>
              <a:t>External </a:t>
            </a:r>
            <a:endParaRPr lang="en-GB" altLang="en-US" sz="2400" dirty="0"/>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2.3 Approaches to </a:t>
            </a:r>
            <a:r>
              <a:rPr lang="en-GB" altLang="en-US" dirty="0" smtClean="0"/>
              <a:t>Coaching </a:t>
            </a:r>
            <a:r>
              <a:rPr lang="en-GB" altLang="en-US" dirty="0"/>
              <a:t>-  Internal v’s External </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4813" y="1389619"/>
            <a:ext cx="8316913" cy="369888"/>
          </a:xfrm>
        </p:spPr>
        <p:txBody>
          <a:bodyPr/>
          <a:lstStyle/>
          <a:p>
            <a:pPr marL="0" indent="0">
              <a:buFont typeface="Arial" panose="020B0604020202020204" pitchFamily="34" charset="0"/>
              <a:buNone/>
            </a:pPr>
            <a:r>
              <a:rPr lang="en-GB" altLang="en-US" sz="2400" dirty="0" smtClean="0"/>
              <a:t>Internal</a:t>
            </a:r>
            <a:endParaRPr lang="en-GB" altLang="en-US" sz="2400" dirty="0"/>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19742665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spTree>
    <p:extLst>
      <p:ext uri="{BB962C8B-B14F-4D97-AF65-F5344CB8AC3E}">
        <p14:creationId xmlns:p14="http://schemas.microsoft.com/office/powerpoint/2010/main" val="178517876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a:t>
            </a:r>
            <a:r>
              <a:rPr lang="en-GB" sz="2200" i="1" dirty="0" smtClean="0"/>
              <a:t>profession”(</a:t>
            </a:r>
            <a:r>
              <a:rPr lang="en-GB" sz="2200" dirty="0" err="1" smtClean="0"/>
              <a:t>Gert</a:t>
            </a:r>
            <a:r>
              <a:rPr lang="en-GB" sz="2200" dirty="0"/>
              <a:t>, 1988</a:t>
            </a:r>
            <a:r>
              <a:rPr lang="en-GB" sz="2200" dirty="0" smtClean="0"/>
              <a:t>).</a:t>
            </a:r>
          </a:p>
          <a:p>
            <a:pPr>
              <a:buFont typeface="Arial" pitchFamily="34" charset="0"/>
              <a:buNone/>
            </a:pPr>
            <a:r>
              <a:rPr lang="en-GB" sz="2200" dirty="0" smtClean="0"/>
              <a:t> </a:t>
            </a:r>
          </a:p>
          <a:p>
            <a:pPr>
              <a:buFont typeface="Arial" pitchFamily="34" charset="0"/>
              <a:buNone/>
            </a:pPr>
            <a:r>
              <a:rPr lang="en-GB" sz="2200" i="1" dirty="0" smtClean="0"/>
              <a:t>“Ethical </a:t>
            </a:r>
            <a:r>
              <a:rPr lang="en-GB" sz="2200" i="1" dirty="0"/>
              <a:t>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a:t>
            </a:r>
            <a:r>
              <a:rPr lang="en-GB" sz="2200" i="1" dirty="0" smtClean="0"/>
              <a:t>profession</a:t>
            </a:r>
            <a:r>
              <a:rPr lang="en-GB" sz="2200" dirty="0" smtClean="0"/>
              <a:t>” </a:t>
            </a:r>
            <a:r>
              <a:rPr lang="en-GB" sz="2200" dirty="0"/>
              <a:t>(</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Beliefs (or Principles)</a:t>
            </a:r>
            <a:br>
              <a:rPr lang="en-GB" dirty="0"/>
            </a:br>
            <a:r>
              <a:rPr lang="en-GB" sz="2000" dirty="0">
                <a:solidFill>
                  <a:srgbClr val="0070C0"/>
                </a:solidFill>
              </a:rPr>
              <a:t>Starr, J. (2011) </a:t>
            </a:r>
            <a:r>
              <a:rPr lang="en-GB" sz="2000" i="1" dirty="0">
                <a:solidFill>
                  <a:srgbClr val="0070C0"/>
                </a:solidFill>
              </a:rPr>
              <a:t>The Coaching Manual The Definitive Guide to the Process, Principals and Skills of Personal Coaching </a:t>
            </a:r>
            <a:r>
              <a:rPr lang="en-GB" sz="2000" dirty="0">
                <a:solidFill>
                  <a:srgbClr val="0070C0"/>
                </a:solidFill>
              </a:rPr>
              <a:t>3</a:t>
            </a:r>
            <a:r>
              <a:rPr lang="en-GB" sz="2000" baseline="30000" dirty="0">
                <a:solidFill>
                  <a:srgbClr val="0070C0"/>
                </a:solidFill>
              </a:rPr>
              <a:t>rd</a:t>
            </a:r>
            <a:r>
              <a:rPr lang="en-GB" sz="2000" dirty="0">
                <a:solidFill>
                  <a:srgbClr val="0070C0"/>
                </a:solidFill>
              </a:rPr>
              <a:t> ed. Great Britain: Pearson</a:t>
            </a:r>
            <a:r>
              <a:rPr lang="en-GB" dirty="0">
                <a:solidFill>
                  <a:srgbClr val="0070C0"/>
                </a:solidFill>
              </a:rPr>
              <a:t>.</a:t>
            </a:r>
            <a:br>
              <a:rPr lang="en-GB" dirty="0">
                <a:solidFill>
                  <a:srgbClr val="0070C0"/>
                </a:solidFill>
              </a:rPr>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63614600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3.1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indent="0">
              <a:buNone/>
            </a:pPr>
            <a:endParaRPr lang="en-GB" sz="2800" dirty="0"/>
          </a:p>
          <a:p>
            <a:pPr marL="0" lvl="0" indent="0">
              <a:buNone/>
            </a:pPr>
            <a:r>
              <a:rPr lang="en-GB" u="sng" dirty="0"/>
              <a:t>Key Stakeholders:</a:t>
            </a:r>
          </a:p>
          <a:p>
            <a:pPr lvl="0"/>
            <a:r>
              <a:rPr lang="en-GB" dirty="0"/>
              <a:t>Employees / </a:t>
            </a:r>
            <a:r>
              <a:rPr lang="en-GB" dirty="0" err="1" smtClean="0"/>
              <a:t>Coachees</a:t>
            </a:r>
            <a:r>
              <a:rPr lang="en-GB" dirty="0" smtClean="0"/>
              <a:t>/Mentees</a:t>
            </a:r>
            <a:endParaRPr lang="en-GB" dirty="0"/>
          </a:p>
          <a:p>
            <a:pPr lvl="0"/>
            <a:r>
              <a:rPr lang="en-GB" dirty="0" smtClean="0"/>
              <a:t>Coach/Mentor/Line </a:t>
            </a:r>
            <a:r>
              <a:rPr lang="en-GB" dirty="0"/>
              <a:t>Manager</a:t>
            </a:r>
          </a:p>
          <a:p>
            <a:pPr lvl="0"/>
            <a:r>
              <a:rPr lang="en-GB" dirty="0"/>
              <a:t>The </a:t>
            </a:r>
            <a:r>
              <a:rPr lang="en-GB" dirty="0" smtClean="0"/>
              <a:t>organisation</a:t>
            </a:r>
          </a:p>
          <a:p>
            <a:pPr lvl="0"/>
            <a:r>
              <a:rPr lang="en-GB" dirty="0" smtClean="0"/>
              <a:t>Shareholders</a:t>
            </a:r>
            <a:endParaRPr lang="en-GB" dirty="0"/>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411250213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3.1  The Benefits of Coaching and Mentoring</a:t>
            </a:r>
          </a:p>
        </p:txBody>
      </p:sp>
      <p:sp>
        <p:nvSpPr>
          <p:cNvPr id="3" name="Content Placeholder 2"/>
          <p:cNvSpPr>
            <a:spLocks noGrp="1"/>
          </p:cNvSpPr>
          <p:nvPr>
            <p:ph idx="1"/>
          </p:nvPr>
        </p:nvSpPr>
        <p:spPr/>
        <p:txBody>
          <a:bodyPr/>
          <a:lstStyle/>
          <a:p>
            <a:pPr marL="0" indent="0">
              <a:buNone/>
            </a:pPr>
            <a:r>
              <a:rPr lang="en-GB" dirty="0"/>
              <a:t>Benefits include: </a:t>
            </a:r>
            <a:endParaRPr lang="en-GB" dirty="0" smtClean="0"/>
          </a:p>
          <a:p>
            <a:pPr marL="0" indent="0">
              <a:buNone/>
            </a:pPr>
            <a:r>
              <a:rPr lang="en-GB" dirty="0" smtClean="0"/>
              <a:t>increase </a:t>
            </a:r>
            <a:r>
              <a:rPr lang="en-GB" dirty="0"/>
              <a:t>in confidence; motivation; learning and creativity; productivity; loyalty and commitment; </a:t>
            </a:r>
            <a:endParaRPr lang="en-GB" dirty="0" smtClean="0"/>
          </a:p>
          <a:p>
            <a:pPr marL="0" indent="0">
              <a:buNone/>
            </a:pPr>
            <a:r>
              <a:rPr lang="en-GB" dirty="0" smtClean="0"/>
              <a:t>Fuller use of an individuals potential/talent</a:t>
            </a:r>
          </a:p>
          <a:p>
            <a:pPr marL="0" indent="0">
              <a:buNone/>
            </a:pPr>
            <a:r>
              <a:rPr lang="en-GB" dirty="0" smtClean="0"/>
              <a:t>Improvement in communication</a:t>
            </a:r>
          </a:p>
          <a:p>
            <a:pPr marL="0" indent="0">
              <a:buNone/>
            </a:pPr>
            <a:r>
              <a:rPr lang="en-GB" dirty="0" smtClean="0"/>
              <a:t>Improved customer satisfaction</a:t>
            </a:r>
            <a:endParaRPr lang="en-GB" dirty="0"/>
          </a:p>
        </p:txBody>
      </p:sp>
    </p:spTree>
    <p:extLst>
      <p:ext uri="{BB962C8B-B14F-4D97-AF65-F5344CB8AC3E}">
        <p14:creationId xmlns:p14="http://schemas.microsoft.com/office/powerpoint/2010/main" val="277928103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3.2  The Benefits of Coaching and Mentoring </a:t>
            </a:r>
            <a:br>
              <a:rPr lang="en-GB" dirty="0"/>
            </a:br>
            <a:r>
              <a:rPr lang="en-GB" dirty="0" smtClean="0"/>
              <a:t> and impacts on business objectives </a:t>
            </a:r>
            <a:endParaRPr lang="en-GB" dirty="0"/>
          </a:p>
        </p:txBody>
      </p:sp>
      <p:sp>
        <p:nvSpPr>
          <p:cNvPr id="5" name="Vertical Text Placeholder 4"/>
          <p:cNvSpPr>
            <a:spLocks noGrp="1"/>
          </p:cNvSpPr>
          <p:nvPr>
            <p:ph type="body" orient="vert" idx="1"/>
          </p:nvPr>
        </p:nvSpPr>
        <p:spPr>
          <a:xfrm>
            <a:off x="405584" y="764704"/>
            <a:ext cx="8318832" cy="4896544"/>
          </a:xfrm>
        </p:spPr>
        <p:txBody>
          <a:bodyPr>
            <a:normAutofit fontScale="70000" lnSpcReduction="20000"/>
          </a:bodyPr>
          <a:lstStyle/>
          <a:p>
            <a:pPr marL="0" lvl="0" indent="0">
              <a:buNone/>
            </a:pPr>
            <a:endParaRPr lang="en-GB" u="sng" dirty="0" smtClean="0"/>
          </a:p>
          <a:p>
            <a:pPr marL="0" lvl="0" indent="0">
              <a:buNone/>
            </a:pPr>
            <a:endParaRPr lang="en-GB" u="sng" dirty="0" smtClean="0"/>
          </a:p>
          <a:p>
            <a:pPr marL="0" lvl="0" indent="0">
              <a:buNone/>
            </a:pPr>
            <a:r>
              <a:rPr lang="en-GB" u="sng" dirty="0" smtClean="0"/>
              <a:t>A lot of material on Moodle for you:</a:t>
            </a:r>
          </a:p>
          <a:p>
            <a:r>
              <a:rPr lang="en-GB" dirty="0" smtClean="0"/>
              <a:t>Virgin Media </a:t>
            </a:r>
          </a:p>
          <a:p>
            <a:r>
              <a:rPr lang="en-GB" dirty="0" smtClean="0"/>
              <a:t>Harvard Business review documents</a:t>
            </a:r>
          </a:p>
          <a:p>
            <a:r>
              <a:rPr lang="en-GB" dirty="0" smtClean="0"/>
              <a:t>TED Talks</a:t>
            </a:r>
          </a:p>
          <a:p>
            <a:r>
              <a:rPr lang="en-GB" dirty="0" smtClean="0"/>
              <a:t>Forbes Article</a:t>
            </a:r>
          </a:p>
          <a:p>
            <a:r>
              <a:rPr lang="en-GB" dirty="0"/>
              <a:t>IES Report - The Impact of Coaching on </a:t>
            </a:r>
            <a:r>
              <a:rPr lang="en-GB" dirty="0" smtClean="0"/>
              <a:t>Wellbeing</a:t>
            </a:r>
          </a:p>
          <a:p>
            <a:r>
              <a:rPr lang="en-GB" smtClean="0"/>
              <a:t>CIPD </a:t>
            </a:r>
            <a:r>
              <a:rPr lang="en-GB" dirty="0"/>
              <a:t>Podcast by Peter Hawkins “Is Coaching Actually Working</a:t>
            </a:r>
            <a:r>
              <a:rPr lang="en-GB"/>
              <a:t>?”  </a:t>
            </a:r>
          </a:p>
          <a:p>
            <a:r>
              <a:rPr lang="en-GB" smtClean="0"/>
              <a:t>Books </a:t>
            </a:r>
            <a:r>
              <a:rPr lang="en-GB" dirty="0" smtClean="0"/>
              <a:t>mentioned at the start of presentation</a:t>
            </a:r>
          </a:p>
          <a:p>
            <a:r>
              <a:rPr lang="en-GB" dirty="0" smtClean="0"/>
              <a:t>The video in 1.3 -  Leaders who coach are creating better workplaces, and so can you. </a:t>
            </a:r>
            <a:endParaRPr lang="en-GB" dirty="0"/>
          </a:p>
          <a:p>
            <a:endParaRPr lang="en-GB" dirty="0" smtClean="0"/>
          </a:p>
          <a:p>
            <a:endParaRPr lang="en-GB" dirty="0" smtClean="0"/>
          </a:p>
          <a:p>
            <a:endParaRPr lang="en-GB" dirty="0"/>
          </a:p>
          <a:p>
            <a:pPr marL="0" indent="0">
              <a:buNone/>
            </a:pPr>
            <a:endParaRPr lang="en-GB" sz="2400" dirty="0"/>
          </a:p>
        </p:txBody>
      </p:sp>
    </p:spTree>
    <p:extLst>
      <p:ext uri="{BB962C8B-B14F-4D97-AF65-F5344CB8AC3E}">
        <p14:creationId xmlns:p14="http://schemas.microsoft.com/office/powerpoint/2010/main" val="20466228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smtClean="0"/>
              <a:t>Assignments</a:t>
            </a:r>
            <a:endParaRPr lang="en-GB" sz="4000" dirty="0"/>
          </a:p>
        </p:txBody>
      </p:sp>
      <p:sp>
        <p:nvSpPr>
          <p:cNvPr id="13" name="Vertical Text Placeholder 2"/>
          <p:cNvSpPr>
            <a:spLocks noGrp="1"/>
          </p:cNvSpPr>
          <p:nvPr>
            <p:ph type="body" orient="vert" idx="1"/>
          </p:nvPr>
        </p:nvSpPr>
        <p:spPr>
          <a:xfrm>
            <a:off x="0" y="764704"/>
            <a:ext cx="8892480" cy="4968552"/>
          </a:xfrm>
        </p:spPr>
        <p:txBody>
          <a:bodyPr>
            <a:noAutofit/>
          </a:bodyPr>
          <a:lstStyle/>
          <a:p>
            <a:pPr marL="0" indent="0" defTabSz="935523">
              <a:buNone/>
              <a:defRPr/>
            </a:pPr>
            <a:r>
              <a:rPr lang="en-GB" sz="1100" b="1" u="sng" dirty="0"/>
              <a:t>On the </a:t>
            </a:r>
            <a:r>
              <a:rPr lang="en-GB" sz="1100" b="1" u="sng" dirty="0" smtClean="0"/>
              <a:t>job training </a:t>
            </a:r>
            <a:r>
              <a:rPr lang="en-GB" sz="1100" dirty="0"/>
              <a:t>section to submit </a:t>
            </a:r>
            <a:r>
              <a:rPr lang="en-GB" sz="1100" dirty="0" smtClean="0"/>
              <a:t>–</a:t>
            </a:r>
            <a:endParaRPr lang="en-GB" sz="1100" dirty="0"/>
          </a:p>
          <a:p>
            <a:pPr>
              <a:buFont typeface="Wingdings" panose="05000000000000000000" pitchFamily="2" charset="2"/>
              <a:buChar char="q"/>
            </a:pPr>
            <a:r>
              <a:rPr lang="en-GB" sz="1100" dirty="0" smtClean="0"/>
              <a:t>1</a:t>
            </a:r>
            <a:r>
              <a:rPr lang="en-GB" sz="1100" dirty="0"/>
              <a:t>. Either – </a:t>
            </a:r>
          </a:p>
          <a:p>
            <a:r>
              <a:rPr lang="en-GB" sz="1100" dirty="0"/>
              <a:t>a. Meet with your line manager or other relevant person to thoroughly understand your organisation’s approach to coaching and mentoring, if possible attend a formal coaching session or observe a mentoring relationship. </a:t>
            </a:r>
          </a:p>
          <a:p>
            <a:endParaRPr lang="en-GB" sz="1100" dirty="0"/>
          </a:p>
          <a:p>
            <a:pPr marL="0" indent="0">
              <a:buNone/>
            </a:pPr>
            <a:r>
              <a:rPr lang="en-GB" sz="1100" dirty="0"/>
              <a:t> </a:t>
            </a:r>
            <a:r>
              <a:rPr lang="en-GB" sz="1100" dirty="0" smtClean="0"/>
              <a:t>         OR </a:t>
            </a:r>
            <a:endParaRPr lang="en-GB" sz="1100" dirty="0"/>
          </a:p>
          <a:p>
            <a:r>
              <a:rPr lang="en-GB" sz="1100" dirty="0"/>
              <a:t>b. If you are already familiar with its approach, evaluate whether or not your organisation’s approach needs a review, based on your reading of current trends. </a:t>
            </a:r>
          </a:p>
          <a:p>
            <a:endParaRPr lang="en-GB" sz="1100" dirty="0"/>
          </a:p>
          <a:p>
            <a:pPr marL="0" indent="0">
              <a:buNone/>
            </a:pPr>
            <a:r>
              <a:rPr lang="en-GB" sz="1100" dirty="0"/>
              <a:t> </a:t>
            </a:r>
            <a:r>
              <a:rPr lang="en-GB" sz="1100" dirty="0" smtClean="0"/>
              <a:t>        (</a:t>
            </a:r>
            <a:r>
              <a:rPr lang="en-GB" sz="1100" dirty="0"/>
              <a:t>600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2. Examine the learning and development policy and any policies directly relating to coaching and or mentoring </a:t>
            </a:r>
          </a:p>
          <a:p>
            <a:endParaRPr lang="en-GB" sz="1100" dirty="0"/>
          </a:p>
          <a:p>
            <a:r>
              <a:rPr lang="en-GB" sz="1100" dirty="0" smtClean="0"/>
              <a:t>and make </a:t>
            </a:r>
            <a:r>
              <a:rPr lang="en-GB" sz="1100" dirty="0"/>
              <a:t>some notes as to whether you think the content meets the best practice requirements you have studied in class and within your literature research. </a:t>
            </a:r>
          </a:p>
          <a:p>
            <a:pPr marL="0" indent="0">
              <a:buNone/>
            </a:pPr>
            <a:r>
              <a:rPr lang="en-GB" sz="1100" dirty="0"/>
              <a:t> </a:t>
            </a:r>
            <a:r>
              <a:rPr lang="en-GB" sz="1100" dirty="0" smtClean="0"/>
              <a:t>        (</a:t>
            </a:r>
            <a:r>
              <a:rPr lang="en-GB" sz="1100" dirty="0"/>
              <a:t>250 words approximately). Use academic references to support your points. </a:t>
            </a:r>
            <a:r>
              <a:rPr lang="en-GB" sz="1100" dirty="0" smtClean="0"/>
              <a:t>Bibliography will not be included. </a:t>
            </a:r>
            <a:endParaRPr lang="en-GB" sz="1100" dirty="0"/>
          </a:p>
          <a:p>
            <a:endParaRPr lang="en-GB" sz="1100" dirty="0" smtClean="0"/>
          </a:p>
          <a:p>
            <a:pPr>
              <a:buFont typeface="Wingdings" panose="05000000000000000000" pitchFamily="2" charset="2"/>
              <a:buChar char="q"/>
            </a:pPr>
            <a:r>
              <a:rPr lang="en-GB" sz="1100" dirty="0" smtClean="0"/>
              <a:t>3</a:t>
            </a:r>
            <a:r>
              <a:rPr lang="en-GB" sz="1100" dirty="0"/>
              <a:t>. Discuss your development needs with your line manager as a result of the above activities, using the CIPD Profession Map as a basis for your discussion. Consider whether or not your skills in this area require improvement (for example delivering training on the topic/coaching line managers). Summarise </a:t>
            </a:r>
            <a:r>
              <a:rPr lang="en-GB" sz="1100" dirty="0" smtClean="0"/>
              <a:t>your discussion </a:t>
            </a:r>
            <a:r>
              <a:rPr lang="en-GB" sz="1100" dirty="0"/>
              <a:t>(250 words approximately). </a:t>
            </a:r>
            <a:r>
              <a:rPr lang="en-GB" sz="1100" b="1" dirty="0" smtClean="0"/>
              <a:t>This </a:t>
            </a:r>
            <a:r>
              <a:rPr lang="en-GB" sz="1100" b="1" dirty="0"/>
              <a:t>can help inform your portfolio.</a:t>
            </a:r>
          </a:p>
          <a:p>
            <a:pPr defTabSz="935523">
              <a:defRPr/>
            </a:pPr>
            <a:endParaRPr lang="en-GB" sz="1100" dirty="0"/>
          </a:p>
          <a:p>
            <a:pPr defTabSz="935523">
              <a:defRPr/>
            </a:pPr>
            <a:r>
              <a:rPr lang="en-GB" sz="1100" b="1" u="sng" dirty="0"/>
              <a:t>Main assignment </a:t>
            </a:r>
            <a:r>
              <a:rPr lang="en-GB" sz="1100" b="1" dirty="0"/>
              <a:t>– </a:t>
            </a:r>
            <a:r>
              <a:rPr lang="en-GB" sz="1100" dirty="0"/>
              <a:t>5KDCM – 3000 words, all academic/research/published sources should be referenced correctly and a bibliography provided (excluded from the word count). </a:t>
            </a:r>
          </a:p>
          <a:p>
            <a:pPr marL="0" indent="0" defTabSz="935523">
              <a:buNone/>
              <a:defRPr/>
            </a:pPr>
            <a:endParaRPr lang="en-GB" sz="1100" dirty="0"/>
          </a:p>
          <a:p>
            <a:pPr defTabSz="935523">
              <a:defRPr/>
            </a:pPr>
            <a:r>
              <a:rPr lang="en-GB" sz="1100" dirty="0"/>
              <a:t>Both to be submitted to </a:t>
            </a:r>
            <a:r>
              <a:rPr lang="en-GB" sz="1100" b="1" dirty="0" err="1"/>
              <a:t>Turnitin</a:t>
            </a:r>
            <a:r>
              <a:rPr lang="en-GB" sz="1100" b="1" dirty="0"/>
              <a:t> by 15</a:t>
            </a:r>
            <a:r>
              <a:rPr lang="en-GB" sz="1100" b="1" baseline="30000" dirty="0"/>
              <a:t>th</a:t>
            </a:r>
            <a:r>
              <a:rPr lang="en-GB" sz="1100" b="1" dirty="0"/>
              <a:t> February 2021.</a:t>
            </a:r>
          </a:p>
          <a:p>
            <a:pPr defTabSz="935523">
              <a:defRPr/>
            </a:pPr>
            <a:endParaRPr lang="en-GB" sz="900" dirty="0"/>
          </a:p>
          <a:p>
            <a:pPr defTabSz="935523">
              <a:buNone/>
              <a:defRPr/>
            </a:pPr>
            <a:endParaRPr lang="en-GB" sz="900" dirty="0"/>
          </a:p>
        </p:txBody>
      </p:sp>
    </p:spTree>
    <p:extLst>
      <p:ext uri="{BB962C8B-B14F-4D97-AF65-F5344CB8AC3E}">
        <p14:creationId xmlns:p14="http://schemas.microsoft.com/office/powerpoint/2010/main" val="197173964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smtClean="0"/>
              <a:t>Assignment 3000 words: </a:t>
            </a:r>
            <a:endParaRPr lang="en-US" altLang="en-US" sz="3200" dirty="0"/>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52</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61686690"/>
              </p:ext>
            </p:extLst>
          </p:nvPr>
        </p:nvGraphicFramePr>
        <p:xfrm>
          <a:off x="420338" y="477359"/>
          <a:ext cx="8308057" cy="5417820"/>
        </p:xfrm>
        <a:graphic>
          <a:graphicData uri="http://schemas.openxmlformats.org/drawingml/2006/table">
            <a:tbl>
              <a:tblPr firstRow="1" bandRow="1">
                <a:tableStyleId>{E8B1032C-EA38-4F05-BA0D-38AFFFC7BED3}</a:tableStyleId>
              </a:tblPr>
              <a:tblGrid>
                <a:gridCol w="494252">
                  <a:extLst>
                    <a:ext uri="{9D8B030D-6E8A-4147-A177-3AD203B41FA5}">
                      <a16:colId xmlns:a16="http://schemas.microsoft.com/office/drawing/2014/main" val="2505616048"/>
                    </a:ext>
                  </a:extLst>
                </a:gridCol>
                <a:gridCol w="7813805">
                  <a:extLst>
                    <a:ext uri="{9D8B030D-6E8A-4147-A177-3AD203B41FA5}">
                      <a16:colId xmlns:a16="http://schemas.microsoft.com/office/drawing/2014/main" val="2455828412"/>
                    </a:ext>
                  </a:extLst>
                </a:gridCol>
              </a:tblGrid>
              <a:tr h="1569979">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1755898">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r>
                        <a:rPr lang="en-GB" sz="1350" dirty="0">
                          <a:latin typeface="Arial" panose="020B0604020202020204" pitchFamily="34" charset="0"/>
                          <a:cs typeface="Arial" panose="020B0604020202020204" pitchFamily="34" charset="0"/>
                        </a:rPr>
                        <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1569979">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861295397"/>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4618</TotalTime>
  <Words>4221</Words>
  <Application>Microsoft Office PowerPoint</Application>
  <PresentationFormat>On-screen Show (4:3)</PresentationFormat>
  <Paragraphs>561</Paragraphs>
  <Slides>52</Slides>
  <Notes>51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Arial</vt:lpstr>
      <vt:lpstr>Calibri</vt:lpstr>
      <vt:lpstr>Myriad Pro</vt:lpstr>
      <vt:lpstr>Symbol</vt:lpstr>
      <vt:lpstr>Tahoma</vt:lpstr>
      <vt:lpstr>Times New Roman</vt:lpstr>
      <vt:lpstr>Wingdings</vt:lpstr>
      <vt:lpstr>20140311PresentationUWTSDTemplate</vt:lpstr>
      <vt:lpstr>    CIPD Diploma in Applied HR</vt:lpstr>
      <vt:lpstr> Introductions</vt:lpstr>
      <vt:lpstr>Sharon Atkins MA HRM, Chartered MCIPD,  L7 Coaching and Mentoring  HR Manager and Company Secretary at Faith in Families </vt:lpstr>
      <vt:lpstr> Introducing Coaching &amp; Mentoring</vt:lpstr>
      <vt:lpstr>PowerPoint Presentation</vt:lpstr>
      <vt:lpstr>PowerPoint Presentation</vt:lpstr>
      <vt:lpstr>PowerPoint Presentation</vt:lpstr>
      <vt:lpstr>Module Overview: </vt:lpstr>
      <vt:lpstr>1.1 Defining Coaching &amp; Mentoring</vt:lpstr>
      <vt:lpstr>1.1 Defining Coaching &amp; Mentoring</vt:lpstr>
      <vt:lpstr>1.1 Defining Coaching &amp; Mentoring</vt:lpstr>
      <vt:lpstr>1.1 Defining Coaching &amp; Mentoring</vt:lpstr>
      <vt:lpstr>1.1 Some Definitions</vt:lpstr>
      <vt:lpstr>1.2 Defining Coaching &amp; Mentoring</vt:lpstr>
      <vt:lpstr>1.2 Defining Coaching &amp; Mentoring</vt:lpstr>
      <vt:lpstr>1.2 Defining Coaching &amp; Mentoring</vt:lpstr>
      <vt:lpstr>1. 2 Defining Coaching &amp; Mentoring - Differences</vt:lpstr>
      <vt:lpstr>1.2  Coaching Models</vt:lpstr>
      <vt:lpstr>1.2 Coaching &amp; Mentoring as a Learning Solution</vt:lpstr>
      <vt:lpstr>The Coaching Habit:  </vt:lpstr>
      <vt:lpstr>1.2  Covey, S. (2005) The 7 Habits of Highly Effective People. New York: Free Press. </vt:lpstr>
      <vt:lpstr>1.3 Other learning initiatives </vt:lpstr>
      <vt:lpstr>1.3 Other learning initiatives </vt:lpstr>
      <vt:lpstr>1.3 Other learning initiatives </vt:lpstr>
      <vt:lpstr>1.3 Other learning initiatives </vt:lpstr>
      <vt:lpstr>1.3 The beauty is in the simplicity </vt:lpstr>
      <vt:lpstr>2.1 Coaching for Behavioural Change – Here the Coach Sets the Standard of Expected Behaviour Upfront</vt:lpstr>
      <vt:lpstr>2.1. Best Practice Example</vt:lpstr>
      <vt:lpstr>2.1 Coaching &amp; Mentoring Models</vt:lpstr>
      <vt:lpstr>2.1 Coaching Models</vt:lpstr>
      <vt:lpstr>2.1 Coaching Models</vt:lpstr>
      <vt:lpstr>2.1 Instant Payoff Coaching </vt:lpstr>
      <vt:lpstr>2.1 Coaching in practice – scenario </vt:lpstr>
      <vt:lpstr>2.1 Mentoring Definitions</vt:lpstr>
      <vt:lpstr>2.1 Four Basic Styles of Helping Clutterbuck, D. (2014) Everyone Needs a Mentor Fostering Talent in Your Organisation 5th e.d. London: Chartered Institute of Personnel and Development. </vt:lpstr>
      <vt:lpstr>2.2 The Role of the Line-Manager</vt:lpstr>
      <vt:lpstr>2.2  The Role of the Line-Manager</vt:lpstr>
      <vt:lpstr>2.2  The Role of the Line-Manager</vt:lpstr>
      <vt:lpstr>2.2  The Role of the Line-Manager</vt:lpstr>
      <vt:lpstr>2.3 How it fits into other organisational strategies</vt:lpstr>
      <vt:lpstr>2.3 Approaches to Coaching - Internal v’s External </vt:lpstr>
      <vt:lpstr>2.3 Approaches to Coaching -  Internal v’s External </vt:lpstr>
      <vt:lpstr>2.3 Regulations &amp; professional practice impacting on coaching and mentoring </vt:lpstr>
      <vt:lpstr>2.3  Confidentiality</vt:lpstr>
      <vt:lpstr>2.3 Ethical practice</vt:lpstr>
      <vt:lpstr>2.3  Coaching/mentoring professional bodies</vt:lpstr>
      <vt:lpstr>2.3 Beliefs (or Principles) Starr, J. (2011) The Coaching Manual The Definitive Guide to the Process, Principals and Skills of Personal Coaching 3rd ed. Great Britain: Pearson. </vt:lpstr>
      <vt:lpstr>3.1  The Benefits of Coaching and Mentoring  </vt:lpstr>
      <vt:lpstr>3.1  The Benefits of Coaching and Mentoring</vt:lpstr>
      <vt:lpstr>3.2  The Benefits of Coaching and Mentoring   and impacts on business objectives </vt:lpstr>
      <vt:lpstr>Assignments</vt:lpstr>
      <vt:lpstr>Assignment 3000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 </cp:lastModifiedBy>
  <cp:revision>241</cp:revision>
  <cp:lastPrinted>2019-10-01T11:26:54Z</cp:lastPrinted>
  <dcterms:created xsi:type="dcterms:W3CDTF">2015-04-14T15:21:28Z</dcterms:created>
  <dcterms:modified xsi:type="dcterms:W3CDTF">2021-01-12T09:33:36Z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