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3" r:id="rId8"/>
    <p:sldId id="266" r:id="rId9"/>
    <p:sldId id="265" r:id="rId10"/>
    <p:sldId id="267" r:id="rId11"/>
    <p:sldId id="268" r:id="rId12"/>
    <p:sldId id="269" r:id="rId13"/>
    <p:sldId id="270" r:id="rId14"/>
    <p:sldId id="264"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9/27/2021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9/27/2021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9/27/2021</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9/27/2021</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9/27/2021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9/27/2021</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9/27/2021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9/27/2021</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9/27/2021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9/27/2021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9/27/2021</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gov.wales/sites/default/files/publications/2019-04/easy-read-a-healthier-wales-our-plan-for-health-and-social-care.pdf" TargetMode="External"/><Relationship Id="rId2" Type="http://schemas.openxmlformats.org/officeDocument/2006/relationships/hyperlink" Target="https://www.kingsfund.org.uk/projects/positions/integrated-ca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4C4DB-6AC0-4CCE-8524-0468B74294D4}"/>
              </a:ext>
            </a:extLst>
          </p:cNvPr>
          <p:cNvSpPr>
            <a:spLocks noGrp="1"/>
          </p:cNvSpPr>
          <p:nvPr>
            <p:ph type="ctrTitle"/>
          </p:nvPr>
        </p:nvSpPr>
        <p:spPr/>
        <p:txBody>
          <a:bodyPr/>
          <a:lstStyle/>
          <a:p>
            <a:r>
              <a:rPr lang="en-GB" dirty="0"/>
              <a:t>What is an organisation?</a:t>
            </a:r>
          </a:p>
        </p:txBody>
      </p:sp>
      <p:sp>
        <p:nvSpPr>
          <p:cNvPr id="3" name="Subtitle 2">
            <a:extLst>
              <a:ext uri="{FF2B5EF4-FFF2-40B4-BE49-F238E27FC236}">
                <a16:creationId xmlns:a16="http://schemas.microsoft.com/office/drawing/2014/main" id="{14D4C205-ED97-48AA-83BD-AE992A33E08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1477698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6246-1D76-48D4-A447-16A374443E75}"/>
              </a:ext>
            </a:extLst>
          </p:cNvPr>
          <p:cNvSpPr>
            <a:spLocks noGrp="1"/>
          </p:cNvSpPr>
          <p:nvPr>
            <p:ph type="title"/>
          </p:nvPr>
        </p:nvSpPr>
        <p:spPr/>
        <p:txBody>
          <a:bodyPr/>
          <a:lstStyle/>
          <a:p>
            <a:r>
              <a:rPr lang="en-GB" dirty="0"/>
              <a:t>Oxford Dictionary Definition:</a:t>
            </a:r>
          </a:p>
        </p:txBody>
      </p:sp>
      <p:sp>
        <p:nvSpPr>
          <p:cNvPr id="3" name="Content Placeholder 2">
            <a:extLst>
              <a:ext uri="{FF2B5EF4-FFF2-40B4-BE49-F238E27FC236}">
                <a16:creationId xmlns:a16="http://schemas.microsoft.com/office/drawing/2014/main" id="{D1C1F97F-39EC-4E50-B916-1F902BC1484B}"/>
              </a:ext>
            </a:extLst>
          </p:cNvPr>
          <p:cNvSpPr>
            <a:spLocks noGrp="1"/>
          </p:cNvSpPr>
          <p:nvPr>
            <p:ph idx="1"/>
          </p:nvPr>
        </p:nvSpPr>
        <p:spPr/>
        <p:txBody>
          <a:bodyPr>
            <a:normAutofit/>
          </a:bodyPr>
          <a:lstStyle/>
          <a:p>
            <a:r>
              <a:rPr lang="en-GB" sz="5400" dirty="0"/>
              <a:t>An organised group of people with a particular purpose</a:t>
            </a:r>
          </a:p>
        </p:txBody>
      </p:sp>
    </p:spTree>
    <p:extLst>
      <p:ext uri="{BB962C8B-B14F-4D97-AF65-F5344CB8AC3E}">
        <p14:creationId xmlns:p14="http://schemas.microsoft.com/office/powerpoint/2010/main" val="3205054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A336-4E6F-4492-B49B-015D8D851A6E}"/>
              </a:ext>
            </a:extLst>
          </p:cNvPr>
          <p:cNvSpPr>
            <a:spLocks noGrp="1"/>
          </p:cNvSpPr>
          <p:nvPr>
            <p:ph type="title"/>
          </p:nvPr>
        </p:nvSpPr>
        <p:spPr/>
        <p:txBody>
          <a:bodyPr/>
          <a:lstStyle/>
          <a:p>
            <a:r>
              <a:rPr lang="en-GB" dirty="0"/>
              <a:t>Why do they need management? </a:t>
            </a:r>
          </a:p>
        </p:txBody>
      </p:sp>
      <p:sp>
        <p:nvSpPr>
          <p:cNvPr id="3" name="Content Placeholder 2">
            <a:extLst>
              <a:ext uri="{FF2B5EF4-FFF2-40B4-BE49-F238E27FC236}">
                <a16:creationId xmlns:a16="http://schemas.microsoft.com/office/drawing/2014/main" id="{362D8842-33B2-4BE9-B45D-5C779976C3D4}"/>
              </a:ext>
            </a:extLst>
          </p:cNvPr>
          <p:cNvSpPr>
            <a:spLocks noGrp="1"/>
          </p:cNvSpPr>
          <p:nvPr>
            <p:ph idx="1"/>
          </p:nvPr>
        </p:nvSpPr>
        <p:spPr/>
        <p:txBody>
          <a:bodyPr/>
          <a:lstStyle/>
          <a:p>
            <a:r>
              <a:rPr lang="en-GB" dirty="0"/>
              <a:t>Organisations involve people:</a:t>
            </a:r>
          </a:p>
          <a:p>
            <a:pPr marL="0" indent="0">
              <a:buNone/>
            </a:pPr>
            <a:r>
              <a:rPr lang="en-GB" dirty="0"/>
              <a:t>‘Management is the art and science of getting things done through other people’ (Armstrong 2013 pg2)</a:t>
            </a:r>
          </a:p>
          <a:p>
            <a:pPr marL="0" indent="0">
              <a:buNone/>
            </a:pPr>
            <a:endParaRPr lang="en-GB" dirty="0"/>
          </a:p>
          <a:p>
            <a:r>
              <a:rPr lang="en-GB" dirty="0"/>
              <a:t>Health, social care and services for children and young people are very dynamic sectors, they are constantly changing as the needs of the population change and the government of the day introduces new policies and plans.</a:t>
            </a:r>
          </a:p>
          <a:p>
            <a:r>
              <a:rPr lang="en-GB" dirty="0"/>
              <a:t>For these reasons this module will look at both human resource management (HRM) and change management.</a:t>
            </a:r>
          </a:p>
        </p:txBody>
      </p:sp>
    </p:spTree>
    <p:extLst>
      <p:ext uri="{BB962C8B-B14F-4D97-AF65-F5344CB8AC3E}">
        <p14:creationId xmlns:p14="http://schemas.microsoft.com/office/powerpoint/2010/main" val="3597411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EA2D1-73FA-4F3B-86AB-35267326D666}"/>
              </a:ext>
            </a:extLst>
          </p:cNvPr>
          <p:cNvSpPr>
            <a:spLocks noGrp="1"/>
          </p:cNvSpPr>
          <p:nvPr>
            <p:ph type="title"/>
          </p:nvPr>
        </p:nvSpPr>
        <p:spPr/>
        <p:txBody>
          <a:bodyPr>
            <a:normAutofit/>
          </a:bodyPr>
          <a:lstStyle/>
          <a:p>
            <a:r>
              <a:rPr lang="en-GB" sz="7200" dirty="0"/>
              <a:t>Let's talk sectors</a:t>
            </a:r>
          </a:p>
        </p:txBody>
      </p:sp>
      <p:sp>
        <p:nvSpPr>
          <p:cNvPr id="3" name="Content Placeholder 2">
            <a:extLst>
              <a:ext uri="{FF2B5EF4-FFF2-40B4-BE49-F238E27FC236}">
                <a16:creationId xmlns:a16="http://schemas.microsoft.com/office/drawing/2014/main" id="{B00AD6DE-E37B-459D-B8CB-D95D1AFE4EB6}"/>
              </a:ext>
            </a:extLst>
          </p:cNvPr>
          <p:cNvSpPr>
            <a:spLocks noGrp="1"/>
          </p:cNvSpPr>
          <p:nvPr>
            <p:ph idx="1"/>
          </p:nvPr>
        </p:nvSpPr>
        <p:spPr/>
        <p:txBody>
          <a:bodyPr>
            <a:normAutofit/>
          </a:bodyPr>
          <a:lstStyle/>
          <a:p>
            <a:r>
              <a:rPr lang="en-GB" sz="2800" dirty="0"/>
              <a:t>We have three main sectors in the UK:</a:t>
            </a:r>
          </a:p>
          <a:p>
            <a:pPr marL="0" indent="0">
              <a:buNone/>
            </a:pPr>
            <a:endParaRPr lang="en-GB" sz="2800" dirty="0"/>
          </a:p>
          <a:p>
            <a:pPr marL="342900" indent="-342900">
              <a:buFont typeface="+mj-lt"/>
              <a:buAutoNum type="arabicPeriod"/>
            </a:pPr>
            <a:r>
              <a:rPr lang="en-GB" sz="2800" dirty="0"/>
              <a:t>Private Sector</a:t>
            </a:r>
          </a:p>
          <a:p>
            <a:pPr marL="342900" indent="-342900">
              <a:buFont typeface="+mj-lt"/>
              <a:buAutoNum type="arabicPeriod"/>
            </a:pPr>
            <a:r>
              <a:rPr lang="en-GB" sz="2800" dirty="0"/>
              <a:t>Public Sector</a:t>
            </a:r>
          </a:p>
          <a:p>
            <a:pPr marL="342900" indent="-342900">
              <a:buFont typeface="+mj-lt"/>
              <a:buAutoNum type="arabicPeriod"/>
            </a:pPr>
            <a:r>
              <a:rPr lang="en-GB" sz="2800" dirty="0"/>
              <a:t>Voluntary Sector</a:t>
            </a:r>
          </a:p>
        </p:txBody>
      </p:sp>
    </p:spTree>
    <p:extLst>
      <p:ext uri="{BB962C8B-B14F-4D97-AF65-F5344CB8AC3E}">
        <p14:creationId xmlns:p14="http://schemas.microsoft.com/office/powerpoint/2010/main" val="8683016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29081-CD1F-4EE4-8C96-17132AC0795F}"/>
              </a:ext>
            </a:extLst>
          </p:cNvPr>
          <p:cNvSpPr>
            <a:spLocks noGrp="1"/>
          </p:cNvSpPr>
          <p:nvPr>
            <p:ph type="title"/>
          </p:nvPr>
        </p:nvSpPr>
        <p:spPr/>
        <p:txBody>
          <a:bodyPr>
            <a:normAutofit/>
          </a:bodyPr>
          <a:lstStyle/>
          <a:p>
            <a:r>
              <a:rPr lang="en-GB" sz="6000" dirty="0"/>
              <a:t>Private Sector</a:t>
            </a:r>
          </a:p>
        </p:txBody>
      </p:sp>
      <p:sp>
        <p:nvSpPr>
          <p:cNvPr id="3" name="Content Placeholder 2">
            <a:extLst>
              <a:ext uri="{FF2B5EF4-FFF2-40B4-BE49-F238E27FC236}">
                <a16:creationId xmlns:a16="http://schemas.microsoft.com/office/drawing/2014/main" id="{36F6CC0C-943D-4823-AF30-26DD26FB3555}"/>
              </a:ext>
            </a:extLst>
          </p:cNvPr>
          <p:cNvSpPr>
            <a:spLocks noGrp="1"/>
          </p:cNvSpPr>
          <p:nvPr>
            <p:ph idx="1"/>
          </p:nvPr>
        </p:nvSpPr>
        <p:spPr/>
        <p:txBody>
          <a:bodyPr/>
          <a:lstStyle/>
          <a:p>
            <a:r>
              <a:rPr lang="en-GB" dirty="0"/>
              <a:t>The private sector basically means a business who’s purpose is to make money.  They are not funded by any external body and to survive they have to make a profit.  The private sector employs about 62% of all workers in the UK.</a:t>
            </a:r>
          </a:p>
          <a:p>
            <a:r>
              <a:rPr lang="en-GB" dirty="0"/>
              <a:t>The income raised from the private sector pays for the public sector.</a:t>
            </a:r>
          </a:p>
        </p:txBody>
      </p:sp>
    </p:spTree>
    <p:extLst>
      <p:ext uri="{BB962C8B-B14F-4D97-AF65-F5344CB8AC3E}">
        <p14:creationId xmlns:p14="http://schemas.microsoft.com/office/powerpoint/2010/main" val="2303536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F8C5A-C4E8-46BA-9A2D-F75F21937184}"/>
              </a:ext>
            </a:extLst>
          </p:cNvPr>
          <p:cNvSpPr>
            <a:spLocks noGrp="1"/>
          </p:cNvSpPr>
          <p:nvPr>
            <p:ph type="title"/>
          </p:nvPr>
        </p:nvSpPr>
        <p:spPr/>
        <p:txBody>
          <a:bodyPr/>
          <a:lstStyle/>
          <a:p>
            <a:r>
              <a:rPr lang="en-GB" dirty="0"/>
              <a:t>Public Sector</a:t>
            </a:r>
          </a:p>
        </p:txBody>
      </p:sp>
      <p:sp>
        <p:nvSpPr>
          <p:cNvPr id="3" name="Content Placeholder 2">
            <a:extLst>
              <a:ext uri="{FF2B5EF4-FFF2-40B4-BE49-F238E27FC236}">
                <a16:creationId xmlns:a16="http://schemas.microsoft.com/office/drawing/2014/main" id="{4AC1C51A-2A0C-4ACA-A5CC-5E09443139FC}"/>
              </a:ext>
            </a:extLst>
          </p:cNvPr>
          <p:cNvSpPr>
            <a:spLocks noGrp="1"/>
          </p:cNvSpPr>
          <p:nvPr>
            <p:ph idx="1"/>
          </p:nvPr>
        </p:nvSpPr>
        <p:spPr/>
        <p:txBody>
          <a:bodyPr/>
          <a:lstStyle/>
          <a:p>
            <a:r>
              <a:rPr lang="en-GB" dirty="0"/>
              <a:t>Any company that is paid by the government is the public sector.</a:t>
            </a:r>
          </a:p>
          <a:p>
            <a:r>
              <a:rPr lang="en-GB" dirty="0"/>
              <a:t>For example the NHS is in the public sector.</a:t>
            </a:r>
          </a:p>
          <a:p>
            <a:r>
              <a:rPr lang="en-GB" dirty="0"/>
              <a:t>Money comes from central government and is distributed to regions and local authorities who have responsibility to spend the money in line with government and local policy.</a:t>
            </a:r>
          </a:p>
          <a:p>
            <a:r>
              <a:rPr lang="en-GB" dirty="0"/>
              <a:t>The majority of employment in H&amp;S is in the public sector so you need to understand it!</a:t>
            </a:r>
          </a:p>
        </p:txBody>
      </p:sp>
    </p:spTree>
    <p:extLst>
      <p:ext uri="{BB962C8B-B14F-4D97-AF65-F5344CB8AC3E}">
        <p14:creationId xmlns:p14="http://schemas.microsoft.com/office/powerpoint/2010/main" val="1504907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26B84-05E8-41F1-B1F4-2A16C4BF99C4}"/>
              </a:ext>
            </a:extLst>
          </p:cNvPr>
          <p:cNvSpPr>
            <a:spLocks noGrp="1"/>
          </p:cNvSpPr>
          <p:nvPr>
            <p:ph type="title"/>
          </p:nvPr>
        </p:nvSpPr>
        <p:spPr/>
        <p:txBody>
          <a:bodyPr/>
          <a:lstStyle/>
          <a:p>
            <a:r>
              <a:rPr lang="en-GB" dirty="0"/>
              <a:t>Voluntary Sector</a:t>
            </a:r>
          </a:p>
        </p:txBody>
      </p:sp>
      <p:sp>
        <p:nvSpPr>
          <p:cNvPr id="3" name="Content Placeholder 2">
            <a:extLst>
              <a:ext uri="{FF2B5EF4-FFF2-40B4-BE49-F238E27FC236}">
                <a16:creationId xmlns:a16="http://schemas.microsoft.com/office/drawing/2014/main" id="{CEAED31A-2AF1-4B64-A369-649B90D23559}"/>
              </a:ext>
            </a:extLst>
          </p:cNvPr>
          <p:cNvSpPr>
            <a:spLocks noGrp="1"/>
          </p:cNvSpPr>
          <p:nvPr>
            <p:ph idx="1"/>
          </p:nvPr>
        </p:nvSpPr>
        <p:spPr/>
        <p:txBody>
          <a:bodyPr/>
          <a:lstStyle/>
          <a:p>
            <a:r>
              <a:rPr lang="en-GB" dirty="0"/>
              <a:t>The voluntary sector is made up of charities.</a:t>
            </a:r>
          </a:p>
          <a:p>
            <a:r>
              <a:rPr lang="en-GB" dirty="0"/>
              <a:t>Their income will come from any combination of:</a:t>
            </a:r>
          </a:p>
          <a:p>
            <a:pPr marL="342900" indent="-342900">
              <a:buFont typeface="+mj-lt"/>
              <a:buAutoNum type="arabicPeriod"/>
            </a:pPr>
            <a:r>
              <a:rPr lang="en-GB" dirty="0"/>
              <a:t>Fundraising.</a:t>
            </a:r>
          </a:p>
          <a:p>
            <a:pPr marL="342900" indent="-342900">
              <a:buFont typeface="+mj-lt"/>
              <a:buAutoNum type="arabicPeriod"/>
            </a:pPr>
            <a:r>
              <a:rPr lang="en-GB" dirty="0"/>
              <a:t>Private sector sponsorship and donations (CSR)</a:t>
            </a:r>
          </a:p>
          <a:p>
            <a:pPr marL="342900" indent="-342900">
              <a:buFont typeface="+mj-lt"/>
              <a:buAutoNum type="arabicPeriod"/>
            </a:pPr>
            <a:r>
              <a:rPr lang="en-GB" dirty="0"/>
              <a:t>Donations from government.</a:t>
            </a:r>
          </a:p>
          <a:p>
            <a:pPr marL="342900" indent="-342900">
              <a:buFont typeface="+mj-lt"/>
              <a:buAutoNum type="arabicPeriod"/>
            </a:pPr>
            <a:r>
              <a:rPr lang="en-GB" dirty="0"/>
              <a:t>Commissioning for contracts from local authorities. </a:t>
            </a:r>
          </a:p>
        </p:txBody>
      </p:sp>
    </p:spTree>
    <p:extLst>
      <p:ext uri="{BB962C8B-B14F-4D97-AF65-F5344CB8AC3E}">
        <p14:creationId xmlns:p14="http://schemas.microsoft.com/office/powerpoint/2010/main" val="3597608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BAD4B-32A9-4C6F-A43E-6EDA8D602FC9}"/>
              </a:ext>
            </a:extLst>
          </p:cNvPr>
          <p:cNvSpPr>
            <a:spLocks noGrp="1"/>
          </p:cNvSpPr>
          <p:nvPr>
            <p:ph type="title"/>
          </p:nvPr>
        </p:nvSpPr>
        <p:spPr/>
        <p:txBody>
          <a:bodyPr/>
          <a:lstStyle/>
          <a:p>
            <a:r>
              <a:rPr lang="en-GB" dirty="0"/>
              <a:t>Nearpod</a:t>
            </a:r>
          </a:p>
        </p:txBody>
      </p:sp>
      <p:sp>
        <p:nvSpPr>
          <p:cNvPr id="3" name="Content Placeholder 2">
            <a:extLst>
              <a:ext uri="{FF2B5EF4-FFF2-40B4-BE49-F238E27FC236}">
                <a16:creationId xmlns:a16="http://schemas.microsoft.com/office/drawing/2014/main" id="{25269A57-9745-459F-AF2C-A7668FE0248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536091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0415E-84EF-4207-A0B6-4BCC366D05AF}"/>
              </a:ext>
            </a:extLst>
          </p:cNvPr>
          <p:cNvSpPr>
            <a:spLocks noGrp="1"/>
          </p:cNvSpPr>
          <p:nvPr>
            <p:ph type="title"/>
          </p:nvPr>
        </p:nvSpPr>
        <p:spPr/>
        <p:txBody>
          <a:bodyPr/>
          <a:lstStyle/>
          <a:p>
            <a:r>
              <a:rPr lang="en-GB" dirty="0"/>
              <a:t>Private Sector pro’s and cons</a:t>
            </a:r>
          </a:p>
        </p:txBody>
      </p:sp>
      <p:sp>
        <p:nvSpPr>
          <p:cNvPr id="3" name="Content Placeholder 2">
            <a:extLst>
              <a:ext uri="{FF2B5EF4-FFF2-40B4-BE49-F238E27FC236}">
                <a16:creationId xmlns:a16="http://schemas.microsoft.com/office/drawing/2014/main" id="{3536C947-DAB1-4AB2-933D-7A48095827A4}"/>
              </a:ext>
            </a:extLst>
          </p:cNvPr>
          <p:cNvSpPr>
            <a:spLocks noGrp="1"/>
          </p:cNvSpPr>
          <p:nvPr>
            <p:ph idx="1"/>
          </p:nvPr>
        </p:nvSpPr>
        <p:spPr/>
        <p:txBody>
          <a:bodyPr/>
          <a:lstStyle/>
          <a:p>
            <a:r>
              <a:rPr lang="en-GB" dirty="0"/>
              <a:t>Private sector companies are not restrained by the wishes of governments, they can operate how they see fit.</a:t>
            </a:r>
          </a:p>
          <a:p>
            <a:r>
              <a:rPr lang="en-GB" dirty="0"/>
              <a:t>There is a strong case that survival through profit makes organisations more efficient, innovative and effective.</a:t>
            </a:r>
          </a:p>
        </p:txBody>
      </p:sp>
    </p:spTree>
    <p:extLst>
      <p:ext uri="{BB962C8B-B14F-4D97-AF65-F5344CB8AC3E}">
        <p14:creationId xmlns:p14="http://schemas.microsoft.com/office/powerpoint/2010/main" val="3088910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6FB22-E313-4443-8255-27BCE32129CF}"/>
              </a:ext>
            </a:extLst>
          </p:cNvPr>
          <p:cNvSpPr>
            <a:spLocks noGrp="1"/>
          </p:cNvSpPr>
          <p:nvPr>
            <p:ph type="title"/>
          </p:nvPr>
        </p:nvSpPr>
        <p:spPr/>
        <p:txBody>
          <a:bodyPr/>
          <a:lstStyle/>
          <a:p>
            <a:r>
              <a:rPr lang="en-GB" dirty="0"/>
              <a:t>Efficient or effective?</a:t>
            </a:r>
          </a:p>
        </p:txBody>
      </p:sp>
      <p:sp>
        <p:nvSpPr>
          <p:cNvPr id="3" name="Content Placeholder 2">
            <a:extLst>
              <a:ext uri="{FF2B5EF4-FFF2-40B4-BE49-F238E27FC236}">
                <a16:creationId xmlns:a16="http://schemas.microsoft.com/office/drawing/2014/main" id="{FDD4E058-15D4-441F-9EA3-4A6C803825C2}"/>
              </a:ext>
            </a:extLst>
          </p:cNvPr>
          <p:cNvSpPr>
            <a:spLocks noGrp="1"/>
          </p:cNvSpPr>
          <p:nvPr>
            <p:ph idx="1"/>
          </p:nvPr>
        </p:nvSpPr>
        <p:spPr/>
        <p:txBody>
          <a:bodyPr>
            <a:normAutofit/>
          </a:bodyPr>
          <a:lstStyle/>
          <a:p>
            <a:r>
              <a:rPr lang="en-GB" dirty="0"/>
              <a:t>Efficient – if something is efficient then it achieves what you wanted it to with the least amount of wastage of staff time or resources.</a:t>
            </a:r>
          </a:p>
          <a:p>
            <a:r>
              <a:rPr lang="en-GB" dirty="0"/>
              <a:t>Effective – something is effective if it achieves exactly what it set out to.</a:t>
            </a:r>
          </a:p>
          <a:p>
            <a:r>
              <a:rPr lang="en-GB" dirty="0"/>
              <a:t>When managing any aspect of your working life you are always looking to find a balance between these two.</a:t>
            </a:r>
          </a:p>
          <a:p>
            <a:endParaRPr lang="en-GB" dirty="0"/>
          </a:p>
        </p:txBody>
      </p:sp>
    </p:spTree>
    <p:extLst>
      <p:ext uri="{BB962C8B-B14F-4D97-AF65-F5344CB8AC3E}">
        <p14:creationId xmlns:p14="http://schemas.microsoft.com/office/powerpoint/2010/main" val="29433462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85710-CDFE-4E5A-8864-24D657F2F665}"/>
              </a:ext>
            </a:extLst>
          </p:cNvPr>
          <p:cNvSpPr>
            <a:spLocks noGrp="1"/>
          </p:cNvSpPr>
          <p:nvPr>
            <p:ph type="title"/>
          </p:nvPr>
        </p:nvSpPr>
        <p:spPr/>
        <p:txBody>
          <a:bodyPr/>
          <a:lstStyle/>
          <a:p>
            <a:r>
              <a:rPr lang="en-GB" dirty="0"/>
              <a:t>Efficiency and effectiveness if practice</a:t>
            </a:r>
          </a:p>
        </p:txBody>
      </p:sp>
      <p:sp>
        <p:nvSpPr>
          <p:cNvPr id="3" name="Content Placeholder 2">
            <a:extLst>
              <a:ext uri="{FF2B5EF4-FFF2-40B4-BE49-F238E27FC236}">
                <a16:creationId xmlns:a16="http://schemas.microsoft.com/office/drawing/2014/main" id="{E41AF2A2-7C6A-4F81-B2B3-236506D8DEBD}"/>
              </a:ext>
            </a:extLst>
          </p:cNvPr>
          <p:cNvSpPr>
            <a:spLocks noGrp="1"/>
          </p:cNvSpPr>
          <p:nvPr>
            <p:ph idx="1"/>
          </p:nvPr>
        </p:nvSpPr>
        <p:spPr/>
        <p:txBody>
          <a:bodyPr/>
          <a:lstStyle/>
          <a:p>
            <a:r>
              <a:rPr lang="en-GB" dirty="0"/>
              <a:t>For example if you want to give everyone the best possible quality of life in old age you could do this by spending billions of pounds on different services. However this would invariably have wastage as you would need services available 24/7 for a multitude of different things.  Therefore, this would be effective but not efficient</a:t>
            </a:r>
          </a:p>
          <a:p>
            <a:r>
              <a:rPr lang="en-GB" dirty="0"/>
              <a:t>We must always remember that public money is a finite resource,</a:t>
            </a:r>
          </a:p>
        </p:txBody>
      </p:sp>
    </p:spTree>
    <p:extLst>
      <p:ext uri="{BB962C8B-B14F-4D97-AF65-F5344CB8AC3E}">
        <p14:creationId xmlns:p14="http://schemas.microsoft.com/office/powerpoint/2010/main" val="42265310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DBA56-11FF-4DEA-9180-2A3E89435AF9}"/>
              </a:ext>
            </a:extLst>
          </p:cNvPr>
          <p:cNvSpPr>
            <a:spLocks noGrp="1"/>
          </p:cNvSpPr>
          <p:nvPr>
            <p:ph type="title"/>
          </p:nvPr>
        </p:nvSpPr>
        <p:spPr/>
        <p:txBody>
          <a:bodyPr/>
          <a:lstStyle/>
          <a:p>
            <a:r>
              <a:rPr lang="en-GB" dirty="0"/>
              <a:t>Public sector pro’s and con’s</a:t>
            </a:r>
          </a:p>
        </p:txBody>
      </p:sp>
      <p:sp>
        <p:nvSpPr>
          <p:cNvPr id="3" name="Content Placeholder 2">
            <a:extLst>
              <a:ext uri="{FF2B5EF4-FFF2-40B4-BE49-F238E27FC236}">
                <a16:creationId xmlns:a16="http://schemas.microsoft.com/office/drawing/2014/main" id="{B2ACF196-9B49-42D7-A7C3-6E1E93BDD824}"/>
              </a:ext>
            </a:extLst>
          </p:cNvPr>
          <p:cNvSpPr>
            <a:spLocks noGrp="1"/>
          </p:cNvSpPr>
          <p:nvPr>
            <p:ph idx="1"/>
          </p:nvPr>
        </p:nvSpPr>
        <p:spPr/>
        <p:txBody>
          <a:bodyPr/>
          <a:lstStyle/>
          <a:p>
            <a:r>
              <a:rPr lang="en-GB" dirty="0"/>
              <a:t>People are able to find purpose and satisfaction in their work.</a:t>
            </a:r>
          </a:p>
          <a:p>
            <a:r>
              <a:rPr lang="en-GB" dirty="0"/>
              <a:t>You have an opportunity to try and solve immensely complex issues in society.</a:t>
            </a:r>
          </a:p>
          <a:p>
            <a:r>
              <a:rPr lang="en-GB" dirty="0"/>
              <a:t>Historically it has offered more security.</a:t>
            </a:r>
          </a:p>
          <a:p>
            <a:r>
              <a:rPr lang="en-GB" dirty="0"/>
              <a:t>You are at the whim of local politicians and central government.</a:t>
            </a:r>
          </a:p>
          <a:p>
            <a:r>
              <a:rPr lang="en-GB" dirty="0"/>
              <a:t>It is generally a more bureaucratic environment.</a:t>
            </a:r>
          </a:p>
          <a:p>
            <a:r>
              <a:rPr lang="en-GB" dirty="0"/>
              <a:t>The pay is less than the private sector overall. </a:t>
            </a:r>
          </a:p>
        </p:txBody>
      </p:sp>
    </p:spTree>
    <p:extLst>
      <p:ext uri="{BB962C8B-B14F-4D97-AF65-F5344CB8AC3E}">
        <p14:creationId xmlns:p14="http://schemas.microsoft.com/office/powerpoint/2010/main" val="90757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4281B-CACB-4FDA-9B3B-B1B4AB65C4AE}"/>
              </a:ext>
            </a:extLst>
          </p:cNvPr>
          <p:cNvSpPr>
            <a:spLocks noGrp="1"/>
          </p:cNvSpPr>
          <p:nvPr>
            <p:ph type="title"/>
          </p:nvPr>
        </p:nvSpPr>
        <p:spPr/>
        <p:txBody>
          <a:bodyPr/>
          <a:lstStyle/>
          <a:p>
            <a:r>
              <a:rPr lang="en-GB" dirty="0"/>
              <a:t>Voluntary sector pro’s and con’s</a:t>
            </a:r>
          </a:p>
        </p:txBody>
      </p:sp>
      <p:sp>
        <p:nvSpPr>
          <p:cNvPr id="3" name="Content Placeholder 2">
            <a:extLst>
              <a:ext uri="{FF2B5EF4-FFF2-40B4-BE49-F238E27FC236}">
                <a16:creationId xmlns:a16="http://schemas.microsoft.com/office/drawing/2014/main" id="{DFD8161D-8304-4A67-9F15-A67DBF84EFDC}"/>
              </a:ext>
            </a:extLst>
          </p:cNvPr>
          <p:cNvSpPr>
            <a:spLocks noGrp="1"/>
          </p:cNvSpPr>
          <p:nvPr>
            <p:ph idx="1"/>
          </p:nvPr>
        </p:nvSpPr>
        <p:spPr/>
        <p:txBody>
          <a:bodyPr/>
          <a:lstStyle/>
          <a:p>
            <a:r>
              <a:rPr lang="en-GB" dirty="0"/>
              <a:t>Many charities are formed due to a perceived need of those that set it up and their passion to make a difference.</a:t>
            </a:r>
          </a:p>
          <a:p>
            <a:r>
              <a:rPr lang="en-GB" dirty="0"/>
              <a:t>Can be very rewarding with high staff motivation.</a:t>
            </a:r>
          </a:p>
          <a:p>
            <a:r>
              <a:rPr lang="en-GB" dirty="0"/>
              <a:t>Funding is not secure.</a:t>
            </a:r>
          </a:p>
          <a:p>
            <a:r>
              <a:rPr lang="en-GB" dirty="0"/>
              <a:t>Funding is often short term.</a:t>
            </a:r>
          </a:p>
          <a:p>
            <a:r>
              <a:rPr lang="en-GB" dirty="0"/>
              <a:t>It is a competitive marketplace </a:t>
            </a:r>
          </a:p>
          <a:p>
            <a:endParaRPr lang="en-GB" dirty="0"/>
          </a:p>
        </p:txBody>
      </p:sp>
    </p:spTree>
    <p:extLst>
      <p:ext uri="{BB962C8B-B14F-4D97-AF65-F5344CB8AC3E}">
        <p14:creationId xmlns:p14="http://schemas.microsoft.com/office/powerpoint/2010/main" val="340436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C84EB-2683-402E-85CF-4749499935F7}"/>
              </a:ext>
            </a:extLst>
          </p:cNvPr>
          <p:cNvSpPr>
            <a:spLocks noGrp="1"/>
          </p:cNvSpPr>
          <p:nvPr>
            <p:ph type="title"/>
          </p:nvPr>
        </p:nvSpPr>
        <p:spPr/>
        <p:txBody>
          <a:bodyPr/>
          <a:lstStyle/>
          <a:p>
            <a:r>
              <a:rPr lang="en-GB" dirty="0"/>
              <a:t>Integration of services</a:t>
            </a:r>
          </a:p>
        </p:txBody>
      </p:sp>
      <p:sp>
        <p:nvSpPr>
          <p:cNvPr id="3" name="Content Placeholder 2">
            <a:extLst>
              <a:ext uri="{FF2B5EF4-FFF2-40B4-BE49-F238E27FC236}">
                <a16:creationId xmlns:a16="http://schemas.microsoft.com/office/drawing/2014/main" id="{5D187BFC-4835-413C-8222-2903E34A1018}"/>
              </a:ext>
            </a:extLst>
          </p:cNvPr>
          <p:cNvSpPr>
            <a:spLocks noGrp="1"/>
          </p:cNvSpPr>
          <p:nvPr>
            <p:ph idx="1"/>
          </p:nvPr>
        </p:nvSpPr>
        <p:spPr/>
        <p:txBody>
          <a:bodyPr/>
          <a:lstStyle/>
          <a:p>
            <a:r>
              <a:rPr lang="en-GB" dirty="0"/>
              <a:t>Within health the great challenge is the integration of all these services.</a:t>
            </a:r>
          </a:p>
          <a:p>
            <a:r>
              <a:rPr lang="en-GB" dirty="0"/>
              <a:t>Pick an aspect of health and social care that is of interest to you and try and name an organisation for each sector, you can research on the web if you like.</a:t>
            </a:r>
          </a:p>
          <a:p>
            <a:r>
              <a:rPr lang="en-GB" dirty="0"/>
              <a:t>For example an ITU ward would work with organisations in the following sectors:</a:t>
            </a:r>
          </a:p>
          <a:p>
            <a:pPr marL="342900" indent="-342900">
              <a:buFont typeface="+mj-lt"/>
              <a:buAutoNum type="arabicPeriod"/>
            </a:pPr>
            <a:r>
              <a:rPr lang="en-GB" dirty="0"/>
              <a:t>Private sector pharmaceutical companies for drugs.</a:t>
            </a:r>
          </a:p>
          <a:p>
            <a:pPr marL="342900" indent="-342900">
              <a:buFont typeface="+mj-lt"/>
              <a:buAutoNum type="arabicPeriod"/>
            </a:pPr>
            <a:r>
              <a:rPr lang="en-GB" dirty="0"/>
              <a:t>Public sector would be the NHS</a:t>
            </a:r>
          </a:p>
          <a:p>
            <a:pPr marL="342900" indent="-342900">
              <a:buFont typeface="+mj-lt"/>
              <a:buAutoNum type="arabicPeriod"/>
            </a:pPr>
            <a:r>
              <a:rPr lang="en-GB" dirty="0"/>
              <a:t>Voluntary sector could be headway to support people who have sustained a brain injury.</a:t>
            </a:r>
          </a:p>
        </p:txBody>
      </p:sp>
    </p:spTree>
    <p:extLst>
      <p:ext uri="{BB962C8B-B14F-4D97-AF65-F5344CB8AC3E}">
        <p14:creationId xmlns:p14="http://schemas.microsoft.com/office/powerpoint/2010/main" val="14469575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379F-83A9-4709-8312-016BA849A7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6B6E598-71CD-426A-B808-B4EAD980A2E7}"/>
              </a:ext>
            </a:extLst>
          </p:cNvPr>
          <p:cNvSpPr>
            <a:spLocks noGrp="1"/>
          </p:cNvSpPr>
          <p:nvPr>
            <p:ph idx="1"/>
          </p:nvPr>
        </p:nvSpPr>
        <p:spPr/>
        <p:txBody>
          <a:bodyPr/>
          <a:lstStyle/>
          <a:p>
            <a:r>
              <a:rPr lang="en-GB" dirty="0">
                <a:hlinkClick r:id="rId2"/>
              </a:rPr>
              <a:t>https://www.kingsfund.org.uk/projects/positions/integrated-care</a:t>
            </a:r>
            <a:endParaRPr lang="en-GB" dirty="0"/>
          </a:p>
          <a:p>
            <a:r>
              <a:rPr lang="en-GB" dirty="0">
                <a:hlinkClick r:id="rId3"/>
              </a:rPr>
              <a:t>https://gov.wales/sites/default/files/publications/2019-04/easy-read-a-healthier-wales-our-plan-for-health-and-social-care.pdf</a:t>
            </a:r>
            <a:endParaRPr lang="en-GB" dirty="0"/>
          </a:p>
          <a:p>
            <a:endParaRPr lang="en-GB" dirty="0"/>
          </a:p>
        </p:txBody>
      </p:sp>
    </p:spTree>
    <p:extLst>
      <p:ext uri="{BB962C8B-B14F-4D97-AF65-F5344CB8AC3E}">
        <p14:creationId xmlns:p14="http://schemas.microsoft.com/office/powerpoint/2010/main" val="3380493426"/>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Atlas</Template>
  <TotalTime>525</TotalTime>
  <Words>731</Words>
  <Application>Microsoft Office PowerPoint</Application>
  <PresentationFormat>Widescreen</PresentationFormat>
  <Paragraphs>63</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Calibri Light</vt:lpstr>
      <vt:lpstr>Rockwell</vt:lpstr>
      <vt:lpstr>Wingdings</vt:lpstr>
      <vt:lpstr>Atlas</vt:lpstr>
      <vt:lpstr>What is an organisation?</vt:lpstr>
      <vt:lpstr>Oxford Dictionary Definition:</vt:lpstr>
      <vt:lpstr>Why do they need management? </vt:lpstr>
      <vt:lpstr>Let's talk sectors</vt:lpstr>
      <vt:lpstr>Private Sector</vt:lpstr>
      <vt:lpstr>Public Sector</vt:lpstr>
      <vt:lpstr>Voluntary Sector</vt:lpstr>
      <vt:lpstr>Nearpod</vt:lpstr>
      <vt:lpstr>Private Sector pro’s and cons</vt:lpstr>
      <vt:lpstr>Efficient or effective?</vt:lpstr>
      <vt:lpstr>Efficiency and effectiveness if practice</vt:lpstr>
      <vt:lpstr>Public sector pro’s and con’s</vt:lpstr>
      <vt:lpstr>Voluntary sector pro’s and con’s</vt:lpstr>
      <vt:lpstr>Integration of services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an organisation?</dc:title>
  <dc:creator>Neil Hapgood</dc:creator>
  <cp:lastModifiedBy>Neil Hapgood</cp:lastModifiedBy>
  <cp:revision>6</cp:revision>
  <dcterms:created xsi:type="dcterms:W3CDTF">2021-01-26T17:59:37Z</dcterms:created>
  <dcterms:modified xsi:type="dcterms:W3CDTF">2021-09-27T17:18:36Z</dcterms:modified>
</cp:coreProperties>
</file>