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82" r:id="rId5"/>
    <p:sldId id="284" r:id="rId6"/>
    <p:sldId id="314" r:id="rId7"/>
    <p:sldId id="293" r:id="rId8"/>
    <p:sldId id="285" r:id="rId9"/>
    <p:sldId id="313" r:id="rId10"/>
    <p:sldId id="286" r:id="rId11"/>
    <p:sldId id="287" r:id="rId12"/>
    <p:sldId id="291" r:id="rId13"/>
    <p:sldId id="292" r:id="rId14"/>
    <p:sldId id="294" r:id="rId15"/>
    <p:sldId id="29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110" autoAdjust="0"/>
    <p:restoredTop sz="94619" autoAdjust="0"/>
  </p:normalViewPr>
  <p:slideViewPr>
    <p:cSldViewPr snapToGrid="0">
      <p:cViewPr varScale="1">
        <p:scale>
          <a:sx n="83" d="100"/>
          <a:sy n="83" d="100"/>
        </p:scale>
        <p:origin x="42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149702-4903-4750-B8B7-00688D25B8E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D0475C0-3813-444E-A811-619950707514}">
      <dgm:prSet/>
      <dgm:spPr/>
      <dgm:t>
        <a:bodyPr/>
        <a:lstStyle/>
        <a:p>
          <a:pPr>
            <a:defRPr cap="all"/>
          </a:pPr>
          <a:r>
            <a:rPr lang="en-GB"/>
            <a:t>What’s on Moodle</a:t>
          </a:r>
          <a:endParaRPr lang="en-US"/>
        </a:p>
      </dgm:t>
    </dgm:pt>
    <dgm:pt modelId="{0E8FCDC0-EAC9-4B06-9535-A1997D3F333F}" type="parTrans" cxnId="{4DEF453A-8F0E-4B0B-975E-BBED7FB1A5C4}">
      <dgm:prSet/>
      <dgm:spPr/>
      <dgm:t>
        <a:bodyPr/>
        <a:lstStyle/>
        <a:p>
          <a:endParaRPr lang="en-US"/>
        </a:p>
      </dgm:t>
    </dgm:pt>
    <dgm:pt modelId="{159C80F1-A698-4E53-9CA9-F5E60477F930}" type="sibTrans" cxnId="{4DEF453A-8F0E-4B0B-975E-BBED7FB1A5C4}">
      <dgm:prSet/>
      <dgm:spPr/>
      <dgm:t>
        <a:bodyPr/>
        <a:lstStyle/>
        <a:p>
          <a:endParaRPr lang="en-US"/>
        </a:p>
      </dgm:t>
    </dgm:pt>
    <dgm:pt modelId="{BCEB7C56-6D1D-4625-AE02-C4A6287F1E7B}">
      <dgm:prSet/>
      <dgm:spPr/>
      <dgm:t>
        <a:bodyPr/>
        <a:lstStyle/>
        <a:p>
          <a:pPr>
            <a:defRPr cap="all"/>
          </a:pPr>
          <a:r>
            <a:rPr lang="en-GB"/>
            <a:t>Learning Outcomes</a:t>
          </a:r>
          <a:endParaRPr lang="en-US"/>
        </a:p>
      </dgm:t>
    </dgm:pt>
    <dgm:pt modelId="{BA80918D-631F-4076-A8EE-9656A10681F7}" type="parTrans" cxnId="{4F6CC26F-0A7A-462D-957D-E63F7122D03B}">
      <dgm:prSet/>
      <dgm:spPr/>
      <dgm:t>
        <a:bodyPr/>
        <a:lstStyle/>
        <a:p>
          <a:endParaRPr lang="en-US"/>
        </a:p>
      </dgm:t>
    </dgm:pt>
    <dgm:pt modelId="{0B156886-0DD8-4C6E-8E67-1EBE537293D2}" type="sibTrans" cxnId="{4F6CC26F-0A7A-462D-957D-E63F7122D03B}">
      <dgm:prSet/>
      <dgm:spPr/>
      <dgm:t>
        <a:bodyPr/>
        <a:lstStyle/>
        <a:p>
          <a:endParaRPr lang="en-US"/>
        </a:p>
      </dgm:t>
    </dgm:pt>
    <dgm:pt modelId="{9264E9AD-FF38-4EEC-AF42-5A4E2C7DC03F}">
      <dgm:prSet/>
      <dgm:spPr/>
      <dgm:t>
        <a:bodyPr/>
        <a:lstStyle/>
        <a:p>
          <a:pPr>
            <a:defRPr cap="all"/>
          </a:pPr>
          <a:r>
            <a:rPr lang="en-GB"/>
            <a:t>Module Handbook</a:t>
          </a:r>
          <a:endParaRPr lang="en-US"/>
        </a:p>
      </dgm:t>
    </dgm:pt>
    <dgm:pt modelId="{A5502BFA-68AA-416B-800E-EA3F21E67372}" type="parTrans" cxnId="{04E92DBD-AE2D-40B5-9645-0CB0CCB68B10}">
      <dgm:prSet/>
      <dgm:spPr/>
      <dgm:t>
        <a:bodyPr/>
        <a:lstStyle/>
        <a:p>
          <a:endParaRPr lang="en-US"/>
        </a:p>
      </dgm:t>
    </dgm:pt>
    <dgm:pt modelId="{58AB263B-2E81-4177-8514-CECC609BB885}" type="sibTrans" cxnId="{04E92DBD-AE2D-40B5-9645-0CB0CCB68B10}">
      <dgm:prSet/>
      <dgm:spPr/>
      <dgm:t>
        <a:bodyPr/>
        <a:lstStyle/>
        <a:p>
          <a:endParaRPr lang="en-US"/>
        </a:p>
      </dgm:t>
    </dgm:pt>
    <dgm:pt modelId="{17864CF9-0C03-476A-B928-7485C9C06302}">
      <dgm:prSet/>
      <dgm:spPr/>
      <dgm:t>
        <a:bodyPr/>
        <a:lstStyle/>
        <a:p>
          <a:pPr>
            <a:defRPr cap="all"/>
          </a:pPr>
          <a:r>
            <a:rPr lang="en-GB"/>
            <a:t>Assessment Overview</a:t>
          </a:r>
          <a:endParaRPr lang="en-US"/>
        </a:p>
      </dgm:t>
    </dgm:pt>
    <dgm:pt modelId="{C8AB2F8A-5A11-4CA1-B191-4B6E5BA57DFE}" type="parTrans" cxnId="{4041832D-7FF3-4A88-9E56-76520270B70D}">
      <dgm:prSet/>
      <dgm:spPr/>
      <dgm:t>
        <a:bodyPr/>
        <a:lstStyle/>
        <a:p>
          <a:endParaRPr lang="en-US"/>
        </a:p>
      </dgm:t>
    </dgm:pt>
    <dgm:pt modelId="{4BB01C77-7C22-45DA-9C31-8626EB8907A6}" type="sibTrans" cxnId="{4041832D-7FF3-4A88-9E56-76520270B70D}">
      <dgm:prSet/>
      <dgm:spPr/>
      <dgm:t>
        <a:bodyPr/>
        <a:lstStyle/>
        <a:p>
          <a:endParaRPr lang="en-US"/>
        </a:p>
      </dgm:t>
    </dgm:pt>
    <dgm:pt modelId="{1FD08A4D-C22D-435C-B4AA-886FFD4F207D}" type="pres">
      <dgm:prSet presAssocID="{9C149702-4903-4750-B8B7-00688D25B8E6}" presName="root" presStyleCnt="0">
        <dgm:presLayoutVars>
          <dgm:dir/>
          <dgm:resizeHandles val="exact"/>
        </dgm:presLayoutVars>
      </dgm:prSet>
      <dgm:spPr/>
    </dgm:pt>
    <dgm:pt modelId="{38A4803F-0159-448B-B201-6BD2A9F575A4}" type="pres">
      <dgm:prSet presAssocID="{3D0475C0-3813-444E-A811-619950707514}" presName="compNode" presStyleCnt="0"/>
      <dgm:spPr/>
    </dgm:pt>
    <dgm:pt modelId="{C1BD5420-6B54-4484-BC8D-D3F12F4B0CF8}" type="pres">
      <dgm:prSet presAssocID="{3D0475C0-3813-444E-A811-619950707514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4B10AC9-89D6-4326-9787-5944337EC5E8}" type="pres">
      <dgm:prSet presAssocID="{3D0475C0-3813-444E-A811-61995070751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18E1BC8-F59C-4EC9-BD90-09AB825D241B}" type="pres">
      <dgm:prSet presAssocID="{3D0475C0-3813-444E-A811-619950707514}" presName="spaceRect" presStyleCnt="0"/>
      <dgm:spPr/>
    </dgm:pt>
    <dgm:pt modelId="{7A1A7C82-829D-41F1-AE1F-D88C2EAFDF55}" type="pres">
      <dgm:prSet presAssocID="{3D0475C0-3813-444E-A811-619950707514}" presName="textRect" presStyleLbl="revTx" presStyleIdx="0" presStyleCnt="4">
        <dgm:presLayoutVars>
          <dgm:chMax val="1"/>
          <dgm:chPref val="1"/>
        </dgm:presLayoutVars>
      </dgm:prSet>
      <dgm:spPr/>
    </dgm:pt>
    <dgm:pt modelId="{0E4B08DB-2F4D-4B7C-B558-B11DAD722CD7}" type="pres">
      <dgm:prSet presAssocID="{159C80F1-A698-4E53-9CA9-F5E60477F930}" presName="sibTrans" presStyleCnt="0"/>
      <dgm:spPr/>
    </dgm:pt>
    <dgm:pt modelId="{68623A48-F6F6-4F60-B212-1A471C394914}" type="pres">
      <dgm:prSet presAssocID="{BCEB7C56-6D1D-4625-AE02-C4A6287F1E7B}" presName="compNode" presStyleCnt="0"/>
      <dgm:spPr/>
    </dgm:pt>
    <dgm:pt modelId="{2997FE55-D1B7-4430-8256-9FB3BE8E03D4}" type="pres">
      <dgm:prSet presAssocID="{BCEB7C56-6D1D-4625-AE02-C4A6287F1E7B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F94907F-618B-4664-98EF-5515E2DDF2AE}" type="pres">
      <dgm:prSet presAssocID="{BCEB7C56-6D1D-4625-AE02-C4A6287F1E7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7413B3A-C515-411E-94F1-7937195F5F52}" type="pres">
      <dgm:prSet presAssocID="{BCEB7C56-6D1D-4625-AE02-C4A6287F1E7B}" presName="spaceRect" presStyleCnt="0"/>
      <dgm:spPr/>
    </dgm:pt>
    <dgm:pt modelId="{F9DFD6ED-E0C4-4828-812E-7B756E12AD24}" type="pres">
      <dgm:prSet presAssocID="{BCEB7C56-6D1D-4625-AE02-C4A6287F1E7B}" presName="textRect" presStyleLbl="revTx" presStyleIdx="1" presStyleCnt="4">
        <dgm:presLayoutVars>
          <dgm:chMax val="1"/>
          <dgm:chPref val="1"/>
        </dgm:presLayoutVars>
      </dgm:prSet>
      <dgm:spPr/>
    </dgm:pt>
    <dgm:pt modelId="{8378526B-8416-4156-9FFB-8EEAF0D36E89}" type="pres">
      <dgm:prSet presAssocID="{0B156886-0DD8-4C6E-8E67-1EBE537293D2}" presName="sibTrans" presStyleCnt="0"/>
      <dgm:spPr/>
    </dgm:pt>
    <dgm:pt modelId="{E0F1B1A0-3E49-4931-BCDD-48C65DC7409F}" type="pres">
      <dgm:prSet presAssocID="{9264E9AD-FF38-4EEC-AF42-5A4E2C7DC03F}" presName="compNode" presStyleCnt="0"/>
      <dgm:spPr/>
    </dgm:pt>
    <dgm:pt modelId="{A77851B6-37BD-49D9-90CE-F5463792D8C7}" type="pres">
      <dgm:prSet presAssocID="{9264E9AD-FF38-4EEC-AF42-5A4E2C7DC03F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BE8E8A9-7ECA-4019-B535-BCA6FB3A6BA7}" type="pres">
      <dgm:prSet presAssocID="{9264E9AD-FF38-4EEC-AF42-5A4E2C7DC03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7663ABA-4AA4-41C2-A81F-CD0B13F95AE3}" type="pres">
      <dgm:prSet presAssocID="{9264E9AD-FF38-4EEC-AF42-5A4E2C7DC03F}" presName="spaceRect" presStyleCnt="0"/>
      <dgm:spPr/>
    </dgm:pt>
    <dgm:pt modelId="{30F87478-7259-49A5-82FF-8C3E1B8F4164}" type="pres">
      <dgm:prSet presAssocID="{9264E9AD-FF38-4EEC-AF42-5A4E2C7DC03F}" presName="textRect" presStyleLbl="revTx" presStyleIdx="2" presStyleCnt="4">
        <dgm:presLayoutVars>
          <dgm:chMax val="1"/>
          <dgm:chPref val="1"/>
        </dgm:presLayoutVars>
      </dgm:prSet>
      <dgm:spPr/>
    </dgm:pt>
    <dgm:pt modelId="{01F7C0B9-97BE-46B8-9BE3-5D9988574880}" type="pres">
      <dgm:prSet presAssocID="{58AB263B-2E81-4177-8514-CECC609BB885}" presName="sibTrans" presStyleCnt="0"/>
      <dgm:spPr/>
    </dgm:pt>
    <dgm:pt modelId="{A6E37158-1EAB-46ED-8144-9BA8D03B849D}" type="pres">
      <dgm:prSet presAssocID="{17864CF9-0C03-476A-B928-7485C9C06302}" presName="compNode" presStyleCnt="0"/>
      <dgm:spPr/>
    </dgm:pt>
    <dgm:pt modelId="{BE863EAA-4F82-4236-94B4-B3A09A27C93B}" type="pres">
      <dgm:prSet presAssocID="{17864CF9-0C03-476A-B928-7485C9C06302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354A9C6-4D63-45C7-B4C3-7E948822CB32}" type="pres">
      <dgm:prSet presAssocID="{17864CF9-0C03-476A-B928-7485C9C0630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F4047E4E-2B8F-4171-92C8-CA7235E9FC20}" type="pres">
      <dgm:prSet presAssocID="{17864CF9-0C03-476A-B928-7485C9C06302}" presName="spaceRect" presStyleCnt="0"/>
      <dgm:spPr/>
    </dgm:pt>
    <dgm:pt modelId="{3E322057-1A63-41C7-AE69-B15B0AE25F8B}" type="pres">
      <dgm:prSet presAssocID="{17864CF9-0C03-476A-B928-7485C9C0630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5FB8D0F-5759-4DF2-8629-CACDC18857FC}" type="presOf" srcId="{17864CF9-0C03-476A-B928-7485C9C06302}" destId="{3E322057-1A63-41C7-AE69-B15B0AE25F8B}" srcOrd="0" destOrd="0" presId="urn:microsoft.com/office/officeart/2018/5/layout/IconLeafLabelList"/>
    <dgm:cxn modelId="{4041832D-7FF3-4A88-9E56-76520270B70D}" srcId="{9C149702-4903-4750-B8B7-00688D25B8E6}" destId="{17864CF9-0C03-476A-B928-7485C9C06302}" srcOrd="3" destOrd="0" parTransId="{C8AB2F8A-5A11-4CA1-B191-4B6E5BA57DFE}" sibTransId="{4BB01C77-7C22-45DA-9C31-8626EB8907A6}"/>
    <dgm:cxn modelId="{4DEF453A-8F0E-4B0B-975E-BBED7FB1A5C4}" srcId="{9C149702-4903-4750-B8B7-00688D25B8E6}" destId="{3D0475C0-3813-444E-A811-619950707514}" srcOrd="0" destOrd="0" parTransId="{0E8FCDC0-EAC9-4B06-9535-A1997D3F333F}" sibTransId="{159C80F1-A698-4E53-9CA9-F5E60477F930}"/>
    <dgm:cxn modelId="{A67C1C67-0885-4AE6-A3D6-19FE58DFB9DA}" type="presOf" srcId="{3D0475C0-3813-444E-A811-619950707514}" destId="{7A1A7C82-829D-41F1-AE1F-D88C2EAFDF55}" srcOrd="0" destOrd="0" presId="urn:microsoft.com/office/officeart/2018/5/layout/IconLeafLabelList"/>
    <dgm:cxn modelId="{4F6CC26F-0A7A-462D-957D-E63F7122D03B}" srcId="{9C149702-4903-4750-B8B7-00688D25B8E6}" destId="{BCEB7C56-6D1D-4625-AE02-C4A6287F1E7B}" srcOrd="1" destOrd="0" parTransId="{BA80918D-631F-4076-A8EE-9656A10681F7}" sibTransId="{0B156886-0DD8-4C6E-8E67-1EBE537293D2}"/>
    <dgm:cxn modelId="{3B5EFE7D-2708-443F-83CC-15C204EDB4EB}" type="presOf" srcId="{9264E9AD-FF38-4EEC-AF42-5A4E2C7DC03F}" destId="{30F87478-7259-49A5-82FF-8C3E1B8F4164}" srcOrd="0" destOrd="0" presId="urn:microsoft.com/office/officeart/2018/5/layout/IconLeafLabelList"/>
    <dgm:cxn modelId="{5A68D18C-52E8-4CAB-A9BC-189C6645BC2D}" type="presOf" srcId="{BCEB7C56-6D1D-4625-AE02-C4A6287F1E7B}" destId="{F9DFD6ED-E0C4-4828-812E-7B756E12AD24}" srcOrd="0" destOrd="0" presId="urn:microsoft.com/office/officeart/2018/5/layout/IconLeafLabelList"/>
    <dgm:cxn modelId="{28F5B2AB-B10C-4865-8019-B973C24BBADC}" type="presOf" srcId="{9C149702-4903-4750-B8B7-00688D25B8E6}" destId="{1FD08A4D-C22D-435C-B4AA-886FFD4F207D}" srcOrd="0" destOrd="0" presId="urn:microsoft.com/office/officeart/2018/5/layout/IconLeafLabelList"/>
    <dgm:cxn modelId="{04E92DBD-AE2D-40B5-9645-0CB0CCB68B10}" srcId="{9C149702-4903-4750-B8B7-00688D25B8E6}" destId="{9264E9AD-FF38-4EEC-AF42-5A4E2C7DC03F}" srcOrd="2" destOrd="0" parTransId="{A5502BFA-68AA-416B-800E-EA3F21E67372}" sibTransId="{58AB263B-2E81-4177-8514-CECC609BB885}"/>
    <dgm:cxn modelId="{75ADAD93-EA7E-46A5-BE19-E4ED71C246CB}" type="presParOf" srcId="{1FD08A4D-C22D-435C-B4AA-886FFD4F207D}" destId="{38A4803F-0159-448B-B201-6BD2A9F575A4}" srcOrd="0" destOrd="0" presId="urn:microsoft.com/office/officeart/2018/5/layout/IconLeafLabelList"/>
    <dgm:cxn modelId="{0D714DE5-1866-4835-AE27-04436AAD2F2B}" type="presParOf" srcId="{38A4803F-0159-448B-B201-6BD2A9F575A4}" destId="{C1BD5420-6B54-4484-BC8D-D3F12F4B0CF8}" srcOrd="0" destOrd="0" presId="urn:microsoft.com/office/officeart/2018/5/layout/IconLeafLabelList"/>
    <dgm:cxn modelId="{90A1EB60-B4F5-42B7-B4C7-1BC144C8383D}" type="presParOf" srcId="{38A4803F-0159-448B-B201-6BD2A9F575A4}" destId="{94B10AC9-89D6-4326-9787-5944337EC5E8}" srcOrd="1" destOrd="0" presId="urn:microsoft.com/office/officeart/2018/5/layout/IconLeafLabelList"/>
    <dgm:cxn modelId="{BAE7CBB4-C975-434D-9193-F2DA9C3DD7CF}" type="presParOf" srcId="{38A4803F-0159-448B-B201-6BD2A9F575A4}" destId="{918E1BC8-F59C-4EC9-BD90-09AB825D241B}" srcOrd="2" destOrd="0" presId="urn:microsoft.com/office/officeart/2018/5/layout/IconLeafLabelList"/>
    <dgm:cxn modelId="{32586C12-616D-491D-8BFD-E5771CFEB9A3}" type="presParOf" srcId="{38A4803F-0159-448B-B201-6BD2A9F575A4}" destId="{7A1A7C82-829D-41F1-AE1F-D88C2EAFDF55}" srcOrd="3" destOrd="0" presId="urn:microsoft.com/office/officeart/2018/5/layout/IconLeafLabelList"/>
    <dgm:cxn modelId="{3600262A-0B7B-4179-93DC-EF23F98F8E23}" type="presParOf" srcId="{1FD08A4D-C22D-435C-B4AA-886FFD4F207D}" destId="{0E4B08DB-2F4D-4B7C-B558-B11DAD722CD7}" srcOrd="1" destOrd="0" presId="urn:microsoft.com/office/officeart/2018/5/layout/IconLeafLabelList"/>
    <dgm:cxn modelId="{F3175DE9-0232-408F-BB74-2B3668C2B725}" type="presParOf" srcId="{1FD08A4D-C22D-435C-B4AA-886FFD4F207D}" destId="{68623A48-F6F6-4F60-B212-1A471C394914}" srcOrd="2" destOrd="0" presId="urn:microsoft.com/office/officeart/2018/5/layout/IconLeafLabelList"/>
    <dgm:cxn modelId="{0FEBB07D-E2E3-4450-A60F-136B74C05FC1}" type="presParOf" srcId="{68623A48-F6F6-4F60-B212-1A471C394914}" destId="{2997FE55-D1B7-4430-8256-9FB3BE8E03D4}" srcOrd="0" destOrd="0" presId="urn:microsoft.com/office/officeart/2018/5/layout/IconLeafLabelList"/>
    <dgm:cxn modelId="{8328D619-2C1F-4431-A9E7-74084FC72320}" type="presParOf" srcId="{68623A48-F6F6-4F60-B212-1A471C394914}" destId="{CF94907F-618B-4664-98EF-5515E2DDF2AE}" srcOrd="1" destOrd="0" presId="urn:microsoft.com/office/officeart/2018/5/layout/IconLeafLabelList"/>
    <dgm:cxn modelId="{6E97507D-CC0F-46EE-B0F3-795AF103C903}" type="presParOf" srcId="{68623A48-F6F6-4F60-B212-1A471C394914}" destId="{37413B3A-C515-411E-94F1-7937195F5F52}" srcOrd="2" destOrd="0" presId="urn:microsoft.com/office/officeart/2018/5/layout/IconLeafLabelList"/>
    <dgm:cxn modelId="{E684E138-38A2-42CF-8643-D8FE973CF100}" type="presParOf" srcId="{68623A48-F6F6-4F60-B212-1A471C394914}" destId="{F9DFD6ED-E0C4-4828-812E-7B756E12AD24}" srcOrd="3" destOrd="0" presId="urn:microsoft.com/office/officeart/2018/5/layout/IconLeafLabelList"/>
    <dgm:cxn modelId="{BC6A5F4B-7CF7-48FA-8849-7D55E4401C33}" type="presParOf" srcId="{1FD08A4D-C22D-435C-B4AA-886FFD4F207D}" destId="{8378526B-8416-4156-9FFB-8EEAF0D36E89}" srcOrd="3" destOrd="0" presId="urn:microsoft.com/office/officeart/2018/5/layout/IconLeafLabelList"/>
    <dgm:cxn modelId="{EE5525C5-6824-4018-ABC6-504026B67A47}" type="presParOf" srcId="{1FD08A4D-C22D-435C-B4AA-886FFD4F207D}" destId="{E0F1B1A0-3E49-4931-BCDD-48C65DC7409F}" srcOrd="4" destOrd="0" presId="urn:microsoft.com/office/officeart/2018/5/layout/IconLeafLabelList"/>
    <dgm:cxn modelId="{B3164539-EEDA-48C6-8808-FCE0A38553B6}" type="presParOf" srcId="{E0F1B1A0-3E49-4931-BCDD-48C65DC7409F}" destId="{A77851B6-37BD-49D9-90CE-F5463792D8C7}" srcOrd="0" destOrd="0" presId="urn:microsoft.com/office/officeart/2018/5/layout/IconLeafLabelList"/>
    <dgm:cxn modelId="{90FBCEC7-63DD-447D-9E21-99F5C4988A03}" type="presParOf" srcId="{E0F1B1A0-3E49-4931-BCDD-48C65DC7409F}" destId="{2BE8E8A9-7ECA-4019-B535-BCA6FB3A6BA7}" srcOrd="1" destOrd="0" presId="urn:microsoft.com/office/officeart/2018/5/layout/IconLeafLabelList"/>
    <dgm:cxn modelId="{8C0A96B9-EB82-4914-9C64-123BC521533B}" type="presParOf" srcId="{E0F1B1A0-3E49-4931-BCDD-48C65DC7409F}" destId="{97663ABA-4AA4-41C2-A81F-CD0B13F95AE3}" srcOrd="2" destOrd="0" presId="urn:microsoft.com/office/officeart/2018/5/layout/IconLeafLabelList"/>
    <dgm:cxn modelId="{F643B2AA-5CFC-4012-99A4-1664E23DCC87}" type="presParOf" srcId="{E0F1B1A0-3E49-4931-BCDD-48C65DC7409F}" destId="{30F87478-7259-49A5-82FF-8C3E1B8F4164}" srcOrd="3" destOrd="0" presId="urn:microsoft.com/office/officeart/2018/5/layout/IconLeafLabelList"/>
    <dgm:cxn modelId="{AE8ED0D0-76CF-4268-A0C2-17BC34FEECE3}" type="presParOf" srcId="{1FD08A4D-C22D-435C-B4AA-886FFD4F207D}" destId="{01F7C0B9-97BE-46B8-9BE3-5D9988574880}" srcOrd="5" destOrd="0" presId="urn:microsoft.com/office/officeart/2018/5/layout/IconLeafLabelList"/>
    <dgm:cxn modelId="{9212DC48-F3F3-4F20-823B-22288198DB25}" type="presParOf" srcId="{1FD08A4D-C22D-435C-B4AA-886FFD4F207D}" destId="{A6E37158-1EAB-46ED-8144-9BA8D03B849D}" srcOrd="6" destOrd="0" presId="urn:microsoft.com/office/officeart/2018/5/layout/IconLeafLabelList"/>
    <dgm:cxn modelId="{EC4680BF-8EC3-424F-98B5-137E09F4728A}" type="presParOf" srcId="{A6E37158-1EAB-46ED-8144-9BA8D03B849D}" destId="{BE863EAA-4F82-4236-94B4-B3A09A27C93B}" srcOrd="0" destOrd="0" presId="urn:microsoft.com/office/officeart/2018/5/layout/IconLeafLabelList"/>
    <dgm:cxn modelId="{9EAEFD53-5E8C-45BE-9BEC-3F745DF498A4}" type="presParOf" srcId="{A6E37158-1EAB-46ED-8144-9BA8D03B849D}" destId="{0354A9C6-4D63-45C7-B4C3-7E948822CB32}" srcOrd="1" destOrd="0" presId="urn:microsoft.com/office/officeart/2018/5/layout/IconLeafLabelList"/>
    <dgm:cxn modelId="{C50A6A63-FF5E-4323-93F9-2F958BCB7777}" type="presParOf" srcId="{A6E37158-1EAB-46ED-8144-9BA8D03B849D}" destId="{F4047E4E-2B8F-4171-92C8-CA7235E9FC20}" srcOrd="2" destOrd="0" presId="urn:microsoft.com/office/officeart/2018/5/layout/IconLeafLabelList"/>
    <dgm:cxn modelId="{8CD5E254-FF16-4086-9C91-BB561F999B46}" type="presParOf" srcId="{A6E37158-1EAB-46ED-8144-9BA8D03B849D}" destId="{3E322057-1A63-41C7-AE69-B15B0AE25F8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BD5420-6B54-4484-BC8D-D3F12F4B0CF8}">
      <dsp:nvSpPr>
        <dsp:cNvPr id="0" name=""/>
        <dsp:cNvSpPr/>
      </dsp:nvSpPr>
      <dsp:spPr>
        <a:xfrm>
          <a:off x="600792" y="596391"/>
          <a:ext cx="1449891" cy="144989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B10AC9-89D6-4326-9787-5944337EC5E8}">
      <dsp:nvSpPr>
        <dsp:cNvPr id="0" name=""/>
        <dsp:cNvSpPr/>
      </dsp:nvSpPr>
      <dsp:spPr>
        <a:xfrm>
          <a:off x="909785" y="905385"/>
          <a:ext cx="831905" cy="8319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1A7C82-829D-41F1-AE1F-D88C2EAFDF55}">
      <dsp:nvSpPr>
        <dsp:cNvPr id="0" name=""/>
        <dsp:cNvSpPr/>
      </dsp:nvSpPr>
      <dsp:spPr>
        <a:xfrm>
          <a:off x="137302" y="2497889"/>
          <a:ext cx="23768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What’s on Moodle</a:t>
          </a:r>
          <a:endParaRPr lang="en-US" sz="2700" kern="1200"/>
        </a:p>
      </dsp:txBody>
      <dsp:txXfrm>
        <a:off x="137302" y="2497889"/>
        <a:ext cx="2376871" cy="720000"/>
      </dsp:txXfrm>
    </dsp:sp>
    <dsp:sp modelId="{2997FE55-D1B7-4430-8256-9FB3BE8E03D4}">
      <dsp:nvSpPr>
        <dsp:cNvPr id="0" name=""/>
        <dsp:cNvSpPr/>
      </dsp:nvSpPr>
      <dsp:spPr>
        <a:xfrm>
          <a:off x="3393616" y="596391"/>
          <a:ext cx="1449891" cy="144989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94907F-618B-4664-98EF-5515E2DDF2AE}">
      <dsp:nvSpPr>
        <dsp:cNvPr id="0" name=""/>
        <dsp:cNvSpPr/>
      </dsp:nvSpPr>
      <dsp:spPr>
        <a:xfrm>
          <a:off x="3702610" y="905385"/>
          <a:ext cx="831905" cy="8319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DFD6ED-E0C4-4828-812E-7B756E12AD24}">
      <dsp:nvSpPr>
        <dsp:cNvPr id="0" name=""/>
        <dsp:cNvSpPr/>
      </dsp:nvSpPr>
      <dsp:spPr>
        <a:xfrm>
          <a:off x="2930126" y="2497889"/>
          <a:ext cx="23768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Learning Outcomes</a:t>
          </a:r>
          <a:endParaRPr lang="en-US" sz="2700" kern="1200"/>
        </a:p>
      </dsp:txBody>
      <dsp:txXfrm>
        <a:off x="2930126" y="2497889"/>
        <a:ext cx="2376871" cy="720000"/>
      </dsp:txXfrm>
    </dsp:sp>
    <dsp:sp modelId="{A77851B6-37BD-49D9-90CE-F5463792D8C7}">
      <dsp:nvSpPr>
        <dsp:cNvPr id="0" name=""/>
        <dsp:cNvSpPr/>
      </dsp:nvSpPr>
      <dsp:spPr>
        <a:xfrm>
          <a:off x="6186441" y="596391"/>
          <a:ext cx="1449891" cy="144989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E8E8A9-7ECA-4019-B535-BCA6FB3A6BA7}">
      <dsp:nvSpPr>
        <dsp:cNvPr id="0" name=""/>
        <dsp:cNvSpPr/>
      </dsp:nvSpPr>
      <dsp:spPr>
        <a:xfrm>
          <a:off x="6495434" y="905385"/>
          <a:ext cx="831905" cy="8319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F87478-7259-49A5-82FF-8C3E1B8F4164}">
      <dsp:nvSpPr>
        <dsp:cNvPr id="0" name=""/>
        <dsp:cNvSpPr/>
      </dsp:nvSpPr>
      <dsp:spPr>
        <a:xfrm>
          <a:off x="5722951" y="2497889"/>
          <a:ext cx="23768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Module Handbook</a:t>
          </a:r>
          <a:endParaRPr lang="en-US" sz="2700" kern="1200"/>
        </a:p>
      </dsp:txBody>
      <dsp:txXfrm>
        <a:off x="5722951" y="2497889"/>
        <a:ext cx="2376871" cy="720000"/>
      </dsp:txXfrm>
    </dsp:sp>
    <dsp:sp modelId="{BE863EAA-4F82-4236-94B4-B3A09A27C93B}">
      <dsp:nvSpPr>
        <dsp:cNvPr id="0" name=""/>
        <dsp:cNvSpPr/>
      </dsp:nvSpPr>
      <dsp:spPr>
        <a:xfrm>
          <a:off x="8979265" y="596391"/>
          <a:ext cx="1449891" cy="144989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54A9C6-4D63-45C7-B4C3-7E948822CB32}">
      <dsp:nvSpPr>
        <dsp:cNvPr id="0" name=""/>
        <dsp:cNvSpPr/>
      </dsp:nvSpPr>
      <dsp:spPr>
        <a:xfrm>
          <a:off x="9288259" y="905385"/>
          <a:ext cx="831905" cy="83190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22057-1A63-41C7-AE69-B15B0AE25F8B}">
      <dsp:nvSpPr>
        <dsp:cNvPr id="0" name=""/>
        <dsp:cNvSpPr/>
      </dsp:nvSpPr>
      <dsp:spPr>
        <a:xfrm>
          <a:off x="8515775" y="2497889"/>
          <a:ext cx="237687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Assessment Overview</a:t>
          </a:r>
          <a:endParaRPr lang="en-US" sz="2700" kern="1200"/>
        </a:p>
      </dsp:txBody>
      <dsp:txXfrm>
        <a:off x="8515775" y="2497889"/>
        <a:ext cx="2376871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1/27/2023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133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1/27/2023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116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1/27/2023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386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5993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1/27/2023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174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1/27/2023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143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1/27/2023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817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1/27/2023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855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14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977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1/27/2023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680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97890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C5398-C628-478A-822A-BE6CBC515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620" y="863695"/>
            <a:ext cx="3511233" cy="3779995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Introduction to Counselling Skills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730D41-D3A4-4CFC-91DC-62E6A5AE50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621" y="4064000"/>
            <a:ext cx="3511233" cy="2336799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rgbClr val="00B0F0"/>
                </a:solidFill>
              </a:rPr>
              <a:t>Wednesday 1</a:t>
            </a:r>
            <a:r>
              <a:rPr lang="en-US" sz="2000" baseline="30000" dirty="0">
                <a:solidFill>
                  <a:srgbClr val="00B0F0"/>
                </a:solidFill>
              </a:rPr>
              <a:t>st</a:t>
            </a:r>
            <a:r>
              <a:rPr lang="en-US" sz="2000" dirty="0">
                <a:solidFill>
                  <a:srgbClr val="00B0F0"/>
                </a:solidFill>
              </a:rPr>
              <a:t> February 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1" name="Content Placeholder 7">
            <a:extLst>
              <a:ext uri="{FF2B5EF4-FFF2-40B4-BE49-F238E27FC236}">
                <a16:creationId xmlns:a16="http://schemas.microsoft.com/office/drawing/2014/main" id="{3C7C57D3-72FC-48A1-B1AA-327BD2EC7F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2" r="-2" b="9019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873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E3471C-5483-40A3-B388-8B2C3DA66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23" y="827314"/>
            <a:ext cx="4985519" cy="534851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kumimoji="0" lang="en-US" sz="1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br>
              <a:rPr lang="en-US" sz="1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Welcome</a:t>
            </a: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r>
              <a:rPr lang="en-US" sz="2700" dirty="0">
                <a:solidFill>
                  <a:schemeClr val="tx1"/>
                </a:solidFill>
              </a:rPr>
              <a:t>Ground rules</a:t>
            </a:r>
            <a:br>
              <a:rPr lang="en-US" sz="2700" dirty="0">
                <a:solidFill>
                  <a:schemeClr val="tx1"/>
                </a:solidFill>
              </a:rPr>
            </a:br>
            <a:br>
              <a:rPr lang="en-US" sz="2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Introductions – Pairs/three</a:t>
            </a:r>
            <a:br>
              <a:rPr lang="en-US" sz="2700" dirty="0">
                <a:solidFill>
                  <a:schemeClr val="tx1"/>
                </a:solidFill>
              </a:rPr>
            </a:b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Reflecting on what is counselling</a:t>
            </a: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</a:rPr>
              <a:t>Break</a:t>
            </a: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</a:rPr>
            </a:b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Module overview</a:t>
            </a: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r>
              <a:rPr lang="en-US" sz="2700" dirty="0">
                <a:solidFill>
                  <a:schemeClr val="tx1"/>
                </a:solidFill>
              </a:rPr>
              <a:t>Keeping a Journal</a:t>
            </a:r>
            <a:br>
              <a:rPr lang="en-US" sz="2700" dirty="0">
                <a:solidFill>
                  <a:schemeClr val="tx1"/>
                </a:solidFill>
              </a:rPr>
            </a:br>
            <a:r>
              <a:rPr lang="en-US" sz="2700" dirty="0">
                <a:solidFill>
                  <a:schemeClr val="tx1"/>
                </a:solidFill>
              </a:rPr>
              <a:t> </a:t>
            </a:r>
            <a:b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r>
              <a:rPr kumimoji="0" lang="en-US" sz="2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Next session </a:t>
            </a:r>
            <a:br>
              <a:rPr kumimoji="0" lang="en-US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br>
              <a:rPr kumimoji="0" lang="en-US" sz="1700" i="0" u="none" strike="noStrik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endParaRPr lang="en-US" sz="1700" dirty="0">
              <a:solidFill>
                <a:schemeClr val="tx1"/>
              </a:solidFill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B7D9B7-ACD6-47C5-90A0-4781C382AD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9015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52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96C930-07D1-4B5D-980E-238FCDF89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6"/>
            <a:ext cx="3568661" cy="1188720"/>
          </a:xfrm>
        </p:spPr>
        <p:txBody>
          <a:bodyPr>
            <a:normAutofit/>
          </a:bodyPr>
          <a:lstStyle/>
          <a:p>
            <a:r>
              <a:rPr lang="en-GB" dirty="0"/>
              <a:t>Ground Rules for the day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 descr="Growing plant">
            <a:extLst>
              <a:ext uri="{FF2B5EF4-FFF2-40B4-BE49-F238E27FC236}">
                <a16:creationId xmlns:a16="http://schemas.microsoft.com/office/drawing/2014/main" id="{582B9E6C-FBE4-4494-8260-9CB0AA9BD7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226" r="12408" b="-1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235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C427EA3-1645-4B27-A5C2-55E8E24C6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85CDBF6-7B87-4A58-92CA-E887CA36A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BFF2B2E-1CF1-403F-BB44-3F9C3E7F6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D8B4D3C-0DE0-43B9-B032-32B536B96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Thought bubble">
            <a:extLst>
              <a:ext uri="{FF2B5EF4-FFF2-40B4-BE49-F238E27FC236}">
                <a16:creationId xmlns:a16="http://schemas.microsoft.com/office/drawing/2014/main" id="{53EFD59B-79E5-40C7-A1C8-06A5F2CBA7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23031" y="1208531"/>
            <a:ext cx="4735069" cy="4735069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707788D3-E467-4E25-A5E9-FD41795B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A5D19F-43DA-4A7C-9F5B-BCC14AE08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37043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Hopes and fears</a:t>
            </a:r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2700" dirty="0">
                <a:solidFill>
                  <a:srgbClr val="FFFFFF"/>
                </a:solidFill>
              </a:rPr>
              <a:t>In pairs – take turns introducing your self </a:t>
            </a:r>
            <a:br>
              <a:rPr lang="en-US" sz="2700" dirty="0">
                <a:solidFill>
                  <a:srgbClr val="FFFFFF"/>
                </a:solidFill>
              </a:rPr>
            </a:br>
            <a:r>
              <a:rPr lang="en-US" sz="2700" dirty="0">
                <a:solidFill>
                  <a:srgbClr val="FFFFFF"/>
                </a:solidFill>
              </a:rPr>
              <a:t>3-5 minutes each</a:t>
            </a:r>
            <a:br>
              <a:rPr lang="en-US" sz="3600" dirty="0">
                <a:solidFill>
                  <a:srgbClr val="FFFFFF"/>
                </a:solidFill>
              </a:rPr>
            </a:br>
            <a:endParaRPr lang="en-US" sz="3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112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B7449-8DFE-4259-BC1D-863F6CB33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 on counselling – small Group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32C39-EED1-41E7-AE0F-B5093128EF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200" dirty="0"/>
              <a:t>What is Counselling?  </a:t>
            </a:r>
          </a:p>
          <a:p>
            <a:r>
              <a:rPr lang="en-GB" sz="3200" dirty="0"/>
              <a:t>What are Counselling Skills?</a:t>
            </a:r>
          </a:p>
          <a:p>
            <a:r>
              <a:rPr lang="en-GB" sz="3200" dirty="0"/>
              <a:t>What is an embedded counsellor?</a:t>
            </a:r>
          </a:p>
          <a:p>
            <a:r>
              <a:rPr lang="en-GB" sz="3200" dirty="0"/>
              <a:t>What are the qualities of a helper?</a:t>
            </a:r>
          </a:p>
          <a:p>
            <a:r>
              <a:rPr lang="en-GB" sz="3200" dirty="0"/>
              <a:t>Reflect on an experience of being helped and how did it make you feel? </a:t>
            </a:r>
          </a:p>
          <a:p>
            <a:r>
              <a:rPr lang="en-GB" sz="3200" dirty="0"/>
              <a:t>What is the difference between a friend, counsellor &amp; helper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114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8620" y="863695"/>
            <a:ext cx="3511233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tx1"/>
                </a:solidFill>
              </a:rPr>
              <a:t>Discussion &amp; Feedback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0" name="Picture 2" descr="Speech, Bubble, Communication, Speak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85" b="2"/>
          <a:stretch/>
        </p:blipFill>
        <p:spPr bwMode="auto">
          <a:xfrm>
            <a:off x="4654295" y="10"/>
            <a:ext cx="753770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97505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8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12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14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5" name="Picture 4" descr="An early morning coffee with bread and a newspaper on top of the table">
            <a:extLst>
              <a:ext uri="{FF2B5EF4-FFF2-40B4-BE49-F238E27FC236}">
                <a16:creationId xmlns:a16="http://schemas.microsoft.com/office/drawing/2014/main" id="{21353C0C-1E70-4B21-B1EB-9F8DB7576E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00" b="6730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26" name="Rectangle 16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56DD78-63DA-47F4-9FE9-E2EFF2B12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Mini Break 10 minutes </a:t>
            </a:r>
          </a:p>
        </p:txBody>
      </p:sp>
      <p:sp>
        <p:nvSpPr>
          <p:cNvPr id="27" name="Rectangle 18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31935" y="1397930"/>
            <a:ext cx="6858003" cy="4062128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5226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BFABBCE0-E08C-4BBE-9FD2-E2B253D4D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93FF11-058D-4C6B-B93B-34A4BE874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Module Overview</a:t>
            </a:r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FF426BAC-43D6-468E-B6FF-167034D5C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60727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B02D80E-5995-4C54-8387-5893C2C89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6083C8-1401-4950-AF56-E2FAFE42D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9DE89E6B-B75C-49A5-A1A7-28037A91BC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2921649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27993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9C141F-EC6B-4823-8183-E6D64DC0D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0" y="863695"/>
            <a:ext cx="3511233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tx1"/>
                </a:solidFill>
              </a:rPr>
              <a:t>Counselling Skills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2BE46B3-256D-47F1-AA20-EF0C73DF81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18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067434-4251-48FF-A294-169C043544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7857" y="3889828"/>
            <a:ext cx="3031852" cy="1948217"/>
          </a:xfrm>
        </p:spPr>
        <p:txBody>
          <a:bodyPr/>
          <a:lstStyle/>
          <a:p>
            <a:endParaRPr lang="en-GB" dirty="0"/>
          </a:p>
          <a:p>
            <a:r>
              <a:rPr lang="en-GB" sz="2400" dirty="0">
                <a:solidFill>
                  <a:srgbClr val="00B0F0"/>
                </a:solidFill>
              </a:rPr>
              <a:t>What you will be learning </a:t>
            </a:r>
          </a:p>
        </p:txBody>
      </p:sp>
    </p:spTree>
    <p:extLst>
      <p:ext uri="{BB962C8B-B14F-4D97-AF65-F5344CB8AC3E}">
        <p14:creationId xmlns:p14="http://schemas.microsoft.com/office/powerpoint/2010/main" val="12505236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0" name="Rectangle 20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1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EB580A-27CA-498C-9DF9-186961777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Keeping a Journal – Reflective Practice </a:t>
            </a:r>
          </a:p>
        </p:txBody>
      </p:sp>
      <p:pic>
        <p:nvPicPr>
          <p:cNvPr id="7" name="Graphic 6" descr="Open Book">
            <a:extLst>
              <a:ext uri="{FF2B5EF4-FFF2-40B4-BE49-F238E27FC236}">
                <a16:creationId xmlns:a16="http://schemas.microsoft.com/office/drawing/2014/main" id="{97603A1F-883F-4797-BA6C-5CC06E352F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48406" y="618067"/>
            <a:ext cx="5598157" cy="559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6873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43B05A4-157F-403C-939A-ED1B6A0A0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D17EEA-81A0-4D58-ABE2-ED860AADC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507414"/>
            <a:ext cx="5120255" cy="3903332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What’s Next?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8CCE107-A70B-4916-9A0B-751C70B9B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rgbClr val="969FA7">
              <a:alpha val="7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925BC7-7CC5-4A0C-9B3D-8829EBF28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V="1">
            <a:off x="4244340" y="3329711"/>
            <a:ext cx="3703320" cy="5872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7BCCD-30BA-42ED-9D20-B40D46445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1743" y="1190171"/>
            <a:ext cx="5031800" cy="4557486"/>
          </a:xfrm>
          <a:ln w="57150">
            <a:noFill/>
          </a:ln>
        </p:spPr>
        <p:txBody>
          <a:bodyPr anchor="t">
            <a:normAutofit/>
          </a:bodyPr>
          <a:lstStyle/>
          <a:p>
            <a:pPr lvl="1"/>
            <a:r>
              <a:rPr lang="en-GB" sz="2400" dirty="0">
                <a:solidFill>
                  <a:schemeClr val="tx1"/>
                </a:solidFill>
              </a:rPr>
              <a:t>Theoretical Underpinning and Models of Counselling Skills- </a:t>
            </a:r>
            <a:r>
              <a:rPr lang="en-GB" sz="2400" i="1" dirty="0">
                <a:solidFill>
                  <a:schemeClr val="tx1"/>
                </a:solidFill>
              </a:rPr>
              <a:t>Core Conditions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Contracting with the group 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Demonstration of skills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Small Group Practice skills </a:t>
            </a:r>
          </a:p>
          <a:p>
            <a:pPr lvl="1"/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E67D916-28C7-4965-BA3C-287FB8579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rgbClr val="969FA7">
              <a:alpha val="7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0229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01666A-91FB-4798-ABC2-21532DFE1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99" y="1524001"/>
            <a:ext cx="3414487" cy="347838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Evaluation </a:t>
            </a:r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3600" dirty="0">
                <a:solidFill>
                  <a:srgbClr val="FFFFFF"/>
                </a:solidFill>
              </a:rPr>
              <a:t>1. </a:t>
            </a:r>
            <a:r>
              <a:rPr lang="en-US" sz="3600" dirty="0">
                <a:solidFill>
                  <a:srgbClr val="00B0F0"/>
                </a:solidFill>
              </a:rPr>
              <a:t>the session </a:t>
            </a:r>
            <a:br>
              <a:rPr lang="en-US" sz="3600" dirty="0">
                <a:solidFill>
                  <a:srgbClr val="00B0F0"/>
                </a:solidFill>
              </a:rPr>
            </a:br>
            <a:r>
              <a:rPr lang="en-US" sz="3600" dirty="0">
                <a:solidFill>
                  <a:srgbClr val="00B0F0"/>
                </a:solidFill>
              </a:rPr>
              <a:t>What worked Well?</a:t>
            </a:r>
            <a:br>
              <a:rPr lang="en-US" sz="3600" dirty="0">
                <a:solidFill>
                  <a:srgbClr val="00B0F0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2. </a:t>
            </a:r>
            <a:r>
              <a:rPr lang="en-US" sz="3600" dirty="0">
                <a:solidFill>
                  <a:srgbClr val="00B0F0"/>
                </a:solidFill>
              </a:rPr>
              <a:t>What challenged You?</a:t>
            </a:r>
            <a:br>
              <a:rPr lang="en-US" sz="3600" dirty="0">
                <a:solidFill>
                  <a:srgbClr val="00B0F0"/>
                </a:solidFill>
              </a:rPr>
            </a:br>
            <a:r>
              <a:rPr lang="en-US" sz="3600" dirty="0">
                <a:solidFill>
                  <a:schemeClr val="bg1"/>
                </a:solidFill>
              </a:rPr>
              <a:t>3. </a:t>
            </a:r>
            <a:r>
              <a:rPr lang="en-US" sz="3600" dirty="0">
                <a:solidFill>
                  <a:srgbClr val="00B0F0"/>
                </a:solidFill>
              </a:rPr>
              <a:t>Suggestions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C29CCD9-EB28-4E01-AA13-F4A7C9826B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3333"/>
          <a:stretch/>
        </p:blipFill>
        <p:spPr>
          <a:xfrm>
            <a:off x="4765053" y="1514538"/>
            <a:ext cx="6764864" cy="3805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94933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spect">
      <a:dk1>
        <a:sysClr val="windowText" lastClr="000000"/>
      </a:dk1>
      <a:lt1>
        <a:sysClr val="window" lastClr="FFFFFF"/>
      </a:lt1>
      <a:dk2>
        <a:srgbClr val="585753"/>
      </a:dk2>
      <a:lt2>
        <a:srgbClr val="EBDDC3"/>
      </a:lt2>
      <a:accent1>
        <a:srgbClr val="71B9E4"/>
      </a:accent1>
      <a:accent2>
        <a:srgbClr val="E25D3C"/>
      </a:accent2>
      <a:accent3>
        <a:srgbClr val="BDB59D"/>
      </a:accent3>
      <a:accent4>
        <a:srgbClr val="A5AB81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Override1.xml><?xml version="1.0" encoding="utf-8"?>
<a:themeOverride xmlns:a="http://schemas.openxmlformats.org/drawingml/2006/main">
  <a:clrScheme name="DividendVTI">
    <a:dk1>
      <a:sysClr val="windowText" lastClr="000000"/>
    </a:dk1>
    <a:lt1>
      <a:sysClr val="window" lastClr="FFFFFF"/>
    </a:lt1>
    <a:dk2>
      <a:srgbClr val="3D3D3D"/>
    </a:dk2>
    <a:lt2>
      <a:srgbClr val="EBEBEB"/>
    </a:lt2>
    <a:accent1>
      <a:srgbClr val="ED8428"/>
    </a:accent1>
    <a:accent2>
      <a:srgbClr val="E6C46D"/>
    </a:accent2>
    <a:accent3>
      <a:srgbClr val="537685"/>
    </a:accent3>
    <a:accent4>
      <a:srgbClr val="969FA7"/>
    </a:accent4>
    <a:accent5>
      <a:srgbClr val="A9C37C"/>
    </a:accent5>
    <a:accent6>
      <a:srgbClr val="5A8071"/>
    </a:accent6>
    <a:hlink>
      <a:srgbClr val="828282"/>
    </a:hlink>
    <a:folHlink>
      <a:srgbClr val="A5A5A5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2455B2D-BAB7-438A-85DA-0266A24CB79F}">
  <ds:schemaRefs>
    <ds:schemaRef ds:uri="16c05727-aa75-4e4a-9b5f-8a80a1165891"/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www.w3.org/XML/1998/namespace"/>
    <ds:schemaRef ds:uri="http://schemas.microsoft.com/office/2006/documentManagement/types"/>
    <ds:schemaRef ds:uri="http://purl.org/dc/terms/"/>
    <ds:schemaRef ds:uri="http://purl.org/dc/dcmitype/"/>
    <ds:schemaRef ds:uri="http://purl.org/dc/elements/1.1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CDF95FD5-1F25-4FA5-84C8-2AB1AFB896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8C6403A-684A-431F-8F36-A24C99E2866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{26663FD1-C94B-41EA-BAAD-1D9AFAA671FA}tf11964407_win32</Template>
  <TotalTime>2611</TotalTime>
  <Words>204</Words>
  <Application>Microsoft Office PowerPoint</Application>
  <PresentationFormat>Widescreen</PresentationFormat>
  <Paragraphs>30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Franklin Gothic Book</vt:lpstr>
      <vt:lpstr>Franklin Gothic Demi</vt:lpstr>
      <vt:lpstr>Gill Sans MT</vt:lpstr>
      <vt:lpstr>Wingdings 2</vt:lpstr>
      <vt:lpstr>DividendVTI</vt:lpstr>
      <vt:lpstr>Introduction to Counselling Skills </vt:lpstr>
      <vt:lpstr>   Welcome  Ground rules  Introductions – Pairs/three  Reflecting on what is counselling  Break  Module overview  Keeping a Journal   Next session   </vt:lpstr>
      <vt:lpstr>Ground Rules for the day</vt:lpstr>
      <vt:lpstr>Hopes and fears  In pairs – take turns introducing your self  3-5 minutes each </vt:lpstr>
      <vt:lpstr>Reflection on counselling – small Group work </vt:lpstr>
      <vt:lpstr>Discussion &amp; Feedback</vt:lpstr>
      <vt:lpstr>Mini Break 10 minutes </vt:lpstr>
      <vt:lpstr>Module Overview</vt:lpstr>
      <vt:lpstr>Counselling Skills</vt:lpstr>
      <vt:lpstr>Keeping a Journal – Reflective Practice </vt:lpstr>
      <vt:lpstr>What’s Next?</vt:lpstr>
      <vt:lpstr>Evaluation   1. the session  What worked Well? 2. What challenged You? 3. Suggestions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Counselling Skills </dc:title>
  <dc:creator>Ruth Groff</dc:creator>
  <cp:lastModifiedBy>Ruth Groff</cp:lastModifiedBy>
  <cp:revision>4</cp:revision>
  <dcterms:created xsi:type="dcterms:W3CDTF">2022-01-24T18:35:43Z</dcterms:created>
  <dcterms:modified xsi:type="dcterms:W3CDTF">2023-01-27T10:22:59Z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