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handoutMasterIdLst>
    <p:handoutMasterId r:id="rId26"/>
  </p:handoutMasterIdLst>
  <p:sldIdLst>
    <p:sldId id="256" r:id="rId2"/>
    <p:sldId id="284" r:id="rId3"/>
    <p:sldId id="286" r:id="rId4"/>
    <p:sldId id="287" r:id="rId5"/>
    <p:sldId id="288" r:id="rId6"/>
    <p:sldId id="274" r:id="rId7"/>
    <p:sldId id="289" r:id="rId8"/>
    <p:sldId id="290" r:id="rId9"/>
    <p:sldId id="291" r:id="rId10"/>
    <p:sldId id="259" r:id="rId11"/>
    <p:sldId id="263" r:id="rId12"/>
    <p:sldId id="279" r:id="rId13"/>
    <p:sldId id="260" r:id="rId14"/>
    <p:sldId id="262" r:id="rId15"/>
    <p:sldId id="264" r:id="rId16"/>
    <p:sldId id="265" r:id="rId17"/>
    <p:sldId id="285" r:id="rId18"/>
    <p:sldId id="266" r:id="rId19"/>
    <p:sldId id="261" r:id="rId20"/>
    <p:sldId id="272" r:id="rId21"/>
    <p:sldId id="270" r:id="rId22"/>
    <p:sldId id="281" r:id="rId23"/>
    <p:sldId id="271" r:id="rId24"/>
  </p:sldIdLst>
  <p:sldSz cx="9144000" cy="6858000" type="screen4x3"/>
  <p:notesSz cx="6743700" cy="9906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175" autoAdjust="0"/>
  </p:normalViewPr>
  <p:slideViewPr>
    <p:cSldViewPr>
      <p:cViewPr varScale="1">
        <p:scale>
          <a:sx n="74" d="100"/>
          <a:sy n="74" d="100"/>
        </p:scale>
        <p:origin x="-104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15"/>
      <c:rotY val="20"/>
      <c:rAngAx val="1"/>
    </c:view3D>
    <c:floor>
      <c:thickness val="0"/>
    </c:floor>
    <c:sideWall>
      <c:thickness val="0"/>
    </c:sideWall>
    <c:backWall>
      <c:thickness val="0"/>
    </c:backWall>
    <c:plotArea>
      <c:layout/>
      <c:bar3DChart>
        <c:barDir val="bar"/>
        <c:grouping val="clustered"/>
        <c:varyColors val="0"/>
        <c:ser>
          <c:idx val="0"/>
          <c:order val="0"/>
          <c:tx>
            <c:strRef>
              <c:f>Sheet1!$B$1</c:f>
              <c:strCache>
                <c:ptCount val="1"/>
                <c:pt idx="0">
                  <c:v>Column1</c:v>
                </c:pt>
              </c:strCache>
            </c:strRef>
          </c:tx>
          <c:invertIfNegative val="0"/>
          <c:cat>
            <c:strRef>
              <c:f>Sheet1!$A$2:$A$5</c:f>
              <c:strCache>
                <c:ptCount val="4"/>
                <c:pt idx="0">
                  <c:v>Exit Questionnaires</c:v>
                </c:pt>
                <c:pt idx="1">
                  <c:v>Staff Attitude Surveys</c:v>
                </c:pt>
                <c:pt idx="2">
                  <c:v>Word of mouth</c:v>
                </c:pt>
                <c:pt idx="3">
                  <c:v>Exit Interviews</c:v>
                </c:pt>
              </c:strCache>
            </c:strRef>
          </c:cat>
          <c:val>
            <c:numRef>
              <c:f>Sheet1!$B$2:$B$5</c:f>
              <c:numCache>
                <c:formatCode>General</c:formatCode>
                <c:ptCount val="4"/>
                <c:pt idx="0">
                  <c:v>90</c:v>
                </c:pt>
                <c:pt idx="1">
                  <c:v>30</c:v>
                </c:pt>
                <c:pt idx="2">
                  <c:v>28</c:v>
                </c:pt>
                <c:pt idx="3">
                  <c:v>24</c:v>
                </c:pt>
              </c:numCache>
            </c:numRef>
          </c:val>
        </c:ser>
        <c:ser>
          <c:idx val="1"/>
          <c:order val="1"/>
          <c:tx>
            <c:strRef>
              <c:f>Sheet1!$C$1</c:f>
              <c:strCache>
                <c:ptCount val="1"/>
                <c:pt idx="0">
                  <c:v>Column2</c:v>
                </c:pt>
              </c:strCache>
            </c:strRef>
          </c:tx>
          <c:invertIfNegative val="0"/>
          <c:cat>
            <c:strRef>
              <c:f>Sheet1!$A$2:$A$5</c:f>
              <c:strCache>
                <c:ptCount val="4"/>
                <c:pt idx="0">
                  <c:v>Exit Questionnaires</c:v>
                </c:pt>
                <c:pt idx="1">
                  <c:v>Staff Attitude Surveys</c:v>
                </c:pt>
                <c:pt idx="2">
                  <c:v>Word of mouth</c:v>
                </c:pt>
                <c:pt idx="3">
                  <c:v>Exit Interviews</c:v>
                </c:pt>
              </c:strCache>
            </c:strRef>
          </c:cat>
          <c:val>
            <c:numRef>
              <c:f>Sheet1!$C$2:$C$5</c:f>
              <c:numCache>
                <c:formatCode>General</c:formatCode>
                <c:ptCount val="4"/>
              </c:numCache>
            </c:numRef>
          </c:val>
        </c:ser>
        <c:ser>
          <c:idx val="2"/>
          <c:order val="2"/>
          <c:tx>
            <c:strRef>
              <c:f>Sheet1!$D$1</c:f>
              <c:strCache>
                <c:ptCount val="1"/>
                <c:pt idx="0">
                  <c:v>Column3</c:v>
                </c:pt>
              </c:strCache>
            </c:strRef>
          </c:tx>
          <c:invertIfNegative val="0"/>
          <c:cat>
            <c:strRef>
              <c:f>Sheet1!$A$2:$A$5</c:f>
              <c:strCache>
                <c:ptCount val="4"/>
                <c:pt idx="0">
                  <c:v>Exit Questionnaires</c:v>
                </c:pt>
                <c:pt idx="1">
                  <c:v>Staff Attitude Surveys</c:v>
                </c:pt>
                <c:pt idx="2">
                  <c:v>Word of mouth</c:v>
                </c:pt>
                <c:pt idx="3">
                  <c:v>Exit Interviews</c:v>
                </c:pt>
              </c:strCache>
            </c:strRef>
          </c:cat>
          <c:val>
            <c:numRef>
              <c:f>Sheet1!$D$2:$D$5</c:f>
              <c:numCache>
                <c:formatCode>General</c:formatCode>
                <c:ptCount val="4"/>
              </c:numCache>
            </c:numRef>
          </c:val>
        </c:ser>
        <c:dLbls>
          <c:showLegendKey val="0"/>
          <c:showVal val="0"/>
          <c:showCatName val="0"/>
          <c:showSerName val="0"/>
          <c:showPercent val="0"/>
          <c:showBubbleSize val="0"/>
        </c:dLbls>
        <c:gapWidth val="150"/>
        <c:shape val="box"/>
        <c:axId val="564511232"/>
        <c:axId val="563805504"/>
        <c:axId val="0"/>
      </c:bar3DChart>
      <c:catAx>
        <c:axId val="564511232"/>
        <c:scaling>
          <c:orientation val="minMax"/>
        </c:scaling>
        <c:delete val="0"/>
        <c:axPos val="l"/>
        <c:majorTickMark val="out"/>
        <c:minorTickMark val="none"/>
        <c:tickLblPos val="nextTo"/>
        <c:crossAx val="563805504"/>
        <c:crosses val="autoZero"/>
        <c:auto val="1"/>
        <c:lblAlgn val="ctr"/>
        <c:lblOffset val="100"/>
        <c:noMultiLvlLbl val="0"/>
      </c:catAx>
      <c:valAx>
        <c:axId val="563805504"/>
        <c:scaling>
          <c:orientation val="minMax"/>
        </c:scaling>
        <c:delete val="0"/>
        <c:axPos val="b"/>
        <c:majorGridlines/>
        <c:numFmt formatCode="General" sourceLinked="1"/>
        <c:majorTickMark val="out"/>
        <c:minorTickMark val="none"/>
        <c:tickLblPos val="nextTo"/>
        <c:crossAx val="564511232"/>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1774C7-FEF8-45DA-A72D-38CFE2A4049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D5D64E08-3747-40CA-A431-352E900F216B}">
      <dgm:prSet phldrT="[Text]"/>
      <dgm:spPr/>
      <dgm:t>
        <a:bodyPr/>
        <a:lstStyle/>
        <a:p>
          <a:r>
            <a:rPr lang="en-GB" dirty="0" smtClean="0"/>
            <a:t>Internal</a:t>
          </a:r>
          <a:endParaRPr lang="en-GB" dirty="0"/>
        </a:p>
      </dgm:t>
    </dgm:pt>
    <dgm:pt modelId="{A85955F3-9C30-4AEF-AFEB-62E5C221C748}" type="parTrans" cxnId="{615510E8-FF80-4756-889F-8915B88CFD1B}">
      <dgm:prSet/>
      <dgm:spPr/>
      <dgm:t>
        <a:bodyPr/>
        <a:lstStyle/>
        <a:p>
          <a:endParaRPr lang="en-GB"/>
        </a:p>
      </dgm:t>
    </dgm:pt>
    <dgm:pt modelId="{E14EC4A5-ACAF-486E-B337-9698800D63B2}" type="sibTrans" cxnId="{615510E8-FF80-4756-889F-8915B88CFD1B}">
      <dgm:prSet/>
      <dgm:spPr/>
      <dgm:t>
        <a:bodyPr/>
        <a:lstStyle/>
        <a:p>
          <a:endParaRPr lang="en-GB"/>
        </a:p>
      </dgm:t>
    </dgm:pt>
    <dgm:pt modelId="{01DAC9F6-5480-48E4-A9B4-E49AB6C90225}">
      <dgm:prSet phldrT="[Text]"/>
      <dgm:spPr/>
      <dgm:t>
        <a:bodyPr/>
        <a:lstStyle/>
        <a:p>
          <a:r>
            <a:rPr lang="en-GB" dirty="0" smtClean="0"/>
            <a:t>Organisation Strategy</a:t>
          </a:r>
          <a:endParaRPr lang="en-GB" dirty="0"/>
        </a:p>
      </dgm:t>
    </dgm:pt>
    <dgm:pt modelId="{29F76C73-90D2-4D1B-B791-27DBA4B02349}" type="parTrans" cxnId="{4C633BC6-23C5-4685-A34C-68BBBBC8B2A8}">
      <dgm:prSet/>
      <dgm:spPr/>
      <dgm:t>
        <a:bodyPr/>
        <a:lstStyle/>
        <a:p>
          <a:endParaRPr lang="en-GB" dirty="0"/>
        </a:p>
      </dgm:t>
    </dgm:pt>
    <dgm:pt modelId="{E8359A11-5C7C-41B9-A928-486CD68C5580}" type="sibTrans" cxnId="{4C633BC6-23C5-4685-A34C-68BBBBC8B2A8}">
      <dgm:prSet/>
      <dgm:spPr/>
      <dgm:t>
        <a:bodyPr/>
        <a:lstStyle/>
        <a:p>
          <a:endParaRPr lang="en-GB"/>
        </a:p>
      </dgm:t>
    </dgm:pt>
    <dgm:pt modelId="{0AF2C08A-3BC1-436B-B645-7054618DCF57}">
      <dgm:prSet phldrT="[Text]"/>
      <dgm:spPr/>
      <dgm:t>
        <a:bodyPr/>
        <a:lstStyle/>
        <a:p>
          <a:r>
            <a:rPr lang="en-GB" dirty="0" smtClean="0"/>
            <a:t>Operational Requirements</a:t>
          </a:r>
          <a:endParaRPr lang="en-GB" dirty="0"/>
        </a:p>
      </dgm:t>
    </dgm:pt>
    <dgm:pt modelId="{F566853C-2B2B-4B3D-AE22-FACFA81E6BDC}" type="parTrans" cxnId="{8E44296C-895D-4DC6-9BBF-9EBBC2EE7DC5}">
      <dgm:prSet/>
      <dgm:spPr/>
      <dgm:t>
        <a:bodyPr/>
        <a:lstStyle/>
        <a:p>
          <a:endParaRPr lang="en-GB" dirty="0"/>
        </a:p>
      </dgm:t>
    </dgm:pt>
    <dgm:pt modelId="{31091281-2531-4AC4-A1FD-DA5A39AEBA32}" type="sibTrans" cxnId="{8E44296C-895D-4DC6-9BBF-9EBBC2EE7DC5}">
      <dgm:prSet/>
      <dgm:spPr/>
      <dgm:t>
        <a:bodyPr/>
        <a:lstStyle/>
        <a:p>
          <a:endParaRPr lang="en-GB"/>
        </a:p>
      </dgm:t>
    </dgm:pt>
    <dgm:pt modelId="{51A91803-6DEE-4261-BC35-2BEA487B0E74}">
      <dgm:prSet phldrT="[Text]"/>
      <dgm:spPr/>
      <dgm:t>
        <a:bodyPr/>
        <a:lstStyle/>
        <a:p>
          <a:r>
            <a:rPr lang="en-GB" dirty="0" smtClean="0"/>
            <a:t>External</a:t>
          </a:r>
          <a:endParaRPr lang="en-GB" dirty="0"/>
        </a:p>
      </dgm:t>
    </dgm:pt>
    <dgm:pt modelId="{EFA7572D-0DEB-4515-8F80-734210080109}" type="parTrans" cxnId="{6572BBD8-E159-4585-869F-EF8AF51A0AAB}">
      <dgm:prSet/>
      <dgm:spPr/>
      <dgm:t>
        <a:bodyPr/>
        <a:lstStyle/>
        <a:p>
          <a:endParaRPr lang="en-GB"/>
        </a:p>
      </dgm:t>
    </dgm:pt>
    <dgm:pt modelId="{EA5DF92C-BF7C-4A3D-BEE8-FC1BC6738315}" type="sibTrans" cxnId="{6572BBD8-E159-4585-869F-EF8AF51A0AAB}">
      <dgm:prSet/>
      <dgm:spPr/>
      <dgm:t>
        <a:bodyPr/>
        <a:lstStyle/>
        <a:p>
          <a:endParaRPr lang="en-GB"/>
        </a:p>
      </dgm:t>
    </dgm:pt>
    <dgm:pt modelId="{BAA97F36-2EDB-47CC-AEBD-6320A0BE2FD1}">
      <dgm:prSet phldrT="[Text]"/>
      <dgm:spPr/>
      <dgm:t>
        <a:bodyPr/>
        <a:lstStyle/>
        <a:p>
          <a:r>
            <a:rPr lang="en-GB" dirty="0" smtClean="0"/>
            <a:t>Customers and Stakeholders</a:t>
          </a:r>
          <a:endParaRPr lang="en-GB" dirty="0"/>
        </a:p>
      </dgm:t>
    </dgm:pt>
    <dgm:pt modelId="{E2B85439-2C54-4607-B97E-C582A8E55EB2}" type="parTrans" cxnId="{C420F2E3-9F4A-4E27-B630-6DD5E6624020}">
      <dgm:prSet/>
      <dgm:spPr/>
      <dgm:t>
        <a:bodyPr/>
        <a:lstStyle/>
        <a:p>
          <a:endParaRPr lang="en-GB" dirty="0"/>
        </a:p>
      </dgm:t>
    </dgm:pt>
    <dgm:pt modelId="{33F62306-93FF-41D8-A0DA-01AC0918DBBC}" type="sibTrans" cxnId="{C420F2E3-9F4A-4E27-B630-6DD5E6624020}">
      <dgm:prSet/>
      <dgm:spPr/>
      <dgm:t>
        <a:bodyPr/>
        <a:lstStyle/>
        <a:p>
          <a:endParaRPr lang="en-GB"/>
        </a:p>
      </dgm:t>
    </dgm:pt>
    <dgm:pt modelId="{24DF0F50-F3CD-4A65-AA3D-7175ACB9BC1A}">
      <dgm:prSet phldrT="[Text]"/>
      <dgm:spPr/>
      <dgm:t>
        <a:bodyPr/>
        <a:lstStyle/>
        <a:p>
          <a:r>
            <a:rPr lang="en-GB" dirty="0" smtClean="0"/>
            <a:t>Market Forces</a:t>
          </a:r>
          <a:endParaRPr lang="en-GB" dirty="0"/>
        </a:p>
      </dgm:t>
    </dgm:pt>
    <dgm:pt modelId="{60442BEC-BE9A-480B-AFD1-5A26E718711B}" type="parTrans" cxnId="{7A243C9E-3F44-4227-B59C-A11EFF4A33DB}">
      <dgm:prSet/>
      <dgm:spPr/>
      <dgm:t>
        <a:bodyPr/>
        <a:lstStyle/>
        <a:p>
          <a:endParaRPr lang="en-GB" dirty="0"/>
        </a:p>
      </dgm:t>
    </dgm:pt>
    <dgm:pt modelId="{BADEB9EC-CF9B-44BE-8C1E-1BD2F2E1F05C}" type="sibTrans" cxnId="{7A243C9E-3F44-4227-B59C-A11EFF4A33DB}">
      <dgm:prSet/>
      <dgm:spPr/>
      <dgm:t>
        <a:bodyPr/>
        <a:lstStyle/>
        <a:p>
          <a:endParaRPr lang="en-GB"/>
        </a:p>
      </dgm:t>
    </dgm:pt>
    <dgm:pt modelId="{F7B2F82B-EED6-4066-9F1E-C935BC926F9B}" type="pres">
      <dgm:prSet presAssocID="{F91774C7-FEF8-45DA-A72D-38CFE2A40496}" presName="diagram" presStyleCnt="0">
        <dgm:presLayoutVars>
          <dgm:chPref val="1"/>
          <dgm:dir/>
          <dgm:animOne val="branch"/>
          <dgm:animLvl val="lvl"/>
          <dgm:resizeHandles/>
        </dgm:presLayoutVars>
      </dgm:prSet>
      <dgm:spPr/>
      <dgm:t>
        <a:bodyPr/>
        <a:lstStyle/>
        <a:p>
          <a:endParaRPr lang="en-GB"/>
        </a:p>
      </dgm:t>
    </dgm:pt>
    <dgm:pt modelId="{15AB6FF6-DFEE-42E9-B19F-48E36A21A0EE}" type="pres">
      <dgm:prSet presAssocID="{D5D64E08-3747-40CA-A431-352E900F216B}" presName="root" presStyleCnt="0"/>
      <dgm:spPr/>
    </dgm:pt>
    <dgm:pt modelId="{0EDAEBD1-0D9F-4A88-A991-C58A3574A46F}" type="pres">
      <dgm:prSet presAssocID="{D5D64E08-3747-40CA-A431-352E900F216B}" presName="rootComposite" presStyleCnt="0"/>
      <dgm:spPr/>
    </dgm:pt>
    <dgm:pt modelId="{3407C370-B487-467F-80E0-9C190D2C82F3}" type="pres">
      <dgm:prSet presAssocID="{D5D64E08-3747-40CA-A431-352E900F216B}" presName="rootText" presStyleLbl="node1" presStyleIdx="0" presStyleCnt="2"/>
      <dgm:spPr/>
      <dgm:t>
        <a:bodyPr/>
        <a:lstStyle/>
        <a:p>
          <a:endParaRPr lang="en-GB"/>
        </a:p>
      </dgm:t>
    </dgm:pt>
    <dgm:pt modelId="{FF38C87C-7BFF-427E-A079-B32B9FAC2889}" type="pres">
      <dgm:prSet presAssocID="{D5D64E08-3747-40CA-A431-352E900F216B}" presName="rootConnector" presStyleLbl="node1" presStyleIdx="0" presStyleCnt="2"/>
      <dgm:spPr/>
      <dgm:t>
        <a:bodyPr/>
        <a:lstStyle/>
        <a:p>
          <a:endParaRPr lang="en-GB"/>
        </a:p>
      </dgm:t>
    </dgm:pt>
    <dgm:pt modelId="{517B4287-21DD-461D-9A0D-03E8618F8628}" type="pres">
      <dgm:prSet presAssocID="{D5D64E08-3747-40CA-A431-352E900F216B}" presName="childShape" presStyleCnt="0"/>
      <dgm:spPr/>
    </dgm:pt>
    <dgm:pt modelId="{42C2B56B-AF6D-46A3-ADB6-7B239A3F4B11}" type="pres">
      <dgm:prSet presAssocID="{29F76C73-90D2-4D1B-B791-27DBA4B02349}" presName="Name13" presStyleLbl="parChTrans1D2" presStyleIdx="0" presStyleCnt="4"/>
      <dgm:spPr/>
      <dgm:t>
        <a:bodyPr/>
        <a:lstStyle/>
        <a:p>
          <a:endParaRPr lang="en-GB"/>
        </a:p>
      </dgm:t>
    </dgm:pt>
    <dgm:pt modelId="{1210E011-3602-4AA6-8060-34AD960C5D54}" type="pres">
      <dgm:prSet presAssocID="{01DAC9F6-5480-48E4-A9B4-E49AB6C90225}" presName="childText" presStyleLbl="bgAcc1" presStyleIdx="0" presStyleCnt="4">
        <dgm:presLayoutVars>
          <dgm:bulletEnabled val="1"/>
        </dgm:presLayoutVars>
      </dgm:prSet>
      <dgm:spPr/>
      <dgm:t>
        <a:bodyPr/>
        <a:lstStyle/>
        <a:p>
          <a:endParaRPr lang="en-GB"/>
        </a:p>
      </dgm:t>
    </dgm:pt>
    <dgm:pt modelId="{5DBD30DA-4335-4E02-8F1F-A780C87C34A2}" type="pres">
      <dgm:prSet presAssocID="{F566853C-2B2B-4B3D-AE22-FACFA81E6BDC}" presName="Name13" presStyleLbl="parChTrans1D2" presStyleIdx="1" presStyleCnt="4"/>
      <dgm:spPr/>
      <dgm:t>
        <a:bodyPr/>
        <a:lstStyle/>
        <a:p>
          <a:endParaRPr lang="en-GB"/>
        </a:p>
      </dgm:t>
    </dgm:pt>
    <dgm:pt modelId="{A77F6506-7630-4AB3-B022-08D9FDC3D6CF}" type="pres">
      <dgm:prSet presAssocID="{0AF2C08A-3BC1-436B-B645-7054618DCF57}" presName="childText" presStyleLbl="bgAcc1" presStyleIdx="1" presStyleCnt="4">
        <dgm:presLayoutVars>
          <dgm:bulletEnabled val="1"/>
        </dgm:presLayoutVars>
      </dgm:prSet>
      <dgm:spPr/>
      <dgm:t>
        <a:bodyPr/>
        <a:lstStyle/>
        <a:p>
          <a:endParaRPr lang="en-GB"/>
        </a:p>
      </dgm:t>
    </dgm:pt>
    <dgm:pt modelId="{120C9CE9-74BA-43D8-8096-67099D3DF4A0}" type="pres">
      <dgm:prSet presAssocID="{51A91803-6DEE-4261-BC35-2BEA487B0E74}" presName="root" presStyleCnt="0"/>
      <dgm:spPr/>
    </dgm:pt>
    <dgm:pt modelId="{7C4D4D57-2FBD-4760-AF5D-D7F18219D297}" type="pres">
      <dgm:prSet presAssocID="{51A91803-6DEE-4261-BC35-2BEA487B0E74}" presName="rootComposite" presStyleCnt="0"/>
      <dgm:spPr/>
    </dgm:pt>
    <dgm:pt modelId="{4388920F-471D-41FA-923D-DB8720FD0CDC}" type="pres">
      <dgm:prSet presAssocID="{51A91803-6DEE-4261-BC35-2BEA487B0E74}" presName="rootText" presStyleLbl="node1" presStyleIdx="1" presStyleCnt="2"/>
      <dgm:spPr/>
      <dgm:t>
        <a:bodyPr/>
        <a:lstStyle/>
        <a:p>
          <a:endParaRPr lang="en-GB"/>
        </a:p>
      </dgm:t>
    </dgm:pt>
    <dgm:pt modelId="{CFACCBDF-D5C3-4739-8A51-9B42C981851F}" type="pres">
      <dgm:prSet presAssocID="{51A91803-6DEE-4261-BC35-2BEA487B0E74}" presName="rootConnector" presStyleLbl="node1" presStyleIdx="1" presStyleCnt="2"/>
      <dgm:spPr/>
      <dgm:t>
        <a:bodyPr/>
        <a:lstStyle/>
        <a:p>
          <a:endParaRPr lang="en-GB"/>
        </a:p>
      </dgm:t>
    </dgm:pt>
    <dgm:pt modelId="{9EA07A90-523D-4D54-84F7-62F8991E26FF}" type="pres">
      <dgm:prSet presAssocID="{51A91803-6DEE-4261-BC35-2BEA487B0E74}" presName="childShape" presStyleCnt="0"/>
      <dgm:spPr/>
    </dgm:pt>
    <dgm:pt modelId="{72C2E52A-3B02-4FF4-BF0F-E2D103AC03AF}" type="pres">
      <dgm:prSet presAssocID="{E2B85439-2C54-4607-B97E-C582A8E55EB2}" presName="Name13" presStyleLbl="parChTrans1D2" presStyleIdx="2" presStyleCnt="4"/>
      <dgm:spPr/>
      <dgm:t>
        <a:bodyPr/>
        <a:lstStyle/>
        <a:p>
          <a:endParaRPr lang="en-GB"/>
        </a:p>
      </dgm:t>
    </dgm:pt>
    <dgm:pt modelId="{6DC8F39B-1C9E-4E73-BC2E-FCEF890F9F91}" type="pres">
      <dgm:prSet presAssocID="{BAA97F36-2EDB-47CC-AEBD-6320A0BE2FD1}" presName="childText" presStyleLbl="bgAcc1" presStyleIdx="2" presStyleCnt="4">
        <dgm:presLayoutVars>
          <dgm:bulletEnabled val="1"/>
        </dgm:presLayoutVars>
      </dgm:prSet>
      <dgm:spPr/>
      <dgm:t>
        <a:bodyPr/>
        <a:lstStyle/>
        <a:p>
          <a:endParaRPr lang="en-GB"/>
        </a:p>
      </dgm:t>
    </dgm:pt>
    <dgm:pt modelId="{A7F76236-75F2-449C-9F74-4775287854F6}" type="pres">
      <dgm:prSet presAssocID="{60442BEC-BE9A-480B-AFD1-5A26E718711B}" presName="Name13" presStyleLbl="parChTrans1D2" presStyleIdx="3" presStyleCnt="4"/>
      <dgm:spPr/>
      <dgm:t>
        <a:bodyPr/>
        <a:lstStyle/>
        <a:p>
          <a:endParaRPr lang="en-GB"/>
        </a:p>
      </dgm:t>
    </dgm:pt>
    <dgm:pt modelId="{4F660CD1-B9D2-4A36-814F-3DF2F47DCEE1}" type="pres">
      <dgm:prSet presAssocID="{24DF0F50-F3CD-4A65-AA3D-7175ACB9BC1A}" presName="childText" presStyleLbl="bgAcc1" presStyleIdx="3" presStyleCnt="4">
        <dgm:presLayoutVars>
          <dgm:bulletEnabled val="1"/>
        </dgm:presLayoutVars>
      </dgm:prSet>
      <dgm:spPr/>
      <dgm:t>
        <a:bodyPr/>
        <a:lstStyle/>
        <a:p>
          <a:endParaRPr lang="en-GB"/>
        </a:p>
      </dgm:t>
    </dgm:pt>
  </dgm:ptLst>
  <dgm:cxnLst>
    <dgm:cxn modelId="{E4259351-CA0A-4CF5-AC9A-35E1FADB0D3E}" type="presOf" srcId="{24DF0F50-F3CD-4A65-AA3D-7175ACB9BC1A}" destId="{4F660CD1-B9D2-4A36-814F-3DF2F47DCEE1}" srcOrd="0" destOrd="0" presId="urn:microsoft.com/office/officeart/2005/8/layout/hierarchy3"/>
    <dgm:cxn modelId="{EB7BADBE-C595-4AD3-AD42-E0E4F646BF77}" type="presOf" srcId="{D5D64E08-3747-40CA-A431-352E900F216B}" destId="{3407C370-B487-467F-80E0-9C190D2C82F3}" srcOrd="0" destOrd="0" presId="urn:microsoft.com/office/officeart/2005/8/layout/hierarchy3"/>
    <dgm:cxn modelId="{6572BBD8-E159-4585-869F-EF8AF51A0AAB}" srcId="{F91774C7-FEF8-45DA-A72D-38CFE2A40496}" destId="{51A91803-6DEE-4261-BC35-2BEA487B0E74}" srcOrd="1" destOrd="0" parTransId="{EFA7572D-0DEB-4515-8F80-734210080109}" sibTransId="{EA5DF92C-BF7C-4A3D-BEE8-FC1BC6738315}"/>
    <dgm:cxn modelId="{61326B71-B4E6-4937-8A18-290467B1AAA6}" type="presOf" srcId="{F91774C7-FEF8-45DA-A72D-38CFE2A40496}" destId="{F7B2F82B-EED6-4066-9F1E-C935BC926F9B}" srcOrd="0" destOrd="0" presId="urn:microsoft.com/office/officeart/2005/8/layout/hierarchy3"/>
    <dgm:cxn modelId="{15660A07-3591-4DB8-8E81-4F746ABC7424}" type="presOf" srcId="{D5D64E08-3747-40CA-A431-352E900F216B}" destId="{FF38C87C-7BFF-427E-A079-B32B9FAC2889}" srcOrd="1" destOrd="0" presId="urn:microsoft.com/office/officeart/2005/8/layout/hierarchy3"/>
    <dgm:cxn modelId="{D8C3B3F5-1B8B-4BA3-8500-FB249B9FF5DF}" type="presOf" srcId="{0AF2C08A-3BC1-436B-B645-7054618DCF57}" destId="{A77F6506-7630-4AB3-B022-08D9FDC3D6CF}" srcOrd="0" destOrd="0" presId="urn:microsoft.com/office/officeart/2005/8/layout/hierarchy3"/>
    <dgm:cxn modelId="{5DB16D8D-FE5B-40E1-8426-96DEE0E82A49}" type="presOf" srcId="{BAA97F36-2EDB-47CC-AEBD-6320A0BE2FD1}" destId="{6DC8F39B-1C9E-4E73-BC2E-FCEF890F9F91}" srcOrd="0" destOrd="0" presId="urn:microsoft.com/office/officeart/2005/8/layout/hierarchy3"/>
    <dgm:cxn modelId="{8E44296C-895D-4DC6-9BBF-9EBBC2EE7DC5}" srcId="{D5D64E08-3747-40CA-A431-352E900F216B}" destId="{0AF2C08A-3BC1-436B-B645-7054618DCF57}" srcOrd="1" destOrd="0" parTransId="{F566853C-2B2B-4B3D-AE22-FACFA81E6BDC}" sibTransId="{31091281-2531-4AC4-A1FD-DA5A39AEBA32}"/>
    <dgm:cxn modelId="{615510E8-FF80-4756-889F-8915B88CFD1B}" srcId="{F91774C7-FEF8-45DA-A72D-38CFE2A40496}" destId="{D5D64E08-3747-40CA-A431-352E900F216B}" srcOrd="0" destOrd="0" parTransId="{A85955F3-9C30-4AEF-AFEB-62E5C221C748}" sibTransId="{E14EC4A5-ACAF-486E-B337-9698800D63B2}"/>
    <dgm:cxn modelId="{16B59F08-BEFD-403F-872A-893D05180C08}" type="presOf" srcId="{E2B85439-2C54-4607-B97E-C582A8E55EB2}" destId="{72C2E52A-3B02-4FF4-BF0F-E2D103AC03AF}" srcOrd="0" destOrd="0" presId="urn:microsoft.com/office/officeart/2005/8/layout/hierarchy3"/>
    <dgm:cxn modelId="{C420F2E3-9F4A-4E27-B630-6DD5E6624020}" srcId="{51A91803-6DEE-4261-BC35-2BEA487B0E74}" destId="{BAA97F36-2EDB-47CC-AEBD-6320A0BE2FD1}" srcOrd="0" destOrd="0" parTransId="{E2B85439-2C54-4607-B97E-C582A8E55EB2}" sibTransId="{33F62306-93FF-41D8-A0DA-01AC0918DBBC}"/>
    <dgm:cxn modelId="{7A243C9E-3F44-4227-B59C-A11EFF4A33DB}" srcId="{51A91803-6DEE-4261-BC35-2BEA487B0E74}" destId="{24DF0F50-F3CD-4A65-AA3D-7175ACB9BC1A}" srcOrd="1" destOrd="0" parTransId="{60442BEC-BE9A-480B-AFD1-5A26E718711B}" sibTransId="{BADEB9EC-CF9B-44BE-8C1E-1BD2F2E1F05C}"/>
    <dgm:cxn modelId="{47259BC4-0B45-4A73-A89E-1477A7ACD1E7}" type="presOf" srcId="{51A91803-6DEE-4261-BC35-2BEA487B0E74}" destId="{4388920F-471D-41FA-923D-DB8720FD0CDC}" srcOrd="0" destOrd="0" presId="urn:microsoft.com/office/officeart/2005/8/layout/hierarchy3"/>
    <dgm:cxn modelId="{036EB96D-87F3-42AF-B8D8-D642CEFF382E}" type="presOf" srcId="{01DAC9F6-5480-48E4-A9B4-E49AB6C90225}" destId="{1210E011-3602-4AA6-8060-34AD960C5D54}" srcOrd="0" destOrd="0" presId="urn:microsoft.com/office/officeart/2005/8/layout/hierarchy3"/>
    <dgm:cxn modelId="{47B53D50-D73D-4B73-9DC3-1A8CA130519C}" type="presOf" srcId="{29F76C73-90D2-4D1B-B791-27DBA4B02349}" destId="{42C2B56B-AF6D-46A3-ADB6-7B239A3F4B11}" srcOrd="0" destOrd="0" presId="urn:microsoft.com/office/officeart/2005/8/layout/hierarchy3"/>
    <dgm:cxn modelId="{A0B10081-C11B-44F2-B8EA-9F98BEF3FC03}" type="presOf" srcId="{60442BEC-BE9A-480B-AFD1-5A26E718711B}" destId="{A7F76236-75F2-449C-9F74-4775287854F6}" srcOrd="0" destOrd="0" presId="urn:microsoft.com/office/officeart/2005/8/layout/hierarchy3"/>
    <dgm:cxn modelId="{D35D32C8-637C-47E7-A89B-F2F9E537B649}" type="presOf" srcId="{F566853C-2B2B-4B3D-AE22-FACFA81E6BDC}" destId="{5DBD30DA-4335-4E02-8F1F-A780C87C34A2}" srcOrd="0" destOrd="0" presId="urn:microsoft.com/office/officeart/2005/8/layout/hierarchy3"/>
    <dgm:cxn modelId="{E737B32C-6FC4-4504-80A6-194583F42795}" type="presOf" srcId="{51A91803-6DEE-4261-BC35-2BEA487B0E74}" destId="{CFACCBDF-D5C3-4739-8A51-9B42C981851F}" srcOrd="1" destOrd="0" presId="urn:microsoft.com/office/officeart/2005/8/layout/hierarchy3"/>
    <dgm:cxn modelId="{4C633BC6-23C5-4685-A34C-68BBBBC8B2A8}" srcId="{D5D64E08-3747-40CA-A431-352E900F216B}" destId="{01DAC9F6-5480-48E4-A9B4-E49AB6C90225}" srcOrd="0" destOrd="0" parTransId="{29F76C73-90D2-4D1B-B791-27DBA4B02349}" sibTransId="{E8359A11-5C7C-41B9-A928-486CD68C5580}"/>
    <dgm:cxn modelId="{FCC428AF-981D-427B-B206-6DDA6061DEC7}" type="presParOf" srcId="{F7B2F82B-EED6-4066-9F1E-C935BC926F9B}" destId="{15AB6FF6-DFEE-42E9-B19F-48E36A21A0EE}" srcOrd="0" destOrd="0" presId="urn:microsoft.com/office/officeart/2005/8/layout/hierarchy3"/>
    <dgm:cxn modelId="{09B3BDD8-FB2F-4777-92E6-8BE97D50BF59}" type="presParOf" srcId="{15AB6FF6-DFEE-42E9-B19F-48E36A21A0EE}" destId="{0EDAEBD1-0D9F-4A88-A991-C58A3574A46F}" srcOrd="0" destOrd="0" presId="urn:microsoft.com/office/officeart/2005/8/layout/hierarchy3"/>
    <dgm:cxn modelId="{B08F673E-ADE9-4EF8-AFAB-F218CD1B918E}" type="presParOf" srcId="{0EDAEBD1-0D9F-4A88-A991-C58A3574A46F}" destId="{3407C370-B487-467F-80E0-9C190D2C82F3}" srcOrd="0" destOrd="0" presId="urn:microsoft.com/office/officeart/2005/8/layout/hierarchy3"/>
    <dgm:cxn modelId="{9D31DDAA-BEAB-42F0-8FEC-C44B4CE49364}" type="presParOf" srcId="{0EDAEBD1-0D9F-4A88-A991-C58A3574A46F}" destId="{FF38C87C-7BFF-427E-A079-B32B9FAC2889}" srcOrd="1" destOrd="0" presId="urn:microsoft.com/office/officeart/2005/8/layout/hierarchy3"/>
    <dgm:cxn modelId="{5B4010B3-0499-458E-99CB-D2A53051DD18}" type="presParOf" srcId="{15AB6FF6-DFEE-42E9-B19F-48E36A21A0EE}" destId="{517B4287-21DD-461D-9A0D-03E8618F8628}" srcOrd="1" destOrd="0" presId="urn:microsoft.com/office/officeart/2005/8/layout/hierarchy3"/>
    <dgm:cxn modelId="{8066517A-AE9B-4FFA-8033-D37A1BFB4322}" type="presParOf" srcId="{517B4287-21DD-461D-9A0D-03E8618F8628}" destId="{42C2B56B-AF6D-46A3-ADB6-7B239A3F4B11}" srcOrd="0" destOrd="0" presId="urn:microsoft.com/office/officeart/2005/8/layout/hierarchy3"/>
    <dgm:cxn modelId="{CB89CEFA-35B6-443C-91A7-C66BEF8FF2C4}" type="presParOf" srcId="{517B4287-21DD-461D-9A0D-03E8618F8628}" destId="{1210E011-3602-4AA6-8060-34AD960C5D54}" srcOrd="1" destOrd="0" presId="urn:microsoft.com/office/officeart/2005/8/layout/hierarchy3"/>
    <dgm:cxn modelId="{4A20E7D9-E839-4F66-95EA-7184440B9061}" type="presParOf" srcId="{517B4287-21DD-461D-9A0D-03E8618F8628}" destId="{5DBD30DA-4335-4E02-8F1F-A780C87C34A2}" srcOrd="2" destOrd="0" presId="urn:microsoft.com/office/officeart/2005/8/layout/hierarchy3"/>
    <dgm:cxn modelId="{D00A81C1-C4A8-4631-8771-526E0D201088}" type="presParOf" srcId="{517B4287-21DD-461D-9A0D-03E8618F8628}" destId="{A77F6506-7630-4AB3-B022-08D9FDC3D6CF}" srcOrd="3" destOrd="0" presId="urn:microsoft.com/office/officeart/2005/8/layout/hierarchy3"/>
    <dgm:cxn modelId="{CE5C4A84-C9B3-483C-ADCE-B93FBE877D0A}" type="presParOf" srcId="{F7B2F82B-EED6-4066-9F1E-C935BC926F9B}" destId="{120C9CE9-74BA-43D8-8096-67099D3DF4A0}" srcOrd="1" destOrd="0" presId="urn:microsoft.com/office/officeart/2005/8/layout/hierarchy3"/>
    <dgm:cxn modelId="{3F4D2804-0B87-4534-801D-AB3E352D9BDE}" type="presParOf" srcId="{120C9CE9-74BA-43D8-8096-67099D3DF4A0}" destId="{7C4D4D57-2FBD-4760-AF5D-D7F18219D297}" srcOrd="0" destOrd="0" presId="urn:microsoft.com/office/officeart/2005/8/layout/hierarchy3"/>
    <dgm:cxn modelId="{FABAF7AA-D72C-4697-A7D1-C4FBAE797E49}" type="presParOf" srcId="{7C4D4D57-2FBD-4760-AF5D-D7F18219D297}" destId="{4388920F-471D-41FA-923D-DB8720FD0CDC}" srcOrd="0" destOrd="0" presId="urn:microsoft.com/office/officeart/2005/8/layout/hierarchy3"/>
    <dgm:cxn modelId="{B92E5B82-34BE-49B5-B0A1-E492DC9C404A}" type="presParOf" srcId="{7C4D4D57-2FBD-4760-AF5D-D7F18219D297}" destId="{CFACCBDF-D5C3-4739-8A51-9B42C981851F}" srcOrd="1" destOrd="0" presId="urn:microsoft.com/office/officeart/2005/8/layout/hierarchy3"/>
    <dgm:cxn modelId="{302D0C5A-1F76-4AED-8B9B-1DE38A8FA499}" type="presParOf" srcId="{120C9CE9-74BA-43D8-8096-67099D3DF4A0}" destId="{9EA07A90-523D-4D54-84F7-62F8991E26FF}" srcOrd="1" destOrd="0" presId="urn:microsoft.com/office/officeart/2005/8/layout/hierarchy3"/>
    <dgm:cxn modelId="{B4C5CEDC-1652-43FC-B448-5BA021141764}" type="presParOf" srcId="{9EA07A90-523D-4D54-84F7-62F8991E26FF}" destId="{72C2E52A-3B02-4FF4-BF0F-E2D103AC03AF}" srcOrd="0" destOrd="0" presId="urn:microsoft.com/office/officeart/2005/8/layout/hierarchy3"/>
    <dgm:cxn modelId="{51F4573B-58FE-49D8-A096-0C63D7C65648}" type="presParOf" srcId="{9EA07A90-523D-4D54-84F7-62F8991E26FF}" destId="{6DC8F39B-1C9E-4E73-BC2E-FCEF890F9F91}" srcOrd="1" destOrd="0" presId="urn:microsoft.com/office/officeart/2005/8/layout/hierarchy3"/>
    <dgm:cxn modelId="{344125CB-55DB-433D-BDCD-AD89310D19F8}" type="presParOf" srcId="{9EA07A90-523D-4D54-84F7-62F8991E26FF}" destId="{A7F76236-75F2-449C-9F74-4775287854F6}" srcOrd="2" destOrd="0" presId="urn:microsoft.com/office/officeart/2005/8/layout/hierarchy3"/>
    <dgm:cxn modelId="{0EA5AB24-4BBC-43FE-8DF4-90D554225BDC}" type="presParOf" srcId="{9EA07A90-523D-4D54-84F7-62F8991E26FF}" destId="{4F660CD1-B9D2-4A36-814F-3DF2F47DCEE1}"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9B6D41-593D-45CC-BC29-D84B82D72F69}"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F65D9FDB-D854-4A29-89DF-2840F4780EDA}">
      <dgm:prSet phldrT="[Text]"/>
      <dgm:spPr/>
      <dgm:t>
        <a:bodyPr/>
        <a:lstStyle/>
        <a:p>
          <a:r>
            <a:rPr lang="en-GB" dirty="0" smtClean="0"/>
            <a:t>Business Strategy</a:t>
          </a:r>
          <a:endParaRPr lang="en-GB" dirty="0"/>
        </a:p>
      </dgm:t>
    </dgm:pt>
    <dgm:pt modelId="{C5B4839B-6882-405B-98D5-E5981EBCB6BD}" type="parTrans" cxnId="{F896A37C-EEC2-41E0-9C97-05D48B7687D6}">
      <dgm:prSet/>
      <dgm:spPr/>
      <dgm:t>
        <a:bodyPr/>
        <a:lstStyle/>
        <a:p>
          <a:endParaRPr lang="en-GB"/>
        </a:p>
      </dgm:t>
    </dgm:pt>
    <dgm:pt modelId="{7EC413CB-E75E-4448-A54F-E229D449563F}" type="sibTrans" cxnId="{F896A37C-EEC2-41E0-9C97-05D48B7687D6}">
      <dgm:prSet/>
      <dgm:spPr/>
      <dgm:t>
        <a:bodyPr/>
        <a:lstStyle/>
        <a:p>
          <a:endParaRPr lang="en-GB"/>
        </a:p>
      </dgm:t>
    </dgm:pt>
    <dgm:pt modelId="{EA3AC599-BF7C-4289-9836-17BC9C58F915}">
      <dgm:prSet phldrT="[Text]"/>
      <dgm:spPr/>
      <dgm:t>
        <a:bodyPr/>
        <a:lstStyle/>
        <a:p>
          <a:r>
            <a:rPr lang="en-GB" dirty="0" smtClean="0"/>
            <a:t>Resourcing strategy</a:t>
          </a:r>
          <a:endParaRPr lang="en-GB" dirty="0"/>
        </a:p>
      </dgm:t>
    </dgm:pt>
    <dgm:pt modelId="{EED5E3E9-21CC-4A0A-92FC-B4BA22B671DB}" type="parTrans" cxnId="{E5572A4E-6CF4-4ACD-8338-A3380AD7E57F}">
      <dgm:prSet/>
      <dgm:spPr/>
      <dgm:t>
        <a:bodyPr/>
        <a:lstStyle/>
        <a:p>
          <a:endParaRPr lang="en-GB"/>
        </a:p>
      </dgm:t>
    </dgm:pt>
    <dgm:pt modelId="{F30CB608-9AE0-467E-8D64-FE229FC73209}" type="sibTrans" cxnId="{E5572A4E-6CF4-4ACD-8338-A3380AD7E57F}">
      <dgm:prSet/>
      <dgm:spPr/>
      <dgm:t>
        <a:bodyPr/>
        <a:lstStyle/>
        <a:p>
          <a:endParaRPr lang="en-GB"/>
        </a:p>
      </dgm:t>
    </dgm:pt>
    <dgm:pt modelId="{DD49E1D3-2310-46AE-933B-3B89DA7DFE3B}">
      <dgm:prSet phldrT="[Text]"/>
      <dgm:spPr/>
      <dgm:t>
        <a:bodyPr/>
        <a:lstStyle/>
        <a:p>
          <a:r>
            <a:rPr lang="en-GB" dirty="0" smtClean="0"/>
            <a:t>Demand Supply Forecasting</a:t>
          </a:r>
          <a:endParaRPr lang="en-GB" dirty="0"/>
        </a:p>
      </dgm:t>
    </dgm:pt>
    <dgm:pt modelId="{E6CE9A7B-271B-4E0D-B6D8-1C283CF93ED7}" type="parTrans" cxnId="{2E213B7A-7D93-41F4-BBDD-9B1190B0BCDE}">
      <dgm:prSet/>
      <dgm:spPr/>
      <dgm:t>
        <a:bodyPr/>
        <a:lstStyle/>
        <a:p>
          <a:endParaRPr lang="en-GB"/>
        </a:p>
      </dgm:t>
    </dgm:pt>
    <dgm:pt modelId="{12C5263C-51F9-4E14-9C6F-371962237D4E}" type="sibTrans" cxnId="{2E213B7A-7D93-41F4-BBDD-9B1190B0BCDE}">
      <dgm:prSet/>
      <dgm:spPr/>
      <dgm:t>
        <a:bodyPr/>
        <a:lstStyle/>
        <a:p>
          <a:endParaRPr lang="en-GB"/>
        </a:p>
      </dgm:t>
    </dgm:pt>
    <dgm:pt modelId="{61B6FAC0-CA14-439D-90DA-94D53F134BE8}">
      <dgm:prSet phldrT="[Text]"/>
      <dgm:spPr>
        <a:solidFill>
          <a:schemeClr val="accent6">
            <a:lumMod val="40000"/>
            <a:lumOff val="60000"/>
          </a:schemeClr>
        </a:solidFill>
      </dgm:spPr>
      <dgm:t>
        <a:bodyPr/>
        <a:lstStyle/>
        <a:p>
          <a:r>
            <a:rPr lang="en-GB" baseline="0" dirty="0" smtClean="0">
              <a:solidFill>
                <a:schemeClr val="tx1"/>
              </a:solidFill>
            </a:rPr>
            <a:t>Human Resource Plans</a:t>
          </a:r>
          <a:endParaRPr lang="en-GB" baseline="0" dirty="0">
            <a:solidFill>
              <a:schemeClr val="tx1"/>
            </a:solidFill>
          </a:endParaRPr>
        </a:p>
      </dgm:t>
    </dgm:pt>
    <dgm:pt modelId="{06835C9B-7C00-4A84-820A-85526181DAF7}" type="parTrans" cxnId="{E0CA0B49-3037-4656-935B-517FAB6B5BE3}">
      <dgm:prSet/>
      <dgm:spPr/>
      <dgm:t>
        <a:bodyPr/>
        <a:lstStyle/>
        <a:p>
          <a:endParaRPr lang="en-GB"/>
        </a:p>
      </dgm:t>
    </dgm:pt>
    <dgm:pt modelId="{626BD0E0-6C4D-4CFB-85BC-1BD538F53139}" type="sibTrans" cxnId="{E0CA0B49-3037-4656-935B-517FAB6B5BE3}">
      <dgm:prSet/>
      <dgm:spPr/>
      <dgm:t>
        <a:bodyPr/>
        <a:lstStyle/>
        <a:p>
          <a:endParaRPr lang="en-GB"/>
        </a:p>
      </dgm:t>
    </dgm:pt>
    <dgm:pt modelId="{A5475660-16EC-4A1A-9870-ED4BAFD6815F}">
      <dgm:prSet phldrT="[Text]"/>
      <dgm:spPr>
        <a:solidFill>
          <a:schemeClr val="accent6">
            <a:lumMod val="40000"/>
            <a:lumOff val="60000"/>
          </a:schemeClr>
        </a:solidFill>
      </dgm:spPr>
      <dgm:t>
        <a:bodyPr/>
        <a:lstStyle/>
        <a:p>
          <a:r>
            <a:rPr lang="en-GB" baseline="0" dirty="0" smtClean="0">
              <a:solidFill>
                <a:schemeClr val="tx1"/>
              </a:solidFill>
            </a:rPr>
            <a:t>Resourcing    Flexibility	Retention    Downsizing</a:t>
          </a:r>
          <a:endParaRPr lang="en-GB" baseline="0" dirty="0">
            <a:solidFill>
              <a:schemeClr val="tx1"/>
            </a:solidFill>
          </a:endParaRPr>
        </a:p>
      </dgm:t>
    </dgm:pt>
    <dgm:pt modelId="{B2DA2CA7-EC99-4DEE-80C1-E9917E5FED43}" type="sibTrans" cxnId="{E88C1697-D4DA-4B8B-90F9-4DC65790B41A}">
      <dgm:prSet/>
      <dgm:spPr/>
      <dgm:t>
        <a:bodyPr/>
        <a:lstStyle/>
        <a:p>
          <a:endParaRPr lang="en-GB"/>
        </a:p>
      </dgm:t>
    </dgm:pt>
    <dgm:pt modelId="{6A53C44F-BB5E-4746-983E-24FD3A33CC75}" type="parTrans" cxnId="{E88C1697-D4DA-4B8B-90F9-4DC65790B41A}">
      <dgm:prSet/>
      <dgm:spPr/>
      <dgm:t>
        <a:bodyPr/>
        <a:lstStyle/>
        <a:p>
          <a:endParaRPr lang="en-GB"/>
        </a:p>
      </dgm:t>
    </dgm:pt>
    <dgm:pt modelId="{B25EDF1C-1104-47B0-9186-1F8DE2821966}" type="pres">
      <dgm:prSet presAssocID="{729B6D41-593D-45CC-BC29-D84B82D72F69}" presName="Name0" presStyleCnt="0">
        <dgm:presLayoutVars>
          <dgm:dir/>
          <dgm:animLvl val="lvl"/>
          <dgm:resizeHandles val="exact"/>
        </dgm:presLayoutVars>
      </dgm:prSet>
      <dgm:spPr/>
      <dgm:t>
        <a:bodyPr/>
        <a:lstStyle/>
        <a:p>
          <a:endParaRPr lang="en-GB"/>
        </a:p>
      </dgm:t>
    </dgm:pt>
    <dgm:pt modelId="{387DCD0A-A734-4A54-8241-71F01CCF0473}" type="pres">
      <dgm:prSet presAssocID="{A5475660-16EC-4A1A-9870-ED4BAFD6815F}" presName="boxAndChildren" presStyleCnt="0"/>
      <dgm:spPr/>
    </dgm:pt>
    <dgm:pt modelId="{81385266-CC09-477B-929A-DF198332C685}" type="pres">
      <dgm:prSet presAssocID="{A5475660-16EC-4A1A-9870-ED4BAFD6815F}" presName="parentTextBox" presStyleLbl="node1" presStyleIdx="0" presStyleCnt="5" custScaleX="62093" custScaleY="13514" custLinFactNeighborX="296" custLinFactNeighborY="11674"/>
      <dgm:spPr/>
      <dgm:t>
        <a:bodyPr/>
        <a:lstStyle/>
        <a:p>
          <a:endParaRPr lang="en-GB"/>
        </a:p>
      </dgm:t>
    </dgm:pt>
    <dgm:pt modelId="{0625675E-63F8-4466-8E8C-28DB027C72DA}" type="pres">
      <dgm:prSet presAssocID="{626BD0E0-6C4D-4CFB-85BC-1BD538F53139}" presName="sp" presStyleCnt="0"/>
      <dgm:spPr/>
    </dgm:pt>
    <dgm:pt modelId="{C9F42919-E566-4B6B-94B3-47C41A6D4BF1}" type="pres">
      <dgm:prSet presAssocID="{61B6FAC0-CA14-439D-90DA-94D53F134BE8}" presName="arrowAndChildren" presStyleCnt="0"/>
      <dgm:spPr/>
    </dgm:pt>
    <dgm:pt modelId="{2CE871AC-DEE3-422E-B979-0F9BD42FCA21}" type="pres">
      <dgm:prSet presAssocID="{61B6FAC0-CA14-439D-90DA-94D53F134BE8}" presName="parentTextArrow" presStyleLbl="node1" presStyleIdx="1" presStyleCnt="5" custScaleX="56448" custScaleY="9201" custLinFactNeighborX="72" custLinFactNeighborY="8210"/>
      <dgm:spPr>
        <a:prstGeom prst="rect">
          <a:avLst/>
        </a:prstGeom>
      </dgm:spPr>
      <dgm:t>
        <a:bodyPr/>
        <a:lstStyle/>
        <a:p>
          <a:endParaRPr lang="en-GB"/>
        </a:p>
      </dgm:t>
    </dgm:pt>
    <dgm:pt modelId="{FB07F968-BA68-4D8D-9F50-FD033903B9A3}" type="pres">
      <dgm:prSet presAssocID="{12C5263C-51F9-4E14-9C6F-371962237D4E}" presName="sp" presStyleCnt="0"/>
      <dgm:spPr/>
    </dgm:pt>
    <dgm:pt modelId="{CD38F062-C1B6-48AF-A18C-1BE9135D4983}" type="pres">
      <dgm:prSet presAssocID="{DD49E1D3-2310-46AE-933B-3B89DA7DFE3B}" presName="arrowAndChildren" presStyleCnt="0"/>
      <dgm:spPr/>
    </dgm:pt>
    <dgm:pt modelId="{7A9DF162-A147-4A59-B016-99999D58433B}" type="pres">
      <dgm:prSet presAssocID="{DD49E1D3-2310-46AE-933B-3B89DA7DFE3B}" presName="parentTextArrow" presStyleLbl="node1" presStyleIdx="2" presStyleCnt="5" custScaleX="56448" custScaleY="11168" custLinFactNeighborX="72" custLinFactNeighborY="3920"/>
      <dgm:spPr>
        <a:prstGeom prst="rect">
          <a:avLst/>
        </a:prstGeom>
      </dgm:spPr>
      <dgm:t>
        <a:bodyPr/>
        <a:lstStyle/>
        <a:p>
          <a:endParaRPr lang="en-GB"/>
        </a:p>
      </dgm:t>
    </dgm:pt>
    <dgm:pt modelId="{C8819D0E-78E8-4185-A0E9-88595BEE0BC9}" type="pres">
      <dgm:prSet presAssocID="{F30CB608-9AE0-467E-8D64-FE229FC73209}" presName="sp" presStyleCnt="0"/>
      <dgm:spPr/>
    </dgm:pt>
    <dgm:pt modelId="{1142E30C-DC26-4B4D-97E0-09C280450864}" type="pres">
      <dgm:prSet presAssocID="{EA3AC599-BF7C-4289-9836-17BC9C58F915}" presName="arrowAndChildren" presStyleCnt="0"/>
      <dgm:spPr/>
    </dgm:pt>
    <dgm:pt modelId="{EB48078F-0DA6-4A5B-A9A5-1874EF0C54CF}" type="pres">
      <dgm:prSet presAssocID="{EA3AC599-BF7C-4289-9836-17BC9C58F915}" presName="parentTextArrow" presStyleLbl="node1" presStyleIdx="3" presStyleCnt="5" custScaleX="56448" custScaleY="12285" custLinFactNeighborX="947" custLinFactNeighborY="-1058"/>
      <dgm:spPr>
        <a:prstGeom prst="rect">
          <a:avLst/>
        </a:prstGeom>
      </dgm:spPr>
      <dgm:t>
        <a:bodyPr/>
        <a:lstStyle/>
        <a:p>
          <a:endParaRPr lang="en-GB"/>
        </a:p>
      </dgm:t>
    </dgm:pt>
    <dgm:pt modelId="{BB259FEA-6D00-48D8-8963-3AEB8D4FFD85}" type="pres">
      <dgm:prSet presAssocID="{7EC413CB-E75E-4448-A54F-E229D449563F}" presName="sp" presStyleCnt="0"/>
      <dgm:spPr/>
    </dgm:pt>
    <dgm:pt modelId="{D71C6519-5840-4305-BF1E-606566C844DA}" type="pres">
      <dgm:prSet presAssocID="{F65D9FDB-D854-4A29-89DF-2840F4780EDA}" presName="arrowAndChildren" presStyleCnt="0"/>
      <dgm:spPr/>
    </dgm:pt>
    <dgm:pt modelId="{E36DE676-E49F-4457-AE52-5D54EF567FE6}" type="pres">
      <dgm:prSet presAssocID="{F65D9FDB-D854-4A29-89DF-2840F4780EDA}" presName="parentTextArrow" presStyleLbl="node1" presStyleIdx="4" presStyleCnt="5" custScaleX="56448" custScaleY="12285" custLinFactNeighborX="72" custLinFactNeighborY="-6563"/>
      <dgm:spPr>
        <a:prstGeom prst="rect">
          <a:avLst/>
        </a:prstGeom>
      </dgm:spPr>
      <dgm:t>
        <a:bodyPr/>
        <a:lstStyle/>
        <a:p>
          <a:endParaRPr lang="en-GB"/>
        </a:p>
      </dgm:t>
    </dgm:pt>
  </dgm:ptLst>
  <dgm:cxnLst>
    <dgm:cxn modelId="{F896A37C-EEC2-41E0-9C97-05D48B7687D6}" srcId="{729B6D41-593D-45CC-BC29-D84B82D72F69}" destId="{F65D9FDB-D854-4A29-89DF-2840F4780EDA}" srcOrd="0" destOrd="0" parTransId="{C5B4839B-6882-405B-98D5-E5981EBCB6BD}" sibTransId="{7EC413CB-E75E-4448-A54F-E229D449563F}"/>
    <dgm:cxn modelId="{E0CA0B49-3037-4656-935B-517FAB6B5BE3}" srcId="{729B6D41-593D-45CC-BC29-D84B82D72F69}" destId="{61B6FAC0-CA14-439D-90DA-94D53F134BE8}" srcOrd="3" destOrd="0" parTransId="{06835C9B-7C00-4A84-820A-85526181DAF7}" sibTransId="{626BD0E0-6C4D-4CFB-85BC-1BD538F53139}"/>
    <dgm:cxn modelId="{E88C1697-D4DA-4B8B-90F9-4DC65790B41A}" srcId="{729B6D41-593D-45CC-BC29-D84B82D72F69}" destId="{A5475660-16EC-4A1A-9870-ED4BAFD6815F}" srcOrd="4" destOrd="0" parTransId="{6A53C44F-BB5E-4746-983E-24FD3A33CC75}" sibTransId="{B2DA2CA7-EC99-4DEE-80C1-E9917E5FED43}"/>
    <dgm:cxn modelId="{A08DF740-5C9B-4EAF-89AB-CA056486D7B8}" type="presOf" srcId="{F65D9FDB-D854-4A29-89DF-2840F4780EDA}" destId="{E36DE676-E49F-4457-AE52-5D54EF567FE6}" srcOrd="0" destOrd="0" presId="urn:microsoft.com/office/officeart/2005/8/layout/process4"/>
    <dgm:cxn modelId="{E5572A4E-6CF4-4ACD-8338-A3380AD7E57F}" srcId="{729B6D41-593D-45CC-BC29-D84B82D72F69}" destId="{EA3AC599-BF7C-4289-9836-17BC9C58F915}" srcOrd="1" destOrd="0" parTransId="{EED5E3E9-21CC-4A0A-92FC-B4BA22B671DB}" sibTransId="{F30CB608-9AE0-467E-8D64-FE229FC73209}"/>
    <dgm:cxn modelId="{9C56680E-BF1F-4D4C-B053-EAF165462492}" type="presOf" srcId="{EA3AC599-BF7C-4289-9836-17BC9C58F915}" destId="{EB48078F-0DA6-4A5B-A9A5-1874EF0C54CF}" srcOrd="0" destOrd="0" presId="urn:microsoft.com/office/officeart/2005/8/layout/process4"/>
    <dgm:cxn modelId="{A3EEE1B4-2FB1-422B-8841-FAAB12EF7D82}" type="presOf" srcId="{A5475660-16EC-4A1A-9870-ED4BAFD6815F}" destId="{81385266-CC09-477B-929A-DF198332C685}" srcOrd="0" destOrd="0" presId="urn:microsoft.com/office/officeart/2005/8/layout/process4"/>
    <dgm:cxn modelId="{2E213B7A-7D93-41F4-BBDD-9B1190B0BCDE}" srcId="{729B6D41-593D-45CC-BC29-D84B82D72F69}" destId="{DD49E1D3-2310-46AE-933B-3B89DA7DFE3B}" srcOrd="2" destOrd="0" parTransId="{E6CE9A7B-271B-4E0D-B6D8-1C283CF93ED7}" sibTransId="{12C5263C-51F9-4E14-9C6F-371962237D4E}"/>
    <dgm:cxn modelId="{E30A167F-1640-45D4-BBEE-DFA5E64014E6}" type="presOf" srcId="{DD49E1D3-2310-46AE-933B-3B89DA7DFE3B}" destId="{7A9DF162-A147-4A59-B016-99999D58433B}" srcOrd="0" destOrd="0" presId="urn:microsoft.com/office/officeart/2005/8/layout/process4"/>
    <dgm:cxn modelId="{62AD4D92-2205-4D9C-8F7F-D55A1B419A61}" type="presOf" srcId="{61B6FAC0-CA14-439D-90DA-94D53F134BE8}" destId="{2CE871AC-DEE3-422E-B979-0F9BD42FCA21}" srcOrd="0" destOrd="0" presId="urn:microsoft.com/office/officeart/2005/8/layout/process4"/>
    <dgm:cxn modelId="{F04AEFA4-2E08-4C0B-8D8E-C9E7A7EE0E6A}" type="presOf" srcId="{729B6D41-593D-45CC-BC29-D84B82D72F69}" destId="{B25EDF1C-1104-47B0-9186-1F8DE2821966}" srcOrd="0" destOrd="0" presId="urn:microsoft.com/office/officeart/2005/8/layout/process4"/>
    <dgm:cxn modelId="{7E79A521-AC6A-4352-9FC2-B33C52B5AB1E}" type="presParOf" srcId="{B25EDF1C-1104-47B0-9186-1F8DE2821966}" destId="{387DCD0A-A734-4A54-8241-71F01CCF0473}" srcOrd="0" destOrd="0" presId="urn:microsoft.com/office/officeart/2005/8/layout/process4"/>
    <dgm:cxn modelId="{99DA4311-033A-4B81-9BD2-0F82D0268706}" type="presParOf" srcId="{387DCD0A-A734-4A54-8241-71F01CCF0473}" destId="{81385266-CC09-477B-929A-DF198332C685}" srcOrd="0" destOrd="0" presId="urn:microsoft.com/office/officeart/2005/8/layout/process4"/>
    <dgm:cxn modelId="{8F731972-82AC-4C53-9585-2E6EA53205D9}" type="presParOf" srcId="{B25EDF1C-1104-47B0-9186-1F8DE2821966}" destId="{0625675E-63F8-4466-8E8C-28DB027C72DA}" srcOrd="1" destOrd="0" presId="urn:microsoft.com/office/officeart/2005/8/layout/process4"/>
    <dgm:cxn modelId="{7073554F-FDA3-432F-8A18-229B47D214F9}" type="presParOf" srcId="{B25EDF1C-1104-47B0-9186-1F8DE2821966}" destId="{C9F42919-E566-4B6B-94B3-47C41A6D4BF1}" srcOrd="2" destOrd="0" presId="urn:microsoft.com/office/officeart/2005/8/layout/process4"/>
    <dgm:cxn modelId="{44C4F065-C5AC-413E-972E-3994B17AD0B4}" type="presParOf" srcId="{C9F42919-E566-4B6B-94B3-47C41A6D4BF1}" destId="{2CE871AC-DEE3-422E-B979-0F9BD42FCA21}" srcOrd="0" destOrd="0" presId="urn:microsoft.com/office/officeart/2005/8/layout/process4"/>
    <dgm:cxn modelId="{D9E8D87F-FA91-4C35-9976-427AD9C4D0EE}" type="presParOf" srcId="{B25EDF1C-1104-47B0-9186-1F8DE2821966}" destId="{FB07F968-BA68-4D8D-9F50-FD033903B9A3}" srcOrd="3" destOrd="0" presId="urn:microsoft.com/office/officeart/2005/8/layout/process4"/>
    <dgm:cxn modelId="{1B072987-0D8A-4155-A0F8-1ACA9687DE0B}" type="presParOf" srcId="{B25EDF1C-1104-47B0-9186-1F8DE2821966}" destId="{CD38F062-C1B6-48AF-A18C-1BE9135D4983}" srcOrd="4" destOrd="0" presId="urn:microsoft.com/office/officeart/2005/8/layout/process4"/>
    <dgm:cxn modelId="{D60433D6-36F1-4EDD-A3B7-FBCA70096FA2}" type="presParOf" srcId="{CD38F062-C1B6-48AF-A18C-1BE9135D4983}" destId="{7A9DF162-A147-4A59-B016-99999D58433B}" srcOrd="0" destOrd="0" presId="urn:microsoft.com/office/officeart/2005/8/layout/process4"/>
    <dgm:cxn modelId="{24C266A4-68A8-4C5F-A1EB-B24F6DDFB7CA}" type="presParOf" srcId="{B25EDF1C-1104-47B0-9186-1F8DE2821966}" destId="{C8819D0E-78E8-4185-A0E9-88595BEE0BC9}" srcOrd="5" destOrd="0" presId="urn:microsoft.com/office/officeart/2005/8/layout/process4"/>
    <dgm:cxn modelId="{47965DCF-7701-4DFF-BCAB-E2C8310571E6}" type="presParOf" srcId="{B25EDF1C-1104-47B0-9186-1F8DE2821966}" destId="{1142E30C-DC26-4B4D-97E0-09C280450864}" srcOrd="6" destOrd="0" presId="urn:microsoft.com/office/officeart/2005/8/layout/process4"/>
    <dgm:cxn modelId="{084F6C97-2654-4DE9-83EF-4642B2FEFACF}" type="presParOf" srcId="{1142E30C-DC26-4B4D-97E0-09C280450864}" destId="{EB48078F-0DA6-4A5B-A9A5-1874EF0C54CF}" srcOrd="0" destOrd="0" presId="urn:microsoft.com/office/officeart/2005/8/layout/process4"/>
    <dgm:cxn modelId="{84C7234A-D0E2-4D73-803E-2BECFB2B2EAE}" type="presParOf" srcId="{B25EDF1C-1104-47B0-9186-1F8DE2821966}" destId="{BB259FEA-6D00-48D8-8963-3AEB8D4FFD85}" srcOrd="7" destOrd="0" presId="urn:microsoft.com/office/officeart/2005/8/layout/process4"/>
    <dgm:cxn modelId="{D099347A-FE7F-40B5-8B9B-582CFE47AEF7}" type="presParOf" srcId="{B25EDF1C-1104-47B0-9186-1F8DE2821966}" destId="{D71C6519-5840-4305-BF1E-606566C844DA}" srcOrd="8" destOrd="0" presId="urn:microsoft.com/office/officeart/2005/8/layout/process4"/>
    <dgm:cxn modelId="{DA2BF73F-A541-491D-A671-1E0A632AC0B7}" type="presParOf" srcId="{D71C6519-5840-4305-BF1E-606566C844DA}" destId="{E36DE676-E49F-4457-AE52-5D54EF567FE6}" srcOrd="0" destOrd="0" presId="urn:microsoft.com/office/officeart/2005/8/layout/process4"/>
  </dgm:cxnLst>
  <dgm:bg/>
  <dgm:whole>
    <a:ln cmpd="sn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7C370-B487-467F-80E0-9C190D2C82F3}">
      <dsp:nvSpPr>
        <dsp:cNvPr id="0" name=""/>
        <dsp:cNvSpPr/>
      </dsp:nvSpPr>
      <dsp:spPr>
        <a:xfrm>
          <a:off x="1208019" y="2151"/>
          <a:ext cx="2583805" cy="1291902"/>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58420" rIns="87630" bIns="58420" numCol="1" spcCol="1270" anchor="ctr" anchorCtr="0">
          <a:noAutofit/>
        </a:bodyPr>
        <a:lstStyle/>
        <a:p>
          <a:pPr lvl="0" algn="ctr" defTabSz="2044700">
            <a:lnSpc>
              <a:spcPct val="90000"/>
            </a:lnSpc>
            <a:spcBef>
              <a:spcPct val="0"/>
            </a:spcBef>
            <a:spcAft>
              <a:spcPct val="35000"/>
            </a:spcAft>
          </a:pPr>
          <a:r>
            <a:rPr lang="en-GB" sz="4600" kern="1200" dirty="0" smtClean="0"/>
            <a:t>Internal</a:t>
          </a:r>
          <a:endParaRPr lang="en-GB" sz="4600" kern="1200" dirty="0"/>
        </a:p>
      </dsp:txBody>
      <dsp:txXfrm>
        <a:off x="1245858" y="39990"/>
        <a:ext cx="2508127" cy="1216224"/>
      </dsp:txXfrm>
    </dsp:sp>
    <dsp:sp modelId="{42C2B56B-AF6D-46A3-ADB6-7B239A3F4B11}">
      <dsp:nvSpPr>
        <dsp:cNvPr id="0" name=""/>
        <dsp:cNvSpPr/>
      </dsp:nvSpPr>
      <dsp:spPr>
        <a:xfrm>
          <a:off x="1466399" y="1294054"/>
          <a:ext cx="258380" cy="968926"/>
        </a:xfrm>
        <a:custGeom>
          <a:avLst/>
          <a:gdLst/>
          <a:ahLst/>
          <a:cxnLst/>
          <a:rect l="0" t="0" r="0" b="0"/>
          <a:pathLst>
            <a:path>
              <a:moveTo>
                <a:pt x="0" y="0"/>
              </a:moveTo>
              <a:lnTo>
                <a:pt x="0" y="968926"/>
              </a:lnTo>
              <a:lnTo>
                <a:pt x="258380" y="968926"/>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10E011-3602-4AA6-8060-34AD960C5D54}">
      <dsp:nvSpPr>
        <dsp:cNvPr id="0" name=""/>
        <dsp:cNvSpPr/>
      </dsp:nvSpPr>
      <dsp:spPr>
        <a:xfrm>
          <a:off x="1724780" y="1617029"/>
          <a:ext cx="2067044" cy="1291902"/>
        </a:xfrm>
        <a:prstGeom prst="roundRect">
          <a:avLst>
            <a:gd name="adj" fmla="val 10000"/>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smtClean="0"/>
            <a:t>Organisation Strategy</a:t>
          </a:r>
          <a:endParaRPr lang="en-GB" sz="2100" kern="1200" dirty="0"/>
        </a:p>
      </dsp:txBody>
      <dsp:txXfrm>
        <a:off x="1762619" y="1654868"/>
        <a:ext cx="1991366" cy="1216224"/>
      </dsp:txXfrm>
    </dsp:sp>
    <dsp:sp modelId="{5DBD30DA-4335-4E02-8F1F-A780C87C34A2}">
      <dsp:nvSpPr>
        <dsp:cNvPr id="0" name=""/>
        <dsp:cNvSpPr/>
      </dsp:nvSpPr>
      <dsp:spPr>
        <a:xfrm>
          <a:off x="1466399" y="1294054"/>
          <a:ext cx="258380" cy="2583805"/>
        </a:xfrm>
        <a:custGeom>
          <a:avLst/>
          <a:gdLst/>
          <a:ahLst/>
          <a:cxnLst/>
          <a:rect l="0" t="0" r="0" b="0"/>
          <a:pathLst>
            <a:path>
              <a:moveTo>
                <a:pt x="0" y="0"/>
              </a:moveTo>
              <a:lnTo>
                <a:pt x="0" y="2583805"/>
              </a:lnTo>
              <a:lnTo>
                <a:pt x="258380" y="2583805"/>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7F6506-7630-4AB3-B022-08D9FDC3D6CF}">
      <dsp:nvSpPr>
        <dsp:cNvPr id="0" name=""/>
        <dsp:cNvSpPr/>
      </dsp:nvSpPr>
      <dsp:spPr>
        <a:xfrm>
          <a:off x="1724780" y="3231907"/>
          <a:ext cx="2067044" cy="1291902"/>
        </a:xfrm>
        <a:prstGeom prst="roundRect">
          <a:avLst>
            <a:gd name="adj" fmla="val 10000"/>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smtClean="0"/>
            <a:t>Operational Requirements</a:t>
          </a:r>
          <a:endParaRPr lang="en-GB" sz="2100" kern="1200" dirty="0"/>
        </a:p>
      </dsp:txBody>
      <dsp:txXfrm>
        <a:off x="1762619" y="3269746"/>
        <a:ext cx="1991366" cy="1216224"/>
      </dsp:txXfrm>
    </dsp:sp>
    <dsp:sp modelId="{4388920F-471D-41FA-923D-DB8720FD0CDC}">
      <dsp:nvSpPr>
        <dsp:cNvPr id="0" name=""/>
        <dsp:cNvSpPr/>
      </dsp:nvSpPr>
      <dsp:spPr>
        <a:xfrm>
          <a:off x="4437775" y="2151"/>
          <a:ext cx="2583805" cy="1291902"/>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58420" rIns="87630" bIns="58420" numCol="1" spcCol="1270" anchor="ctr" anchorCtr="0">
          <a:noAutofit/>
        </a:bodyPr>
        <a:lstStyle/>
        <a:p>
          <a:pPr lvl="0" algn="ctr" defTabSz="2044700">
            <a:lnSpc>
              <a:spcPct val="90000"/>
            </a:lnSpc>
            <a:spcBef>
              <a:spcPct val="0"/>
            </a:spcBef>
            <a:spcAft>
              <a:spcPct val="35000"/>
            </a:spcAft>
          </a:pPr>
          <a:r>
            <a:rPr lang="en-GB" sz="4600" kern="1200" dirty="0" smtClean="0"/>
            <a:t>External</a:t>
          </a:r>
          <a:endParaRPr lang="en-GB" sz="4600" kern="1200" dirty="0"/>
        </a:p>
      </dsp:txBody>
      <dsp:txXfrm>
        <a:off x="4475614" y="39990"/>
        <a:ext cx="2508127" cy="1216224"/>
      </dsp:txXfrm>
    </dsp:sp>
    <dsp:sp modelId="{72C2E52A-3B02-4FF4-BF0F-E2D103AC03AF}">
      <dsp:nvSpPr>
        <dsp:cNvPr id="0" name=""/>
        <dsp:cNvSpPr/>
      </dsp:nvSpPr>
      <dsp:spPr>
        <a:xfrm>
          <a:off x="4696156" y="1294054"/>
          <a:ext cx="258380" cy="968926"/>
        </a:xfrm>
        <a:custGeom>
          <a:avLst/>
          <a:gdLst/>
          <a:ahLst/>
          <a:cxnLst/>
          <a:rect l="0" t="0" r="0" b="0"/>
          <a:pathLst>
            <a:path>
              <a:moveTo>
                <a:pt x="0" y="0"/>
              </a:moveTo>
              <a:lnTo>
                <a:pt x="0" y="968926"/>
              </a:lnTo>
              <a:lnTo>
                <a:pt x="258380" y="968926"/>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C8F39B-1C9E-4E73-BC2E-FCEF890F9F91}">
      <dsp:nvSpPr>
        <dsp:cNvPr id="0" name=""/>
        <dsp:cNvSpPr/>
      </dsp:nvSpPr>
      <dsp:spPr>
        <a:xfrm>
          <a:off x="4954536" y="1617029"/>
          <a:ext cx="2067044" cy="1291902"/>
        </a:xfrm>
        <a:prstGeom prst="roundRect">
          <a:avLst>
            <a:gd name="adj" fmla="val 10000"/>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smtClean="0"/>
            <a:t>Customers and Stakeholders</a:t>
          </a:r>
          <a:endParaRPr lang="en-GB" sz="2100" kern="1200" dirty="0"/>
        </a:p>
      </dsp:txBody>
      <dsp:txXfrm>
        <a:off x="4992375" y="1654868"/>
        <a:ext cx="1991366" cy="1216224"/>
      </dsp:txXfrm>
    </dsp:sp>
    <dsp:sp modelId="{A7F76236-75F2-449C-9F74-4775287854F6}">
      <dsp:nvSpPr>
        <dsp:cNvPr id="0" name=""/>
        <dsp:cNvSpPr/>
      </dsp:nvSpPr>
      <dsp:spPr>
        <a:xfrm>
          <a:off x="4696156" y="1294054"/>
          <a:ext cx="258380" cy="2583805"/>
        </a:xfrm>
        <a:custGeom>
          <a:avLst/>
          <a:gdLst/>
          <a:ahLst/>
          <a:cxnLst/>
          <a:rect l="0" t="0" r="0" b="0"/>
          <a:pathLst>
            <a:path>
              <a:moveTo>
                <a:pt x="0" y="0"/>
              </a:moveTo>
              <a:lnTo>
                <a:pt x="0" y="2583805"/>
              </a:lnTo>
              <a:lnTo>
                <a:pt x="258380" y="2583805"/>
              </a:lnTo>
            </a:path>
          </a:pathLst>
        </a:custGeom>
        <a:noFill/>
        <a:ln w="55000" cap="flat" cmpd="thickThin"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660CD1-B9D2-4A36-814F-3DF2F47DCEE1}">
      <dsp:nvSpPr>
        <dsp:cNvPr id="0" name=""/>
        <dsp:cNvSpPr/>
      </dsp:nvSpPr>
      <dsp:spPr>
        <a:xfrm>
          <a:off x="4954536" y="3231907"/>
          <a:ext cx="2067044" cy="1291902"/>
        </a:xfrm>
        <a:prstGeom prst="roundRect">
          <a:avLst>
            <a:gd name="adj" fmla="val 10000"/>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lvl="0" algn="ctr" defTabSz="933450">
            <a:lnSpc>
              <a:spcPct val="90000"/>
            </a:lnSpc>
            <a:spcBef>
              <a:spcPct val="0"/>
            </a:spcBef>
            <a:spcAft>
              <a:spcPct val="35000"/>
            </a:spcAft>
          </a:pPr>
          <a:r>
            <a:rPr lang="en-GB" sz="2100" kern="1200" dirty="0" smtClean="0"/>
            <a:t>Market Forces</a:t>
          </a:r>
          <a:endParaRPr lang="en-GB" sz="2100" kern="1200" dirty="0"/>
        </a:p>
      </dsp:txBody>
      <dsp:txXfrm>
        <a:off x="4992375" y="3269746"/>
        <a:ext cx="1991366" cy="1216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85266-CC09-477B-929A-DF198332C685}">
      <dsp:nvSpPr>
        <dsp:cNvPr id="0" name=""/>
        <dsp:cNvSpPr/>
      </dsp:nvSpPr>
      <dsp:spPr>
        <a:xfrm>
          <a:off x="1584156" y="4536520"/>
          <a:ext cx="5110005" cy="708950"/>
        </a:xfrm>
        <a:prstGeom prst="rect">
          <a:avLst/>
        </a:prstGeom>
        <a:solidFill>
          <a:schemeClr val="accent6">
            <a:lumMod val="40000"/>
            <a:lumOff val="6000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baseline="0" dirty="0" smtClean="0">
              <a:solidFill>
                <a:schemeClr val="tx1"/>
              </a:solidFill>
            </a:rPr>
            <a:t>Resourcing    Flexibility	Retention    Downsizing</a:t>
          </a:r>
          <a:endParaRPr lang="en-GB" sz="1500" kern="1200" baseline="0" dirty="0">
            <a:solidFill>
              <a:schemeClr val="tx1"/>
            </a:solidFill>
          </a:endParaRPr>
        </a:p>
      </dsp:txBody>
      <dsp:txXfrm>
        <a:off x="1584156" y="4536520"/>
        <a:ext cx="5110005" cy="708950"/>
      </dsp:txXfrm>
    </dsp:sp>
    <dsp:sp modelId="{2CE871AC-DEE3-422E-B979-0F9BD42FCA21}">
      <dsp:nvSpPr>
        <dsp:cNvPr id="0" name=""/>
        <dsp:cNvSpPr/>
      </dsp:nvSpPr>
      <dsp:spPr>
        <a:xfrm rot="10800000">
          <a:off x="1798003" y="3922830"/>
          <a:ext cx="4645444" cy="742374"/>
        </a:xfrm>
        <a:prstGeom prst="rect">
          <a:avLst/>
        </a:prstGeom>
        <a:solidFill>
          <a:schemeClr val="accent6">
            <a:lumMod val="40000"/>
            <a:lumOff val="6000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baseline="0" dirty="0" smtClean="0">
              <a:solidFill>
                <a:schemeClr val="tx1"/>
              </a:solidFill>
            </a:rPr>
            <a:t>Human Resource Plans</a:t>
          </a:r>
          <a:endParaRPr lang="en-GB" sz="1500" kern="1200" baseline="0" dirty="0">
            <a:solidFill>
              <a:schemeClr val="tx1"/>
            </a:solidFill>
          </a:endParaRPr>
        </a:p>
      </dsp:txBody>
      <dsp:txXfrm rot="10800000">
        <a:off x="1798003" y="3922830"/>
        <a:ext cx="4645444" cy="742374"/>
      </dsp:txXfrm>
    </dsp:sp>
    <dsp:sp modelId="{7A9DF162-A147-4A59-B016-99999D58433B}">
      <dsp:nvSpPr>
        <dsp:cNvPr id="0" name=""/>
        <dsp:cNvSpPr/>
      </dsp:nvSpPr>
      <dsp:spPr>
        <a:xfrm rot="10800000">
          <a:off x="1798003" y="2754305"/>
          <a:ext cx="4645444" cy="90108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smtClean="0"/>
            <a:t>Demand Supply Forecasting</a:t>
          </a:r>
          <a:endParaRPr lang="en-GB" sz="1500" kern="1200" dirty="0"/>
        </a:p>
      </dsp:txBody>
      <dsp:txXfrm rot="10800000">
        <a:off x="1798003" y="2754305"/>
        <a:ext cx="4645444" cy="901080"/>
      </dsp:txXfrm>
    </dsp:sp>
    <dsp:sp modelId="{EB48078F-0DA6-4A5B-A9A5-1874EF0C54CF}">
      <dsp:nvSpPr>
        <dsp:cNvPr id="0" name=""/>
        <dsp:cNvSpPr/>
      </dsp:nvSpPr>
      <dsp:spPr>
        <a:xfrm rot="10800000">
          <a:off x="1870012" y="1440145"/>
          <a:ext cx="4645444" cy="991204"/>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smtClean="0"/>
            <a:t>Resourcing strategy</a:t>
          </a:r>
          <a:endParaRPr lang="en-GB" sz="1500" kern="1200" dirty="0"/>
        </a:p>
      </dsp:txBody>
      <dsp:txXfrm rot="10800000">
        <a:off x="1870012" y="1440145"/>
        <a:ext cx="4645444" cy="991204"/>
      </dsp:txXfrm>
    </dsp:sp>
    <dsp:sp modelId="{E36DE676-E49F-4457-AE52-5D54EF567FE6}">
      <dsp:nvSpPr>
        <dsp:cNvPr id="0" name=""/>
        <dsp:cNvSpPr/>
      </dsp:nvSpPr>
      <dsp:spPr>
        <a:xfrm rot="10800000">
          <a:off x="1798003" y="83465"/>
          <a:ext cx="4645444" cy="991204"/>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smtClean="0"/>
            <a:t>Business Strategy</a:t>
          </a:r>
          <a:endParaRPr lang="en-GB" sz="1500" kern="1200" dirty="0"/>
        </a:p>
      </dsp:txBody>
      <dsp:txXfrm rot="10800000">
        <a:off x="1798003" y="83465"/>
        <a:ext cx="4645444" cy="99120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2588"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19525" y="0"/>
            <a:ext cx="2922588" cy="495300"/>
          </a:xfrm>
          <a:prstGeom prst="rect">
            <a:avLst/>
          </a:prstGeom>
        </p:spPr>
        <p:txBody>
          <a:bodyPr vert="horz" lIns="91440" tIns="45720" rIns="91440" bIns="45720" rtlCol="0"/>
          <a:lstStyle>
            <a:lvl1pPr algn="r">
              <a:defRPr sz="1200"/>
            </a:lvl1pPr>
          </a:lstStyle>
          <a:p>
            <a:fld id="{8BA656AF-A39A-4953-A721-24ED781D9153}" type="datetimeFigureOut">
              <a:rPr lang="en-US" smtClean="0"/>
              <a:pPr/>
              <a:t>1/16/2013</a:t>
            </a:fld>
            <a:endParaRPr lang="en-GB"/>
          </a:p>
        </p:txBody>
      </p:sp>
      <p:sp>
        <p:nvSpPr>
          <p:cNvPr id="4" name="Footer Placeholder 3"/>
          <p:cNvSpPr>
            <a:spLocks noGrp="1"/>
          </p:cNvSpPr>
          <p:nvPr>
            <p:ph type="ftr" sz="quarter" idx="2"/>
          </p:nvPr>
        </p:nvSpPr>
        <p:spPr>
          <a:xfrm>
            <a:off x="0" y="9409113"/>
            <a:ext cx="2922588" cy="4953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19525" y="9409113"/>
            <a:ext cx="2922588" cy="495300"/>
          </a:xfrm>
          <a:prstGeom prst="rect">
            <a:avLst/>
          </a:prstGeom>
        </p:spPr>
        <p:txBody>
          <a:bodyPr vert="horz" lIns="91440" tIns="45720" rIns="91440" bIns="45720" rtlCol="0" anchor="b"/>
          <a:lstStyle>
            <a:lvl1pPr algn="r">
              <a:defRPr sz="1200"/>
            </a:lvl1pPr>
          </a:lstStyle>
          <a:p>
            <a:fld id="{405807CD-944A-42D8-A8D7-E016660C8BF8}" type="slidenum">
              <a:rPr lang="en-GB" smtClean="0"/>
              <a:pPr/>
              <a:t>‹#›</a:t>
            </a:fld>
            <a:endParaRPr lang="en-GB"/>
          </a:p>
        </p:txBody>
      </p:sp>
    </p:spTree>
    <p:extLst>
      <p:ext uri="{BB962C8B-B14F-4D97-AF65-F5344CB8AC3E}">
        <p14:creationId xmlns:p14="http://schemas.microsoft.com/office/powerpoint/2010/main" val="39285357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2270" cy="4953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19869" y="0"/>
            <a:ext cx="2922270" cy="495300"/>
          </a:xfrm>
          <a:prstGeom prst="rect">
            <a:avLst/>
          </a:prstGeom>
        </p:spPr>
        <p:txBody>
          <a:bodyPr vert="horz" lIns="91440" tIns="45720" rIns="91440" bIns="45720" rtlCol="0"/>
          <a:lstStyle>
            <a:lvl1pPr algn="r">
              <a:defRPr sz="1200"/>
            </a:lvl1pPr>
          </a:lstStyle>
          <a:p>
            <a:fld id="{7737D08C-9525-4C39-8734-4BFC2CE18E2D}" type="datetimeFigureOut">
              <a:rPr lang="en-GB" smtClean="0"/>
              <a:pPr/>
              <a:t>16/01/2013</a:t>
            </a:fld>
            <a:endParaRPr lang="en-GB" dirty="0"/>
          </a:p>
        </p:txBody>
      </p:sp>
      <p:sp>
        <p:nvSpPr>
          <p:cNvPr id="4" name="Slide Image Placeholder 3"/>
          <p:cNvSpPr>
            <a:spLocks noGrp="1" noRot="1" noChangeAspect="1"/>
          </p:cNvSpPr>
          <p:nvPr>
            <p:ph type="sldImg" idx="2"/>
          </p:nvPr>
        </p:nvSpPr>
        <p:spPr>
          <a:xfrm>
            <a:off x="895350" y="742950"/>
            <a:ext cx="4953000" cy="371475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4370" y="4705350"/>
            <a:ext cx="5394960" cy="44577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08981"/>
            <a:ext cx="2922270" cy="4953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19869" y="9408981"/>
            <a:ext cx="2922270" cy="495300"/>
          </a:xfrm>
          <a:prstGeom prst="rect">
            <a:avLst/>
          </a:prstGeom>
        </p:spPr>
        <p:txBody>
          <a:bodyPr vert="horz" lIns="91440" tIns="45720" rIns="91440" bIns="45720" rtlCol="0" anchor="b"/>
          <a:lstStyle>
            <a:lvl1pPr algn="r">
              <a:defRPr sz="1200"/>
            </a:lvl1pPr>
          </a:lstStyle>
          <a:p>
            <a:fld id="{EED5AA12-93DD-4334-9993-907F3D9AB81A}" type="slidenum">
              <a:rPr lang="en-GB" smtClean="0"/>
              <a:pPr/>
              <a:t>‹#›</a:t>
            </a:fld>
            <a:endParaRPr lang="en-GB" dirty="0"/>
          </a:p>
        </p:txBody>
      </p:sp>
    </p:spTree>
    <p:extLst>
      <p:ext uri="{BB962C8B-B14F-4D97-AF65-F5344CB8AC3E}">
        <p14:creationId xmlns:p14="http://schemas.microsoft.com/office/powerpoint/2010/main" val="685532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D5AA12-93DD-4334-9993-907F3D9AB81A}"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62DA54-88BD-413E-961B-CF47CB0F48DD}"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228E10-38E1-4B11-96A7-E9758478B378}" type="slidenum">
              <a:rPr lang="en-GB" smtClean="0"/>
              <a:t>5</a:t>
            </a:fld>
            <a:endParaRPr lang="en-GB"/>
          </a:p>
        </p:txBody>
      </p:sp>
    </p:spTree>
    <p:extLst>
      <p:ext uri="{BB962C8B-B14F-4D97-AF65-F5344CB8AC3E}">
        <p14:creationId xmlns:p14="http://schemas.microsoft.com/office/powerpoint/2010/main" val="4097728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6</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smtClean="0">
                <a:latin typeface="Arial" charset="0"/>
              </a:rPr>
              <a:t>Coffee break?</a:t>
            </a: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696B3A3-B9D3-4B10-842B-640AC0B6F4C0}" type="slidenum">
              <a:rPr lang="en-US" smtClean="0">
                <a:latin typeface="Calibri" pitchFamily="34" charset="0"/>
                <a:ea typeface="ＭＳ Ｐゴシック" pitchFamily="34" charset="-128"/>
              </a:rPr>
              <a:pPr eaLnBrk="1" hangingPunct="1"/>
              <a:t>8</a:t>
            </a:fld>
            <a:endParaRPr lang="en-US" smtClean="0">
              <a:latin typeface="Calibri" pitchFamily="34" charset="0"/>
              <a:ea typeface="ＭＳ Ｐゴシック"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228E10-38E1-4B11-96A7-E9758478B378}" type="slidenum">
              <a:rPr lang="en-GB" smtClean="0"/>
              <a:t>9</a:t>
            </a:fld>
            <a:endParaRPr lang="en-GB"/>
          </a:p>
        </p:txBody>
      </p:sp>
    </p:spTree>
    <p:extLst>
      <p:ext uri="{BB962C8B-B14F-4D97-AF65-F5344CB8AC3E}">
        <p14:creationId xmlns:p14="http://schemas.microsoft.com/office/powerpoint/2010/main" val="1814755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ED5AA12-93DD-4334-9993-907F3D9AB81A}" type="slidenum">
              <a:rPr lang="en-GB" smtClean="0"/>
              <a:pPr/>
              <a:t>10</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11</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12</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internal</a:t>
            </a:r>
            <a:r>
              <a:rPr lang="en-GB" baseline="0" dirty="0" smtClean="0"/>
              <a:t> and external factors are driving workforce planning?</a:t>
            </a:r>
          </a:p>
          <a:p>
            <a:r>
              <a:rPr lang="en-GB" baseline="0" dirty="0" smtClean="0"/>
              <a:t>Is their business strategy deliberate or emergent?</a:t>
            </a:r>
          </a:p>
          <a:p>
            <a:r>
              <a:rPr lang="en-GB" baseline="0" dirty="0" smtClean="0"/>
              <a:t>Are the company adopting a high commitment or a low cost model in terms of their resourcing strategy?  Why do you say this?</a:t>
            </a:r>
          </a:p>
          <a:p>
            <a:endParaRPr lang="en-GB" baseline="0" dirty="0" smtClean="0"/>
          </a:p>
          <a:p>
            <a:endParaRPr lang="en-GB" dirty="0" smtClean="0"/>
          </a:p>
        </p:txBody>
      </p:sp>
      <p:sp>
        <p:nvSpPr>
          <p:cNvPr id="4" name="Slide Number Placeholder 3"/>
          <p:cNvSpPr>
            <a:spLocks noGrp="1"/>
          </p:cNvSpPr>
          <p:nvPr>
            <p:ph type="sldNum" sz="quarter" idx="10"/>
          </p:nvPr>
        </p:nvSpPr>
        <p:spPr/>
        <p:txBody>
          <a:bodyPr/>
          <a:lstStyle/>
          <a:p>
            <a:fld id="{EED5AA12-93DD-4334-9993-907F3D9AB81A}" type="slidenum">
              <a:rPr lang="en-GB" smtClean="0"/>
              <a:pPr/>
              <a:t>13</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14</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Porter identified 3 strategic options for securing</a:t>
            </a:r>
            <a:r>
              <a:rPr lang="en-GB" baseline="0" dirty="0" smtClean="0"/>
              <a:t> competitive advantage – cost reduction quality enhancement and innovation.  A high commitment model is associated with the latter two.</a:t>
            </a:r>
          </a:p>
          <a:p>
            <a:endParaRPr lang="en-GB" baseline="0" dirty="0" smtClean="0"/>
          </a:p>
          <a:p>
            <a:r>
              <a:rPr lang="en-GB" baseline="0" dirty="0" smtClean="0"/>
              <a:t>Arthur found that firms adopting low cost model had poor HR practices – low pay - minimal training – poor communication and no grievance policies.</a:t>
            </a:r>
          </a:p>
          <a:p>
            <a:endParaRPr lang="en-GB" baseline="0" dirty="0" smtClean="0"/>
          </a:p>
          <a:p>
            <a:r>
              <a:rPr lang="en-GB" baseline="0" dirty="0" smtClean="0"/>
              <a:t>Sission and Storey identified that the cost reduction model often associated with lack of formalisation and planning.</a:t>
            </a:r>
          </a:p>
          <a:p>
            <a:endParaRPr lang="en-GB" b="1" baseline="0" dirty="0" smtClean="0"/>
          </a:p>
          <a:p>
            <a:r>
              <a:rPr lang="en-GB" b="1" baseline="0" dirty="0" smtClean="0"/>
              <a:t>Under what circumstances might a high commitment approach for an organisation not be appropriate?</a:t>
            </a:r>
            <a:endParaRPr lang="en-GB" b="1"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15</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16</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18</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Activity of other firms – contraction</a:t>
            </a:r>
            <a:r>
              <a:rPr lang="en-GB" baseline="0" dirty="0" smtClean="0"/>
              <a:t> expansion, pay and benefits etc</a:t>
            </a:r>
          </a:p>
          <a:p>
            <a:r>
              <a:rPr lang="en-GB" baseline="0" dirty="0" smtClean="0"/>
              <a:t>Is it attractive and affordable – housing/schools etc</a:t>
            </a:r>
          </a:p>
          <a:p>
            <a:r>
              <a:rPr lang="en-GB" baseline="0" dirty="0" smtClean="0"/>
              <a:t>Cost of public transport – congestion etc</a:t>
            </a:r>
          </a:p>
          <a:p>
            <a:r>
              <a:rPr lang="en-GB" baseline="0" dirty="0" smtClean="0"/>
              <a:t>High unemployment – people more concerned with job security</a:t>
            </a:r>
          </a:p>
          <a:p>
            <a:r>
              <a:rPr lang="en-GB" baseline="0" dirty="0" smtClean="0"/>
              <a:t>Unemployment levels nationally v locally</a:t>
            </a:r>
          </a:p>
          <a:p>
            <a:r>
              <a:rPr lang="en-GB" baseline="0" dirty="0" smtClean="0"/>
              <a:t>Numbers and qualification of school leavers – numbers going to HE</a:t>
            </a:r>
          </a:p>
          <a:p>
            <a:r>
              <a:rPr lang="en-GB" baseline="0" dirty="0" smtClean="0"/>
              <a:t>Min working hours wage / employment protection, flexible working .</a:t>
            </a:r>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19</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Read chapter 14 Measuring and analysing turnover Resourcing and</a:t>
            </a:r>
            <a:r>
              <a:rPr lang="en-GB" baseline="0" dirty="0" smtClean="0"/>
              <a:t> Talent Management Stephen Taylor 5</a:t>
            </a:r>
            <a:r>
              <a:rPr lang="en-GB" baseline="30000" dirty="0" smtClean="0"/>
              <a:t>th</a:t>
            </a:r>
            <a:r>
              <a:rPr lang="en-GB" baseline="0" dirty="0" smtClean="0"/>
              <a:t> ed. P307 - 331</a:t>
            </a:r>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20</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21</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22</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Print off case study</a:t>
            </a:r>
            <a:endParaRPr lang="en-GB" dirty="0"/>
          </a:p>
        </p:txBody>
      </p:sp>
      <p:sp>
        <p:nvSpPr>
          <p:cNvPr id="4" name="Slide Number Placeholder 3"/>
          <p:cNvSpPr>
            <a:spLocks noGrp="1"/>
          </p:cNvSpPr>
          <p:nvPr>
            <p:ph type="sldNum" sz="quarter" idx="10"/>
          </p:nvPr>
        </p:nvSpPr>
        <p:spPr/>
        <p:txBody>
          <a:bodyPr/>
          <a:lstStyle/>
          <a:p>
            <a:fld id="{EED5AA12-93DD-4334-9993-907F3D9AB81A}" type="slidenum">
              <a:rPr lang="en-GB" smtClean="0"/>
              <a:pPr/>
              <a:t>23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2A6248C-8E98-4A2E-8B45-496F1DB61F5B}" type="datetimeFigureOut">
              <a:rPr lang="en-GB" smtClean="0"/>
              <a:pPr/>
              <a:t>16/01/2013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9F4A8BA-F758-4279-9D45-2D966EDC6B3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A9F4A8BA-F758-4279-9D45-2D966EDC6B3A}"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F2A6248C-8E98-4A2E-8B45-496F1DB61F5B}" type="datetimeFigureOut">
              <a:rPr lang="en-GB" smtClean="0"/>
              <a:pPr/>
              <a:t>16/01/2013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2A6248C-8E98-4A2E-8B45-496F1DB61F5B}" type="datetimeFigureOut">
              <a:rPr lang="en-GB" smtClean="0"/>
              <a:pPr/>
              <a:t>16/01/2013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9F4A8BA-F758-4279-9D45-2D966EDC6B3A}"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2A6248C-8E98-4A2E-8B45-496F1DB61F5B}" type="datetimeFigureOut">
              <a:rPr lang="en-GB" smtClean="0"/>
              <a:pPr/>
              <a:t>16/01/2013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A9F4A8BA-F758-4279-9D45-2D966EDC6B3A}"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Normal">
    <p:spTree>
      <p:nvGrpSpPr>
        <p:cNvPr id="1" name=""/>
        <p:cNvGrpSpPr/>
        <p:nvPr/>
      </p:nvGrpSpPr>
      <p:grpSpPr>
        <a:xfrm>
          <a:off x="0" y="0"/>
          <a:ext cx="0" cy="0"/>
          <a:chOff x="0" y="0"/>
          <a:chExt cx="0" cy="0"/>
        </a:xfrm>
      </p:grpSpPr>
      <p:pic>
        <p:nvPicPr>
          <p:cNvPr id="3" name="Picture 6" descr="MOL 4 col rgb Logo.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5221288"/>
            <a:ext cx="1431925" cy="72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5"/>
          <p:cNvSpPr>
            <a:spLocks noGrp="1"/>
          </p:cNvSpPr>
          <p:nvPr>
            <p:ph type="title"/>
          </p:nvPr>
        </p:nvSpPr>
        <p:spPr>
          <a:xfrm>
            <a:off x="457200" y="274638"/>
            <a:ext cx="8229600" cy="1143000"/>
          </a:xfrm>
        </p:spPr>
        <p:txBody>
          <a:bodyPr/>
          <a:lstStyle>
            <a:lvl1pPr algn="ctr">
              <a:defRPr/>
            </a:lvl1pPr>
          </a:lstStyle>
          <a:p>
            <a:r>
              <a:rPr lang="en-US" dirty="0" smtClean="0"/>
              <a:t>Click to edit Master title style</a:t>
            </a:r>
            <a:endParaRPr lang="en-GB" dirty="0"/>
          </a:p>
        </p:txBody>
      </p:sp>
      <p:sp>
        <p:nvSpPr>
          <p:cNvPr id="4" name="Footer Placeholder 1"/>
          <p:cNvSpPr>
            <a:spLocks noGrp="1"/>
          </p:cNvSpPr>
          <p:nvPr>
            <p:ph type="ftr" sz="quarter" idx="10"/>
          </p:nvPr>
        </p:nvSpPr>
        <p:spPr/>
        <p:txBody>
          <a:bodyPr/>
          <a:lstStyle>
            <a:lvl1pPr>
              <a:defRPr/>
            </a:lvl1pPr>
          </a:lstStyle>
          <a:p>
            <a:pPr>
              <a:defRPr/>
            </a:pPr>
            <a:r>
              <a:rPr lang="en-US"/>
              <a:t>Delivering excellence in flexible learning</a:t>
            </a:r>
          </a:p>
        </p:txBody>
      </p:sp>
      <p:sp>
        <p:nvSpPr>
          <p:cNvPr id="6" name="Slide Number Placeholder 2"/>
          <p:cNvSpPr>
            <a:spLocks noGrp="1"/>
          </p:cNvSpPr>
          <p:nvPr>
            <p:ph type="sldNum" sz="quarter" idx="11"/>
          </p:nvPr>
        </p:nvSpPr>
        <p:spPr/>
        <p:txBody>
          <a:bodyPr/>
          <a:lstStyle>
            <a:lvl1pPr>
              <a:defRPr/>
            </a:lvl1pPr>
          </a:lstStyle>
          <a:p>
            <a:pPr>
              <a:defRPr/>
            </a:pPr>
            <a:fld id="{8D9707B4-FD96-4EBC-BCA3-06D9813A6381}" type="slidenum">
              <a:rPr lang="en-GB"/>
              <a:pPr>
                <a:defRPr/>
              </a:pPr>
              <a:t>‹#›</a:t>
            </a:fld>
            <a:endParaRPr lang="en-GB"/>
          </a:p>
        </p:txBody>
      </p:sp>
    </p:spTree>
    <p:extLst>
      <p:ext uri="{BB962C8B-B14F-4D97-AF65-F5344CB8AC3E}">
        <p14:creationId xmlns:p14="http://schemas.microsoft.com/office/powerpoint/2010/main" val="741113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2A6248C-8E98-4A2E-8B45-496F1DB61F5B}" type="datetimeFigureOut">
              <a:rPr lang="en-GB" smtClean="0"/>
              <a:pPr/>
              <a:t>16/01/2013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9F4A8BA-F758-4279-9D45-2D966EDC6B3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www.cipd.co.uk/podcasts/_articles/article4.htm?view=transcrip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Resourcing and Talent Planning</a:t>
            </a:r>
            <a:endParaRPr lang="en-GB" dirty="0"/>
          </a:p>
        </p:txBody>
      </p:sp>
      <p:sp>
        <p:nvSpPr>
          <p:cNvPr id="3" name="Subtitle 2"/>
          <p:cNvSpPr>
            <a:spLocks noGrp="1"/>
          </p:cNvSpPr>
          <p:nvPr>
            <p:ph type="subTitle" idx="1"/>
          </p:nvPr>
        </p:nvSpPr>
        <p:spPr/>
        <p:txBody>
          <a:bodyPr/>
          <a:lstStyle/>
          <a:p>
            <a:r>
              <a:rPr lang="en-GB" dirty="0" smtClean="0"/>
              <a:t>Week 2</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Familiarised yourself with module content and methods of teaching/learning</a:t>
            </a:r>
          </a:p>
          <a:p>
            <a:r>
              <a:rPr lang="en-GB" dirty="0" smtClean="0"/>
              <a:t>Explored </a:t>
            </a:r>
            <a:r>
              <a:rPr lang="en-GB" dirty="0" smtClean="0"/>
              <a:t>labour market trends</a:t>
            </a:r>
          </a:p>
          <a:p>
            <a:r>
              <a:rPr lang="en-GB" dirty="0" smtClean="0"/>
              <a:t>Reviewed the significance of tight/loose labour market conditions</a:t>
            </a:r>
          </a:p>
        </p:txBody>
      </p:sp>
      <p:sp>
        <p:nvSpPr>
          <p:cNvPr id="2" name="Title 1"/>
          <p:cNvSpPr>
            <a:spLocks noGrp="1"/>
          </p:cNvSpPr>
          <p:nvPr>
            <p:ph type="title"/>
          </p:nvPr>
        </p:nvSpPr>
        <p:spPr/>
        <p:txBody>
          <a:bodyPr/>
          <a:lstStyle/>
          <a:p>
            <a:r>
              <a:rPr lang="en-GB" dirty="0" smtClean="0"/>
              <a:t>What was covered last week?</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Industries predicted to grow</a:t>
            </a:r>
            <a:endParaRPr lang="en-GB" dirty="0"/>
          </a:p>
        </p:txBody>
      </p:sp>
      <p:sp>
        <p:nvSpPr>
          <p:cNvPr id="3" name="Content Placeholder 2"/>
          <p:cNvSpPr>
            <a:spLocks noGrp="1"/>
          </p:cNvSpPr>
          <p:nvPr>
            <p:ph idx="1"/>
          </p:nvPr>
        </p:nvSpPr>
        <p:spPr/>
        <p:txBody>
          <a:bodyPr>
            <a:normAutofit fontScale="62500" lnSpcReduction="20000"/>
          </a:bodyPr>
          <a:lstStyle/>
          <a:p>
            <a:r>
              <a:rPr lang="en-GB" dirty="0"/>
              <a:t>Low-carbon industries are likely to grow, with a consequent demand for</a:t>
            </a:r>
          </a:p>
          <a:p>
            <a:pPr>
              <a:buNone/>
            </a:pPr>
            <a:r>
              <a:rPr lang="en-GB" dirty="0" smtClean="0"/>
              <a:t>	leadership</a:t>
            </a:r>
            <a:r>
              <a:rPr lang="en-GB" dirty="0"/>
              <a:t>, project management and innovation skills.</a:t>
            </a:r>
          </a:p>
          <a:p>
            <a:pPr>
              <a:buNone/>
            </a:pPr>
            <a:r>
              <a:rPr lang="en-GB" dirty="0" smtClean="0"/>
              <a:t>• 	The </a:t>
            </a:r>
            <a:r>
              <a:rPr lang="en-GB" dirty="0"/>
              <a:t>recovery in the financial services sector is likely to demand an </a:t>
            </a:r>
            <a:r>
              <a:rPr lang="en-GB" dirty="0" smtClean="0"/>
              <a:t>increase again </a:t>
            </a:r>
            <a:r>
              <a:rPr lang="en-GB" dirty="0"/>
              <a:t>in highly qualified knowledge workers.</a:t>
            </a:r>
          </a:p>
          <a:p>
            <a:pPr>
              <a:buNone/>
            </a:pPr>
            <a:r>
              <a:rPr lang="en-GB" dirty="0"/>
              <a:t>• </a:t>
            </a:r>
            <a:r>
              <a:rPr lang="en-GB" dirty="0" smtClean="0"/>
              <a:t>	The </a:t>
            </a:r>
            <a:r>
              <a:rPr lang="en-GB" dirty="0"/>
              <a:t>digital economy will demand creative and business skills.</a:t>
            </a:r>
          </a:p>
          <a:p>
            <a:pPr>
              <a:buNone/>
            </a:pPr>
            <a:r>
              <a:rPr lang="en-GB" dirty="0"/>
              <a:t>• </a:t>
            </a:r>
            <a:r>
              <a:rPr lang="en-GB" dirty="0" smtClean="0"/>
              <a:t>	Life </a:t>
            </a:r>
            <a:r>
              <a:rPr lang="en-GB" dirty="0"/>
              <a:t>sciences in all its forms from pharmaceuticals and biotech to genetics</a:t>
            </a:r>
          </a:p>
          <a:p>
            <a:pPr>
              <a:buNone/>
            </a:pPr>
            <a:r>
              <a:rPr lang="en-GB" dirty="0" smtClean="0"/>
              <a:t>	will </a:t>
            </a:r>
            <a:r>
              <a:rPr lang="en-GB" dirty="0"/>
              <a:t>demand scientific and managerial skills. The growth in contract </a:t>
            </a:r>
            <a:r>
              <a:rPr lang="en-GB" dirty="0" smtClean="0"/>
              <a:t>research brings </a:t>
            </a:r>
            <a:r>
              <a:rPr lang="en-GB" dirty="0"/>
              <a:t>demands for negotiation and customer service skills.</a:t>
            </a:r>
          </a:p>
          <a:p>
            <a:pPr>
              <a:buNone/>
            </a:pPr>
            <a:r>
              <a:rPr lang="en-GB" dirty="0" smtClean="0"/>
              <a:t>• 	Retail</a:t>
            </a:r>
            <a:r>
              <a:rPr lang="en-GB" dirty="0"/>
              <a:t>, a major engine of the economy, will continue to demand skills in</a:t>
            </a:r>
          </a:p>
          <a:p>
            <a:pPr>
              <a:buNone/>
            </a:pPr>
            <a:r>
              <a:rPr lang="en-GB" dirty="0" smtClean="0"/>
              <a:t>	customer-facing </a:t>
            </a:r>
            <a:r>
              <a:rPr lang="en-GB" dirty="0"/>
              <a:t>roles as well as new skills in deploying technology, </a:t>
            </a:r>
            <a:r>
              <a:rPr lang="en-GB" dirty="0" smtClean="0"/>
              <a:t>logistics and </a:t>
            </a:r>
            <a:r>
              <a:rPr lang="en-GB" dirty="0"/>
              <a:t>ethical sourcing</a:t>
            </a:r>
            <a:r>
              <a:rPr lang="en-GB" dirty="0" smtClean="0"/>
              <a:t>.</a:t>
            </a:r>
          </a:p>
          <a:p>
            <a:r>
              <a:rPr lang="en-GB" dirty="0"/>
              <a:t>Tourism already employs over 2.5 million people (Tourism: Overview and</a:t>
            </a:r>
          </a:p>
          <a:p>
            <a:pPr>
              <a:buNone/>
            </a:pPr>
            <a:r>
              <a:rPr lang="en-GB" dirty="0" smtClean="0"/>
              <a:t>	Prospects.ac.uk</a:t>
            </a:r>
            <a:r>
              <a:rPr lang="en-GB" dirty="0"/>
              <a:t>) and is expected to grow with demands for customer-facing</a:t>
            </a:r>
            <a:r>
              <a:rPr lang="en-GB" dirty="0" smtClean="0"/>
              <a:t>, </a:t>
            </a:r>
            <a:r>
              <a:rPr lang="en-GB" dirty="0" err="1" smtClean="0"/>
              <a:t>teamworking</a:t>
            </a:r>
            <a:r>
              <a:rPr lang="en-GB" dirty="0"/>
              <a:t>, communications and customer management skills.</a:t>
            </a:r>
          </a:p>
        </p:txBody>
      </p:sp>
    </p:spTree>
    <p:extLst>
      <p:ext uri="{BB962C8B-B14F-4D97-AF65-F5344CB8AC3E}">
        <p14:creationId xmlns:p14="http://schemas.microsoft.com/office/powerpoint/2010/main" val="21152527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Skills shortages</a:t>
            </a:r>
            <a:endParaRPr lang="en-GB" dirty="0"/>
          </a:p>
        </p:txBody>
      </p:sp>
      <p:sp>
        <p:nvSpPr>
          <p:cNvPr id="3" name="Content Placeholder 2"/>
          <p:cNvSpPr>
            <a:spLocks noGrp="1"/>
          </p:cNvSpPr>
          <p:nvPr>
            <p:ph sz="half" idx="1"/>
          </p:nvPr>
        </p:nvSpPr>
        <p:spPr>
          <a:xfrm>
            <a:off x="140491" y="1340768"/>
            <a:ext cx="4038600" cy="4525963"/>
          </a:xfrm>
        </p:spPr>
        <p:txBody>
          <a:bodyPr>
            <a:noAutofit/>
          </a:bodyPr>
          <a:lstStyle/>
          <a:p>
            <a:pPr>
              <a:buNone/>
            </a:pPr>
            <a:r>
              <a:rPr lang="en-GB" sz="1800" b="1" u="sng" dirty="0" smtClean="0"/>
              <a:t>Skills</a:t>
            </a:r>
          </a:p>
          <a:p>
            <a:r>
              <a:rPr lang="en-GB" sz="1800" dirty="0" smtClean="0"/>
              <a:t>Technical Skills</a:t>
            </a:r>
          </a:p>
          <a:p>
            <a:endParaRPr lang="en-GB" sz="1800" dirty="0" smtClean="0"/>
          </a:p>
          <a:p>
            <a:r>
              <a:rPr lang="en-GB" sz="1800" dirty="0" smtClean="0"/>
              <a:t>Linguistics</a:t>
            </a:r>
          </a:p>
          <a:p>
            <a:pPr>
              <a:buNone/>
            </a:pPr>
            <a:endParaRPr lang="en-GB" sz="1800" dirty="0" smtClean="0"/>
          </a:p>
          <a:p>
            <a:r>
              <a:rPr lang="en-GB" sz="1800" dirty="0" smtClean="0"/>
              <a:t>Technical, Legal, </a:t>
            </a:r>
          </a:p>
          <a:p>
            <a:pPr>
              <a:buNone/>
            </a:pPr>
            <a:r>
              <a:rPr lang="en-GB" sz="1800" dirty="0"/>
              <a:t>	</a:t>
            </a:r>
            <a:r>
              <a:rPr lang="en-GB" sz="1800" dirty="0" smtClean="0"/>
              <a:t>Environmental, Design Engineers</a:t>
            </a:r>
          </a:p>
          <a:p>
            <a:pPr>
              <a:buNone/>
            </a:pPr>
            <a:endParaRPr lang="en-GB" sz="1800" dirty="0" smtClean="0"/>
          </a:p>
          <a:p>
            <a:r>
              <a:rPr lang="en-GB" sz="1800" dirty="0" smtClean="0"/>
              <a:t>Law, accounting</a:t>
            </a:r>
          </a:p>
          <a:p>
            <a:pPr>
              <a:buNone/>
            </a:pPr>
            <a:r>
              <a:rPr lang="en-GB" sz="1800" dirty="0" smtClean="0"/>
              <a:t>	 PR, Consulting,</a:t>
            </a:r>
          </a:p>
          <a:p>
            <a:pPr>
              <a:buNone/>
            </a:pPr>
            <a:r>
              <a:rPr lang="en-GB" sz="1800" dirty="0" smtClean="0"/>
              <a:t>	 Advertising, facilities management,</a:t>
            </a:r>
          </a:p>
          <a:p>
            <a:pPr>
              <a:buNone/>
            </a:pPr>
            <a:r>
              <a:rPr lang="en-GB" sz="1800" dirty="0" smtClean="0"/>
              <a:t>	 call centres,  health and social work, retail, catering and hospitality</a:t>
            </a:r>
            <a:endParaRPr lang="en-GB" sz="1800" dirty="0"/>
          </a:p>
          <a:p>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smtClean="0"/>
          </a:p>
        </p:txBody>
      </p:sp>
      <p:sp>
        <p:nvSpPr>
          <p:cNvPr id="4" name="Content Placeholder 3"/>
          <p:cNvSpPr>
            <a:spLocks noGrp="1"/>
          </p:cNvSpPr>
          <p:nvPr>
            <p:ph sz="half" idx="2"/>
          </p:nvPr>
        </p:nvSpPr>
        <p:spPr>
          <a:xfrm>
            <a:off x="5005367" y="1196752"/>
            <a:ext cx="4143404" cy="4525963"/>
          </a:xfrm>
        </p:spPr>
        <p:txBody>
          <a:bodyPr>
            <a:normAutofit/>
          </a:bodyPr>
          <a:lstStyle/>
          <a:p>
            <a:endParaRPr lang="en-GB" sz="2000" dirty="0" smtClean="0"/>
          </a:p>
          <a:p>
            <a:pPr>
              <a:buNone/>
            </a:pPr>
            <a:r>
              <a:rPr lang="en-GB" sz="2000" b="1" u="sng" dirty="0" smtClean="0"/>
              <a:t>Drivers</a:t>
            </a:r>
            <a:endParaRPr lang="en-GB" sz="2000" b="1" u="sng" dirty="0"/>
          </a:p>
          <a:p>
            <a:r>
              <a:rPr lang="en-GB" sz="2000" dirty="0" smtClean="0"/>
              <a:t>Technology</a:t>
            </a:r>
          </a:p>
          <a:p>
            <a:r>
              <a:rPr lang="en-GB" sz="2000" dirty="0" smtClean="0"/>
              <a:t>Globalisation</a:t>
            </a:r>
            <a:endParaRPr lang="en-GB" sz="2000" dirty="0" smtClean="0"/>
          </a:p>
          <a:p>
            <a:endParaRPr lang="en-GB" sz="2000" dirty="0" smtClean="0"/>
          </a:p>
          <a:p>
            <a:r>
              <a:rPr lang="en-GB" sz="2000" dirty="0" smtClean="0"/>
              <a:t>Environmental/Sustainability</a:t>
            </a:r>
          </a:p>
          <a:p>
            <a:endParaRPr lang="en-GB" sz="2000" dirty="0" smtClean="0"/>
          </a:p>
          <a:p>
            <a:pPr>
              <a:buNone/>
            </a:pPr>
            <a:endParaRPr lang="en-GB" sz="2000" dirty="0"/>
          </a:p>
          <a:p>
            <a:r>
              <a:rPr lang="en-GB" sz="2000" dirty="0" smtClean="0"/>
              <a:t>Customer demand for differentiation</a:t>
            </a:r>
            <a:endParaRPr lang="en-GB" sz="2000" dirty="0"/>
          </a:p>
        </p:txBody>
      </p:sp>
      <p:sp>
        <p:nvSpPr>
          <p:cNvPr id="5" name="Right Arrow 4"/>
          <p:cNvSpPr/>
          <p:nvPr/>
        </p:nvSpPr>
        <p:spPr>
          <a:xfrm>
            <a:off x="2666583" y="3068960"/>
            <a:ext cx="2500330" cy="714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2643174" y="1988840"/>
            <a:ext cx="2500330" cy="714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2643174" y="2492896"/>
            <a:ext cx="2500330" cy="714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2928926" y="4293096"/>
            <a:ext cx="2500330" cy="7143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893339" y="6136205"/>
            <a:ext cx="4236609" cy="369332"/>
          </a:xfrm>
          <a:prstGeom prst="rect">
            <a:avLst/>
          </a:prstGeom>
        </p:spPr>
        <p:txBody>
          <a:bodyPr wrap="none">
            <a:spAutoFit/>
          </a:bodyPr>
          <a:lstStyle/>
          <a:p>
            <a:r>
              <a:rPr lang="en-GB" dirty="0"/>
              <a:t>source: National Strategic Skills Audit, 2010</a:t>
            </a:r>
          </a:p>
        </p:txBody>
      </p:sp>
    </p:spTree>
    <p:extLst>
      <p:ext uri="{BB962C8B-B14F-4D97-AF65-F5344CB8AC3E}">
        <p14:creationId xmlns:p14="http://schemas.microsoft.com/office/powerpoint/2010/main" val="32747628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People are the key to competitive advantage</a:t>
            </a:r>
            <a:endParaRPr lang="en-GB" dirty="0"/>
          </a:p>
        </p:txBody>
      </p:sp>
      <p:sp>
        <p:nvSpPr>
          <p:cNvPr id="3" name="Content Placeholder 2"/>
          <p:cNvSpPr>
            <a:spLocks noGrp="1"/>
          </p:cNvSpPr>
          <p:nvPr>
            <p:ph idx="1"/>
          </p:nvPr>
        </p:nvSpPr>
        <p:spPr/>
        <p:txBody>
          <a:bodyPr/>
          <a:lstStyle/>
          <a:p>
            <a:pPr marL="0" indent="0">
              <a:buFont typeface="Wingdings" pitchFamily="2" charset="2"/>
              <a:buNone/>
              <a:defRPr/>
            </a:pPr>
            <a:r>
              <a:rPr lang="en-GB" dirty="0" smtClean="0">
                <a:effectLst/>
              </a:rPr>
              <a:t>“</a:t>
            </a:r>
            <a:r>
              <a:rPr lang="en-GB" i="1" dirty="0" smtClean="0">
                <a:effectLst/>
              </a:rPr>
              <a:t>to </a:t>
            </a:r>
            <a:r>
              <a:rPr lang="en-GB" i="1" dirty="0">
                <a:effectLst/>
              </a:rPr>
              <a:t>gain competitive advantage, </a:t>
            </a:r>
            <a:r>
              <a:rPr lang="en-GB" i="1" dirty="0" smtClean="0">
                <a:effectLst/>
              </a:rPr>
              <a:t>Organisations </a:t>
            </a:r>
            <a:r>
              <a:rPr lang="en-GB" i="1" dirty="0">
                <a:effectLst/>
              </a:rPr>
              <a:t>need to develop a strategic approach to talent management that suits their business and gets the best from their people</a:t>
            </a:r>
            <a:r>
              <a:rPr lang="en-GB" dirty="0" smtClean="0">
                <a:effectLst/>
              </a:rPr>
              <a:t>. </a:t>
            </a:r>
          </a:p>
          <a:p>
            <a:pPr marL="0" indent="0">
              <a:buFont typeface="Wingdings" pitchFamily="2" charset="2"/>
              <a:buNone/>
              <a:defRPr/>
            </a:pPr>
            <a:endParaRPr lang="en-GB" dirty="0"/>
          </a:p>
          <a:p>
            <a:pPr marL="0" indent="0">
              <a:buFont typeface="Wingdings" pitchFamily="2" charset="2"/>
              <a:buNone/>
              <a:defRPr/>
            </a:pPr>
            <a:r>
              <a:rPr lang="en-GB" dirty="0" smtClean="0"/>
              <a:t>CIPD (2012)</a:t>
            </a:r>
            <a:endParaRPr lang="en-GB" dirty="0"/>
          </a:p>
        </p:txBody>
      </p:sp>
    </p:spTree>
    <p:extLst>
      <p:ext uri="{BB962C8B-B14F-4D97-AF65-F5344CB8AC3E}">
        <p14:creationId xmlns:p14="http://schemas.microsoft.com/office/powerpoint/2010/main" val="17833325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Understand what is meant by Talent Management and key process involved.</a:t>
            </a:r>
          </a:p>
          <a:p>
            <a:r>
              <a:rPr lang="en-GB" dirty="0" smtClean="0"/>
              <a:t>Identify </a:t>
            </a:r>
            <a:r>
              <a:rPr lang="en-GB" dirty="0" smtClean="0"/>
              <a:t>the principles of effective workforce planning and tools used to carry it out</a:t>
            </a:r>
          </a:p>
          <a:p>
            <a:r>
              <a:rPr lang="en-GB" dirty="0" smtClean="0"/>
              <a:t>Consider factors which have an impact on workforce planning</a:t>
            </a:r>
          </a:p>
          <a:p>
            <a:r>
              <a:rPr lang="en-GB" dirty="0" smtClean="0"/>
              <a:t>Critically </a:t>
            </a:r>
            <a:r>
              <a:rPr lang="en-GB" dirty="0" smtClean="0"/>
              <a:t>evaluate the concept of using  labour turnover statistics to measure HR’s success.</a:t>
            </a:r>
          </a:p>
          <a:p>
            <a:endParaRPr lang="en-GB" dirty="0" smtClean="0"/>
          </a:p>
        </p:txBody>
      </p:sp>
      <p:sp>
        <p:nvSpPr>
          <p:cNvPr id="2" name="Title 1"/>
          <p:cNvSpPr>
            <a:spLocks noGrp="1"/>
          </p:cNvSpPr>
          <p:nvPr>
            <p:ph type="title"/>
          </p:nvPr>
        </p:nvSpPr>
        <p:spPr/>
        <p:txBody>
          <a:bodyPr/>
          <a:lstStyle/>
          <a:p>
            <a:r>
              <a:rPr lang="en-GB" dirty="0" smtClean="0"/>
              <a:t>Objectives</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talent Management?</a:t>
            </a:r>
            <a:endParaRPr lang="en-GB" dirty="0"/>
          </a:p>
        </p:txBody>
      </p:sp>
      <p:sp>
        <p:nvSpPr>
          <p:cNvPr id="3" name="Content Placeholder 2"/>
          <p:cNvSpPr>
            <a:spLocks noGrp="1"/>
          </p:cNvSpPr>
          <p:nvPr>
            <p:ph idx="1"/>
          </p:nvPr>
        </p:nvSpPr>
        <p:spPr/>
        <p:txBody>
          <a:bodyPr>
            <a:normAutofit fontScale="62500" lnSpcReduction="20000"/>
          </a:bodyPr>
          <a:lstStyle/>
          <a:p>
            <a:pPr>
              <a:buNone/>
            </a:pPr>
            <a:endParaRPr lang="en-GB" b="1" dirty="0"/>
          </a:p>
          <a:p>
            <a:pPr>
              <a:buNone/>
            </a:pPr>
            <a:r>
              <a:rPr lang="en-GB" dirty="0" smtClean="0"/>
              <a:t>	Talent management is the process by which an organisation identifies, manages and develops its people now and for the future. It is concerned with:</a:t>
            </a:r>
          </a:p>
          <a:p>
            <a:pPr>
              <a:buNone/>
            </a:pPr>
            <a:r>
              <a:rPr lang="en-GB" dirty="0" smtClean="0"/>
              <a:t>• 	Developing </a:t>
            </a:r>
            <a:r>
              <a:rPr lang="en-GB" dirty="0"/>
              <a:t>a strategy to determine what the organisation needs to meet </a:t>
            </a:r>
            <a:r>
              <a:rPr lang="en-GB" dirty="0" smtClean="0"/>
              <a:t>the current </a:t>
            </a:r>
            <a:r>
              <a:rPr lang="en-GB" dirty="0"/>
              <a:t>and future demands of the business plan</a:t>
            </a:r>
          </a:p>
          <a:p>
            <a:pPr>
              <a:buNone/>
            </a:pPr>
            <a:r>
              <a:rPr lang="en-GB" dirty="0"/>
              <a:t>• </a:t>
            </a:r>
            <a:r>
              <a:rPr lang="en-GB" dirty="0" smtClean="0"/>
              <a:t>	Establishing </a:t>
            </a:r>
            <a:r>
              <a:rPr lang="en-GB" dirty="0"/>
              <a:t>processes to measure competence – required and available</a:t>
            </a:r>
          </a:p>
          <a:p>
            <a:pPr>
              <a:buNone/>
            </a:pPr>
            <a:r>
              <a:rPr lang="en-GB" dirty="0"/>
              <a:t>• </a:t>
            </a:r>
            <a:r>
              <a:rPr lang="en-GB" dirty="0" smtClean="0"/>
              <a:t>	Creating </a:t>
            </a:r>
            <a:r>
              <a:rPr lang="en-GB" dirty="0"/>
              <a:t>a range of developmental tools and processes to provide tailored</a:t>
            </a:r>
          </a:p>
          <a:p>
            <a:pPr>
              <a:buNone/>
            </a:pPr>
            <a:r>
              <a:rPr lang="en-GB" dirty="0" smtClean="0"/>
              <a:t>	approaches </a:t>
            </a:r>
            <a:r>
              <a:rPr lang="en-GB" dirty="0"/>
              <a:t>depending on the individual needs of employees</a:t>
            </a:r>
          </a:p>
          <a:p>
            <a:pPr>
              <a:buNone/>
            </a:pPr>
            <a:r>
              <a:rPr lang="en-GB" dirty="0" smtClean="0"/>
              <a:t>•	 </a:t>
            </a:r>
            <a:r>
              <a:rPr lang="en-GB" dirty="0"/>
              <a:t>I</a:t>
            </a:r>
            <a:r>
              <a:rPr lang="en-GB" dirty="0" smtClean="0"/>
              <a:t>dentifying </a:t>
            </a:r>
            <a:r>
              <a:rPr lang="en-GB" dirty="0"/>
              <a:t>ways to obtain and retain those who are critical to success</a:t>
            </a:r>
          </a:p>
          <a:p>
            <a:pPr>
              <a:buNone/>
            </a:pPr>
            <a:r>
              <a:rPr lang="en-GB" dirty="0" smtClean="0"/>
              <a:t>•	 Establishing </a:t>
            </a:r>
            <a:r>
              <a:rPr lang="en-GB" dirty="0"/>
              <a:t>suitable approaches to deal with those who no longer fit</a:t>
            </a:r>
          </a:p>
          <a:p>
            <a:pPr>
              <a:buNone/>
            </a:pPr>
            <a:r>
              <a:rPr lang="en-GB" dirty="0" smtClean="0"/>
              <a:t>	organisation requirements</a:t>
            </a:r>
          </a:p>
          <a:p>
            <a:r>
              <a:rPr lang="en-GB" dirty="0"/>
              <a:t>measuring the impact these strategies have so that policy can be continually</a:t>
            </a:r>
          </a:p>
          <a:p>
            <a:pPr>
              <a:buNone/>
            </a:pPr>
            <a:r>
              <a:rPr lang="en-GB" dirty="0" smtClean="0"/>
              <a:t>	updated </a:t>
            </a:r>
            <a:r>
              <a:rPr lang="en-GB" dirty="0"/>
              <a:t>and refined to deliver high performance, now and in years to come.</a:t>
            </a:r>
          </a:p>
        </p:txBody>
      </p:sp>
    </p:spTree>
    <p:extLst>
      <p:ext uri="{BB962C8B-B14F-4D97-AF65-F5344CB8AC3E}">
        <p14:creationId xmlns:p14="http://schemas.microsoft.com/office/powerpoint/2010/main" val="19709590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15"/>
          <p:cNvSpPr txBox="1">
            <a:spLocks noChangeArrowheads="1"/>
          </p:cNvSpPr>
          <p:nvPr/>
        </p:nvSpPr>
        <p:spPr bwMode="auto">
          <a:xfrm>
            <a:off x="4140200" y="1700213"/>
            <a:ext cx="4752975" cy="3894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eaLnBrk="1" hangingPunct="1">
              <a:spcAft>
                <a:spcPts val="600"/>
              </a:spcAft>
              <a:defRPr/>
            </a:pPr>
            <a:r>
              <a:rPr lang="en-GB" sz="2200" b="1" i="1" dirty="0" smtClean="0">
                <a:solidFill>
                  <a:srgbClr val="000488"/>
                </a:solidFill>
              </a:rPr>
              <a:t>“</a:t>
            </a:r>
            <a:r>
              <a:rPr lang="en-GB" sz="2200" b="1" i="1" dirty="0" smtClean="0">
                <a:solidFill>
                  <a:schemeClr val="tx1">
                    <a:lumMod val="85000"/>
                  </a:schemeClr>
                </a:solidFill>
              </a:rPr>
              <a:t>Organisations can only function if they are able to put together teams of people with the necessary skills, attitudes and experience to meet</a:t>
            </a:r>
            <a:br>
              <a:rPr lang="en-GB" sz="2200" b="1" i="1" dirty="0" smtClean="0">
                <a:solidFill>
                  <a:schemeClr val="tx1">
                    <a:lumMod val="85000"/>
                  </a:schemeClr>
                </a:solidFill>
              </a:rPr>
            </a:br>
            <a:r>
              <a:rPr lang="en-GB" sz="2200" b="1" i="1" dirty="0" smtClean="0">
                <a:solidFill>
                  <a:schemeClr val="tx1">
                    <a:lumMod val="85000"/>
                  </a:schemeClr>
                </a:solidFill>
              </a:rPr>
              <a:t> their objectives.”</a:t>
            </a:r>
          </a:p>
          <a:p>
            <a:pPr eaLnBrk="1" hangingPunct="1">
              <a:defRPr/>
            </a:pPr>
            <a:r>
              <a:rPr lang="en-GB" sz="2200" b="1" dirty="0" smtClean="0">
                <a:solidFill>
                  <a:schemeClr val="tx1">
                    <a:lumMod val="85000"/>
                  </a:schemeClr>
                </a:solidFill>
              </a:rPr>
              <a:t>There is a need....</a:t>
            </a:r>
          </a:p>
          <a:p>
            <a:pPr eaLnBrk="1" hangingPunct="1">
              <a:defRPr/>
            </a:pPr>
            <a:r>
              <a:rPr lang="en-GB" sz="2200" b="1" i="1" dirty="0" smtClean="0">
                <a:solidFill>
                  <a:schemeClr val="tx1">
                    <a:lumMod val="85000"/>
                  </a:schemeClr>
                </a:solidFill>
              </a:rPr>
              <a:t>“to retain effective performers for as long as possible.”</a:t>
            </a:r>
          </a:p>
          <a:p>
            <a:pPr algn="ctr" eaLnBrk="1" hangingPunct="1">
              <a:defRPr/>
            </a:pPr>
            <a:endParaRPr lang="en-GB" sz="2200" b="1" dirty="0" smtClean="0">
              <a:solidFill>
                <a:schemeClr val="tx1">
                  <a:lumMod val="85000"/>
                </a:schemeClr>
              </a:solidFill>
            </a:endParaRPr>
          </a:p>
          <a:p>
            <a:pPr eaLnBrk="1" hangingPunct="1">
              <a:defRPr/>
            </a:pPr>
            <a:r>
              <a:rPr lang="en-GB" sz="2000" b="1" dirty="0" smtClean="0">
                <a:solidFill>
                  <a:schemeClr val="tx1">
                    <a:lumMod val="85000"/>
                  </a:schemeClr>
                </a:solidFill>
              </a:rPr>
              <a:t>CIPD standard RTM 2009</a:t>
            </a:r>
            <a:r>
              <a:rPr lang="en-GB" sz="2200" b="1" dirty="0" smtClean="0">
                <a:solidFill>
                  <a:schemeClr val="tx1">
                    <a:lumMod val="85000"/>
                  </a:schemeClr>
                </a:solidFill>
              </a:rPr>
              <a:t> </a:t>
            </a:r>
          </a:p>
        </p:txBody>
      </p:sp>
      <p:sp>
        <p:nvSpPr>
          <p:cNvPr id="11269" name="Title 11"/>
          <p:cNvSpPr>
            <a:spLocks noGrp="1"/>
          </p:cNvSpPr>
          <p:nvPr>
            <p:ph type="title"/>
          </p:nvPr>
        </p:nvSpPr>
        <p:spPr/>
        <p:txBody>
          <a:bodyPr/>
          <a:lstStyle/>
          <a:p>
            <a:pPr eaLnBrk="1" hangingPunct="1">
              <a:defRPr/>
            </a:pPr>
            <a:r>
              <a:rPr lang="en-GB" sz="2800" dirty="0" smtClean="0"/>
              <a:t>Resourcing and Talent Management; </a:t>
            </a:r>
            <a:br>
              <a:rPr lang="en-GB" sz="2800" dirty="0" smtClean="0"/>
            </a:br>
            <a:r>
              <a:rPr lang="en-GB" sz="2800" dirty="0" smtClean="0"/>
              <a:t>what’s involved?</a:t>
            </a:r>
          </a:p>
        </p:txBody>
      </p:sp>
      <p:sp>
        <p:nvSpPr>
          <p:cNvPr id="11268" name="Slide Number Placeholder 2"/>
          <p:cNvSpPr>
            <a:spLocks noGrp="1"/>
          </p:cNvSpPr>
          <p:nvPr>
            <p:ph type="sldNum" sz="quarter" idx="1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a:defRPr/>
            </a:pPr>
            <a:endParaRPr lang="en-GB" dirty="0" smtClean="0">
              <a:solidFill>
                <a:schemeClr val="bg1"/>
              </a:solidFill>
            </a:endParaRPr>
          </a:p>
        </p:txBody>
      </p:sp>
      <p:sp>
        <p:nvSpPr>
          <p:cNvPr id="19461" name="Content Placeholder 2"/>
          <p:cNvSpPr>
            <a:spLocks/>
          </p:cNvSpPr>
          <p:nvPr/>
        </p:nvSpPr>
        <p:spPr bwMode="auto">
          <a:xfrm>
            <a:off x="1547813" y="4652963"/>
            <a:ext cx="63373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rgbClr val="2EA6E2"/>
              </a:buClr>
              <a:buSzPct val="75000"/>
              <a:buFont typeface="Wingdings" pitchFamily="2" charset="2"/>
              <a:buNone/>
            </a:pPr>
            <a:endParaRPr lang="en-GB" sz="2000"/>
          </a:p>
        </p:txBody>
      </p:sp>
      <p:sp>
        <p:nvSpPr>
          <p:cNvPr id="23561" name="Title 5"/>
          <p:cNvSpPr>
            <a:spLocks/>
          </p:cNvSpPr>
          <p:nvPr/>
        </p:nvSpPr>
        <p:spPr bwMode="auto">
          <a:xfrm>
            <a:off x="395288" y="188913"/>
            <a:ext cx="8353425" cy="1079500"/>
          </a:xfrm>
          <a:prstGeom prst="rect">
            <a:avLst/>
          </a:prstGeom>
          <a:noFill/>
          <a:ln w="9525">
            <a:noFill/>
            <a:miter lim="800000"/>
            <a:headEnd/>
            <a:tailEnd/>
          </a:ln>
        </p:spPr>
        <p:txBody>
          <a:bodyPr anchor="ctr"/>
          <a:lstStyle/>
          <a:p>
            <a:pPr algn="ctr" defTabSz="457200">
              <a:defRPr/>
            </a:pPr>
            <a:r>
              <a:rPr lang="en-GB" sz="3600" b="1" dirty="0">
                <a:solidFill>
                  <a:srgbClr val="00005B"/>
                </a:solidFill>
                <a:latin typeface="+mj-lt"/>
                <a:ea typeface="+mj-ea"/>
                <a:cs typeface="+mj-cs"/>
              </a:rPr>
              <a:t> </a:t>
            </a:r>
          </a:p>
        </p:txBody>
      </p:sp>
      <p:pic>
        <p:nvPicPr>
          <p:cNvPr id="19463" name="Picture 4" descr="workforce_plan.bmp"/>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762125"/>
            <a:ext cx="3527425" cy="375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87849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CIPD Talent Management Podcast</a:t>
            </a:r>
            <a:endParaRPr lang="en-GB" dirty="0"/>
          </a:p>
        </p:txBody>
      </p:sp>
      <p:sp>
        <p:nvSpPr>
          <p:cNvPr id="3" name="Content Placeholder 2"/>
          <p:cNvSpPr>
            <a:spLocks noGrp="1"/>
          </p:cNvSpPr>
          <p:nvPr>
            <p:ph idx="1"/>
          </p:nvPr>
        </p:nvSpPr>
        <p:spPr/>
        <p:txBody>
          <a:bodyPr/>
          <a:lstStyle/>
          <a:p>
            <a:r>
              <a:rPr lang="en-GB" dirty="0">
                <a:hlinkClick r:id="rId3"/>
              </a:rPr>
              <a:t>http://www.cipd.co.uk/podcasts/_</a:t>
            </a:r>
            <a:r>
              <a:rPr lang="en-GB" dirty="0" smtClean="0">
                <a:hlinkClick r:id="rId3"/>
              </a:rPr>
              <a:t>articles/article4.htm?view=transcript</a:t>
            </a:r>
            <a:endParaRPr lang="en-GB" dirty="0" smtClean="0"/>
          </a:p>
          <a:p>
            <a:endParaRPr lang="en-GB" dirty="0"/>
          </a:p>
          <a:p>
            <a:r>
              <a:rPr lang="en-GB" dirty="0" smtClean="0"/>
              <a:t>Why </a:t>
            </a:r>
            <a:r>
              <a:rPr lang="en-GB" dirty="0"/>
              <a:t>is talent management becoming increasingly important</a:t>
            </a:r>
            <a:r>
              <a:rPr lang="en-GB" dirty="0" smtClean="0"/>
              <a:t>?</a:t>
            </a:r>
          </a:p>
          <a:p>
            <a:r>
              <a:rPr lang="en-GB" dirty="0" smtClean="0"/>
              <a:t>How many different approaches to talent management can you identify in the podcast?</a:t>
            </a:r>
            <a:endParaRPr lang="en-GB" dirty="0"/>
          </a:p>
          <a:p>
            <a:r>
              <a:rPr lang="en-GB" dirty="0"/>
              <a:t>What does your organisation do to effectively manage talent?</a:t>
            </a:r>
          </a:p>
          <a:p>
            <a:endParaRPr lang="en-GB" dirty="0" smtClean="0"/>
          </a:p>
          <a:p>
            <a:endParaRPr lang="en-GB" dirty="0"/>
          </a:p>
        </p:txBody>
      </p:sp>
    </p:spTree>
    <p:extLst>
      <p:ext uri="{BB962C8B-B14F-4D97-AF65-F5344CB8AC3E}">
        <p14:creationId xmlns:p14="http://schemas.microsoft.com/office/powerpoint/2010/main" val="5718040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What is </a:t>
            </a:r>
            <a:r>
              <a:rPr lang="en-GB" b="1" dirty="0" smtClean="0"/>
              <a:t>it and what are the aims?</a:t>
            </a:r>
            <a:endParaRPr lang="en-GB" b="1" dirty="0" smtClean="0"/>
          </a:p>
          <a:p>
            <a:r>
              <a:rPr lang="en-GB" b="1" dirty="0" smtClean="0"/>
              <a:t>CIPD definition “A core process of human resource management that is shaped by the organisational strategy and ensures the right number of people with the right skills, in the right place at the right time to deliver short-and long-term organisation objectives.” </a:t>
            </a:r>
          </a:p>
          <a:p>
            <a:endParaRPr lang="en-GB" dirty="0"/>
          </a:p>
        </p:txBody>
      </p:sp>
      <p:sp>
        <p:nvSpPr>
          <p:cNvPr id="2" name="Title 1"/>
          <p:cNvSpPr>
            <a:spLocks noGrp="1"/>
          </p:cNvSpPr>
          <p:nvPr>
            <p:ph type="title"/>
          </p:nvPr>
        </p:nvSpPr>
        <p:spPr/>
        <p:txBody>
          <a:bodyPr/>
          <a:lstStyle/>
          <a:p>
            <a:r>
              <a:rPr lang="en-GB" b="1" dirty="0" smtClean="0"/>
              <a:t>Workforce Planning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Attract and retain the number of people with the appropriate skills and competencies.</a:t>
            </a:r>
          </a:p>
          <a:p>
            <a:r>
              <a:rPr lang="en-GB" dirty="0" smtClean="0"/>
              <a:t>Anticipate problems of potential surpluses or deficits of people.</a:t>
            </a:r>
          </a:p>
          <a:p>
            <a:r>
              <a:rPr lang="en-GB" dirty="0" smtClean="0"/>
              <a:t>Develop a well trained and flexible workforce, thus contributing to the organisations ability to adapt to an uncertain and changing environment.</a:t>
            </a:r>
          </a:p>
          <a:p>
            <a:r>
              <a:rPr lang="en-GB" dirty="0" smtClean="0"/>
              <a:t>Reduce dependence on external recruitment when key skills are in short supply by formulating retention and development strategies.</a:t>
            </a:r>
          </a:p>
          <a:p>
            <a:r>
              <a:rPr lang="en-GB" dirty="0" smtClean="0"/>
              <a:t>Improve the utilisation of people by introducing more flexible systems of work.</a:t>
            </a:r>
          </a:p>
          <a:p>
            <a:endParaRPr lang="en-GB" dirty="0" smtClean="0"/>
          </a:p>
          <a:p>
            <a:r>
              <a:rPr lang="en-GB" sz="2900" dirty="0" smtClean="0"/>
              <a:t>Armstrong (2005)</a:t>
            </a:r>
            <a:endParaRPr lang="en-GB" sz="2900" dirty="0"/>
          </a:p>
        </p:txBody>
      </p:sp>
      <p:sp>
        <p:nvSpPr>
          <p:cNvPr id="2" name="Title 1"/>
          <p:cNvSpPr>
            <a:spLocks noGrp="1"/>
          </p:cNvSpPr>
          <p:nvPr>
            <p:ph type="title"/>
          </p:nvPr>
        </p:nvSpPr>
        <p:spPr/>
        <p:txBody>
          <a:bodyPr/>
          <a:lstStyle/>
          <a:p>
            <a:r>
              <a:rPr lang="en-GB" dirty="0" smtClean="0"/>
              <a:t>What are the aims of HRP?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71480"/>
            <a:ext cx="8229600" cy="1143000"/>
          </a:xfrm>
        </p:spPr>
        <p:txBody>
          <a:bodyPr>
            <a:normAutofit fontScale="90000"/>
          </a:bodyPr>
          <a:lstStyle/>
          <a:p>
            <a:r>
              <a:rPr lang="en-GB" dirty="0" smtClean="0"/>
              <a:t>What activities do you think take place under the umbrella of workforce planning?</a:t>
            </a:r>
            <a:endParaRPr lang="en-GB" dirty="0"/>
          </a:p>
        </p:txBody>
      </p:sp>
      <p:sp>
        <p:nvSpPr>
          <p:cNvPr id="5" name="Content Placeholder 4"/>
          <p:cNvSpPr>
            <a:spLocks noGrp="1"/>
          </p:cNvSpPr>
          <p:nvPr>
            <p:ph sz="quarter" idx="2"/>
          </p:nvPr>
        </p:nvSpPr>
        <p:spPr>
          <a:xfrm>
            <a:off x="457200" y="2174875"/>
            <a:ext cx="4040188" cy="2825761"/>
          </a:xfrm>
        </p:spPr>
        <p:txBody>
          <a:bodyPr>
            <a:normAutofit fontScale="92500" lnSpcReduction="20000"/>
          </a:bodyPr>
          <a:lstStyle/>
          <a:p>
            <a:r>
              <a:rPr lang="en-GB" dirty="0" smtClean="0"/>
              <a:t>Succession Planning 62%</a:t>
            </a:r>
          </a:p>
          <a:p>
            <a:r>
              <a:rPr lang="en-GB" dirty="0" smtClean="0"/>
              <a:t>Flexible working (53%)</a:t>
            </a:r>
          </a:p>
          <a:p>
            <a:r>
              <a:rPr lang="en-GB" dirty="0" smtClean="0"/>
              <a:t>Demand supply forecasting (53%)</a:t>
            </a:r>
          </a:p>
          <a:p>
            <a:r>
              <a:rPr lang="en-GB" dirty="0" smtClean="0"/>
              <a:t>Skills audit/gap analysis (49%)</a:t>
            </a:r>
          </a:p>
          <a:p>
            <a:r>
              <a:rPr lang="en-GB" dirty="0" smtClean="0"/>
              <a:t>Talent management  (42%)</a:t>
            </a:r>
          </a:p>
          <a:p>
            <a:r>
              <a:rPr lang="en-GB" dirty="0" smtClean="0"/>
              <a:t>Multi -skilling (36%)</a:t>
            </a:r>
          </a:p>
          <a:p>
            <a:endParaRPr lang="en-GB" dirty="0" smtClean="0"/>
          </a:p>
          <a:p>
            <a:endParaRPr lang="en-GB" dirty="0" smtClean="0"/>
          </a:p>
          <a:p>
            <a:endParaRPr lang="en-GB" dirty="0"/>
          </a:p>
        </p:txBody>
      </p:sp>
      <p:sp>
        <p:nvSpPr>
          <p:cNvPr id="7" name="Content Placeholder 6"/>
          <p:cNvSpPr>
            <a:spLocks noGrp="1"/>
          </p:cNvSpPr>
          <p:nvPr>
            <p:ph sz="quarter" idx="4"/>
          </p:nvPr>
        </p:nvSpPr>
        <p:spPr>
          <a:xfrm>
            <a:off x="4716016" y="1988840"/>
            <a:ext cx="4041775" cy="3941763"/>
          </a:xfrm>
        </p:spPr>
        <p:txBody>
          <a:bodyPr/>
          <a:lstStyle/>
          <a:p>
            <a:r>
              <a:rPr lang="en-GB" dirty="0" smtClean="0"/>
              <a:t>Role design (35%)</a:t>
            </a:r>
          </a:p>
          <a:p>
            <a:r>
              <a:rPr lang="en-GB" dirty="0" smtClean="0"/>
              <a:t>Risk management (34%)</a:t>
            </a:r>
          </a:p>
          <a:p>
            <a:r>
              <a:rPr lang="en-GB" dirty="0" smtClean="0"/>
              <a:t>Outsourcing (29%)</a:t>
            </a:r>
          </a:p>
          <a:p>
            <a:r>
              <a:rPr lang="en-GB" dirty="0" smtClean="0"/>
              <a:t>Career planning (28%)</a:t>
            </a:r>
          </a:p>
          <a:p>
            <a:r>
              <a:rPr lang="en-GB" dirty="0" smtClean="0"/>
              <a:t>Scenario planning (20%)</a:t>
            </a:r>
            <a:endParaRPr lang="en-GB" dirty="0"/>
          </a:p>
        </p:txBody>
      </p:sp>
      <p:sp>
        <p:nvSpPr>
          <p:cNvPr id="8" name="TextBox 7"/>
          <p:cNvSpPr txBox="1"/>
          <p:nvPr/>
        </p:nvSpPr>
        <p:spPr>
          <a:xfrm>
            <a:off x="571472" y="6211669"/>
            <a:ext cx="8572528" cy="646331"/>
          </a:xfrm>
          <a:prstGeom prst="rect">
            <a:avLst/>
          </a:prstGeom>
          <a:noFill/>
        </p:spPr>
        <p:txBody>
          <a:bodyPr wrap="square" rtlCol="0">
            <a:spAutoFit/>
          </a:bodyPr>
          <a:lstStyle/>
          <a:p>
            <a:r>
              <a:rPr lang="en-GB" dirty="0" smtClean="0"/>
              <a:t>Source: CIPD 2010  (% of respondents saying they carry out the activity as part of workforce planning)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anim calcmode="lin" valueType="num">
                                      <p:cBhvr additive="base">
                                        <p:cTn id="3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 calcmode="lin" valueType="num">
                                      <p:cBhvr additive="base">
                                        <p:cTn id="4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anim calcmode="lin" valueType="num">
                                      <p:cBhvr additive="base">
                                        <p:cTn id="4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7">
                                            <p:txEl>
                                              <p:pRg st="4" end="4"/>
                                            </p:txEl>
                                          </p:spTgt>
                                        </p:tgtEl>
                                        <p:attrNameLst>
                                          <p:attrName>style.visibility</p:attrName>
                                        </p:attrNameLst>
                                      </p:cBhvr>
                                      <p:to>
                                        <p:strVal val="visible"/>
                                      </p:to>
                                    </p:set>
                                    <p:anim calcmode="lin" valueType="num">
                                      <p:cBhvr additive="base">
                                        <p:cTn id="5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Drivers of workforce planning</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67544" y="980728"/>
          <a:ext cx="8229600" cy="5246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467544" y="0"/>
            <a:ext cx="8229600" cy="1143000"/>
          </a:xfrm>
        </p:spPr>
        <p:txBody>
          <a:bodyPr/>
          <a:lstStyle/>
          <a:p>
            <a:r>
              <a:rPr lang="en-GB" dirty="0" smtClean="0"/>
              <a:t>HRP – Contemporary Approach</a:t>
            </a:r>
            <a:endParaRPr lang="en-GB" dirty="0"/>
          </a:p>
        </p:txBody>
      </p:sp>
      <p:sp>
        <p:nvSpPr>
          <p:cNvPr id="10" name="Up-Down Arrow 9"/>
          <p:cNvSpPr/>
          <p:nvPr/>
        </p:nvSpPr>
        <p:spPr>
          <a:xfrm>
            <a:off x="4555873" y="1988840"/>
            <a:ext cx="208413" cy="50261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Up-Down Arrow 11"/>
          <p:cNvSpPr/>
          <p:nvPr/>
        </p:nvSpPr>
        <p:spPr>
          <a:xfrm>
            <a:off x="4572000" y="3356992"/>
            <a:ext cx="208413" cy="50261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Down Arrow 12"/>
          <p:cNvSpPr/>
          <p:nvPr/>
        </p:nvSpPr>
        <p:spPr>
          <a:xfrm>
            <a:off x="4499992" y="4437112"/>
            <a:ext cx="288032" cy="5463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1043608" y="3284984"/>
            <a:ext cx="108012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30" dirty="0" smtClean="0"/>
              <a:t>Scenario</a:t>
            </a:r>
            <a:r>
              <a:rPr lang="en-GB" dirty="0" smtClean="0"/>
              <a:t> Planning</a:t>
            </a:r>
            <a:endParaRPr lang="en-GB" dirty="0"/>
          </a:p>
        </p:txBody>
      </p:sp>
      <p:sp>
        <p:nvSpPr>
          <p:cNvPr id="15" name="Rectangle 14"/>
          <p:cNvSpPr/>
          <p:nvPr/>
        </p:nvSpPr>
        <p:spPr>
          <a:xfrm>
            <a:off x="7308304" y="3356992"/>
            <a:ext cx="108012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Labour Turnover Analysis</a:t>
            </a:r>
            <a:endParaRPr lang="en-GB" dirty="0"/>
          </a:p>
        </p:txBody>
      </p:sp>
      <p:cxnSp>
        <p:nvCxnSpPr>
          <p:cNvPr id="30" name="Elbow Connector 29"/>
          <p:cNvCxnSpPr/>
          <p:nvPr/>
        </p:nvCxnSpPr>
        <p:spPr>
          <a:xfrm rot="5400000">
            <a:off x="7020272" y="4293096"/>
            <a:ext cx="987552" cy="914400"/>
          </a:xfrm>
          <a:prstGeom prst="bentConnector3">
            <a:avLst>
              <a:gd name="adj1" fmla="val 50000"/>
            </a:avLst>
          </a:prstGeom>
          <a:ln>
            <a:tailEnd type="arrow"/>
          </a:ln>
        </p:spPr>
        <p:style>
          <a:lnRef idx="3">
            <a:schemeClr val="dk1"/>
          </a:lnRef>
          <a:fillRef idx="0">
            <a:schemeClr val="dk1"/>
          </a:fillRef>
          <a:effectRef idx="2">
            <a:schemeClr val="dk1"/>
          </a:effectRef>
          <a:fontRef idx="minor">
            <a:schemeClr val="tx1"/>
          </a:fontRef>
        </p:style>
      </p:cxnSp>
      <p:cxnSp>
        <p:nvCxnSpPr>
          <p:cNvPr id="35" name="Elbow Connector 34"/>
          <p:cNvCxnSpPr/>
          <p:nvPr/>
        </p:nvCxnSpPr>
        <p:spPr>
          <a:xfrm rot="16200000" flipH="1">
            <a:off x="1295636" y="4257092"/>
            <a:ext cx="1058416" cy="986408"/>
          </a:xfrm>
          <a:prstGeom prst="bentConnector3">
            <a:avLst>
              <a:gd name="adj1" fmla="val 73940"/>
            </a:avLst>
          </a:prstGeom>
          <a:ln>
            <a:tailEnd type="arrow"/>
          </a:ln>
        </p:spPr>
        <p:style>
          <a:lnRef idx="3">
            <a:schemeClr val="dk1"/>
          </a:lnRef>
          <a:fillRef idx="0">
            <a:schemeClr val="dk1"/>
          </a:fillRef>
          <a:effectRef idx="2">
            <a:schemeClr val="dk1"/>
          </a:effectRef>
          <a:fontRef idx="minor">
            <a:schemeClr val="tx1"/>
          </a:fontRef>
        </p:style>
      </p:cxnSp>
      <p:cxnSp>
        <p:nvCxnSpPr>
          <p:cNvPr id="38" name="Elbow Connector 37"/>
          <p:cNvCxnSpPr>
            <a:endCxn id="14" idx="0"/>
          </p:cNvCxnSpPr>
          <p:nvPr/>
        </p:nvCxnSpPr>
        <p:spPr>
          <a:xfrm rot="10800000" flipV="1">
            <a:off x="1583668" y="2708920"/>
            <a:ext cx="828092" cy="576064"/>
          </a:xfrm>
          <a:prstGeom prst="bentConnector2">
            <a:avLst/>
          </a:prstGeom>
          <a:ln>
            <a:headEnd type="arrow"/>
            <a:tailEnd type="arrow"/>
          </a:ln>
        </p:spPr>
        <p:style>
          <a:lnRef idx="3">
            <a:schemeClr val="dk1"/>
          </a:lnRef>
          <a:fillRef idx="0">
            <a:schemeClr val="dk1"/>
          </a:fillRef>
          <a:effectRef idx="2">
            <a:schemeClr val="dk1"/>
          </a:effectRef>
          <a:fontRef idx="minor">
            <a:schemeClr val="tx1"/>
          </a:fontRef>
        </p:style>
      </p:cxnSp>
      <p:sp>
        <p:nvSpPr>
          <p:cNvPr id="42" name="TextBox 41"/>
          <p:cNvSpPr txBox="1"/>
          <p:nvPr/>
        </p:nvSpPr>
        <p:spPr>
          <a:xfrm>
            <a:off x="827584" y="6525344"/>
            <a:ext cx="3830792" cy="369332"/>
          </a:xfrm>
          <a:prstGeom prst="rect">
            <a:avLst/>
          </a:prstGeom>
          <a:noFill/>
        </p:spPr>
        <p:txBody>
          <a:bodyPr wrap="none" rtlCol="0">
            <a:spAutoFit/>
          </a:bodyPr>
          <a:lstStyle/>
          <a:p>
            <a:r>
              <a:rPr lang="en-GB" dirty="0" smtClean="0"/>
              <a:t>Adapted from Armstrong (2005) p. 370</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smtClean="0"/>
              <a:t>Business strategy</a:t>
            </a:r>
            <a:r>
              <a:rPr lang="en-GB" dirty="0" smtClean="0"/>
              <a:t> – deliberate or emergent (Whittington, 1993)?</a:t>
            </a:r>
          </a:p>
          <a:p>
            <a:r>
              <a:rPr lang="en-GB" b="1" dirty="0" smtClean="0"/>
              <a:t>Resourcing Strategy </a:t>
            </a:r>
          </a:p>
          <a:p>
            <a:r>
              <a:rPr lang="en-GB" dirty="0" smtClean="0"/>
              <a:t>Porter (1985) – Cost Quality and Innovation</a:t>
            </a:r>
          </a:p>
          <a:p>
            <a:r>
              <a:rPr lang="en-GB" dirty="0" smtClean="0"/>
              <a:t>(Arthur, 1992) – Implications of Cost based approach</a:t>
            </a:r>
          </a:p>
          <a:p>
            <a:r>
              <a:rPr lang="en-GB" dirty="0" smtClean="0"/>
              <a:t>(Sisson &amp; Storey, 2000) – Lack of formalisation and planning</a:t>
            </a:r>
          </a:p>
          <a:p>
            <a:r>
              <a:rPr lang="en-GB" dirty="0" smtClean="0"/>
              <a:t>Resourcing strategy more likely to include high commitment approach</a:t>
            </a:r>
          </a:p>
          <a:p>
            <a:endParaRPr lang="en-GB" dirty="0"/>
          </a:p>
        </p:txBody>
      </p:sp>
      <p:sp>
        <p:nvSpPr>
          <p:cNvPr id="2" name="Title 1"/>
          <p:cNvSpPr>
            <a:spLocks noGrp="1"/>
          </p:cNvSpPr>
          <p:nvPr>
            <p:ph type="title"/>
          </p:nvPr>
        </p:nvSpPr>
        <p:spPr/>
        <p:txBody>
          <a:bodyPr/>
          <a:lstStyle/>
          <a:p>
            <a:r>
              <a:rPr lang="en-GB" dirty="0" smtClean="0"/>
              <a:t>Components of HRP</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a:buNone/>
            </a:pPr>
            <a:r>
              <a:rPr lang="en-GB" b="1" dirty="0" smtClean="0"/>
              <a:t>Scenario Planning</a:t>
            </a:r>
          </a:p>
          <a:p>
            <a:r>
              <a:rPr lang="en-GB" dirty="0" smtClean="0"/>
              <a:t>“If you cannot predict the future, then by speculating on a variety of them, you might just hit on the right one.” (</a:t>
            </a:r>
            <a:r>
              <a:rPr lang="en-GB" dirty="0" err="1" smtClean="0"/>
              <a:t>Mintzburg</a:t>
            </a:r>
            <a:r>
              <a:rPr lang="en-GB" dirty="0" smtClean="0"/>
              <a:t>, 1994:248)</a:t>
            </a:r>
          </a:p>
          <a:p>
            <a:pPr>
              <a:buNone/>
            </a:pPr>
            <a:r>
              <a:rPr lang="en-GB" b="1" dirty="0" smtClean="0"/>
              <a:t>5 Key Options (Porter 1985)</a:t>
            </a:r>
          </a:p>
          <a:p>
            <a:r>
              <a:rPr lang="en-GB" dirty="0" smtClean="0"/>
              <a:t>Bet on the most probable one</a:t>
            </a:r>
          </a:p>
          <a:p>
            <a:r>
              <a:rPr lang="en-GB" dirty="0" smtClean="0"/>
              <a:t>Bet on the best one for the organisation</a:t>
            </a:r>
          </a:p>
          <a:p>
            <a:r>
              <a:rPr lang="en-GB" dirty="0" smtClean="0"/>
              <a:t>Hedge bets so as to get satisfactory results no matter which one results</a:t>
            </a:r>
          </a:p>
          <a:p>
            <a:r>
              <a:rPr lang="en-GB" dirty="0" smtClean="0"/>
              <a:t>Preserve Flexibility</a:t>
            </a:r>
          </a:p>
          <a:p>
            <a:r>
              <a:rPr lang="en-GB" dirty="0" smtClean="0"/>
              <a:t>Exert influence to make most desirable scenario a reality</a:t>
            </a:r>
          </a:p>
          <a:p>
            <a:endParaRPr lang="en-GB" b="1" dirty="0" smtClean="0"/>
          </a:p>
          <a:p>
            <a:pPr>
              <a:buNone/>
            </a:pPr>
            <a:endParaRPr lang="en-GB" b="1" dirty="0"/>
          </a:p>
        </p:txBody>
      </p:sp>
      <p:sp>
        <p:nvSpPr>
          <p:cNvPr id="2" name="Title 1"/>
          <p:cNvSpPr>
            <a:spLocks noGrp="1"/>
          </p:cNvSpPr>
          <p:nvPr>
            <p:ph type="title"/>
          </p:nvPr>
        </p:nvSpPr>
        <p:spPr/>
        <p:txBody>
          <a:bodyPr/>
          <a:lstStyle/>
          <a:p>
            <a:r>
              <a:rPr lang="en-GB" dirty="0" smtClean="0"/>
              <a:t>Components of HRP</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Case Study</a:t>
            </a:r>
          </a:p>
          <a:p>
            <a:r>
              <a:rPr lang="en-GB" dirty="0" smtClean="0"/>
              <a:t>What internal and external factors are driving workforce planning</a:t>
            </a:r>
            <a:r>
              <a:rPr lang="en-GB" dirty="0" smtClean="0"/>
              <a:t>?</a:t>
            </a:r>
          </a:p>
          <a:p>
            <a:r>
              <a:rPr lang="en-GB" dirty="0" smtClean="0"/>
              <a:t>What was their response to these drivers?</a:t>
            </a:r>
            <a:endParaRPr lang="en-GB" dirty="0" smtClean="0"/>
          </a:p>
          <a:p>
            <a:r>
              <a:rPr lang="en-GB" dirty="0" smtClean="0"/>
              <a:t>Is their business strategy deliberate or emergent?</a:t>
            </a:r>
          </a:p>
          <a:p>
            <a:r>
              <a:rPr lang="en-GB" dirty="0" smtClean="0"/>
              <a:t>Are the company adopting a high commitment or a low cost model in terms of their resourcing strategy?  Why do you say this?</a:t>
            </a:r>
          </a:p>
          <a:p>
            <a:endParaRPr lang="en-GB" dirty="0" smtClean="0"/>
          </a:p>
          <a:p>
            <a:endParaRPr lang="en-GB" dirty="0"/>
          </a:p>
        </p:txBody>
      </p:sp>
      <p:sp>
        <p:nvSpPr>
          <p:cNvPr id="2" name="Title 1"/>
          <p:cNvSpPr>
            <a:spLocks noGrp="1"/>
          </p:cNvSpPr>
          <p:nvPr>
            <p:ph type="title"/>
          </p:nvPr>
        </p:nvSpPr>
        <p:spPr/>
        <p:txBody>
          <a:bodyPr/>
          <a:lstStyle/>
          <a:p>
            <a:r>
              <a:rPr lang="en-GB" dirty="0" smtClean="0"/>
              <a:t>“On to a winner”</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b="1" dirty="0" smtClean="0"/>
              <a:t>Objective Methods</a:t>
            </a:r>
          </a:p>
          <a:p>
            <a:r>
              <a:rPr lang="en-GB" dirty="0" smtClean="0"/>
              <a:t>Statistical &amp; Mathematical Techniques</a:t>
            </a:r>
          </a:p>
          <a:p>
            <a:r>
              <a:rPr lang="en-GB" dirty="0" smtClean="0"/>
              <a:t>Time Trends, Ratio Analysis, Work Study</a:t>
            </a:r>
          </a:p>
          <a:p>
            <a:pPr>
              <a:buNone/>
            </a:pPr>
            <a:r>
              <a:rPr lang="en-GB" b="1" dirty="0" smtClean="0"/>
              <a:t>Subjective Methods</a:t>
            </a:r>
          </a:p>
          <a:p>
            <a:r>
              <a:rPr lang="en-GB" dirty="0" smtClean="0"/>
              <a:t>Managerial judgement, </a:t>
            </a:r>
            <a:endParaRPr lang="en-GB" dirty="0" smtClean="0"/>
          </a:p>
          <a:p>
            <a:r>
              <a:rPr lang="en-GB" b="1" dirty="0" smtClean="0"/>
              <a:t>Budgets</a:t>
            </a:r>
            <a:endParaRPr lang="en-GB" b="1" dirty="0" smtClean="0"/>
          </a:p>
          <a:p>
            <a:r>
              <a:rPr lang="en-GB" dirty="0" smtClean="0"/>
              <a:t>What organisation can afford to spend</a:t>
            </a:r>
            <a:endParaRPr lang="en-GB" dirty="0"/>
          </a:p>
        </p:txBody>
      </p:sp>
      <p:sp>
        <p:nvSpPr>
          <p:cNvPr id="2" name="Title 1"/>
          <p:cNvSpPr>
            <a:spLocks noGrp="1"/>
          </p:cNvSpPr>
          <p:nvPr>
            <p:ph type="title"/>
          </p:nvPr>
        </p:nvSpPr>
        <p:spPr/>
        <p:txBody>
          <a:bodyPr>
            <a:normAutofit fontScale="90000"/>
          </a:bodyPr>
          <a:lstStyle/>
          <a:p>
            <a:r>
              <a:rPr lang="en-GB" dirty="0" smtClean="0"/>
              <a:t>Forecasting and Labour Turnover</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Competitor behaviour</a:t>
            </a:r>
          </a:p>
          <a:p>
            <a:r>
              <a:rPr lang="en-GB" dirty="0" smtClean="0"/>
              <a:t>Location</a:t>
            </a:r>
          </a:p>
          <a:p>
            <a:r>
              <a:rPr lang="en-GB" dirty="0" smtClean="0"/>
              <a:t>Transport links</a:t>
            </a:r>
          </a:p>
          <a:p>
            <a:r>
              <a:rPr lang="en-GB" dirty="0" smtClean="0"/>
              <a:t>Economic cycle</a:t>
            </a:r>
          </a:p>
          <a:p>
            <a:r>
              <a:rPr lang="en-GB" dirty="0" smtClean="0"/>
              <a:t>Unemployment </a:t>
            </a:r>
            <a:r>
              <a:rPr lang="en-GB" dirty="0" smtClean="0"/>
              <a:t>levels / demographics</a:t>
            </a:r>
            <a:endParaRPr lang="en-GB" dirty="0" smtClean="0"/>
          </a:p>
          <a:p>
            <a:r>
              <a:rPr lang="en-GB" dirty="0" smtClean="0"/>
              <a:t>Education output</a:t>
            </a:r>
          </a:p>
          <a:p>
            <a:r>
              <a:rPr lang="en-GB" dirty="0" smtClean="0"/>
              <a:t>legislation</a:t>
            </a:r>
          </a:p>
          <a:p>
            <a:endParaRPr lang="en-GB" dirty="0" smtClean="0"/>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What key factors are likely to affect the external supply of resources?</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Why does it matter?</a:t>
            </a:r>
            <a:endParaRPr lang="en-GB" dirty="0"/>
          </a:p>
        </p:txBody>
      </p:sp>
      <p:sp>
        <p:nvSpPr>
          <p:cNvPr id="2" name="Title 1"/>
          <p:cNvSpPr>
            <a:spLocks noGrp="1"/>
          </p:cNvSpPr>
          <p:nvPr>
            <p:ph type="title"/>
          </p:nvPr>
        </p:nvSpPr>
        <p:spPr/>
        <p:txBody>
          <a:bodyPr/>
          <a:lstStyle/>
          <a:p>
            <a:r>
              <a:rPr lang="en-GB" dirty="0" smtClean="0"/>
              <a:t>Analysing Labour Turnover</a:t>
            </a:r>
            <a:endParaRPr lang="en-GB" dirty="0"/>
          </a:p>
        </p:txBody>
      </p:sp>
      <p:pic>
        <p:nvPicPr>
          <p:cNvPr id="3074" name="Picture 2" descr="C:\Documents and Settings\bus-sm\Local Settings\Temporary Internet Files\Content.IE5\SDMRKHQR\MC900441902[1].wmf"/>
          <p:cNvPicPr>
            <a:picLocks noChangeAspect="1" noChangeArrowheads="1"/>
          </p:cNvPicPr>
          <p:nvPr/>
        </p:nvPicPr>
        <p:blipFill>
          <a:blip r:embed="rId3"/>
          <a:srcRect/>
          <a:stretch>
            <a:fillRect/>
          </a:stretch>
        </p:blipFill>
        <p:spPr bwMode="auto">
          <a:xfrm>
            <a:off x="3811587" y="2530475"/>
            <a:ext cx="1520825" cy="1797050"/>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51696" y="1418496"/>
          <a:ext cx="8229600" cy="4525963"/>
        </p:xfrm>
        <a:graphic>
          <a:graphicData uri="http://schemas.openxmlformats.org/drawingml/2006/chart">
            <c:chart xmlns:c="http://schemas.openxmlformats.org/drawingml/2006/chart" xmlns:r="http://schemas.openxmlformats.org/officeDocument/2006/relationships" r:id="rId3"/>
          </a:graphicData>
        </a:graphic>
      </p:graphicFrame>
      <p:sp>
        <p:nvSpPr>
          <p:cNvPr id="2" name="Title 1"/>
          <p:cNvSpPr>
            <a:spLocks noGrp="1"/>
          </p:cNvSpPr>
          <p:nvPr>
            <p:ph type="title"/>
          </p:nvPr>
        </p:nvSpPr>
        <p:spPr/>
        <p:txBody>
          <a:bodyPr>
            <a:normAutofit fontScale="90000"/>
          </a:bodyPr>
          <a:lstStyle/>
          <a:p>
            <a:r>
              <a:rPr lang="en-GB" dirty="0" smtClean="0"/>
              <a:t>Qualitative Methods</a:t>
            </a:r>
            <a:br>
              <a:rPr lang="en-GB" dirty="0" smtClean="0"/>
            </a:br>
            <a:endParaRPr lang="en-GB" dirty="0"/>
          </a:p>
        </p:txBody>
      </p:sp>
      <p:sp>
        <p:nvSpPr>
          <p:cNvPr id="5" name="TextBox 4"/>
          <p:cNvSpPr txBox="1"/>
          <p:nvPr/>
        </p:nvSpPr>
        <p:spPr>
          <a:xfrm>
            <a:off x="2699792" y="1196752"/>
            <a:ext cx="4745851" cy="369332"/>
          </a:xfrm>
          <a:prstGeom prst="rect">
            <a:avLst/>
          </a:prstGeom>
          <a:noFill/>
        </p:spPr>
        <p:txBody>
          <a:bodyPr wrap="none" rtlCol="0">
            <a:spAutoFit/>
          </a:bodyPr>
          <a:lstStyle/>
          <a:p>
            <a:r>
              <a:rPr lang="en-GB" dirty="0" smtClean="0"/>
              <a:t>Methods used to investigate why people leave %</a:t>
            </a:r>
            <a:endParaRPr lang="en-GB" dirty="0"/>
          </a:p>
        </p:txBody>
      </p:sp>
      <p:sp>
        <p:nvSpPr>
          <p:cNvPr id="6" name="TextBox 5"/>
          <p:cNvSpPr txBox="1"/>
          <p:nvPr/>
        </p:nvSpPr>
        <p:spPr>
          <a:xfrm>
            <a:off x="323528" y="6165304"/>
            <a:ext cx="2340513" cy="369332"/>
          </a:xfrm>
          <a:prstGeom prst="rect">
            <a:avLst/>
          </a:prstGeom>
          <a:noFill/>
        </p:spPr>
        <p:txBody>
          <a:bodyPr wrap="none" rtlCol="0">
            <a:spAutoFit/>
          </a:bodyPr>
          <a:lstStyle/>
          <a:p>
            <a:r>
              <a:rPr lang="en-GB" dirty="0" smtClean="0"/>
              <a:t>Source: CIPD (2005:29)</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solidFill>
            <a:schemeClr val="accent1"/>
          </a:solidFill>
        </p:spPr>
        <p:txBody>
          <a:bodyPr/>
          <a:lstStyle/>
          <a:p>
            <a:r>
              <a:rPr lang="en-GB" dirty="0" smtClean="0"/>
              <a:t>Challenges?</a:t>
            </a:r>
            <a:endParaRPr lang="en-GB" dirty="0"/>
          </a:p>
        </p:txBody>
      </p:sp>
      <p:sp>
        <p:nvSpPr>
          <p:cNvPr id="6" name="Content Placeholder 5"/>
          <p:cNvSpPr>
            <a:spLocks noGrp="1"/>
          </p:cNvSpPr>
          <p:nvPr>
            <p:ph sz="half" idx="2"/>
          </p:nvPr>
        </p:nvSpPr>
        <p:spPr>
          <a:solidFill>
            <a:schemeClr val="accent1"/>
          </a:solidFill>
        </p:spPr>
        <p:txBody>
          <a:bodyPr/>
          <a:lstStyle/>
          <a:p>
            <a:r>
              <a:rPr lang="en-GB" dirty="0" smtClean="0"/>
              <a:t>Enablers?</a:t>
            </a:r>
            <a:endParaRPr lang="en-GB" dirty="0"/>
          </a:p>
        </p:txBody>
      </p:sp>
      <p:sp>
        <p:nvSpPr>
          <p:cNvPr id="4" name="Title 3"/>
          <p:cNvSpPr>
            <a:spLocks noGrp="1"/>
          </p:cNvSpPr>
          <p:nvPr>
            <p:ph type="title"/>
          </p:nvPr>
        </p:nvSpPr>
        <p:spPr/>
        <p:txBody>
          <a:bodyPr/>
          <a:lstStyle/>
          <a:p>
            <a:r>
              <a:rPr lang="en-GB" dirty="0" smtClean="0"/>
              <a:t>Workforce Planning</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smtClean="0"/>
              <a:t>Whether or not HR is rated as successful is often judged by an organisations’ retention rates .</a:t>
            </a:r>
          </a:p>
          <a:p>
            <a:endParaRPr lang="en-GB" b="1" dirty="0" smtClean="0"/>
          </a:p>
          <a:p>
            <a:endParaRPr lang="en-GB" b="1" dirty="0" smtClean="0"/>
          </a:p>
          <a:p>
            <a:endParaRPr lang="en-GB" b="1" dirty="0" smtClean="0"/>
          </a:p>
          <a:p>
            <a:r>
              <a:rPr lang="en-GB" dirty="0" smtClean="0"/>
              <a:t>Split into </a:t>
            </a:r>
            <a:r>
              <a:rPr lang="en-GB" dirty="0" smtClean="0"/>
              <a:t>2 groups </a:t>
            </a:r>
            <a:r>
              <a:rPr lang="en-GB" dirty="0" smtClean="0"/>
              <a:t>– half </a:t>
            </a:r>
            <a:r>
              <a:rPr lang="en-GB" dirty="0" smtClean="0"/>
              <a:t>arguing that this is a good measure (Line Managers) the other half arguing that this is an unreliable and unfair measure (HR)</a:t>
            </a:r>
            <a:endParaRPr lang="en-GB" dirty="0"/>
          </a:p>
        </p:txBody>
      </p:sp>
      <p:sp>
        <p:nvSpPr>
          <p:cNvPr id="2" name="Title 1"/>
          <p:cNvSpPr>
            <a:spLocks noGrp="1"/>
          </p:cNvSpPr>
          <p:nvPr>
            <p:ph type="title"/>
          </p:nvPr>
        </p:nvSpPr>
        <p:spPr/>
        <p:txBody>
          <a:bodyPr/>
          <a:lstStyle/>
          <a:p>
            <a:r>
              <a:rPr lang="en-GB" dirty="0" smtClean="0"/>
              <a:t>Activity</a:t>
            </a:r>
            <a:endParaRPr lang="en-GB" dirty="0"/>
          </a:p>
        </p:txBody>
      </p:sp>
      <p:pic>
        <p:nvPicPr>
          <p:cNvPr id="2053" name="Picture 5" descr="C:\Documents and Settings\bus-sm\Local Settings\Temporary Internet Files\Content.IE5\KL2JC5AV\MC900446010[1].wmf"/>
          <p:cNvPicPr>
            <a:picLocks noChangeAspect="1" noChangeArrowheads="1"/>
          </p:cNvPicPr>
          <p:nvPr/>
        </p:nvPicPr>
        <p:blipFill>
          <a:blip r:embed="rId3"/>
          <a:srcRect/>
          <a:stretch>
            <a:fillRect/>
          </a:stretch>
        </p:blipFill>
        <p:spPr bwMode="auto">
          <a:xfrm>
            <a:off x="3643306" y="2564904"/>
            <a:ext cx="1772107" cy="1545336"/>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287</TotalTime>
  <Words>1082</Words>
  <Application>Microsoft Office PowerPoint</Application>
  <PresentationFormat>On-screen Show (4:3)</PresentationFormat>
  <Paragraphs>214</Paragraphs>
  <Slides>23</Slides>
  <Notes>19</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Concourse</vt:lpstr>
      <vt:lpstr>Resourcing and Talent Planning</vt:lpstr>
      <vt:lpstr>What was covered last week?</vt:lpstr>
      <vt:lpstr>Industries predicted to grow</vt:lpstr>
      <vt:lpstr>Critical Skills shortages</vt:lpstr>
      <vt:lpstr>People are the key to competitive advantage</vt:lpstr>
      <vt:lpstr>Objectives</vt:lpstr>
      <vt:lpstr>What is talent Management?</vt:lpstr>
      <vt:lpstr>Resourcing and Talent Management;  what’s involved?</vt:lpstr>
      <vt:lpstr>CIPD Talent Management Podcast</vt:lpstr>
      <vt:lpstr>Workforce Planning</vt:lpstr>
      <vt:lpstr>What are the aims of HRP?</vt:lpstr>
      <vt:lpstr>What activities do you think take place under the umbrella of workforce planning?</vt:lpstr>
      <vt:lpstr>Drivers of workforce planning</vt:lpstr>
      <vt:lpstr>HRP – Contemporary Approach</vt:lpstr>
      <vt:lpstr>Components of HRP</vt:lpstr>
      <vt:lpstr>Components of HRP</vt:lpstr>
      <vt:lpstr>“On to a winner”</vt:lpstr>
      <vt:lpstr>Forecasting and Labour Turnover</vt:lpstr>
      <vt:lpstr> What key factors are likely to affect the external supply of resources? </vt:lpstr>
      <vt:lpstr>Analysing Labour Turnover</vt:lpstr>
      <vt:lpstr>Qualitative Methods </vt:lpstr>
      <vt:lpstr>Workforce Planning</vt:lpstr>
      <vt:lpstr>Activity</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Resourcing and Talent Planning</dc:title>
  <dc:creator>sam</dc:creator>
  <cp:lastModifiedBy>Morgan, Samantha</cp:lastModifiedBy>
  <cp:revision>36</cp:revision>
  <dcterms:created xsi:type="dcterms:W3CDTF">2010-12-27T17:10:04Z</dcterms:created>
  <dcterms:modified xsi:type="dcterms:W3CDTF">2013-01-16T18:39:10Z</dcterms:modified>
</cp:coreProperties>
</file>