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1"/>
  </p:notesMasterIdLst>
  <p:sldIdLst>
    <p:sldId id="258" r:id="rId6"/>
    <p:sldId id="264" r:id="rId7"/>
    <p:sldId id="295" r:id="rId8"/>
    <p:sldId id="283" r:id="rId9"/>
    <p:sldId id="285" r:id="rId10"/>
    <p:sldId id="296" r:id="rId11"/>
    <p:sldId id="302" r:id="rId12"/>
    <p:sldId id="297" r:id="rId13"/>
    <p:sldId id="303" r:id="rId14"/>
    <p:sldId id="299" r:id="rId15"/>
    <p:sldId id="300" r:id="rId16"/>
    <p:sldId id="305" r:id="rId17"/>
    <p:sldId id="301" r:id="rId18"/>
    <p:sldId id="306" r:id="rId19"/>
    <p:sldId id="30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156B03-D605-41A7-9D6E-F189D11C36B4}" v="1" dt="2025-10-21T22:47:46.4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73" d="100"/>
          <a:sy n="73" d="100"/>
        </p:scale>
        <p:origin x="63" y="618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ad Banissi" userId="46ce2bb489724496" providerId="LiveId" clId="{00C2EBFC-F7A4-4F9D-811A-7E1AEC1E73C0}"/>
    <pc:docChg chg="custSel delSld modSld">
      <pc:chgData name="Ebad Banissi" userId="46ce2bb489724496" providerId="LiveId" clId="{00C2EBFC-F7A4-4F9D-811A-7E1AEC1E73C0}" dt="2025-10-21T22:55:55.838" v="24" actId="2696"/>
      <pc:docMkLst>
        <pc:docMk/>
      </pc:docMkLst>
      <pc:sldChg chg="modSp mod">
        <pc:chgData name="Ebad Banissi" userId="46ce2bb489724496" providerId="LiveId" clId="{00C2EBFC-F7A4-4F9D-811A-7E1AEC1E73C0}" dt="2025-10-21T22:48:51.321" v="15" actId="27636"/>
        <pc:sldMkLst>
          <pc:docMk/>
          <pc:sldMk cId="303724706" sldId="283"/>
        </pc:sldMkLst>
        <pc:spChg chg="mod">
          <ac:chgData name="Ebad Banissi" userId="46ce2bb489724496" providerId="LiveId" clId="{00C2EBFC-F7A4-4F9D-811A-7E1AEC1E73C0}" dt="2025-10-21T22:48:51.321" v="15" actId="27636"/>
          <ac:spMkLst>
            <pc:docMk/>
            <pc:sldMk cId="303724706" sldId="283"/>
            <ac:spMk id="3" creationId="{38400C68-9864-6AAE-58A5-23B2D18AECFD}"/>
          </ac:spMkLst>
        </pc:spChg>
      </pc:sldChg>
      <pc:sldChg chg="addSp modSp mod">
        <pc:chgData name="Ebad Banissi" userId="46ce2bb489724496" providerId="LiveId" clId="{00C2EBFC-F7A4-4F9D-811A-7E1AEC1E73C0}" dt="2025-10-21T22:48:34.327" v="11" actId="1076"/>
        <pc:sldMkLst>
          <pc:docMk/>
          <pc:sldMk cId="96227227" sldId="285"/>
        </pc:sldMkLst>
        <pc:spChg chg="mod">
          <ac:chgData name="Ebad Banissi" userId="46ce2bb489724496" providerId="LiveId" clId="{00C2EBFC-F7A4-4F9D-811A-7E1AEC1E73C0}" dt="2025-10-21T22:48:28.978" v="10" actId="14100"/>
          <ac:spMkLst>
            <pc:docMk/>
            <pc:sldMk cId="96227227" sldId="285"/>
            <ac:spMk id="3" creationId="{8666BDE4-9A58-8D9F-D517-BD1A2F25B56E}"/>
          </ac:spMkLst>
        </pc:spChg>
        <pc:picChg chg="add mod">
          <ac:chgData name="Ebad Banissi" userId="46ce2bb489724496" providerId="LiveId" clId="{00C2EBFC-F7A4-4F9D-811A-7E1AEC1E73C0}" dt="2025-10-21T22:48:34.327" v="11" actId="1076"/>
          <ac:picMkLst>
            <pc:docMk/>
            <pc:sldMk cId="96227227" sldId="285"/>
            <ac:picMk id="4" creationId="{B3C5D57A-20E2-C08B-6FC6-BB7D735F7C7F}"/>
          </ac:picMkLst>
        </pc:picChg>
      </pc:sldChg>
      <pc:sldChg chg="del">
        <pc:chgData name="Ebad Banissi" userId="46ce2bb489724496" providerId="LiveId" clId="{00C2EBFC-F7A4-4F9D-811A-7E1AEC1E73C0}" dt="2025-10-21T22:55:55.838" v="24" actId="2696"/>
        <pc:sldMkLst>
          <pc:docMk/>
          <pc:sldMk cId="1729699865" sldId="298"/>
        </pc:sldMkLst>
      </pc:sldChg>
      <pc:sldChg chg="addSp modSp mod">
        <pc:chgData name="Ebad Banissi" userId="46ce2bb489724496" providerId="LiveId" clId="{00C2EBFC-F7A4-4F9D-811A-7E1AEC1E73C0}" dt="2025-10-21T22:55:17.414" v="23" actId="1076"/>
        <pc:sldMkLst>
          <pc:docMk/>
          <pc:sldMk cId="3134640208" sldId="302"/>
        </pc:sldMkLst>
        <pc:spChg chg="mod">
          <ac:chgData name="Ebad Banissi" userId="46ce2bb489724496" providerId="LiveId" clId="{00C2EBFC-F7A4-4F9D-811A-7E1AEC1E73C0}" dt="2025-10-21T22:55:00.814" v="21" actId="5793"/>
          <ac:spMkLst>
            <pc:docMk/>
            <pc:sldMk cId="3134640208" sldId="302"/>
            <ac:spMk id="3" creationId="{70C5A99D-21D8-A623-14ED-02B2FD94A3EC}"/>
          </ac:spMkLst>
        </pc:spChg>
        <pc:picChg chg="add mod">
          <ac:chgData name="Ebad Banissi" userId="46ce2bb489724496" providerId="LiveId" clId="{00C2EBFC-F7A4-4F9D-811A-7E1AEC1E73C0}" dt="2025-10-21T22:55:17.414" v="23" actId="1076"/>
          <ac:picMkLst>
            <pc:docMk/>
            <pc:sldMk cId="3134640208" sldId="302"/>
            <ac:picMk id="5" creationId="{5703201E-2FF9-226F-7D7A-4B14D313F28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Week 3 – Research Topics &amp; Literature Reviews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5718"/>
            <a:ext cx="11967066" cy="1325563"/>
          </a:xfrm>
        </p:spPr>
        <p:txBody>
          <a:bodyPr/>
          <a:lstStyle/>
          <a:p>
            <a:r>
              <a:rPr lang="en-GB" dirty="0"/>
              <a:t>Session Objectives (DBA Level)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851C0-6472-8C4E-46B8-9AE82FBD8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9530"/>
            <a:ext cx="12191999" cy="41771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By the end of this session, you should be able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Differentiate </a:t>
            </a:r>
            <a:r>
              <a:rPr lang="en-GB" b="1" dirty="0"/>
              <a:t>descriptive</a:t>
            </a:r>
            <a:r>
              <a:rPr lang="en-GB" dirty="0"/>
              <a:t> vs. </a:t>
            </a:r>
            <a:r>
              <a:rPr lang="en-GB" b="1" dirty="0"/>
              <a:t>analytical</a:t>
            </a:r>
            <a:r>
              <a:rPr lang="en-GB" dirty="0"/>
              <a:t> literature reviews.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 a </a:t>
            </a:r>
            <a:r>
              <a:rPr lang="en-GB" b="1" dirty="0"/>
              <a:t>researchable, theory-informed</a:t>
            </a:r>
            <a:r>
              <a:rPr lang="en-GB" dirty="0"/>
              <a:t> topic with practical impact.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Apply </a:t>
            </a:r>
            <a:r>
              <a:rPr lang="en-GB" b="1" dirty="0"/>
              <a:t>critical synthesis</a:t>
            </a:r>
            <a:r>
              <a:rPr lang="en-GB" dirty="0"/>
              <a:t> to identify knowledge gaps and contradictions.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Evaluate how literature reviews shape theoretical positioning and managerial decision-making.</a:t>
            </a:r>
          </a:p>
          <a:p>
            <a:endParaRPr lang="en-GB" sz="3300" dirty="0"/>
          </a:p>
          <a:p>
            <a:pPr marL="0" indent="0">
              <a:buNone/>
            </a:pPr>
            <a:r>
              <a:rPr lang="en-GB" sz="3300" dirty="0">
                <a:highlight>
                  <a:srgbClr val="FFFF00"/>
                </a:highlight>
              </a:rPr>
              <a:t>Session on 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C642F-8C61-BD30-DA6C-322CED653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952"/>
            <a:ext cx="11481847" cy="1325563"/>
          </a:xfrm>
        </p:spPr>
        <p:txBody>
          <a:bodyPr/>
          <a:lstStyle/>
          <a:p>
            <a:r>
              <a:rPr lang="en-GB" dirty="0"/>
              <a:t>What is a Literature Review?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5EB05-BE13-E8A6-E726-B29911AF4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45" y="1324611"/>
            <a:ext cx="12120155" cy="4382656"/>
          </a:xfrm>
        </p:spPr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systematic, critical, and interpretive</a:t>
            </a:r>
            <a:r>
              <a:rPr lang="en-GB" dirty="0"/>
              <a:t> evaluation of what has been studied.</a:t>
            </a:r>
          </a:p>
          <a:p>
            <a:r>
              <a:rPr lang="en-GB" dirty="0"/>
              <a:t>Builds the </a:t>
            </a:r>
            <a:r>
              <a:rPr lang="en-GB" b="1" dirty="0"/>
              <a:t>foundation</a:t>
            </a:r>
            <a:r>
              <a:rPr lang="en-GB" dirty="0"/>
              <a:t> for your conceptual framework.</a:t>
            </a:r>
          </a:p>
          <a:p>
            <a:r>
              <a:rPr lang="en-GB" dirty="0"/>
              <a:t>Identifies </a:t>
            </a:r>
            <a:r>
              <a:rPr lang="en-GB" b="1" dirty="0"/>
              <a:t>patterns, debates, and inconsistencies</a:t>
            </a:r>
            <a:r>
              <a:rPr lang="en-GB" dirty="0"/>
              <a:t> in knowledge.</a:t>
            </a:r>
          </a:p>
          <a:p>
            <a:r>
              <a:rPr lang="en-GB" dirty="0"/>
              <a:t>For DBA research: bridges </a:t>
            </a:r>
            <a:r>
              <a:rPr lang="en-GB" b="1" dirty="0"/>
              <a:t>academic knowledge</a:t>
            </a:r>
            <a:r>
              <a:rPr lang="en-GB" dirty="0"/>
              <a:t> and </a:t>
            </a:r>
            <a:r>
              <a:rPr lang="en-GB" b="1" dirty="0"/>
              <a:t>organisational practice</a:t>
            </a:r>
            <a:r>
              <a:rPr lang="en-GB" dirty="0"/>
              <a:t>.</a:t>
            </a:r>
          </a:p>
          <a:p>
            <a:r>
              <a:rPr lang="en-GB" dirty="0"/>
              <a:t>Example: The Post-it innovation story (Week 2) evolved into a study on </a:t>
            </a:r>
            <a:r>
              <a:rPr lang="en-GB" b="1" dirty="0"/>
              <a:t>knowledge creation and organisational learning.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5654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36D8B-38FC-3579-4581-6CD7823F7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r>
              <a:rPr lang="en-GB" dirty="0"/>
              <a:t>Example (DBA Context)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0C68-9864-6AAE-58A5-23B2D18AE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" y="1397726"/>
            <a:ext cx="12146279" cy="400383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/>
              <a:t>Topic:</a:t>
            </a:r>
            <a:r>
              <a:rPr lang="en-GB" dirty="0"/>
              <a:t> </a:t>
            </a:r>
            <a:r>
              <a:rPr lang="en-GB" i="1" dirty="0"/>
              <a:t>AI Ethics and Corporate Governance (2020–2025)</a:t>
            </a:r>
            <a:br>
              <a:rPr lang="en-GB" dirty="0"/>
            </a:br>
            <a:r>
              <a:rPr lang="en-GB" dirty="0"/>
              <a:t>A systematic review of 150 studies in the </a:t>
            </a:r>
            <a:r>
              <a:rPr lang="en-GB" i="1" dirty="0"/>
              <a:t>Journal of Business Ethics</a:t>
            </a:r>
            <a:r>
              <a:rPr lang="en-GB" dirty="0"/>
              <a:t> and </a:t>
            </a:r>
            <a:r>
              <a:rPr lang="en-GB" i="1" dirty="0"/>
              <a:t>AI &amp; Society</a:t>
            </a:r>
            <a:r>
              <a:rPr lang="en-GB" dirty="0"/>
              <a:t> found:</a:t>
            </a:r>
          </a:p>
          <a:p>
            <a:r>
              <a:rPr lang="en-GB" dirty="0"/>
              <a:t>Increasing focus on </a:t>
            </a:r>
            <a:r>
              <a:rPr lang="en-GB" b="1" dirty="0"/>
              <a:t>algorithmic transparency</a:t>
            </a:r>
            <a:r>
              <a:rPr lang="en-GB" dirty="0"/>
              <a:t> and </a:t>
            </a:r>
            <a:r>
              <a:rPr lang="en-GB" b="1" dirty="0"/>
              <a:t>ESG (</a:t>
            </a:r>
            <a:r>
              <a:rPr lang="en-GB" dirty="0"/>
              <a:t>Environmental, Social, and Governance) </a:t>
            </a:r>
            <a:r>
              <a:rPr lang="en-GB" b="1" dirty="0"/>
              <a:t>accountability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Fragmented theories: stakeholder theory, institutional logics, critical AI ethics.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Research Gap:</a:t>
            </a:r>
            <a:r>
              <a:rPr lang="en-GB" dirty="0"/>
              <a:t> Lack of frameworks connecting AI ethics to board-level strategy.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Possible DBA Question:</a:t>
            </a:r>
            <a:r>
              <a:rPr lang="en-GB" dirty="0"/>
              <a:t> </a:t>
            </a:r>
            <a:r>
              <a:rPr lang="en-GB" i="1" dirty="0"/>
              <a:t>How do corporate boards operationalise ethical AI governance in data-driven organisations?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24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5392E-BB28-1458-2490-1768DC427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312"/>
            <a:ext cx="12192000" cy="1325563"/>
          </a:xfrm>
        </p:spPr>
        <p:txBody>
          <a:bodyPr/>
          <a:lstStyle/>
          <a:p>
            <a:r>
              <a:rPr lang="en-GB" dirty="0"/>
              <a:t>Gap-Spotting (Alvesson &amp; Sandberg,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6BDE4-9A58-8D9F-D517-BD1A2F25B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0230"/>
            <a:ext cx="8098970" cy="4529456"/>
          </a:xfrm>
        </p:spPr>
        <p:txBody>
          <a:bodyPr/>
          <a:lstStyle/>
          <a:p>
            <a:r>
              <a:rPr lang="en-GB" b="1" dirty="0"/>
              <a:t>Four Ways to Identify Gaps:</a:t>
            </a:r>
            <a:endParaRPr lang="en-GB" dirty="0"/>
          </a:p>
          <a:p>
            <a:r>
              <a:rPr lang="en-GB" b="1" dirty="0"/>
              <a:t>Incompleteness Gap</a:t>
            </a:r>
            <a:r>
              <a:rPr lang="en-GB" dirty="0"/>
              <a:t> – What hasn’t been studied?</a:t>
            </a:r>
          </a:p>
          <a:p>
            <a:r>
              <a:rPr lang="en-GB" b="1" dirty="0"/>
              <a:t>Inconsistency Gap</a:t>
            </a:r>
            <a:r>
              <a:rPr lang="en-GB" dirty="0"/>
              <a:t> – Conflicting findings or theories.</a:t>
            </a:r>
          </a:p>
          <a:p>
            <a:r>
              <a:rPr lang="en-GB" b="1" dirty="0"/>
              <a:t>Assumption-Challenging Gap</a:t>
            </a:r>
            <a:r>
              <a:rPr lang="en-GB" dirty="0"/>
              <a:t> – Questioning dominant views.</a:t>
            </a:r>
          </a:p>
          <a:p>
            <a:r>
              <a:rPr lang="en-GB" b="1" dirty="0"/>
              <a:t>Application Gap</a:t>
            </a:r>
            <a:r>
              <a:rPr lang="en-GB" dirty="0"/>
              <a:t> – Extending theory to new contexts (AI, sustainability, etc.).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C5D57A-20E2-C08B-6FC6-BB7D735F7C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7124" y="2870200"/>
            <a:ext cx="4093029" cy="2728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27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3D1E3-60A3-1BF6-BA60-D342B3BD4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595"/>
            <a:ext cx="11481847" cy="758281"/>
          </a:xfrm>
        </p:spPr>
        <p:txBody>
          <a:bodyPr/>
          <a:lstStyle/>
          <a:p>
            <a:r>
              <a:rPr lang="en-GB" dirty="0"/>
              <a:t>Being Critical (Mingers, 2000)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F0BDF-F764-9F8E-2936-16B8047B4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" y="986246"/>
            <a:ext cx="11787815" cy="44153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Critical Reading in DBA Context</a:t>
            </a:r>
          </a:p>
          <a:p>
            <a:pPr marL="0" indent="0">
              <a:buNone/>
            </a:pPr>
            <a:r>
              <a:rPr lang="en-GB" dirty="0"/>
              <a:t>Three ways you are likely to use literature in your research</a:t>
            </a:r>
          </a:p>
          <a:p>
            <a:pPr marL="0" indent="0">
              <a:buNone/>
            </a:pPr>
            <a:r>
              <a:rPr lang="en-GB" dirty="0"/>
              <a:t>research findings within the wider body of knowledge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4431B59-FC58-A921-8080-E13B000991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2315051"/>
              </p:ext>
            </p:extLst>
          </p:nvPr>
        </p:nvGraphicFramePr>
        <p:xfrm>
          <a:off x="52251" y="2566852"/>
          <a:ext cx="12087498" cy="2397740"/>
        </p:xfrm>
        <a:graphic>
          <a:graphicData uri="http://schemas.openxmlformats.org/drawingml/2006/table">
            <a:tbl>
              <a:tblPr/>
              <a:tblGrid>
                <a:gridCol w="6043749">
                  <a:extLst>
                    <a:ext uri="{9D8B030D-6E8A-4147-A177-3AD203B41FA5}">
                      <a16:colId xmlns:a16="http://schemas.microsoft.com/office/drawing/2014/main" val="3220205008"/>
                    </a:ext>
                  </a:extLst>
                </a:gridCol>
                <a:gridCol w="6043749">
                  <a:extLst>
                    <a:ext uri="{9D8B030D-6E8A-4147-A177-3AD203B41FA5}">
                      <a16:colId xmlns:a16="http://schemas.microsoft.com/office/drawing/2014/main" val="546339565"/>
                    </a:ext>
                  </a:extLst>
                </a:gridCol>
              </a:tblGrid>
              <a:tr h="4795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Mingers’ Lens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DBA Application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7090474"/>
                  </a:ext>
                </a:extLst>
              </a:tr>
              <a:tr h="4795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Critique of Rhetoric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Challenge persuasive but unsupported claims.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2329875"/>
                  </a:ext>
                </a:extLst>
              </a:tr>
              <a:tr h="4795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Critique of Tradition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Question overused models (e.g., SERVQUAL, TAM).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4967383"/>
                  </a:ext>
                </a:extLst>
              </a:tr>
              <a:tr h="4795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Critique of Authority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Examine who defines ‘valid’ management knowledge.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3363618"/>
                  </a:ext>
                </a:extLst>
              </a:tr>
              <a:tr h="4795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Critique of Objectivity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Reflect on your positionality as a practitioner-researcher.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762763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7BCECD15-45C6-90F6-DF1B-8DAAF53004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51" y="5172959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Critical Reading in DBA Context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Reflection: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What assumptions do you bring from your professional context that shape how you interpret the literature?</a:t>
            </a:r>
          </a:p>
        </p:txBody>
      </p:sp>
    </p:spTree>
    <p:extLst>
      <p:ext uri="{BB962C8B-B14F-4D97-AF65-F5344CB8AC3E}">
        <p14:creationId xmlns:p14="http://schemas.microsoft.com/office/powerpoint/2010/main" val="2304329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15A12-48BF-8A26-1DE7-45FAF7837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29"/>
            <a:ext cx="12292149" cy="875846"/>
          </a:xfrm>
        </p:spPr>
        <p:txBody>
          <a:bodyPr/>
          <a:lstStyle/>
          <a:p>
            <a:r>
              <a:rPr lang="en-GB" dirty="0"/>
              <a:t>From Reading to 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5A99D-21D8-A623-14ED-02B2FD94A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999309"/>
            <a:ext cx="11840066" cy="440225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1. Scanning</a:t>
            </a:r>
            <a:r>
              <a:rPr lang="en-GB" dirty="0"/>
              <a:t> – Identify key themes and authors.</a:t>
            </a:r>
            <a:br>
              <a:rPr lang="en-GB" dirty="0"/>
            </a:br>
            <a:r>
              <a:rPr lang="en-GB" b="1" dirty="0"/>
              <a:t>2. Mapping</a:t>
            </a:r>
            <a:r>
              <a:rPr lang="en-GB" dirty="0"/>
              <a:t> – Cluster theories, contexts, and outcomes.</a:t>
            </a:r>
            <a:br>
              <a:rPr lang="en-GB" dirty="0"/>
            </a:br>
            <a:r>
              <a:rPr lang="en-GB" b="1" dirty="0"/>
              <a:t>3. Comparing</a:t>
            </a:r>
            <a:r>
              <a:rPr lang="en-GB" dirty="0"/>
              <a:t> – Note contradictions or method differences.</a:t>
            </a:r>
            <a:br>
              <a:rPr lang="en-GB" dirty="0"/>
            </a:br>
            <a:r>
              <a:rPr lang="en-GB" b="1" dirty="0"/>
              <a:t>4. Synthesising</a:t>
            </a:r>
            <a:r>
              <a:rPr lang="en-GB" dirty="0"/>
              <a:t> – Integrate concepts into frameworks.</a:t>
            </a:r>
            <a:br>
              <a:rPr lang="en-GB" dirty="0"/>
            </a:br>
            <a:r>
              <a:rPr lang="en-GB" b="1" dirty="0"/>
              <a:t>5. Positioning</a:t>
            </a:r>
            <a:r>
              <a:rPr lang="en-GB" dirty="0"/>
              <a:t> – Define your unique contribution and practical relevance.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03201E-2FF9-226F-7D7A-4B14D313F2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0070" y="3320698"/>
            <a:ext cx="4077946" cy="2191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640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7CD941-A063-E460-8FEF-D8FDB2895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Literature review process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43497CA-7A20-5A76-8C4C-145829CF7C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16526" y="145626"/>
            <a:ext cx="7258052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815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7C34A-F7B9-026F-3365-D8B26DF6B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6355"/>
            <a:ext cx="11481847" cy="1325563"/>
          </a:xfrm>
        </p:spPr>
        <p:txBody>
          <a:bodyPr/>
          <a:lstStyle/>
          <a:p>
            <a:r>
              <a:rPr lang="en-GB" dirty="0"/>
              <a:t>Using the Literature in Your DBA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1D250-DC56-2852-88AC-782C38902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156063"/>
            <a:ext cx="12246428" cy="4245496"/>
          </a:xfrm>
        </p:spPr>
        <p:txBody>
          <a:bodyPr/>
          <a:lstStyle/>
          <a:p>
            <a:pPr>
              <a:buNone/>
            </a:pPr>
            <a:r>
              <a:rPr lang="en-GB" dirty="0"/>
              <a:t>You will use literature to:</a:t>
            </a:r>
          </a:p>
          <a:p>
            <a:pPr>
              <a:buFont typeface="+mj-lt"/>
              <a:buAutoNum type="arabicPeriod"/>
            </a:pPr>
            <a:r>
              <a:rPr lang="en-GB" dirty="0"/>
              <a:t>Conduct </a:t>
            </a:r>
            <a:r>
              <a:rPr lang="en-GB" b="1" dirty="0"/>
              <a:t>preliminary scoping</a:t>
            </a:r>
            <a:r>
              <a:rPr lang="en-GB" dirty="0"/>
              <a:t> and refine your research area.</a:t>
            </a:r>
          </a:p>
          <a:p>
            <a:pPr>
              <a:buFont typeface="+mj-lt"/>
              <a:buAutoNum type="arabicPeriod"/>
            </a:pPr>
            <a:r>
              <a:rPr lang="en-GB" dirty="0"/>
              <a:t>Develop a </a:t>
            </a:r>
            <a:r>
              <a:rPr lang="en-GB" b="1" dirty="0"/>
              <a:t>critical review</a:t>
            </a:r>
            <a:r>
              <a:rPr lang="en-GB" dirty="0"/>
              <a:t> that builds your theoretical framework.</a:t>
            </a:r>
          </a:p>
          <a:p>
            <a:pPr>
              <a:buFont typeface="+mj-lt"/>
              <a:buAutoNum type="arabicPeriod"/>
            </a:pPr>
            <a:r>
              <a:rPr lang="en-GB" dirty="0"/>
              <a:t>Situate your findings within </a:t>
            </a:r>
            <a:r>
              <a:rPr lang="en-GB" b="1" dirty="0"/>
              <a:t>academic and managerial discourse.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872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checklist&#10;&#10;Description automatically generated">
            <a:extLst>
              <a:ext uri="{FF2B5EF4-FFF2-40B4-BE49-F238E27FC236}">
                <a16:creationId xmlns:a16="http://schemas.microsoft.com/office/drawing/2014/main" id="{F257BFF0-375A-E2D7-57B6-E8E8F474D6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04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750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aper with text on it&#10;&#10;Description automatically generated">
            <a:extLst>
              <a:ext uri="{FF2B5EF4-FFF2-40B4-BE49-F238E27FC236}">
                <a16:creationId xmlns:a16="http://schemas.microsoft.com/office/drawing/2014/main" id="{2B25AF6B-1A63-75A3-35F3-C097FE57A3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012" y="1046480"/>
            <a:ext cx="11071521" cy="4427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542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9C641-66B2-C24C-E03F-9C0A9039B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063"/>
            <a:ext cx="11481847" cy="758281"/>
          </a:xfrm>
        </p:spPr>
        <p:txBody>
          <a:bodyPr/>
          <a:lstStyle/>
          <a:p>
            <a:r>
              <a:rPr lang="en-GB" dirty="0"/>
              <a:t>From Knowledge to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E879F-F5AD-0221-66A6-A04C9FAEE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29491"/>
            <a:ext cx="12272553" cy="4572068"/>
          </a:xfrm>
        </p:spPr>
        <p:txBody>
          <a:bodyPr/>
          <a:lstStyle/>
          <a:p>
            <a:r>
              <a:rPr lang="en-GB" b="1" dirty="0"/>
              <a:t>Why Literature Reviews Matter in DBA Research</a:t>
            </a:r>
            <a:endParaRPr lang="en-GB" dirty="0"/>
          </a:p>
          <a:p>
            <a:r>
              <a:rPr lang="en-GB" dirty="0"/>
              <a:t>Ground real-world problems in theory.</a:t>
            </a:r>
          </a:p>
          <a:p>
            <a:r>
              <a:rPr lang="en-GB" dirty="0"/>
              <a:t>Reveal blind spots between academia and management.</a:t>
            </a:r>
          </a:p>
          <a:p>
            <a:r>
              <a:rPr lang="en-GB" dirty="0"/>
              <a:t>Enable the practitioner-scholar to translate insights into </a:t>
            </a:r>
            <a:r>
              <a:rPr lang="en-GB" b="1" dirty="0"/>
              <a:t>strategic change.</a:t>
            </a:r>
            <a:endParaRPr lang="en-GB" dirty="0"/>
          </a:p>
          <a:p>
            <a:r>
              <a:rPr lang="en-GB" dirty="0"/>
              <a:t>Support both </a:t>
            </a:r>
            <a:r>
              <a:rPr lang="en-GB" b="1" dirty="0"/>
              <a:t>academic contribution</a:t>
            </a:r>
            <a:r>
              <a:rPr lang="en-GB" dirty="0"/>
              <a:t> and </a:t>
            </a:r>
            <a:r>
              <a:rPr lang="en-GB" b="1" dirty="0"/>
              <a:t>organisational transformation.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844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BD161-1352-DD60-466F-0F7BF3F3A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692331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6821-56AC-AF55-A74C-96566241E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78568"/>
            <a:ext cx="11481847" cy="3575934"/>
          </a:xfrm>
        </p:spPr>
        <p:txBody>
          <a:bodyPr/>
          <a:lstStyle/>
          <a:p>
            <a:r>
              <a:rPr lang="en-GB" dirty="0"/>
              <a:t>Secondary literature – formally published items such as Journals and Books</a:t>
            </a:r>
          </a:p>
          <a:p>
            <a:r>
              <a:rPr lang="en-GB" dirty="0"/>
              <a:t>Primary literature – items produced by all levels of government, reports from international organisations, conference proceeding and publications not controlled by commercial sources</a:t>
            </a:r>
          </a:p>
          <a:p>
            <a:r>
              <a:rPr lang="en-GB" dirty="0"/>
              <a:t>Difference is nature of data!</a:t>
            </a:r>
          </a:p>
        </p:txBody>
      </p:sp>
    </p:spTree>
    <p:extLst>
      <p:ext uri="{BB962C8B-B14F-4D97-AF65-F5344CB8AC3E}">
        <p14:creationId xmlns:p14="http://schemas.microsoft.com/office/powerpoint/2010/main" val="23745090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36D83-5458-C6D2-700B-C5769BE19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2809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2B7C3-8C54-1833-9594-20505A0D2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25" y="928098"/>
            <a:ext cx="11481847" cy="3575934"/>
          </a:xfrm>
        </p:spPr>
        <p:txBody>
          <a:bodyPr/>
          <a:lstStyle/>
          <a:p>
            <a:r>
              <a:rPr lang="en-GB" dirty="0"/>
              <a:t>Alvesson, M., &amp; Sandberg, J. (2011). Generating Research Questions through Problematization. Academy of Management Review.</a:t>
            </a:r>
          </a:p>
          <a:p>
            <a:r>
              <a:rPr lang="en-GB" dirty="0"/>
              <a:t>Mingers, J. (2000). What is it to be Critical? Management Learning.</a:t>
            </a:r>
          </a:p>
          <a:p>
            <a:r>
              <a:rPr lang="en-GB" dirty="0"/>
              <a:t>Saunders, M. et al. (2019). Research Methods for Business Students. Pearson</a:t>
            </a:r>
          </a:p>
        </p:txBody>
      </p:sp>
    </p:spTree>
    <p:extLst>
      <p:ext uri="{BB962C8B-B14F-4D97-AF65-F5344CB8AC3E}">
        <p14:creationId xmlns:p14="http://schemas.microsoft.com/office/powerpoint/2010/main" val="14380181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216E9-F4DD-8D7B-1725-60E94D322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36" y="1"/>
            <a:ext cx="12121164" cy="1005840"/>
          </a:xfrm>
        </p:spPr>
        <p:txBody>
          <a:bodyPr/>
          <a:lstStyle/>
          <a:p>
            <a:r>
              <a:rPr lang="en-GB" dirty="0"/>
              <a:t>DBA 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B61B2-1E6B-5704-1171-F41C27F1A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4623"/>
            <a:ext cx="12191999" cy="4336936"/>
          </a:xfrm>
        </p:spPr>
        <p:txBody>
          <a:bodyPr/>
          <a:lstStyle/>
          <a:p>
            <a:pPr>
              <a:buNone/>
            </a:pPr>
            <a:r>
              <a:rPr lang="en-GB" b="1" dirty="0"/>
              <a:t>Goal:</a:t>
            </a:r>
            <a:r>
              <a:rPr lang="en-GB" dirty="0"/>
              <a:t> Apply critical review techniques to your own topic.</a:t>
            </a:r>
          </a:p>
          <a:p>
            <a:pPr>
              <a:buNone/>
            </a:pPr>
            <a:r>
              <a:rPr lang="en-GB" b="1" dirty="0"/>
              <a:t>Task:</a:t>
            </a:r>
            <a:r>
              <a:rPr lang="en-GB" dirty="0"/>
              <a:t> In pairs or trios, identify and discuss: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One </a:t>
            </a:r>
            <a:r>
              <a:rPr lang="en-GB" b="1" dirty="0"/>
              <a:t>contradiction or tension</a:t>
            </a:r>
            <a:r>
              <a:rPr lang="en-GB" dirty="0"/>
              <a:t> in your literature.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Which </a:t>
            </a:r>
            <a:r>
              <a:rPr lang="en-GB" b="1" dirty="0"/>
              <a:t>assumptions</a:t>
            </a:r>
            <a:r>
              <a:rPr lang="en-GB" dirty="0"/>
              <a:t> are taken for granted?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</a:t>
            </a:r>
            <a:r>
              <a:rPr lang="en-GB" b="1" dirty="0"/>
              <a:t>unexplored practical problem</a:t>
            </a:r>
            <a:r>
              <a:rPr lang="en-GB" dirty="0"/>
              <a:t> could your research address?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could solving this advance both </a:t>
            </a:r>
            <a:r>
              <a:rPr lang="en-GB" b="1" dirty="0"/>
              <a:t>theory and practice</a:t>
            </a:r>
            <a:r>
              <a:rPr lang="en-GB" dirty="0"/>
              <a:t>?</a:t>
            </a:r>
          </a:p>
          <a:p>
            <a:pPr>
              <a:buNone/>
            </a:pPr>
            <a:r>
              <a:rPr lang="en-GB" dirty="0"/>
              <a:t>Present your discussion using a short concept map (10 minutes).</a:t>
            </a:r>
          </a:p>
        </p:txBody>
      </p:sp>
    </p:spTree>
    <p:extLst>
      <p:ext uri="{BB962C8B-B14F-4D97-AF65-F5344CB8AC3E}">
        <p14:creationId xmlns:p14="http://schemas.microsoft.com/office/powerpoint/2010/main" val="272537080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72</TotalTime>
  <Words>733</Words>
  <Application>Microsoft Office PowerPoint</Application>
  <PresentationFormat>Widescreen</PresentationFormat>
  <Paragraphs>80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UWTSD 200_Title Page</vt:lpstr>
      <vt:lpstr>UWTSD 200_Text 1</vt:lpstr>
      <vt:lpstr>PowerPoint Presentation</vt:lpstr>
      <vt:lpstr>Session Objectives (DBA Level)</vt:lpstr>
      <vt:lpstr>What is a Literature Review?</vt:lpstr>
      <vt:lpstr>Example (DBA Context)</vt:lpstr>
      <vt:lpstr>Gap-Spotting (Alvesson &amp; Sandberg, 2011)</vt:lpstr>
      <vt:lpstr>Being Critical (Mingers, 2000)</vt:lpstr>
      <vt:lpstr>From Reading to Synthesis</vt:lpstr>
      <vt:lpstr>Literature review process</vt:lpstr>
      <vt:lpstr>Using the Literature in Your DBA Research</vt:lpstr>
      <vt:lpstr>PowerPoint Presentation</vt:lpstr>
      <vt:lpstr>PowerPoint Presentation</vt:lpstr>
      <vt:lpstr>From Knowledge to Impact</vt:lpstr>
      <vt:lpstr>Literature sources</vt:lpstr>
      <vt:lpstr>References</vt:lpstr>
      <vt:lpstr>DBA Seminar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Ebad Banissi</cp:lastModifiedBy>
  <cp:revision>4</cp:revision>
  <dcterms:created xsi:type="dcterms:W3CDTF">2023-10-08T18:11:10Z</dcterms:created>
  <dcterms:modified xsi:type="dcterms:W3CDTF">2025-10-21T22:56:04Z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