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257" r:id="rId3"/>
    <p:sldId id="258" r:id="rId4"/>
    <p:sldId id="260" r:id="rId5"/>
    <p:sldId id="259" r:id="rId6"/>
    <p:sldId id="261" r:id="rId7"/>
    <p:sldId id="262" r:id="rId8"/>
    <p:sldId id="263" r:id="rId9"/>
    <p:sldId id="268" r:id="rId10"/>
    <p:sldId id="270" r:id="rId11"/>
    <p:sldId id="264" r:id="rId12"/>
    <p:sldId id="265" r:id="rId13"/>
    <p:sldId id="266"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7199" autoAdjust="0"/>
  </p:normalViewPr>
  <p:slideViewPr>
    <p:cSldViewPr snapToGrid="0">
      <p:cViewPr varScale="1">
        <p:scale>
          <a:sx n="63" d="100"/>
          <a:sy n="63" d="100"/>
        </p:scale>
        <p:origin x="102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0EC806F-DE88-4238-83BA-E6C002D4F595}" type="datetimeFigureOut">
              <a:rPr lang="en-US" smtClean="0"/>
              <a:t>7/27/2022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F8C9234-40EE-491B-80FA-6CBCCCF63D90}" type="slidenum">
              <a:rPr lang="en-US" smtClean="0"/>
              <a:t>‹#›</a:t>
            </a:fld>
            <a:endParaRPr lang="en-US"/>
          </a:p>
        </p:txBody>
      </p:sp>
    </p:spTree>
    <p:extLst>
      <p:ext uri="{BB962C8B-B14F-4D97-AF65-F5344CB8AC3E}">
        <p14:creationId xmlns:p14="http://schemas.microsoft.com/office/powerpoint/2010/main" val="65710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F8C9234-40EE-491B-80FA-6CBCCCF63D90}" type="slidenum">
              <a:rPr lang="en-US" smtClean="0"/>
              <a:t>2</a:t>
            </a:fld>
            <a:endParaRPr lang="en-US"/>
          </a:p>
        </p:txBody>
      </p:sp>
    </p:spTree>
    <p:extLst>
      <p:ext uri="{BB962C8B-B14F-4D97-AF65-F5344CB8AC3E}">
        <p14:creationId xmlns:p14="http://schemas.microsoft.com/office/powerpoint/2010/main" val="5589602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latin typeface="Arial" panose="020B0604020202020204" pitchFamily="34" charset="0"/>
              <a:cs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CF8C9234-40EE-491B-80FA-6CBCCCF63D90}" type="slidenum">
              <a:rPr lang="en-US" smtClean="0"/>
              <a:t>3</a:t>
            </a:fld>
            <a:endParaRPr lang="en-US"/>
          </a:p>
        </p:txBody>
      </p:sp>
    </p:spTree>
    <p:extLst>
      <p:ext uri="{BB962C8B-B14F-4D97-AF65-F5344CB8AC3E}">
        <p14:creationId xmlns:p14="http://schemas.microsoft.com/office/powerpoint/2010/main" val="28949362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F8C9234-40EE-491B-80FA-6CBCCCF63D90}" type="slidenum">
              <a:rPr lang="en-US" smtClean="0"/>
              <a:t>4</a:t>
            </a:fld>
            <a:endParaRPr lang="en-US"/>
          </a:p>
        </p:txBody>
      </p:sp>
    </p:spTree>
    <p:extLst>
      <p:ext uri="{BB962C8B-B14F-4D97-AF65-F5344CB8AC3E}">
        <p14:creationId xmlns:p14="http://schemas.microsoft.com/office/powerpoint/2010/main" val="24657403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F8C9234-40EE-491B-80FA-6CBCCCF63D90}" type="slidenum">
              <a:rPr lang="en-US" smtClean="0"/>
              <a:t>5</a:t>
            </a:fld>
            <a:endParaRPr lang="en-US"/>
          </a:p>
        </p:txBody>
      </p:sp>
    </p:spTree>
    <p:extLst>
      <p:ext uri="{BB962C8B-B14F-4D97-AF65-F5344CB8AC3E}">
        <p14:creationId xmlns:p14="http://schemas.microsoft.com/office/powerpoint/2010/main" val="15312814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F8C9234-40EE-491B-80FA-6CBCCCF63D90}" type="slidenum">
              <a:rPr lang="en-US" smtClean="0"/>
              <a:t>6</a:t>
            </a:fld>
            <a:endParaRPr lang="en-US"/>
          </a:p>
        </p:txBody>
      </p:sp>
    </p:spTree>
    <p:extLst>
      <p:ext uri="{BB962C8B-B14F-4D97-AF65-F5344CB8AC3E}">
        <p14:creationId xmlns:p14="http://schemas.microsoft.com/office/powerpoint/2010/main" val="30956668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F8C9234-40EE-491B-80FA-6CBCCCF63D90}" type="slidenum">
              <a:rPr lang="en-US" smtClean="0"/>
              <a:t>7</a:t>
            </a:fld>
            <a:endParaRPr lang="en-US"/>
          </a:p>
        </p:txBody>
      </p:sp>
    </p:spTree>
    <p:extLst>
      <p:ext uri="{BB962C8B-B14F-4D97-AF65-F5344CB8AC3E}">
        <p14:creationId xmlns:p14="http://schemas.microsoft.com/office/powerpoint/2010/main" val="27044639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3F42E6-C4B3-4753-AF84-EEBE7EDB265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31AABBB-D409-424D-BC4E-7534CF59587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4DA14D0-E4E0-48EE-9787-4C624491FA7C}"/>
              </a:ext>
            </a:extLst>
          </p:cNvPr>
          <p:cNvSpPr>
            <a:spLocks noGrp="1"/>
          </p:cNvSpPr>
          <p:nvPr>
            <p:ph type="dt" sz="half" idx="10"/>
          </p:nvPr>
        </p:nvSpPr>
        <p:spPr/>
        <p:txBody>
          <a:bodyPr/>
          <a:lstStyle/>
          <a:p>
            <a:fld id="{2416BCE2-CC50-4AB3-BFB4-C28CE9BEED35}" type="datetimeFigureOut">
              <a:rPr lang="en-US" smtClean="0"/>
              <a:t>7/27/2022</a:t>
            </a:fld>
            <a:endParaRPr lang="en-US"/>
          </a:p>
        </p:txBody>
      </p:sp>
      <p:sp>
        <p:nvSpPr>
          <p:cNvPr id="5" name="Footer Placeholder 4">
            <a:extLst>
              <a:ext uri="{FF2B5EF4-FFF2-40B4-BE49-F238E27FC236}">
                <a16:creationId xmlns:a16="http://schemas.microsoft.com/office/drawing/2014/main" id="{EF023754-63FB-4EB3-BF61-8945C544FF5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9F1182B-1E8C-4971-83DA-E3A2062A0EE6}"/>
              </a:ext>
            </a:extLst>
          </p:cNvPr>
          <p:cNvSpPr>
            <a:spLocks noGrp="1"/>
          </p:cNvSpPr>
          <p:nvPr>
            <p:ph type="sldNum" sz="quarter" idx="12"/>
          </p:nvPr>
        </p:nvSpPr>
        <p:spPr/>
        <p:txBody>
          <a:bodyPr/>
          <a:lstStyle/>
          <a:p>
            <a:fld id="{8D53C0FF-9B0D-4EC1-8084-3D99CD073538}" type="slidenum">
              <a:rPr lang="en-US" smtClean="0"/>
              <a:t>‹#›</a:t>
            </a:fld>
            <a:endParaRPr lang="en-US"/>
          </a:p>
        </p:txBody>
      </p:sp>
    </p:spTree>
    <p:extLst>
      <p:ext uri="{BB962C8B-B14F-4D97-AF65-F5344CB8AC3E}">
        <p14:creationId xmlns:p14="http://schemas.microsoft.com/office/powerpoint/2010/main" val="16051720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4EA06B-CD66-44FD-8D0A-CACBE94C1C8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B41888-DB0D-4A2A-80CE-16E1A3268CF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5B7D64A-FF9C-49CF-9E28-EE53B9255E89}"/>
              </a:ext>
            </a:extLst>
          </p:cNvPr>
          <p:cNvSpPr>
            <a:spLocks noGrp="1"/>
          </p:cNvSpPr>
          <p:nvPr>
            <p:ph type="dt" sz="half" idx="10"/>
          </p:nvPr>
        </p:nvSpPr>
        <p:spPr/>
        <p:txBody>
          <a:bodyPr/>
          <a:lstStyle/>
          <a:p>
            <a:fld id="{2416BCE2-CC50-4AB3-BFB4-C28CE9BEED35}" type="datetimeFigureOut">
              <a:rPr lang="en-US" smtClean="0"/>
              <a:t>7/27/2022</a:t>
            </a:fld>
            <a:endParaRPr lang="en-US"/>
          </a:p>
        </p:txBody>
      </p:sp>
      <p:sp>
        <p:nvSpPr>
          <p:cNvPr id="5" name="Footer Placeholder 4">
            <a:extLst>
              <a:ext uri="{FF2B5EF4-FFF2-40B4-BE49-F238E27FC236}">
                <a16:creationId xmlns:a16="http://schemas.microsoft.com/office/drawing/2014/main" id="{E28BA701-0EAC-4425-AB92-84CEFBC01BB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C62161B-C144-4E76-B5FB-EF1408D2A27F}"/>
              </a:ext>
            </a:extLst>
          </p:cNvPr>
          <p:cNvSpPr>
            <a:spLocks noGrp="1"/>
          </p:cNvSpPr>
          <p:nvPr>
            <p:ph type="sldNum" sz="quarter" idx="12"/>
          </p:nvPr>
        </p:nvSpPr>
        <p:spPr/>
        <p:txBody>
          <a:bodyPr/>
          <a:lstStyle/>
          <a:p>
            <a:fld id="{8D53C0FF-9B0D-4EC1-8084-3D99CD073538}" type="slidenum">
              <a:rPr lang="en-US" smtClean="0"/>
              <a:t>‹#›</a:t>
            </a:fld>
            <a:endParaRPr lang="en-US"/>
          </a:p>
        </p:txBody>
      </p:sp>
    </p:spTree>
    <p:extLst>
      <p:ext uri="{BB962C8B-B14F-4D97-AF65-F5344CB8AC3E}">
        <p14:creationId xmlns:p14="http://schemas.microsoft.com/office/powerpoint/2010/main" val="14753510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9984A8-F213-4484-978C-961015E57A3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BB1A80F-98E4-445C-BA74-50CB0C1C64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CB29EC9-AFD3-4D7A-A730-0E425D33D92E}"/>
              </a:ext>
            </a:extLst>
          </p:cNvPr>
          <p:cNvSpPr>
            <a:spLocks noGrp="1"/>
          </p:cNvSpPr>
          <p:nvPr>
            <p:ph type="dt" sz="half" idx="10"/>
          </p:nvPr>
        </p:nvSpPr>
        <p:spPr/>
        <p:txBody>
          <a:bodyPr/>
          <a:lstStyle/>
          <a:p>
            <a:fld id="{2416BCE2-CC50-4AB3-BFB4-C28CE9BEED35}" type="datetimeFigureOut">
              <a:rPr lang="en-US" smtClean="0"/>
              <a:t>7/27/2022</a:t>
            </a:fld>
            <a:endParaRPr lang="en-US"/>
          </a:p>
        </p:txBody>
      </p:sp>
      <p:sp>
        <p:nvSpPr>
          <p:cNvPr id="5" name="Footer Placeholder 4">
            <a:extLst>
              <a:ext uri="{FF2B5EF4-FFF2-40B4-BE49-F238E27FC236}">
                <a16:creationId xmlns:a16="http://schemas.microsoft.com/office/drawing/2014/main" id="{26CEA969-080B-427C-A00B-FE63201FE9E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5A2F3A2-7AB7-460C-B996-49D3979BD6ED}"/>
              </a:ext>
            </a:extLst>
          </p:cNvPr>
          <p:cNvSpPr>
            <a:spLocks noGrp="1"/>
          </p:cNvSpPr>
          <p:nvPr>
            <p:ph type="sldNum" sz="quarter" idx="12"/>
          </p:nvPr>
        </p:nvSpPr>
        <p:spPr/>
        <p:txBody>
          <a:bodyPr/>
          <a:lstStyle/>
          <a:p>
            <a:fld id="{8D53C0FF-9B0D-4EC1-8084-3D99CD073538}" type="slidenum">
              <a:rPr lang="en-US" smtClean="0"/>
              <a:t>‹#›</a:t>
            </a:fld>
            <a:endParaRPr lang="en-US"/>
          </a:p>
        </p:txBody>
      </p:sp>
    </p:spTree>
    <p:extLst>
      <p:ext uri="{BB962C8B-B14F-4D97-AF65-F5344CB8AC3E}">
        <p14:creationId xmlns:p14="http://schemas.microsoft.com/office/powerpoint/2010/main" val="31540695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36972-94E9-40F7-8C87-338653061D6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FF2EE22-A0CE-4212-A16F-D9C7B619B2C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D0CEF39-BF59-411F-99AB-4AF51EA53E0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C9071E3-F34E-4A6F-82BF-7F9D0FBEDAAE}"/>
              </a:ext>
            </a:extLst>
          </p:cNvPr>
          <p:cNvSpPr>
            <a:spLocks noGrp="1"/>
          </p:cNvSpPr>
          <p:nvPr>
            <p:ph type="dt" sz="half" idx="10"/>
          </p:nvPr>
        </p:nvSpPr>
        <p:spPr/>
        <p:txBody>
          <a:bodyPr/>
          <a:lstStyle/>
          <a:p>
            <a:fld id="{2416BCE2-CC50-4AB3-BFB4-C28CE9BEED35}" type="datetimeFigureOut">
              <a:rPr lang="en-US" smtClean="0"/>
              <a:t>7/27/2022</a:t>
            </a:fld>
            <a:endParaRPr lang="en-US"/>
          </a:p>
        </p:txBody>
      </p:sp>
      <p:sp>
        <p:nvSpPr>
          <p:cNvPr id="6" name="Footer Placeholder 5">
            <a:extLst>
              <a:ext uri="{FF2B5EF4-FFF2-40B4-BE49-F238E27FC236}">
                <a16:creationId xmlns:a16="http://schemas.microsoft.com/office/drawing/2014/main" id="{1AD10FB1-6B1C-4522-A8C7-7BC42C6F7AF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6CC7F36-7FB9-49C5-BD9B-974E60AC71DE}"/>
              </a:ext>
            </a:extLst>
          </p:cNvPr>
          <p:cNvSpPr>
            <a:spLocks noGrp="1"/>
          </p:cNvSpPr>
          <p:nvPr>
            <p:ph type="sldNum" sz="quarter" idx="12"/>
          </p:nvPr>
        </p:nvSpPr>
        <p:spPr/>
        <p:txBody>
          <a:bodyPr/>
          <a:lstStyle/>
          <a:p>
            <a:fld id="{8D53C0FF-9B0D-4EC1-8084-3D99CD073538}" type="slidenum">
              <a:rPr lang="en-US" smtClean="0"/>
              <a:t>‹#›</a:t>
            </a:fld>
            <a:endParaRPr lang="en-US"/>
          </a:p>
        </p:txBody>
      </p:sp>
    </p:spTree>
    <p:extLst>
      <p:ext uri="{BB962C8B-B14F-4D97-AF65-F5344CB8AC3E}">
        <p14:creationId xmlns:p14="http://schemas.microsoft.com/office/powerpoint/2010/main" val="26257321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BDEDD6-B8DA-4CE0-BCDF-F426EEE2BDA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F84895B-9395-428E-8979-F6741D1D045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013F3DD-6113-4715-AE52-AA92EF7DB68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B12F825-9436-4F64-AB8B-FFFFE08DDF9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69305D6-0C7D-45A4-BEDD-BDBCDFB1280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F0DE6D3-B527-410B-A1DD-A37996005441}"/>
              </a:ext>
            </a:extLst>
          </p:cNvPr>
          <p:cNvSpPr>
            <a:spLocks noGrp="1"/>
          </p:cNvSpPr>
          <p:nvPr>
            <p:ph type="dt" sz="half" idx="10"/>
          </p:nvPr>
        </p:nvSpPr>
        <p:spPr/>
        <p:txBody>
          <a:bodyPr/>
          <a:lstStyle/>
          <a:p>
            <a:fld id="{2416BCE2-CC50-4AB3-BFB4-C28CE9BEED35}" type="datetimeFigureOut">
              <a:rPr lang="en-US" smtClean="0"/>
              <a:t>7/27/2022</a:t>
            </a:fld>
            <a:endParaRPr lang="en-US"/>
          </a:p>
        </p:txBody>
      </p:sp>
      <p:sp>
        <p:nvSpPr>
          <p:cNvPr id="8" name="Footer Placeholder 7">
            <a:extLst>
              <a:ext uri="{FF2B5EF4-FFF2-40B4-BE49-F238E27FC236}">
                <a16:creationId xmlns:a16="http://schemas.microsoft.com/office/drawing/2014/main" id="{2C2C6594-B009-4990-A9FE-B4557D47E74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124D792-E21F-488B-AD9A-D2091EB27A2A}"/>
              </a:ext>
            </a:extLst>
          </p:cNvPr>
          <p:cNvSpPr>
            <a:spLocks noGrp="1"/>
          </p:cNvSpPr>
          <p:nvPr>
            <p:ph type="sldNum" sz="quarter" idx="12"/>
          </p:nvPr>
        </p:nvSpPr>
        <p:spPr/>
        <p:txBody>
          <a:bodyPr/>
          <a:lstStyle/>
          <a:p>
            <a:fld id="{8D53C0FF-9B0D-4EC1-8084-3D99CD073538}" type="slidenum">
              <a:rPr lang="en-US" smtClean="0"/>
              <a:t>‹#›</a:t>
            </a:fld>
            <a:endParaRPr lang="en-US"/>
          </a:p>
        </p:txBody>
      </p:sp>
    </p:spTree>
    <p:extLst>
      <p:ext uri="{BB962C8B-B14F-4D97-AF65-F5344CB8AC3E}">
        <p14:creationId xmlns:p14="http://schemas.microsoft.com/office/powerpoint/2010/main" val="9447456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7DD3F5-54AB-4E18-B6D5-9C3A79DA24A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A2CB79D-2D5D-40D7-A868-8B2343A6D60D}"/>
              </a:ext>
            </a:extLst>
          </p:cNvPr>
          <p:cNvSpPr>
            <a:spLocks noGrp="1"/>
          </p:cNvSpPr>
          <p:nvPr>
            <p:ph type="dt" sz="half" idx="10"/>
          </p:nvPr>
        </p:nvSpPr>
        <p:spPr/>
        <p:txBody>
          <a:bodyPr/>
          <a:lstStyle/>
          <a:p>
            <a:fld id="{2416BCE2-CC50-4AB3-BFB4-C28CE9BEED35}" type="datetimeFigureOut">
              <a:rPr lang="en-US" smtClean="0"/>
              <a:t>7/27/2022</a:t>
            </a:fld>
            <a:endParaRPr lang="en-US"/>
          </a:p>
        </p:txBody>
      </p:sp>
      <p:sp>
        <p:nvSpPr>
          <p:cNvPr id="4" name="Footer Placeholder 3">
            <a:extLst>
              <a:ext uri="{FF2B5EF4-FFF2-40B4-BE49-F238E27FC236}">
                <a16:creationId xmlns:a16="http://schemas.microsoft.com/office/drawing/2014/main" id="{A8CE5F1E-68C1-4B68-8C25-3CE072A5D46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669AAC1-41DE-48EA-87B8-A4B6D04A47CD}"/>
              </a:ext>
            </a:extLst>
          </p:cNvPr>
          <p:cNvSpPr>
            <a:spLocks noGrp="1"/>
          </p:cNvSpPr>
          <p:nvPr>
            <p:ph type="sldNum" sz="quarter" idx="12"/>
          </p:nvPr>
        </p:nvSpPr>
        <p:spPr/>
        <p:txBody>
          <a:bodyPr/>
          <a:lstStyle/>
          <a:p>
            <a:fld id="{8D53C0FF-9B0D-4EC1-8084-3D99CD073538}" type="slidenum">
              <a:rPr lang="en-US" smtClean="0"/>
              <a:t>‹#›</a:t>
            </a:fld>
            <a:endParaRPr lang="en-US"/>
          </a:p>
        </p:txBody>
      </p:sp>
    </p:spTree>
    <p:extLst>
      <p:ext uri="{BB962C8B-B14F-4D97-AF65-F5344CB8AC3E}">
        <p14:creationId xmlns:p14="http://schemas.microsoft.com/office/powerpoint/2010/main" val="29069390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BC50920-3E88-4B68-A51B-825DC5C1B7A3}"/>
              </a:ext>
            </a:extLst>
          </p:cNvPr>
          <p:cNvSpPr>
            <a:spLocks noGrp="1"/>
          </p:cNvSpPr>
          <p:nvPr>
            <p:ph type="dt" sz="half" idx="10"/>
          </p:nvPr>
        </p:nvSpPr>
        <p:spPr/>
        <p:txBody>
          <a:bodyPr/>
          <a:lstStyle/>
          <a:p>
            <a:fld id="{2416BCE2-CC50-4AB3-BFB4-C28CE9BEED35}" type="datetimeFigureOut">
              <a:rPr lang="en-US" smtClean="0"/>
              <a:t>7/27/2022</a:t>
            </a:fld>
            <a:endParaRPr lang="en-US"/>
          </a:p>
        </p:txBody>
      </p:sp>
      <p:sp>
        <p:nvSpPr>
          <p:cNvPr id="3" name="Footer Placeholder 2">
            <a:extLst>
              <a:ext uri="{FF2B5EF4-FFF2-40B4-BE49-F238E27FC236}">
                <a16:creationId xmlns:a16="http://schemas.microsoft.com/office/drawing/2014/main" id="{05B86106-C774-4840-8248-75295B8EC40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8C5C147-D05D-487F-8FA1-AC77250219F8}"/>
              </a:ext>
            </a:extLst>
          </p:cNvPr>
          <p:cNvSpPr>
            <a:spLocks noGrp="1"/>
          </p:cNvSpPr>
          <p:nvPr>
            <p:ph type="sldNum" sz="quarter" idx="12"/>
          </p:nvPr>
        </p:nvSpPr>
        <p:spPr/>
        <p:txBody>
          <a:bodyPr/>
          <a:lstStyle/>
          <a:p>
            <a:fld id="{8D53C0FF-9B0D-4EC1-8084-3D99CD073538}" type="slidenum">
              <a:rPr lang="en-US" smtClean="0"/>
              <a:t>‹#›</a:t>
            </a:fld>
            <a:endParaRPr lang="en-US"/>
          </a:p>
        </p:txBody>
      </p:sp>
    </p:spTree>
    <p:extLst>
      <p:ext uri="{BB962C8B-B14F-4D97-AF65-F5344CB8AC3E}">
        <p14:creationId xmlns:p14="http://schemas.microsoft.com/office/powerpoint/2010/main" val="25578006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8C354A-8C9F-421B-8D6E-76E8017919B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C5DEC9F-2B9A-49D0-A808-3EE6446E494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6D8CE9C-BE18-477B-BDDA-727000A5F0B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E0966AF-4957-4128-B3C3-7D7AB92DF87E}"/>
              </a:ext>
            </a:extLst>
          </p:cNvPr>
          <p:cNvSpPr>
            <a:spLocks noGrp="1"/>
          </p:cNvSpPr>
          <p:nvPr>
            <p:ph type="dt" sz="half" idx="10"/>
          </p:nvPr>
        </p:nvSpPr>
        <p:spPr/>
        <p:txBody>
          <a:bodyPr/>
          <a:lstStyle/>
          <a:p>
            <a:fld id="{2416BCE2-CC50-4AB3-BFB4-C28CE9BEED35}" type="datetimeFigureOut">
              <a:rPr lang="en-US" smtClean="0"/>
              <a:t>7/27/2022</a:t>
            </a:fld>
            <a:endParaRPr lang="en-US"/>
          </a:p>
        </p:txBody>
      </p:sp>
      <p:sp>
        <p:nvSpPr>
          <p:cNvPr id="6" name="Footer Placeholder 5">
            <a:extLst>
              <a:ext uri="{FF2B5EF4-FFF2-40B4-BE49-F238E27FC236}">
                <a16:creationId xmlns:a16="http://schemas.microsoft.com/office/drawing/2014/main" id="{DEE59079-A5E2-416C-8271-2FAF8C5F27C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DE4D8E4-8072-48B0-B24A-E7BDE7567D4B}"/>
              </a:ext>
            </a:extLst>
          </p:cNvPr>
          <p:cNvSpPr>
            <a:spLocks noGrp="1"/>
          </p:cNvSpPr>
          <p:nvPr>
            <p:ph type="sldNum" sz="quarter" idx="12"/>
          </p:nvPr>
        </p:nvSpPr>
        <p:spPr/>
        <p:txBody>
          <a:bodyPr/>
          <a:lstStyle/>
          <a:p>
            <a:fld id="{8D53C0FF-9B0D-4EC1-8084-3D99CD073538}" type="slidenum">
              <a:rPr lang="en-US" smtClean="0"/>
              <a:t>‹#›</a:t>
            </a:fld>
            <a:endParaRPr lang="en-US"/>
          </a:p>
        </p:txBody>
      </p:sp>
    </p:spTree>
    <p:extLst>
      <p:ext uri="{BB962C8B-B14F-4D97-AF65-F5344CB8AC3E}">
        <p14:creationId xmlns:p14="http://schemas.microsoft.com/office/powerpoint/2010/main" val="9880565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AB11C-4F0A-490D-BD6B-6ADFC8F7775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4CF1BC8-229E-41B6-994A-EE8F879390C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6FCF451-DEAC-43C4-8693-C20662E51A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2695912-AB04-40E9-8027-F2826C444BE6}"/>
              </a:ext>
            </a:extLst>
          </p:cNvPr>
          <p:cNvSpPr>
            <a:spLocks noGrp="1"/>
          </p:cNvSpPr>
          <p:nvPr>
            <p:ph type="dt" sz="half" idx="10"/>
          </p:nvPr>
        </p:nvSpPr>
        <p:spPr/>
        <p:txBody>
          <a:bodyPr/>
          <a:lstStyle/>
          <a:p>
            <a:fld id="{2416BCE2-CC50-4AB3-BFB4-C28CE9BEED35}" type="datetimeFigureOut">
              <a:rPr lang="en-US" smtClean="0"/>
              <a:t>7/27/2022</a:t>
            </a:fld>
            <a:endParaRPr lang="en-US"/>
          </a:p>
        </p:txBody>
      </p:sp>
      <p:sp>
        <p:nvSpPr>
          <p:cNvPr id="6" name="Footer Placeholder 5">
            <a:extLst>
              <a:ext uri="{FF2B5EF4-FFF2-40B4-BE49-F238E27FC236}">
                <a16:creationId xmlns:a16="http://schemas.microsoft.com/office/drawing/2014/main" id="{861F3247-8A06-4E2E-8D2A-67917A6E60B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0647337-8EAC-4578-AAFD-8794F9145D21}"/>
              </a:ext>
            </a:extLst>
          </p:cNvPr>
          <p:cNvSpPr>
            <a:spLocks noGrp="1"/>
          </p:cNvSpPr>
          <p:nvPr>
            <p:ph type="sldNum" sz="quarter" idx="12"/>
          </p:nvPr>
        </p:nvSpPr>
        <p:spPr/>
        <p:txBody>
          <a:bodyPr/>
          <a:lstStyle/>
          <a:p>
            <a:fld id="{8D53C0FF-9B0D-4EC1-8084-3D99CD073538}" type="slidenum">
              <a:rPr lang="en-US" smtClean="0"/>
              <a:t>‹#›</a:t>
            </a:fld>
            <a:endParaRPr lang="en-US"/>
          </a:p>
        </p:txBody>
      </p:sp>
    </p:spTree>
    <p:extLst>
      <p:ext uri="{BB962C8B-B14F-4D97-AF65-F5344CB8AC3E}">
        <p14:creationId xmlns:p14="http://schemas.microsoft.com/office/powerpoint/2010/main" val="42134794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CDC06D-455D-41BF-8E31-9C2931970E4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A5508D7-ED90-4B8B-8242-4078BE40C5D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F26C4D2-4F47-49E3-9486-1A33FDD9BDAD}"/>
              </a:ext>
            </a:extLst>
          </p:cNvPr>
          <p:cNvSpPr>
            <a:spLocks noGrp="1"/>
          </p:cNvSpPr>
          <p:nvPr>
            <p:ph type="dt" sz="half" idx="10"/>
          </p:nvPr>
        </p:nvSpPr>
        <p:spPr/>
        <p:txBody>
          <a:bodyPr/>
          <a:lstStyle/>
          <a:p>
            <a:fld id="{2416BCE2-CC50-4AB3-BFB4-C28CE9BEED35}" type="datetimeFigureOut">
              <a:rPr lang="en-US" smtClean="0"/>
              <a:t>7/27/2022</a:t>
            </a:fld>
            <a:endParaRPr lang="en-US"/>
          </a:p>
        </p:txBody>
      </p:sp>
      <p:sp>
        <p:nvSpPr>
          <p:cNvPr id="5" name="Footer Placeholder 4">
            <a:extLst>
              <a:ext uri="{FF2B5EF4-FFF2-40B4-BE49-F238E27FC236}">
                <a16:creationId xmlns:a16="http://schemas.microsoft.com/office/drawing/2014/main" id="{889423A5-57A3-4BCB-8A6F-8DC02E65F60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2C0E893-AB3E-439C-9275-4875F465A49F}"/>
              </a:ext>
            </a:extLst>
          </p:cNvPr>
          <p:cNvSpPr>
            <a:spLocks noGrp="1"/>
          </p:cNvSpPr>
          <p:nvPr>
            <p:ph type="sldNum" sz="quarter" idx="12"/>
          </p:nvPr>
        </p:nvSpPr>
        <p:spPr/>
        <p:txBody>
          <a:bodyPr/>
          <a:lstStyle/>
          <a:p>
            <a:fld id="{8D53C0FF-9B0D-4EC1-8084-3D99CD073538}" type="slidenum">
              <a:rPr lang="en-US" smtClean="0"/>
              <a:t>‹#›</a:t>
            </a:fld>
            <a:endParaRPr lang="en-US"/>
          </a:p>
        </p:txBody>
      </p:sp>
    </p:spTree>
    <p:extLst>
      <p:ext uri="{BB962C8B-B14F-4D97-AF65-F5344CB8AC3E}">
        <p14:creationId xmlns:p14="http://schemas.microsoft.com/office/powerpoint/2010/main" val="423187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05C3086-0814-402B-A6E1-6142C095E91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61FB19B-16C3-45C4-BD35-3B2072AAE3E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52A6933-9590-416B-B8B3-EF839CAA8160}"/>
              </a:ext>
            </a:extLst>
          </p:cNvPr>
          <p:cNvSpPr>
            <a:spLocks noGrp="1"/>
          </p:cNvSpPr>
          <p:nvPr>
            <p:ph type="dt" sz="half" idx="10"/>
          </p:nvPr>
        </p:nvSpPr>
        <p:spPr/>
        <p:txBody>
          <a:bodyPr/>
          <a:lstStyle/>
          <a:p>
            <a:fld id="{2416BCE2-CC50-4AB3-BFB4-C28CE9BEED35}" type="datetimeFigureOut">
              <a:rPr lang="en-US" smtClean="0"/>
              <a:t>7/27/2022</a:t>
            </a:fld>
            <a:endParaRPr lang="en-US"/>
          </a:p>
        </p:txBody>
      </p:sp>
      <p:sp>
        <p:nvSpPr>
          <p:cNvPr id="5" name="Footer Placeholder 4">
            <a:extLst>
              <a:ext uri="{FF2B5EF4-FFF2-40B4-BE49-F238E27FC236}">
                <a16:creationId xmlns:a16="http://schemas.microsoft.com/office/drawing/2014/main" id="{77F5C33A-BE76-4F36-B88F-1FE1A93AC9C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CB00BF4-B095-4E37-8521-35CBA513C3A5}"/>
              </a:ext>
            </a:extLst>
          </p:cNvPr>
          <p:cNvSpPr>
            <a:spLocks noGrp="1"/>
          </p:cNvSpPr>
          <p:nvPr>
            <p:ph type="sldNum" sz="quarter" idx="12"/>
          </p:nvPr>
        </p:nvSpPr>
        <p:spPr/>
        <p:txBody>
          <a:bodyPr/>
          <a:lstStyle/>
          <a:p>
            <a:fld id="{8D53C0FF-9B0D-4EC1-8084-3D99CD073538}" type="slidenum">
              <a:rPr lang="en-US" smtClean="0"/>
              <a:t>‹#›</a:t>
            </a:fld>
            <a:endParaRPr lang="en-US"/>
          </a:p>
        </p:txBody>
      </p:sp>
    </p:spTree>
    <p:extLst>
      <p:ext uri="{BB962C8B-B14F-4D97-AF65-F5344CB8AC3E}">
        <p14:creationId xmlns:p14="http://schemas.microsoft.com/office/powerpoint/2010/main" val="31978764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E524990-D092-4A87-8B4C-851C29EAC93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8253ECE-5213-430A-8792-167A1B2EA70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A7D04D1-E5D1-417C-A5CF-2294BA9A2C5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16BCE2-CC50-4AB3-BFB4-C28CE9BEED35}" type="datetimeFigureOut">
              <a:rPr lang="en-US" smtClean="0"/>
              <a:t>7/27/2022</a:t>
            </a:fld>
            <a:endParaRPr lang="en-US"/>
          </a:p>
        </p:txBody>
      </p:sp>
      <p:sp>
        <p:nvSpPr>
          <p:cNvPr id="5" name="Footer Placeholder 4">
            <a:extLst>
              <a:ext uri="{FF2B5EF4-FFF2-40B4-BE49-F238E27FC236}">
                <a16:creationId xmlns:a16="http://schemas.microsoft.com/office/drawing/2014/main" id="{6DD6C26E-5C78-47DB-8CB8-B897AFB934D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598B019-823E-4146-813C-02D97D682BA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D53C0FF-9B0D-4EC1-8084-3D99CD073538}" type="slidenum">
              <a:rPr lang="en-US" smtClean="0"/>
              <a:t>‹#›</a:t>
            </a:fld>
            <a:endParaRPr lang="en-US"/>
          </a:p>
        </p:txBody>
      </p:sp>
    </p:spTree>
    <p:extLst>
      <p:ext uri="{BB962C8B-B14F-4D97-AF65-F5344CB8AC3E}">
        <p14:creationId xmlns:p14="http://schemas.microsoft.com/office/powerpoint/2010/main" val="29814008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oleObject" Target="../embeddings/oleObject1.bin"/><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opac.library.csupomona.edu/search/cHF5549+.A866+2002/chf+5549+a866+2002/-5,-1,,E/browse"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B10427-8B24-4F89-8038-1A2E0D930B97}"/>
              </a:ext>
            </a:extLst>
          </p:cNvPr>
          <p:cNvSpPr>
            <a:spLocks noGrp="1"/>
          </p:cNvSpPr>
          <p:nvPr>
            <p:ph type="ctrTitle"/>
          </p:nvPr>
        </p:nvSpPr>
        <p:spPr>
          <a:xfrm>
            <a:off x="1744394" y="112542"/>
            <a:ext cx="7863840" cy="4867420"/>
          </a:xfrm>
        </p:spPr>
        <p:txBody>
          <a:bodyPr>
            <a:noAutofit/>
          </a:bodyPr>
          <a:lstStyle/>
          <a:p>
            <a:br>
              <a:rPr lang="en-US" sz="3200" b="1" dirty="0">
                <a:latin typeface="Arial" panose="020B0604020202020204" pitchFamily="34" charset="0"/>
                <a:cs typeface="Arial" panose="020B0604020202020204" pitchFamily="34" charset="0"/>
              </a:rPr>
            </a:br>
            <a:br>
              <a:rPr lang="en-US" sz="3200" b="1" dirty="0">
                <a:latin typeface="Arial" panose="020B0604020202020204" pitchFamily="34" charset="0"/>
                <a:cs typeface="Arial" panose="020B0604020202020204" pitchFamily="34" charset="0"/>
              </a:rPr>
            </a:br>
            <a:br>
              <a:rPr lang="en-US" sz="3200" b="1" dirty="0">
                <a:latin typeface="Arial" panose="020B0604020202020204" pitchFamily="34" charset="0"/>
                <a:cs typeface="Arial" panose="020B0604020202020204" pitchFamily="34" charset="0"/>
              </a:rPr>
            </a:br>
            <a:br>
              <a:rPr lang="en-US" sz="3200" b="1" dirty="0">
                <a:latin typeface="Arial" panose="020B0604020202020204" pitchFamily="34" charset="0"/>
                <a:cs typeface="Arial" panose="020B0604020202020204" pitchFamily="34" charset="0"/>
              </a:rPr>
            </a:br>
            <a:br>
              <a:rPr lang="en-US" sz="3200" b="1" dirty="0">
                <a:latin typeface="Arial" panose="020B0604020202020204" pitchFamily="34" charset="0"/>
                <a:cs typeface="Arial" panose="020B0604020202020204" pitchFamily="34" charset="0"/>
              </a:rPr>
            </a:br>
            <a:br>
              <a:rPr lang="en-US" sz="3200" b="1" dirty="0">
                <a:latin typeface="Arial" panose="020B0604020202020204" pitchFamily="34" charset="0"/>
                <a:cs typeface="Arial" panose="020B0604020202020204" pitchFamily="34" charset="0"/>
              </a:rPr>
            </a:br>
            <a:br>
              <a:rPr lang="en-US" sz="3200" b="1" dirty="0">
                <a:latin typeface="Arial" panose="020B0604020202020204" pitchFamily="34" charset="0"/>
                <a:cs typeface="Arial" panose="020B0604020202020204" pitchFamily="34" charset="0"/>
              </a:rPr>
            </a:br>
            <a:br>
              <a:rPr lang="en-US" sz="3200" b="1" dirty="0">
                <a:latin typeface="Arial" panose="020B0604020202020204" pitchFamily="34" charset="0"/>
                <a:cs typeface="Arial" panose="020B0604020202020204" pitchFamily="34" charset="0"/>
              </a:rPr>
            </a:br>
            <a:br>
              <a:rPr lang="en-US" sz="3200" b="1" dirty="0">
                <a:latin typeface="Arial" panose="020B0604020202020204" pitchFamily="34" charset="0"/>
                <a:cs typeface="Arial" panose="020B0604020202020204" pitchFamily="34" charset="0"/>
              </a:rPr>
            </a:br>
            <a:br>
              <a:rPr lang="en-US" sz="3200" b="1" dirty="0">
                <a:latin typeface="Arial" panose="020B0604020202020204" pitchFamily="34" charset="0"/>
                <a:cs typeface="Arial" panose="020B0604020202020204" pitchFamily="34" charset="0"/>
              </a:rPr>
            </a:br>
            <a:br>
              <a:rPr lang="en-US" sz="3200" b="1" dirty="0">
                <a:latin typeface="Arial" panose="020B0604020202020204" pitchFamily="34" charset="0"/>
                <a:cs typeface="Arial" panose="020B0604020202020204" pitchFamily="34" charset="0"/>
              </a:rPr>
            </a:br>
            <a:br>
              <a:rPr lang="en-US" sz="3200" b="1" dirty="0">
                <a:latin typeface="Arial" panose="020B0604020202020204" pitchFamily="34" charset="0"/>
                <a:cs typeface="Arial" panose="020B0604020202020204" pitchFamily="34" charset="0"/>
              </a:rPr>
            </a:br>
            <a:br>
              <a:rPr lang="en-US" sz="3200" b="1" dirty="0">
                <a:latin typeface="Arial" panose="020B0604020202020204" pitchFamily="34" charset="0"/>
                <a:cs typeface="Arial" panose="020B0604020202020204" pitchFamily="34" charset="0"/>
              </a:rPr>
            </a:br>
            <a:br>
              <a:rPr lang="en-US" sz="3200" b="1" dirty="0">
                <a:latin typeface="Arial" panose="020B0604020202020204" pitchFamily="34" charset="0"/>
                <a:cs typeface="Arial" panose="020B0604020202020204" pitchFamily="34" charset="0"/>
              </a:rPr>
            </a:br>
            <a:br>
              <a:rPr lang="en-US" sz="3200" b="1" dirty="0">
                <a:latin typeface="Arial" panose="020B0604020202020204" pitchFamily="34" charset="0"/>
                <a:cs typeface="Arial" panose="020B0604020202020204" pitchFamily="34" charset="0"/>
              </a:rPr>
            </a:br>
            <a:br>
              <a:rPr lang="en-US" sz="3200" b="1" dirty="0">
                <a:latin typeface="Arial" panose="020B0604020202020204" pitchFamily="34" charset="0"/>
                <a:cs typeface="Arial" panose="020B0604020202020204" pitchFamily="34" charset="0"/>
              </a:rPr>
            </a:br>
            <a:br>
              <a:rPr lang="en-US" sz="3200" b="1" dirty="0">
                <a:latin typeface="Arial" panose="020B0604020202020204" pitchFamily="34" charset="0"/>
                <a:cs typeface="Arial" panose="020B0604020202020204" pitchFamily="34" charset="0"/>
              </a:rPr>
            </a:br>
            <a:br>
              <a:rPr lang="en-US" sz="3200" b="1" dirty="0">
                <a:latin typeface="Arial" panose="020B0604020202020204" pitchFamily="34" charset="0"/>
                <a:cs typeface="Arial" panose="020B0604020202020204" pitchFamily="34" charset="0"/>
              </a:rPr>
            </a:br>
            <a:br>
              <a:rPr lang="en-US" sz="3200" b="1" dirty="0">
                <a:latin typeface="Arial" panose="020B0604020202020204" pitchFamily="34" charset="0"/>
                <a:cs typeface="Arial" panose="020B0604020202020204" pitchFamily="34" charset="0"/>
              </a:rPr>
            </a:br>
            <a:br>
              <a:rPr lang="en-US" sz="3200" b="1" dirty="0">
                <a:latin typeface="Arial" panose="020B0604020202020204" pitchFamily="34" charset="0"/>
                <a:cs typeface="Arial" panose="020B0604020202020204" pitchFamily="34" charset="0"/>
              </a:rPr>
            </a:br>
            <a:br>
              <a:rPr lang="en-US" sz="3200" b="1" dirty="0">
                <a:latin typeface="Arial" panose="020B0604020202020204" pitchFamily="34" charset="0"/>
                <a:cs typeface="Arial" panose="020B0604020202020204" pitchFamily="34" charset="0"/>
              </a:rPr>
            </a:br>
            <a:br>
              <a:rPr lang="en-US" sz="3200" b="1" dirty="0">
                <a:latin typeface="Arial" panose="020B0604020202020204" pitchFamily="34" charset="0"/>
                <a:cs typeface="Arial" panose="020B0604020202020204" pitchFamily="34" charset="0"/>
              </a:rPr>
            </a:br>
            <a:br>
              <a:rPr lang="en-US" sz="3200" b="1" dirty="0">
                <a:latin typeface="Arial" panose="020B0604020202020204" pitchFamily="34" charset="0"/>
                <a:cs typeface="Arial" panose="020B0604020202020204" pitchFamily="34" charset="0"/>
              </a:rPr>
            </a:br>
            <a:br>
              <a:rPr lang="en-US" sz="3200" b="1" dirty="0">
                <a:latin typeface="Arial" panose="020B0604020202020204" pitchFamily="34" charset="0"/>
                <a:cs typeface="Arial" panose="020B0604020202020204" pitchFamily="34" charset="0"/>
              </a:rPr>
            </a:br>
            <a:r>
              <a:rPr lang="en-US" sz="3200" b="1" dirty="0">
                <a:latin typeface="Arial" panose="020B0604020202020204" pitchFamily="34" charset="0"/>
                <a:cs typeface="Arial" panose="020B0604020202020204" pitchFamily="34" charset="0"/>
              </a:rPr>
              <a:t>University of Wales Trinity Saint David </a:t>
            </a:r>
            <a:br>
              <a:rPr lang="en-US" sz="3200" b="1" dirty="0">
                <a:latin typeface="Arial" panose="020B0604020202020204" pitchFamily="34" charset="0"/>
                <a:cs typeface="Arial" panose="020B0604020202020204" pitchFamily="34" charset="0"/>
              </a:rPr>
            </a:br>
            <a:r>
              <a:rPr lang="en-US" sz="3200" b="1" dirty="0">
                <a:latin typeface="Arial" panose="020B0604020202020204" pitchFamily="34" charset="0"/>
                <a:cs typeface="Arial" panose="020B0604020202020204" pitchFamily="34" charset="0"/>
              </a:rPr>
              <a:t>Leadership and Management Skills for the Workplace</a:t>
            </a:r>
            <a:br>
              <a:rPr lang="en-US" sz="3200" b="1" dirty="0">
                <a:latin typeface="Arial" panose="020B0604020202020204" pitchFamily="34" charset="0"/>
                <a:cs typeface="Arial" panose="020B0604020202020204" pitchFamily="34" charset="0"/>
              </a:rPr>
            </a:br>
            <a:br>
              <a:rPr lang="en-US" sz="3200" b="1" dirty="0">
                <a:latin typeface="Arial" panose="020B0604020202020204" pitchFamily="34" charset="0"/>
                <a:cs typeface="Arial" panose="020B0604020202020204" pitchFamily="34" charset="0"/>
              </a:rPr>
            </a:br>
            <a:r>
              <a:rPr lang="en-US" sz="3200" b="1" dirty="0">
                <a:latin typeface="Arial" panose="020B0604020202020204" pitchFamily="34" charset="0"/>
                <a:cs typeface="Arial" panose="020B0604020202020204" pitchFamily="34" charset="0"/>
              </a:rPr>
              <a:t>Developing Relationships and Workplace achievement</a:t>
            </a:r>
            <a:br>
              <a:rPr lang="en-US" sz="3200" b="1" dirty="0">
                <a:latin typeface="Arial" panose="020B0604020202020204" pitchFamily="34" charset="0"/>
                <a:cs typeface="Arial" panose="020B0604020202020204" pitchFamily="34" charset="0"/>
              </a:rPr>
            </a:br>
            <a:br>
              <a:rPr lang="en-US" sz="3200" b="1" dirty="0">
                <a:latin typeface="Arial" panose="020B0604020202020204" pitchFamily="34" charset="0"/>
                <a:cs typeface="Arial" panose="020B0604020202020204" pitchFamily="34" charset="0"/>
              </a:rPr>
            </a:br>
            <a:r>
              <a:rPr lang="en-US" sz="3200" b="1" dirty="0">
                <a:latin typeface="Arial" panose="020B0604020202020204" pitchFamily="34" charset="0"/>
                <a:cs typeface="Arial" panose="020B0604020202020204" pitchFamily="34" charset="0"/>
              </a:rPr>
              <a:t>Training and Development needs for a HR officer.</a:t>
            </a:r>
            <a:br>
              <a:rPr lang="en-US" sz="3200" b="1" dirty="0">
                <a:latin typeface="Arial" panose="020B0604020202020204" pitchFamily="34" charset="0"/>
                <a:cs typeface="Arial" panose="020B0604020202020204" pitchFamily="34" charset="0"/>
              </a:rPr>
            </a:br>
            <a:r>
              <a:rPr lang="en-US" sz="3200" b="1" dirty="0">
                <a:latin typeface="Arial" panose="020B0604020202020204" pitchFamily="34" charset="0"/>
                <a:cs typeface="Arial" panose="020B0604020202020204" pitchFamily="34" charset="0"/>
              </a:rPr>
              <a:t> </a:t>
            </a:r>
            <a:br>
              <a:rPr lang="en-US" sz="3200" b="1" dirty="0">
                <a:latin typeface="Arial" panose="020B0604020202020204" pitchFamily="34" charset="0"/>
                <a:cs typeface="Arial" panose="020B0604020202020204" pitchFamily="34" charset="0"/>
              </a:rPr>
            </a:br>
            <a:endParaRPr lang="en-US" sz="3200" b="1"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7C42213-A52A-4F02-AD4F-704FBB8BF746}"/>
              </a:ext>
            </a:extLst>
          </p:cNvPr>
          <p:cNvSpPr>
            <a:spLocks noGrp="1"/>
          </p:cNvSpPr>
          <p:nvPr>
            <p:ph type="subTitle" idx="1"/>
          </p:nvPr>
        </p:nvSpPr>
        <p:spPr>
          <a:xfrm>
            <a:off x="1524000" y="3429000"/>
            <a:ext cx="9144000" cy="1056504"/>
          </a:xfrm>
        </p:spPr>
        <p:txBody>
          <a:bodyPr>
            <a:normAutofit fontScale="25000" lnSpcReduction="20000"/>
          </a:bodyPr>
          <a:lstStyle/>
          <a:p>
            <a:pPr algn="r"/>
            <a:endParaRPr lang="en-US" dirty="0">
              <a:latin typeface="Arial" panose="020B0604020202020204" pitchFamily="34" charset="0"/>
              <a:cs typeface="Arial" panose="020B0604020202020204" pitchFamily="34" charset="0"/>
            </a:endParaRPr>
          </a:p>
          <a:p>
            <a:pPr algn="r"/>
            <a:endParaRPr lang="en-US" dirty="0">
              <a:latin typeface="Arial" panose="020B0604020202020204" pitchFamily="34" charset="0"/>
              <a:cs typeface="Arial" panose="020B0604020202020204" pitchFamily="34" charset="0"/>
            </a:endParaRPr>
          </a:p>
          <a:p>
            <a:pPr algn="r"/>
            <a:r>
              <a:rPr lang="en-US" sz="8000" dirty="0">
                <a:latin typeface="Arial" panose="020B0604020202020204" pitchFamily="34" charset="0"/>
                <a:cs typeface="Arial" panose="020B0604020202020204" pitchFamily="34" charset="0"/>
              </a:rPr>
              <a:t>PRESENTED BY </a:t>
            </a:r>
          </a:p>
          <a:p>
            <a:pPr algn="r"/>
            <a:r>
              <a:rPr lang="en-US" sz="8000" dirty="0">
                <a:latin typeface="Arial" panose="020B0604020202020204" pitchFamily="34" charset="0"/>
                <a:cs typeface="Arial" panose="020B0604020202020204" pitchFamily="34" charset="0"/>
              </a:rPr>
              <a:t>OLAMIDE BOBBY ERINOSHO</a:t>
            </a:r>
          </a:p>
          <a:p>
            <a:pPr algn="r"/>
            <a:r>
              <a:rPr lang="en-US" sz="8000" dirty="0">
                <a:latin typeface="Arial" panose="020B0604020202020204" pitchFamily="34" charset="0"/>
                <a:cs typeface="Arial" panose="020B0604020202020204" pitchFamily="34" charset="0"/>
              </a:rPr>
              <a:t>Student I D -2008390</a:t>
            </a:r>
          </a:p>
          <a:p>
            <a:pPr algn="r"/>
            <a:r>
              <a:rPr lang="en-US" sz="8000" dirty="0">
                <a:latin typeface="Arial" panose="020B0604020202020204" pitchFamily="34" charset="0"/>
                <a:cs typeface="Arial" panose="020B0604020202020204" pitchFamily="34" charset="0"/>
              </a:rPr>
              <a:t>Lecturer Nishi </a:t>
            </a:r>
            <a:r>
              <a:rPr lang="en-US" sz="8000" dirty="0" err="1">
                <a:latin typeface="Arial" panose="020B0604020202020204" pitchFamily="34" charset="0"/>
                <a:cs typeface="Arial" panose="020B0604020202020204" pitchFamily="34" charset="0"/>
              </a:rPr>
              <a:t>Ramsurrun</a:t>
            </a:r>
            <a:endParaRPr lang="en-US" sz="8000" dirty="0">
              <a:latin typeface="Arial" panose="020B0604020202020204" pitchFamily="34" charset="0"/>
              <a:cs typeface="Arial" panose="020B0604020202020204" pitchFamily="34" charset="0"/>
            </a:endParaRPr>
          </a:p>
          <a:p>
            <a:pPr algn="r"/>
            <a:r>
              <a:rPr lang="en-US" sz="8000" dirty="0">
                <a:latin typeface="Arial" panose="020B0604020202020204" pitchFamily="34" charset="0"/>
                <a:cs typeface="Arial" panose="020B0604020202020204" pitchFamily="34" charset="0"/>
              </a:rPr>
              <a:t>Course Code – BMSW5102</a:t>
            </a:r>
          </a:p>
          <a:p>
            <a:endParaRPr lang="en-US" dirty="0"/>
          </a:p>
        </p:txBody>
      </p:sp>
      <p:sp>
        <p:nvSpPr>
          <p:cNvPr id="5" name="TextBox 4">
            <a:extLst>
              <a:ext uri="{FF2B5EF4-FFF2-40B4-BE49-F238E27FC236}">
                <a16:creationId xmlns:a16="http://schemas.microsoft.com/office/drawing/2014/main" id="{38D8689E-3160-413F-9EEC-1E78331EB215}"/>
              </a:ext>
            </a:extLst>
          </p:cNvPr>
          <p:cNvSpPr txBox="1"/>
          <p:nvPr/>
        </p:nvSpPr>
        <p:spPr>
          <a:xfrm>
            <a:off x="477077" y="4485504"/>
            <a:ext cx="2782957" cy="1570623"/>
          </a:xfrm>
          <a:prstGeom prst="rect">
            <a:avLst/>
          </a:prstGeom>
          <a:noFill/>
        </p:spPr>
        <p:txBody>
          <a:bodyPr wrap="square">
            <a:spAutoFit/>
          </a:bodyPr>
          <a:lstStyle/>
          <a:p>
            <a:pPr marL="0" marR="0">
              <a:lnSpc>
                <a:spcPct val="107000"/>
              </a:lnSpc>
              <a:spcBef>
                <a:spcPts val="0"/>
              </a:spcBef>
              <a:spcAft>
                <a:spcPts val="800"/>
              </a:spcAft>
            </a:pPr>
            <a:r>
              <a:rPr lang="en-US" sz="1800" dirty="0">
                <a:effectLst/>
                <a:latin typeface="Arial" panose="020B0604020202020204" pitchFamily="34" charset="0"/>
                <a:ea typeface="Calibri" panose="020F0502020204030204" pitchFamily="34" charset="0"/>
                <a:cs typeface="Times New Roman" panose="02020603050405020304" pitchFamily="18" charset="0"/>
              </a:rPr>
              <a:t>UWSTD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effectLst/>
                <a:latin typeface="Arial" panose="020B0604020202020204" pitchFamily="34" charset="0"/>
                <a:ea typeface="Calibri" panose="020F0502020204030204" pitchFamily="34" charset="0"/>
                <a:cs typeface="Times New Roman" panose="02020603050405020304" pitchFamily="18" charset="0"/>
              </a:rPr>
              <a:t>Address: London</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a:effectLst/>
                <a:latin typeface="Arial" panose="020B0604020202020204" pitchFamily="34" charset="0"/>
                <a:ea typeface="Calibri" panose="020F0502020204030204" pitchFamily="34" charset="0"/>
                <a:cs typeface="Times New Roman" panose="02020603050405020304" pitchFamily="18" charset="0"/>
              </a:rPr>
              <a:t>Tel:</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dirty="0" err="1">
                <a:effectLst/>
                <a:latin typeface="Arial" panose="020B0604020202020204" pitchFamily="34" charset="0"/>
                <a:ea typeface="Calibri" panose="020F0502020204030204" pitchFamily="34" charset="0"/>
                <a:cs typeface="Times New Roman" panose="02020603050405020304" pitchFamily="18" charset="0"/>
              </a:rPr>
              <a:t>Email:uwstd@edu.co.uk</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Picture 8">
            <a:extLst>
              <a:ext uri="{FF2B5EF4-FFF2-40B4-BE49-F238E27FC236}">
                <a16:creationId xmlns:a16="http://schemas.microsoft.com/office/drawing/2014/main" id="{5B6BC5B4-7ED9-1067-C311-DF3007C9CE16}"/>
              </a:ext>
            </a:extLst>
          </p:cNvPr>
          <p:cNvPicPr>
            <a:picLocks noChangeAspect="1"/>
          </p:cNvPicPr>
          <p:nvPr/>
        </p:nvPicPr>
        <p:blipFill>
          <a:blip r:embed="rId2"/>
          <a:stretch>
            <a:fillRect/>
          </a:stretch>
        </p:blipFill>
        <p:spPr>
          <a:xfrm>
            <a:off x="0" y="52754"/>
            <a:ext cx="1913206" cy="2143125"/>
          </a:xfrm>
          <a:prstGeom prst="rect">
            <a:avLst/>
          </a:prstGeom>
        </p:spPr>
      </p:pic>
    </p:spTree>
    <p:extLst>
      <p:ext uri="{BB962C8B-B14F-4D97-AF65-F5344CB8AC3E}">
        <p14:creationId xmlns:p14="http://schemas.microsoft.com/office/powerpoint/2010/main" val="27225116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47C2D-D5F1-4983-BA07-C5684691624A}"/>
              </a:ext>
            </a:extLst>
          </p:cNvPr>
          <p:cNvSpPr>
            <a:spLocks noGrp="1"/>
          </p:cNvSpPr>
          <p:nvPr>
            <p:ph type="title"/>
          </p:nvPr>
        </p:nvSpPr>
        <p:spPr/>
        <p:txBody>
          <a:bodyPr/>
          <a:lstStyle/>
          <a:p>
            <a:pPr algn="ctr"/>
            <a:r>
              <a:rPr lang="en-US" b="1" dirty="0">
                <a:latin typeface="Arial" panose="020B0604020202020204" pitchFamily="34" charset="0"/>
                <a:cs typeface="Arial" panose="020B0604020202020204" pitchFamily="34" charset="0"/>
              </a:rPr>
              <a:t>INTRODUCTION</a:t>
            </a:r>
          </a:p>
        </p:txBody>
      </p:sp>
      <p:sp>
        <p:nvSpPr>
          <p:cNvPr id="3" name="Content Placeholder 2">
            <a:extLst>
              <a:ext uri="{FF2B5EF4-FFF2-40B4-BE49-F238E27FC236}">
                <a16:creationId xmlns:a16="http://schemas.microsoft.com/office/drawing/2014/main" id="{2B14D661-A4A4-4E0A-A28E-C257627B67F9}"/>
              </a:ext>
            </a:extLst>
          </p:cNvPr>
          <p:cNvSpPr>
            <a:spLocks noGrp="1"/>
          </p:cNvSpPr>
          <p:nvPr>
            <p:ph idx="1"/>
          </p:nvPr>
        </p:nvSpPr>
        <p:spPr>
          <a:xfrm>
            <a:off x="223520" y="1690688"/>
            <a:ext cx="6561593" cy="5167312"/>
          </a:xfrm>
        </p:spPr>
        <p:txBody>
          <a:bodyPr>
            <a:normAutofit fontScale="92500" lnSpcReduction="20000"/>
          </a:bodyPr>
          <a:lstStyle/>
          <a:p>
            <a:pPr marL="0" indent="0">
              <a:buNone/>
            </a:pPr>
            <a:endParaRPr lang="en-US" b="0" i="0" dirty="0">
              <a:solidFill>
                <a:srgbClr val="595959"/>
              </a:solidFill>
              <a:effectLst/>
              <a:latin typeface="IBM Plex Sans" panose="020B0604020202020204" pitchFamily="34" charset="0"/>
            </a:endParaRPr>
          </a:p>
          <a:p>
            <a:pPr marL="0" indent="0">
              <a:buNone/>
            </a:pPr>
            <a:r>
              <a:rPr lang="en-US" sz="2400" dirty="0">
                <a:solidFill>
                  <a:srgbClr val="595959"/>
                </a:solidFill>
                <a:latin typeface="Arial" panose="020B0604020202020204" pitchFamily="34" charset="0"/>
                <a:cs typeface="Arial" panose="020B0604020202020204" pitchFamily="34" charset="0"/>
              </a:rPr>
              <a:t>Amazon.com Inc (Amazon) is an online retailer and web service, provider. </a:t>
            </a:r>
          </a:p>
          <a:p>
            <a:pPr marL="0" indent="0">
              <a:buNone/>
            </a:pPr>
            <a:endParaRPr lang="en-US" sz="2400" dirty="0">
              <a:solidFill>
                <a:srgbClr val="595959"/>
              </a:solidFill>
              <a:latin typeface="Arial" panose="020B0604020202020204" pitchFamily="34" charset="0"/>
              <a:cs typeface="Arial" panose="020B0604020202020204" pitchFamily="34" charset="0"/>
            </a:endParaRPr>
          </a:p>
          <a:p>
            <a:pPr marL="0" indent="0">
              <a:buNone/>
            </a:pPr>
            <a:r>
              <a:rPr lang="en-US" sz="2400" dirty="0">
                <a:solidFill>
                  <a:srgbClr val="595959"/>
                </a:solidFill>
                <a:latin typeface="Arial" panose="020B0604020202020204" pitchFamily="34" charset="0"/>
                <a:cs typeface="Arial" panose="020B0604020202020204" pitchFamily="34" charset="0"/>
              </a:rPr>
              <a:t>This company provides services and products such as apparel, auto, and grocery items, beauty and health products electronics, industrials, books, kids, jewelry, games, and baby products, tools, music, sports goods, toys, movies, and other related products. </a:t>
            </a:r>
          </a:p>
          <a:p>
            <a:pPr marL="0" indent="0">
              <a:buNone/>
            </a:pPr>
            <a:endParaRPr lang="en-US" sz="2400" dirty="0">
              <a:solidFill>
                <a:srgbClr val="595959"/>
              </a:solidFill>
              <a:latin typeface="Arial" panose="020B0604020202020204" pitchFamily="34" charset="0"/>
              <a:cs typeface="Arial" panose="020B0604020202020204" pitchFamily="34" charset="0"/>
            </a:endParaRPr>
          </a:p>
          <a:p>
            <a:pPr marL="0" indent="0">
              <a:buNone/>
            </a:pPr>
            <a:r>
              <a:rPr lang="en-US" sz="2400" dirty="0">
                <a:solidFill>
                  <a:srgbClr val="595959"/>
                </a:solidFill>
                <a:latin typeface="Arial" panose="020B0604020202020204" pitchFamily="34" charset="0"/>
                <a:cs typeface="Arial" panose="020B0604020202020204" pitchFamily="34" charset="0"/>
              </a:rPr>
              <a:t>Which provides some of the related product support services, while Amazon merchandises most of the products through other companies’ own online and physical platforms, Amazon founded in Seattle Washington in the US. Founded 5 July 1994, </a:t>
            </a:r>
            <a:r>
              <a:rPr lang="en-US" sz="2400" dirty="0" err="1">
                <a:solidFill>
                  <a:srgbClr val="595959"/>
                </a:solidFill>
                <a:latin typeface="Arial" panose="020B0604020202020204" pitchFamily="34" charset="0"/>
                <a:cs typeface="Arial" panose="020B0604020202020204" pitchFamily="34" charset="0"/>
              </a:rPr>
              <a:t>Bellevnue</a:t>
            </a:r>
            <a:r>
              <a:rPr lang="en-US" sz="2400" dirty="0">
                <a:solidFill>
                  <a:srgbClr val="595959"/>
                </a:solidFill>
                <a:latin typeface="Arial" panose="020B0604020202020204" pitchFamily="34" charset="0"/>
                <a:cs typeface="Arial" panose="020B0604020202020204" pitchFamily="34" charset="0"/>
              </a:rPr>
              <a:t>, Washington United State. CEO Andy Jassy, Founder Jeff Bezos.</a:t>
            </a:r>
            <a:endParaRPr lang="en-US" dirty="0">
              <a:solidFill>
                <a:srgbClr val="595959"/>
              </a:solidFill>
              <a:latin typeface="Arial" panose="020B0604020202020204" pitchFamily="34" charset="0"/>
              <a:cs typeface="Arial" panose="020B0604020202020204" pitchFamily="34" charset="0"/>
            </a:endParaRPr>
          </a:p>
          <a:p>
            <a:pPr marL="0" indent="0">
              <a:buNone/>
            </a:pPr>
            <a:endParaRPr lang="en-US" b="0" i="0" dirty="0">
              <a:solidFill>
                <a:srgbClr val="595959"/>
              </a:solidFill>
              <a:effectLst/>
              <a:latin typeface="IBM Plex Sans" panose="020B0604020202020204" pitchFamily="34" charset="0"/>
            </a:endParaRPr>
          </a:p>
          <a:p>
            <a:pPr marL="0" indent="0">
              <a:buNone/>
            </a:pPr>
            <a:endParaRPr lang="en-US" b="0" i="0" dirty="0">
              <a:solidFill>
                <a:srgbClr val="595959"/>
              </a:solidFill>
              <a:effectLst/>
              <a:latin typeface="IBM Plex Sans" panose="020B0604020202020204" pitchFamily="34" charset="0"/>
            </a:endParaRPr>
          </a:p>
        </p:txBody>
      </p:sp>
      <p:pic>
        <p:nvPicPr>
          <p:cNvPr id="4" name="Picture 3">
            <a:extLst>
              <a:ext uri="{FF2B5EF4-FFF2-40B4-BE49-F238E27FC236}">
                <a16:creationId xmlns:a16="http://schemas.microsoft.com/office/drawing/2014/main" id="{ED96D331-1D5C-E01B-A05A-40066EFF1331}"/>
              </a:ext>
            </a:extLst>
          </p:cNvPr>
          <p:cNvPicPr>
            <a:picLocks noChangeAspect="1"/>
          </p:cNvPicPr>
          <p:nvPr/>
        </p:nvPicPr>
        <p:blipFill>
          <a:blip r:embed="rId3"/>
          <a:stretch>
            <a:fillRect/>
          </a:stretch>
        </p:blipFill>
        <p:spPr>
          <a:xfrm>
            <a:off x="7071360" y="2255520"/>
            <a:ext cx="4747577" cy="3603467"/>
          </a:xfrm>
          <a:prstGeom prst="rect">
            <a:avLst/>
          </a:prstGeom>
        </p:spPr>
      </p:pic>
    </p:spTree>
    <p:extLst>
      <p:ext uri="{BB962C8B-B14F-4D97-AF65-F5344CB8AC3E}">
        <p14:creationId xmlns:p14="http://schemas.microsoft.com/office/powerpoint/2010/main" val="29022046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19014-919A-4C06-AF8C-60E751AD9906}"/>
              </a:ext>
            </a:extLst>
          </p:cNvPr>
          <p:cNvSpPr>
            <a:spLocks noGrp="1"/>
          </p:cNvSpPr>
          <p:nvPr>
            <p:ph type="title"/>
          </p:nvPr>
        </p:nvSpPr>
        <p:spPr/>
        <p:txBody>
          <a:bodyPr>
            <a:normAutofit/>
          </a:bodyPr>
          <a:lstStyle/>
          <a:p>
            <a:pPr algn="ctr"/>
            <a:r>
              <a:rPr lang="en-US" sz="3200" b="1" dirty="0">
                <a:latin typeface="Arial" panose="020B0604020202020204" pitchFamily="34" charset="0"/>
                <a:cs typeface="Arial" panose="020B0604020202020204" pitchFamily="34" charset="0"/>
              </a:rPr>
              <a:t>Knowledge and </a:t>
            </a:r>
            <a:r>
              <a:rPr lang="en-US" sz="3200" b="1" dirty="0" err="1">
                <a:latin typeface="Arial" panose="020B0604020202020204" pitchFamily="34" charset="0"/>
                <a:cs typeface="Arial" panose="020B0604020202020204" pitchFamily="34" charset="0"/>
              </a:rPr>
              <a:t>Behaviour</a:t>
            </a:r>
            <a:r>
              <a:rPr lang="en-US" sz="3200" b="1" dirty="0">
                <a:latin typeface="Arial" panose="020B0604020202020204" pitchFamily="34" charset="0"/>
                <a:cs typeface="Arial" panose="020B0604020202020204" pitchFamily="34" charset="0"/>
              </a:rPr>
              <a:t> of HR Officer Role in amazon.</a:t>
            </a:r>
          </a:p>
        </p:txBody>
      </p:sp>
      <p:sp>
        <p:nvSpPr>
          <p:cNvPr id="3" name="Content Placeholder 2">
            <a:extLst>
              <a:ext uri="{FF2B5EF4-FFF2-40B4-BE49-F238E27FC236}">
                <a16:creationId xmlns:a16="http://schemas.microsoft.com/office/drawing/2014/main" id="{597D59B9-4364-43D6-9364-21D6CD746E88}"/>
              </a:ext>
            </a:extLst>
          </p:cNvPr>
          <p:cNvSpPr>
            <a:spLocks noGrp="1"/>
          </p:cNvSpPr>
          <p:nvPr>
            <p:ph idx="1"/>
          </p:nvPr>
        </p:nvSpPr>
        <p:spPr>
          <a:xfrm>
            <a:off x="590844" y="1825624"/>
            <a:ext cx="5115952" cy="4786191"/>
          </a:xfrm>
        </p:spPr>
        <p:txBody>
          <a:bodyPr>
            <a:normAutofit fontScale="55000" lnSpcReduction="20000"/>
          </a:bodyPr>
          <a:lstStyle/>
          <a:p>
            <a:r>
              <a:rPr lang="en-US" sz="4400" dirty="0">
                <a:latin typeface="Arial" panose="020B0604020202020204" pitchFamily="34" charset="0"/>
                <a:cs typeface="Arial" panose="020B0604020202020204" pitchFamily="34" charset="0"/>
              </a:rPr>
              <a:t>Human resources HR officers in Amazon </a:t>
            </a:r>
            <a:r>
              <a:rPr lang="en-US" sz="4400" dirty="0" err="1">
                <a:latin typeface="Arial" panose="020B0604020202020204" pitchFamily="34" charset="0"/>
                <a:cs typeface="Arial" panose="020B0604020202020204" pitchFamily="34" charset="0"/>
              </a:rPr>
              <a:t>i</a:t>
            </a:r>
            <a:r>
              <a:rPr lang="en-US" sz="4400" dirty="0">
                <a:latin typeface="Arial" panose="020B0604020202020204" pitchFamily="34" charset="0"/>
                <a:cs typeface="Arial" panose="020B0604020202020204" pitchFamily="34" charset="0"/>
              </a:rPr>
              <a:t> will like to improve, also advise with </a:t>
            </a:r>
            <a:r>
              <a:rPr lang="en-US" sz="4400" dirty="0" err="1">
                <a:latin typeface="Arial" panose="020B0604020202020204" pitchFamily="34" charset="0"/>
                <a:cs typeface="Arial" panose="020B0604020202020204" pitchFamily="34" charset="0"/>
              </a:rPr>
              <a:t>organisation</a:t>
            </a:r>
            <a:r>
              <a:rPr lang="en-US" sz="4400" dirty="0">
                <a:latin typeface="Arial" panose="020B0604020202020204" pitchFamily="34" charset="0"/>
                <a:cs typeface="Arial" panose="020B0604020202020204" pitchFamily="34" charset="0"/>
              </a:rPr>
              <a:t> policies, related and reflective upon the staff.</a:t>
            </a:r>
          </a:p>
          <a:p>
            <a:endParaRPr lang="en-US" sz="4400" dirty="0">
              <a:latin typeface="Arial" panose="020B0604020202020204" pitchFamily="34" charset="0"/>
              <a:cs typeface="Arial" panose="020B0604020202020204" pitchFamily="34" charset="0"/>
            </a:endParaRPr>
          </a:p>
          <a:p>
            <a:r>
              <a:rPr lang="en-US" sz="4400" dirty="0">
                <a:latin typeface="Arial" panose="020B0604020202020204" pitchFamily="34" charset="0"/>
                <a:cs typeface="Arial" panose="020B0604020202020204" pitchFamily="34" charset="0"/>
              </a:rPr>
              <a:t>HR in amazon </a:t>
            </a:r>
            <a:r>
              <a:rPr lang="en-US" sz="4400" dirty="0" err="1">
                <a:latin typeface="Arial" panose="020B0604020202020204" pitchFamily="34" charset="0"/>
                <a:cs typeface="Arial" panose="020B0604020202020204" pitchFamily="34" charset="0"/>
              </a:rPr>
              <a:t>organisation</a:t>
            </a:r>
            <a:r>
              <a:rPr lang="en-US" sz="4400" dirty="0">
                <a:latin typeface="Arial" panose="020B0604020202020204" pitchFamily="34" charset="0"/>
                <a:cs typeface="Arial" panose="020B0604020202020204" pitchFamily="34" charset="0"/>
              </a:rPr>
              <a:t> as my role to implement </a:t>
            </a:r>
            <a:r>
              <a:rPr lang="en-US" sz="4400" dirty="0" err="1">
                <a:latin typeface="Arial" panose="020B0604020202020204" pitchFamily="34" charset="0"/>
                <a:cs typeface="Arial" panose="020B0604020202020204" pitchFamily="34" charset="0"/>
              </a:rPr>
              <a:t>organisation</a:t>
            </a:r>
            <a:r>
              <a:rPr lang="en-US" sz="4400" dirty="0">
                <a:latin typeface="Arial" panose="020B0604020202020204" pitchFamily="34" charset="0"/>
                <a:cs typeface="Arial" panose="020B0604020202020204" pitchFamily="34" charset="0"/>
              </a:rPr>
              <a:t> right and balance on employees, in the areas of skill and training opportunity being available for every category of the employees according to their roles and ability. </a:t>
            </a:r>
          </a:p>
          <a:p>
            <a:r>
              <a:rPr lang="en-US" sz="4400" dirty="0">
                <a:latin typeface="Arial" panose="020B0604020202020204" pitchFamily="34" charset="0"/>
                <a:cs typeface="Arial" panose="020B0604020202020204" pitchFamily="34" charset="0"/>
              </a:rPr>
              <a:t>.</a:t>
            </a:r>
          </a:p>
          <a:p>
            <a:endParaRPr lang="en-US" sz="4400" dirty="0">
              <a:latin typeface="Arial" panose="020B0604020202020204" pitchFamily="34" charset="0"/>
              <a:cs typeface="Arial" panose="020B0604020202020204" pitchFamily="34" charset="0"/>
            </a:endParaRPr>
          </a:p>
          <a:p>
            <a:endParaRPr lang="en-US" sz="4400" dirty="0">
              <a:latin typeface="Arial" panose="020B0604020202020204" pitchFamily="34" charset="0"/>
              <a:cs typeface="Arial" panose="020B0604020202020204" pitchFamily="34" charset="0"/>
            </a:endParaRPr>
          </a:p>
          <a:p>
            <a:endParaRPr lang="en-US" sz="4400" dirty="0">
              <a:latin typeface="Arial" panose="020B0604020202020204" pitchFamily="34" charset="0"/>
              <a:cs typeface="Arial" panose="020B0604020202020204" pitchFamily="34" charset="0"/>
            </a:endParaRPr>
          </a:p>
          <a:p>
            <a:endParaRPr lang="en-US" dirty="0"/>
          </a:p>
          <a:p>
            <a:endParaRPr lang="en-US" dirty="0"/>
          </a:p>
          <a:p>
            <a:endParaRPr lang="en-US" dirty="0"/>
          </a:p>
          <a:p>
            <a:pPr marL="0" indent="0">
              <a:buNone/>
            </a:pPr>
            <a:endParaRPr lang="en-US" dirty="0"/>
          </a:p>
        </p:txBody>
      </p:sp>
      <p:pic>
        <p:nvPicPr>
          <p:cNvPr id="2050" name="Picture 2" descr="Amazon's Troubles Hold Lessons on HR Tech, Employee Experience">
            <a:extLst>
              <a:ext uri="{FF2B5EF4-FFF2-40B4-BE49-F238E27FC236}">
                <a16:creationId xmlns:a16="http://schemas.microsoft.com/office/drawing/2014/main" id="{C0012F75-57D4-7163-4419-639273557E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74191" y="1969477"/>
            <a:ext cx="4881490" cy="36857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21270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6774F-D73A-45C1-8F39-FA25EF7A5353}"/>
              </a:ext>
            </a:extLst>
          </p:cNvPr>
          <p:cNvSpPr>
            <a:spLocks noGrp="1"/>
          </p:cNvSpPr>
          <p:nvPr>
            <p:ph type="title"/>
          </p:nvPr>
        </p:nvSpPr>
        <p:spPr>
          <a:xfrm>
            <a:off x="838200" y="365125"/>
            <a:ext cx="5632938" cy="1325563"/>
          </a:xfrm>
        </p:spPr>
        <p:txBody>
          <a:bodyPr>
            <a:normAutofit/>
          </a:bodyPr>
          <a:lstStyle/>
          <a:p>
            <a:pPr algn="ctr"/>
            <a:r>
              <a:rPr lang="en-US" sz="3600" b="1" dirty="0">
                <a:latin typeface="Arial" panose="020B0604020202020204" pitchFamily="34" charset="0"/>
                <a:cs typeface="Arial" panose="020B0604020202020204" pitchFamily="34" charset="0"/>
              </a:rPr>
              <a:t>Knowledge of HR Officer in amazon.</a:t>
            </a:r>
          </a:p>
        </p:txBody>
      </p:sp>
      <p:sp>
        <p:nvSpPr>
          <p:cNvPr id="3" name="Content Placeholder 2">
            <a:extLst>
              <a:ext uri="{FF2B5EF4-FFF2-40B4-BE49-F238E27FC236}">
                <a16:creationId xmlns:a16="http://schemas.microsoft.com/office/drawing/2014/main" id="{E158CC02-7676-4FCB-9A02-3563D16D1F40}"/>
              </a:ext>
            </a:extLst>
          </p:cNvPr>
          <p:cNvSpPr>
            <a:spLocks noGrp="1"/>
          </p:cNvSpPr>
          <p:nvPr>
            <p:ph idx="1"/>
          </p:nvPr>
        </p:nvSpPr>
        <p:spPr>
          <a:xfrm>
            <a:off x="838200" y="1825625"/>
            <a:ext cx="5020159" cy="4351338"/>
          </a:xfrm>
        </p:spPr>
        <p:txBody>
          <a:bodyPr>
            <a:normAutofit/>
          </a:bodyPr>
          <a:lstStyle/>
          <a:p>
            <a:r>
              <a:rPr lang="en-US" sz="2000" dirty="0">
                <a:latin typeface="Arial" panose="020B0604020202020204" pitchFamily="34" charset="0"/>
                <a:cs typeface="Arial" panose="020B0604020202020204" pitchFamily="34" charset="0"/>
              </a:rPr>
              <a:t>HR </a:t>
            </a:r>
            <a:r>
              <a:rPr lang="en-US" sz="2000" dirty="0" err="1">
                <a:latin typeface="Arial" panose="020B0604020202020204" pitchFamily="34" charset="0"/>
                <a:cs typeface="Arial" panose="020B0604020202020204" pitchFamily="34" charset="0"/>
              </a:rPr>
              <a:t>Organising</a:t>
            </a:r>
            <a:r>
              <a:rPr lang="en-US" sz="2000" dirty="0">
                <a:latin typeface="Arial" panose="020B0604020202020204" pitchFamily="34" charset="0"/>
                <a:cs typeface="Arial" panose="020B0604020202020204" pitchFamily="34" charset="0"/>
              </a:rPr>
              <a:t> and encourage policies on any issues with working conditions, also ability on management, as well equal benefit, and procedures on amazon management.</a:t>
            </a:r>
          </a:p>
          <a:p>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HR to make sure handbooks, also </a:t>
            </a:r>
            <a:r>
              <a:rPr lang="en-US" sz="2000" dirty="0" err="1">
                <a:latin typeface="Arial" panose="020B0604020202020204" pitchFamily="34" charset="0"/>
                <a:cs typeface="Arial" panose="020B0604020202020204" pitchFamily="34" charset="0"/>
              </a:rPr>
              <a:t>payrol</a:t>
            </a:r>
            <a:r>
              <a:rPr lang="en-US" sz="2000" dirty="0">
                <a:latin typeface="Arial" panose="020B0604020202020204" pitchFamily="34" charset="0"/>
                <a:cs typeface="Arial" panose="020B0604020202020204" pitchFamily="34" charset="0"/>
              </a:rPr>
              <a:t> with other related matter, with promotion and opportunity as well regular salary reviews</a:t>
            </a:r>
          </a:p>
          <a:p>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Computers hardware and software including application and programming. </a:t>
            </a:r>
          </a:p>
        </p:txBody>
      </p:sp>
      <p:pic>
        <p:nvPicPr>
          <p:cNvPr id="7" name="Picture 6">
            <a:extLst>
              <a:ext uri="{FF2B5EF4-FFF2-40B4-BE49-F238E27FC236}">
                <a16:creationId xmlns:a16="http://schemas.microsoft.com/office/drawing/2014/main" id="{E067B2DF-EF4E-186E-9B75-B07BA7607783}"/>
              </a:ext>
            </a:extLst>
          </p:cNvPr>
          <p:cNvPicPr>
            <a:picLocks noChangeAspect="1"/>
          </p:cNvPicPr>
          <p:nvPr/>
        </p:nvPicPr>
        <p:blipFill>
          <a:blip r:embed="rId3"/>
          <a:stretch>
            <a:fillRect/>
          </a:stretch>
        </p:blipFill>
        <p:spPr>
          <a:xfrm>
            <a:off x="6096000" y="1690688"/>
            <a:ext cx="5257800" cy="4132596"/>
          </a:xfrm>
          <a:prstGeom prst="rect">
            <a:avLst/>
          </a:prstGeom>
        </p:spPr>
      </p:pic>
    </p:spTree>
    <p:extLst>
      <p:ext uri="{BB962C8B-B14F-4D97-AF65-F5344CB8AC3E}">
        <p14:creationId xmlns:p14="http://schemas.microsoft.com/office/powerpoint/2010/main" val="26846326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4CE43-82E2-4876-9127-69CF4F64FBFA}"/>
              </a:ext>
            </a:extLst>
          </p:cNvPr>
          <p:cNvSpPr>
            <a:spLocks noGrp="1"/>
          </p:cNvSpPr>
          <p:nvPr>
            <p:ph type="title"/>
          </p:nvPr>
        </p:nvSpPr>
        <p:spPr/>
        <p:txBody>
          <a:bodyPr/>
          <a:lstStyle/>
          <a:p>
            <a:r>
              <a:rPr lang="en-US" sz="4400" b="1" dirty="0" err="1">
                <a:latin typeface="Arial" panose="020B0604020202020204" pitchFamily="34" charset="0"/>
                <a:cs typeface="Arial" panose="020B0604020202020204" pitchFamily="34" charset="0"/>
              </a:rPr>
              <a:t>Behaviour</a:t>
            </a:r>
            <a:r>
              <a:rPr lang="en-US" sz="4400" b="1" dirty="0">
                <a:latin typeface="Arial" panose="020B0604020202020204" pitchFamily="34" charset="0"/>
                <a:cs typeface="Arial" panose="020B0604020202020204" pitchFamily="34" charset="0"/>
              </a:rPr>
              <a:t> of HR Officer Role in amazon.</a:t>
            </a:r>
            <a:endParaRPr lang="en-US"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D9274AFC-520E-4527-89B8-CF250D35F6D5}"/>
              </a:ext>
            </a:extLst>
          </p:cNvPr>
          <p:cNvSpPr>
            <a:spLocks noGrp="1"/>
          </p:cNvSpPr>
          <p:nvPr>
            <p:ph idx="1"/>
          </p:nvPr>
        </p:nvSpPr>
        <p:spPr>
          <a:xfrm>
            <a:off x="254858" y="1937287"/>
            <a:ext cx="5669692" cy="3890076"/>
          </a:xfrm>
        </p:spPr>
        <p:txBody>
          <a:bodyPr>
            <a:noAutofit/>
          </a:bodyPr>
          <a:lstStyle/>
          <a:p>
            <a:pPr marL="0" indent="0">
              <a:buNone/>
            </a:pPr>
            <a:r>
              <a:rPr lang="en-US" sz="2000" dirty="0">
                <a:latin typeface="Arial" panose="020B0604020202020204" pitchFamily="34" charset="0"/>
                <a:cs typeface="Arial" panose="020B0604020202020204" pitchFamily="34" charset="0"/>
              </a:rPr>
              <a:t>As amazon HR it is our </a:t>
            </a:r>
            <a:r>
              <a:rPr lang="en-US" sz="2000" dirty="0" err="1">
                <a:latin typeface="Arial" panose="020B0604020202020204" pitchFamily="34" charset="0"/>
                <a:cs typeface="Arial" panose="020B0604020202020204" pitchFamily="34" charset="0"/>
              </a:rPr>
              <a:t>responsility</a:t>
            </a:r>
            <a:r>
              <a:rPr lang="en-US" sz="2000" dirty="0">
                <a:latin typeface="Arial" panose="020B0604020202020204" pitchFamily="34" charset="0"/>
                <a:cs typeface="Arial" panose="020B0604020202020204" pitchFamily="34" charset="0"/>
              </a:rPr>
              <a:t> to add value to the amazon </a:t>
            </a:r>
            <a:r>
              <a:rPr lang="en-US" sz="2000" dirty="0" err="1">
                <a:latin typeface="Arial" panose="020B0604020202020204" pitchFamily="34" charset="0"/>
                <a:cs typeface="Arial" panose="020B0604020202020204" pitchFamily="34" charset="0"/>
              </a:rPr>
              <a:t>organisation</a:t>
            </a:r>
            <a:r>
              <a:rPr lang="en-US" sz="2000" dirty="0">
                <a:latin typeface="Arial" panose="020B0604020202020204" pitchFamily="34" charset="0"/>
                <a:cs typeface="Arial" panose="020B0604020202020204" pitchFamily="34" charset="0"/>
              </a:rPr>
              <a:t> with all support. </a:t>
            </a:r>
          </a:p>
          <a:p>
            <a:pPr marL="0" indent="0">
              <a:buNone/>
            </a:pPr>
            <a:endParaRPr lang="en-US" sz="2000" dirty="0">
              <a:latin typeface="Arial" panose="020B0604020202020204" pitchFamily="34" charset="0"/>
              <a:cs typeface="Arial" panose="020B0604020202020204" pitchFamily="34" charset="0"/>
            </a:endParaRPr>
          </a:p>
          <a:p>
            <a:pPr marL="0" indent="0">
              <a:buNone/>
            </a:pPr>
            <a:r>
              <a:rPr lang="en-US" sz="2000" dirty="0">
                <a:latin typeface="Arial" panose="020B0604020202020204" pitchFamily="34" charset="0"/>
                <a:cs typeface="Arial" panose="020B0604020202020204" pitchFamily="34" charset="0"/>
              </a:rPr>
              <a:t>As amazon HR in the </a:t>
            </a:r>
            <a:r>
              <a:rPr lang="en-US" sz="2000" dirty="0" err="1">
                <a:latin typeface="Arial" panose="020B0604020202020204" pitchFamily="34" charset="0"/>
                <a:cs typeface="Arial" panose="020B0604020202020204" pitchFamily="34" charset="0"/>
              </a:rPr>
              <a:t>organisation</a:t>
            </a:r>
            <a:r>
              <a:rPr lang="en-US" sz="2000" dirty="0">
                <a:latin typeface="Arial" panose="020B0604020202020204" pitchFamily="34" charset="0"/>
                <a:cs typeface="Arial" panose="020B0604020202020204" pitchFamily="34" charset="0"/>
              </a:rPr>
              <a:t> is must to make sure every support to work closely with line managers, and in every various areas to increasingly in consultancy role, to understand and implement policies and procedures. </a:t>
            </a:r>
          </a:p>
          <a:p>
            <a:pPr marL="0" indent="0">
              <a:buNone/>
            </a:pPr>
            <a:endParaRPr lang="en-US" sz="2000" dirty="0">
              <a:latin typeface="Arial" panose="020B0604020202020204" pitchFamily="34" charset="0"/>
              <a:cs typeface="Arial" panose="020B0604020202020204" pitchFamily="34" charset="0"/>
            </a:endParaRPr>
          </a:p>
          <a:p>
            <a:pPr marL="0" indent="0">
              <a:buNone/>
            </a:pPr>
            <a:r>
              <a:rPr lang="en-US" sz="2000" dirty="0">
                <a:latin typeface="Arial" panose="020B0604020202020204" pitchFamily="34" charset="0"/>
                <a:cs typeface="Arial" panose="020B0604020202020204" pitchFamily="34" charset="0"/>
              </a:rPr>
              <a:t>HR to make sure organization capable with understanding that all the employees has adequate and well training for their role.</a:t>
            </a:r>
          </a:p>
          <a:p>
            <a:endParaRPr lang="en-US" sz="2000" dirty="0">
              <a:latin typeface="Arial" panose="020B0604020202020204" pitchFamily="34" charset="0"/>
              <a:cs typeface="Arial" panose="020B0604020202020204" pitchFamily="34" charset="0"/>
            </a:endParaRPr>
          </a:p>
          <a:p>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 </a:t>
            </a:r>
          </a:p>
        </p:txBody>
      </p:sp>
      <p:pic>
        <p:nvPicPr>
          <p:cNvPr id="1026" name="Picture 2" descr="Human resource management at amazon">
            <a:extLst>
              <a:ext uri="{FF2B5EF4-FFF2-40B4-BE49-F238E27FC236}">
                <a16:creationId xmlns:a16="http://schemas.microsoft.com/office/drawing/2014/main" id="{6DE79470-0A6E-01DF-C8C6-18410C827B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67452" y="2032244"/>
            <a:ext cx="4362157" cy="41781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53573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9E5279-289B-4DE2-B161-661DF177FF2A}"/>
              </a:ext>
            </a:extLst>
          </p:cNvPr>
          <p:cNvSpPr>
            <a:spLocks noGrp="1"/>
          </p:cNvSpPr>
          <p:nvPr>
            <p:ph type="title"/>
          </p:nvPr>
        </p:nvSpPr>
        <p:spPr/>
        <p:txBody>
          <a:bodyPr>
            <a:normAutofit/>
          </a:bodyPr>
          <a:lstStyle/>
          <a:p>
            <a:pPr algn="ctr"/>
            <a:r>
              <a:rPr lang="en-US" sz="3200" b="1" dirty="0">
                <a:latin typeface="Arial" panose="020B0604020202020204" pitchFamily="34" charset="0"/>
                <a:cs typeface="Arial" panose="020B0604020202020204" pitchFamily="34" charset="0"/>
              </a:rPr>
              <a:t>Skills of HR Officer in Amazon</a:t>
            </a:r>
          </a:p>
        </p:txBody>
      </p:sp>
      <p:sp>
        <p:nvSpPr>
          <p:cNvPr id="3" name="Content Placeholder 2">
            <a:extLst>
              <a:ext uri="{FF2B5EF4-FFF2-40B4-BE49-F238E27FC236}">
                <a16:creationId xmlns:a16="http://schemas.microsoft.com/office/drawing/2014/main" id="{752D5ADB-255A-4C3C-A417-8D75102000CC}"/>
              </a:ext>
            </a:extLst>
          </p:cNvPr>
          <p:cNvSpPr>
            <a:spLocks noGrp="1"/>
          </p:cNvSpPr>
          <p:nvPr>
            <p:ph idx="1"/>
          </p:nvPr>
        </p:nvSpPr>
        <p:spPr>
          <a:xfrm>
            <a:off x="838200" y="1825624"/>
            <a:ext cx="5439032" cy="5032375"/>
          </a:xfrm>
        </p:spPr>
        <p:txBody>
          <a:bodyPr>
            <a:noAutofit/>
          </a:bodyPr>
          <a:lstStyle/>
          <a:p>
            <a:r>
              <a:rPr lang="en-US" sz="2000" dirty="0">
                <a:latin typeface="Arial" panose="020B0604020202020204" pitchFamily="34" charset="0"/>
              </a:rPr>
              <a:t>Communication: </a:t>
            </a:r>
          </a:p>
          <a:p>
            <a:pPr marL="0" indent="0">
              <a:buNone/>
            </a:pPr>
            <a:r>
              <a:rPr lang="en-US" sz="2000" dirty="0">
                <a:latin typeface="Arial" panose="020B0604020202020204" pitchFamily="34" charset="0"/>
              </a:rPr>
              <a:t>As amazon HR Speaking-Talking to others to convey information effectively.</a:t>
            </a:r>
          </a:p>
          <a:p>
            <a:pPr marL="0" indent="0">
              <a:buNone/>
            </a:pPr>
            <a:r>
              <a:rPr lang="en-US" sz="2000" dirty="0">
                <a:latin typeface="Arial" panose="020B0604020202020204" pitchFamily="34" charset="0"/>
                <a:ea typeface="Calibri" panose="020F0502020204030204" pitchFamily="34" charset="0"/>
              </a:rPr>
              <a:t>Awareness: </a:t>
            </a:r>
          </a:p>
          <a:p>
            <a:pPr marL="0" indent="0">
              <a:buNone/>
            </a:pPr>
            <a:r>
              <a:rPr lang="en-US" sz="2000" dirty="0">
                <a:latin typeface="Arial" panose="020B0604020202020204" pitchFamily="34" charset="0"/>
                <a:ea typeface="Calibri" panose="020F0502020204030204" pitchFamily="34" charset="0"/>
              </a:rPr>
              <a:t>Social perceptiveness - being aware of others reactions and understanding why they react as they do.</a:t>
            </a:r>
            <a:endParaRPr lang="en-US" sz="2000" dirty="0">
              <a:effectLst/>
              <a:latin typeface="Arial" panose="020B0604020202020204" pitchFamily="34" charset="0"/>
              <a:ea typeface="Calibri" panose="020F0502020204030204" pitchFamily="34" charset="0"/>
            </a:endParaRPr>
          </a:p>
          <a:p>
            <a:pPr marL="0" indent="0">
              <a:buNone/>
            </a:pPr>
            <a:endParaRPr lang="en-US" sz="2000" dirty="0">
              <a:latin typeface="Arial" panose="020B0604020202020204" pitchFamily="34" charset="0"/>
            </a:endParaRPr>
          </a:p>
          <a:p>
            <a:pPr marL="0" indent="0">
              <a:buNone/>
            </a:pPr>
            <a:r>
              <a:rPr lang="en-US" sz="2000" dirty="0">
                <a:latin typeface="Arial" panose="020B0604020202020204" pitchFamily="34" charset="0"/>
              </a:rPr>
              <a:t>Coordination: </a:t>
            </a:r>
          </a:p>
          <a:p>
            <a:pPr marL="0" indent="0">
              <a:buNone/>
            </a:pPr>
            <a:r>
              <a:rPr lang="en-US" sz="2000" dirty="0">
                <a:latin typeface="Arial" panose="020B0604020202020204" pitchFamily="34" charset="0"/>
              </a:rPr>
              <a:t>adjusting actions in relation to others actions.</a:t>
            </a:r>
          </a:p>
          <a:p>
            <a:pPr marL="0" indent="0">
              <a:buNone/>
            </a:pPr>
            <a:endParaRPr lang="en-US" sz="2000" dirty="0">
              <a:latin typeface="Arial" panose="020B0604020202020204" pitchFamily="34" charset="0"/>
            </a:endParaRPr>
          </a:p>
          <a:p>
            <a:pPr marL="0" indent="0">
              <a:buNone/>
            </a:pPr>
            <a:r>
              <a:rPr lang="en-US" sz="2000" dirty="0">
                <a:latin typeface="Arial" panose="020B0604020202020204" pitchFamily="34" charset="0"/>
              </a:rPr>
              <a:t>Negotiation: </a:t>
            </a:r>
          </a:p>
          <a:p>
            <a:pPr marL="0" indent="0">
              <a:buNone/>
            </a:pPr>
            <a:r>
              <a:rPr lang="en-US" sz="2000" dirty="0">
                <a:latin typeface="Arial" panose="020B0604020202020204" pitchFamily="34" charset="0"/>
              </a:rPr>
              <a:t>bringing others together and trying to reconcile differences.</a:t>
            </a:r>
          </a:p>
          <a:p>
            <a:pPr marL="0" indent="0">
              <a:buNone/>
            </a:pPr>
            <a:endParaRPr lang="en-US" sz="2000" dirty="0">
              <a:latin typeface="Arial" panose="020B0604020202020204" pitchFamily="34" charset="0"/>
            </a:endParaRPr>
          </a:p>
          <a:p>
            <a:pPr marL="0" indent="0">
              <a:buNone/>
            </a:pPr>
            <a:r>
              <a:rPr lang="en-US" sz="2000" dirty="0">
                <a:latin typeface="Arial" panose="020B0604020202020204" pitchFamily="34" charset="0"/>
              </a:rPr>
              <a:t>  </a:t>
            </a:r>
            <a:endParaRPr lang="en-US" sz="2000" dirty="0"/>
          </a:p>
        </p:txBody>
      </p:sp>
      <p:pic>
        <p:nvPicPr>
          <p:cNvPr id="4" name="Picture 3">
            <a:extLst>
              <a:ext uri="{FF2B5EF4-FFF2-40B4-BE49-F238E27FC236}">
                <a16:creationId xmlns:a16="http://schemas.microsoft.com/office/drawing/2014/main" id="{32D8E8C8-CAB5-0D37-19D7-1C2674867FD7}"/>
              </a:ext>
            </a:extLst>
          </p:cNvPr>
          <p:cNvPicPr>
            <a:picLocks noChangeAspect="1"/>
          </p:cNvPicPr>
          <p:nvPr/>
        </p:nvPicPr>
        <p:blipFill>
          <a:blip r:embed="rId3"/>
          <a:stretch>
            <a:fillRect/>
          </a:stretch>
        </p:blipFill>
        <p:spPr>
          <a:xfrm>
            <a:off x="6366327" y="2011680"/>
            <a:ext cx="4325119" cy="4165283"/>
          </a:xfrm>
          <a:prstGeom prst="rect">
            <a:avLst/>
          </a:prstGeom>
        </p:spPr>
      </p:pic>
    </p:spTree>
    <p:extLst>
      <p:ext uri="{BB962C8B-B14F-4D97-AF65-F5344CB8AC3E}">
        <p14:creationId xmlns:p14="http://schemas.microsoft.com/office/powerpoint/2010/main" val="23820119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54B92-4173-4754-9267-0F45C0262C01}"/>
              </a:ext>
            </a:extLst>
          </p:cNvPr>
          <p:cNvSpPr>
            <a:spLocks noGrp="1"/>
          </p:cNvSpPr>
          <p:nvPr>
            <p:ph type="title"/>
          </p:nvPr>
        </p:nvSpPr>
        <p:spPr/>
        <p:txBody>
          <a:bodyPr/>
          <a:lstStyle/>
          <a:p>
            <a:pPr algn="ctr"/>
            <a:r>
              <a:rPr lang="en-US" b="1" dirty="0">
                <a:latin typeface="Arial" panose="020B0604020202020204" pitchFamily="34" charset="0"/>
                <a:cs typeface="Arial" panose="020B0604020202020204" pitchFamily="34" charset="0"/>
              </a:rPr>
              <a:t>As Amazon HR- Swot Analysis.</a:t>
            </a:r>
          </a:p>
        </p:txBody>
      </p:sp>
      <p:sp>
        <p:nvSpPr>
          <p:cNvPr id="3" name="Content Placeholder 2">
            <a:extLst>
              <a:ext uri="{FF2B5EF4-FFF2-40B4-BE49-F238E27FC236}">
                <a16:creationId xmlns:a16="http://schemas.microsoft.com/office/drawing/2014/main" id="{6E9A90E6-C0C5-4058-B375-8472E6952810}"/>
              </a:ext>
            </a:extLst>
          </p:cNvPr>
          <p:cNvSpPr>
            <a:spLocks noGrp="1"/>
          </p:cNvSpPr>
          <p:nvPr>
            <p:ph idx="1"/>
          </p:nvPr>
        </p:nvSpPr>
        <p:spPr>
          <a:xfrm>
            <a:off x="491199" y="1789161"/>
            <a:ext cx="5257800" cy="4486276"/>
          </a:xfrm>
        </p:spPr>
        <p:txBody>
          <a:bodyPr>
            <a:normAutofit/>
          </a:bodyPr>
          <a:lstStyle/>
          <a:p>
            <a:pPr marL="0" indent="0">
              <a:buNone/>
            </a:pPr>
            <a:r>
              <a:rPr lang="en-US" sz="1800" dirty="0" err="1">
                <a:latin typeface="Arial" panose="020B0604020202020204" pitchFamily="34" charset="0"/>
                <a:ea typeface="Calibri" panose="020F0502020204030204" pitchFamily="34" charset="0"/>
              </a:rPr>
              <a:t>Strenght</a:t>
            </a:r>
            <a:r>
              <a:rPr lang="en-US" sz="1800" dirty="0">
                <a:latin typeface="Arial" panose="020B0604020202020204" pitchFamily="34" charset="0"/>
                <a:ea typeface="Calibri" panose="020F0502020204030204" pitchFamily="34" charset="0"/>
              </a:rPr>
              <a:t>:</a:t>
            </a:r>
            <a:endParaRPr lang="en-US" sz="1800" dirty="0">
              <a:solidFill>
                <a:srgbClr val="FF0000"/>
              </a:solidFill>
              <a:latin typeface="Arial" panose="020B0604020202020204" pitchFamily="34" charset="0"/>
              <a:ea typeface="Calibri" panose="020F0502020204030204" pitchFamily="34" charset="0"/>
            </a:endParaRPr>
          </a:p>
          <a:p>
            <a:r>
              <a:rPr lang="en-US" sz="1800" dirty="0">
                <a:latin typeface="Arial" panose="020B0604020202020204" pitchFamily="34" charset="0"/>
                <a:ea typeface="Calibri" panose="020F0502020204030204" pitchFamily="34" charset="0"/>
              </a:rPr>
              <a:t>As HR I  understand all the knowledge of business and management.</a:t>
            </a:r>
          </a:p>
          <a:p>
            <a:pPr marL="0" indent="0">
              <a:buNone/>
            </a:pPr>
            <a:r>
              <a:rPr lang="en-US" sz="1800" dirty="0">
                <a:latin typeface="Arial" panose="020B0604020202020204" pitchFamily="34" charset="0"/>
                <a:ea typeface="Calibri" panose="020F0502020204030204" pitchFamily="34" charset="0"/>
              </a:rPr>
              <a:t>* </a:t>
            </a:r>
            <a:r>
              <a:rPr lang="en-US" sz="1800" dirty="0" err="1">
                <a:latin typeface="Arial" panose="020B0604020202020204" pitchFamily="34" charset="0"/>
                <a:ea typeface="Calibri" panose="020F0502020204030204" pitchFamily="34" charset="0"/>
              </a:rPr>
              <a:t>Organisation</a:t>
            </a:r>
            <a:r>
              <a:rPr lang="en-US" sz="1800" dirty="0">
                <a:latin typeface="Arial" panose="020B0604020202020204" pitchFamily="34" charset="0"/>
                <a:ea typeface="Calibri" panose="020F0502020204030204" pitchFamily="34" charset="0"/>
              </a:rPr>
              <a:t> with a big performance business idea understands the importance of managers that are capable talented to identify any opportunity for both people and </a:t>
            </a:r>
            <a:r>
              <a:rPr lang="en-US" sz="1800" dirty="0" err="1">
                <a:latin typeface="Arial" panose="020B0604020202020204" pitchFamily="34" charset="0"/>
                <a:ea typeface="Calibri" panose="020F0502020204030204" pitchFamily="34" charset="0"/>
              </a:rPr>
              <a:t>organisation</a:t>
            </a:r>
            <a:r>
              <a:rPr lang="en-US" sz="1800" dirty="0">
                <a:latin typeface="Arial" panose="020B0604020202020204" pitchFamily="34" charset="0"/>
                <a:ea typeface="Calibri" panose="020F0502020204030204" pitchFamily="34" charset="0"/>
              </a:rPr>
              <a:t> they manage.</a:t>
            </a:r>
          </a:p>
          <a:p>
            <a:pPr marL="0" indent="0">
              <a:buNone/>
            </a:pPr>
            <a:r>
              <a:rPr lang="en-US" sz="1800" dirty="0">
                <a:latin typeface="Arial" panose="020B0604020202020204" pitchFamily="34" charset="0"/>
                <a:ea typeface="Calibri" panose="020F0502020204030204" pitchFamily="34" charset="0"/>
              </a:rPr>
              <a:t>* Weakness:</a:t>
            </a:r>
          </a:p>
          <a:p>
            <a:pPr marL="0" indent="0">
              <a:buNone/>
            </a:pPr>
            <a:r>
              <a:rPr lang="en-US" sz="1800" dirty="0">
                <a:latin typeface="Arial" panose="020B0604020202020204" pitchFamily="34" charset="0"/>
                <a:ea typeface="Calibri" panose="020F0502020204030204" pitchFamily="34" charset="0"/>
              </a:rPr>
              <a:t>As HR </a:t>
            </a:r>
            <a:r>
              <a:rPr lang="en-US" sz="1800" dirty="0" err="1">
                <a:latin typeface="Arial" panose="020B0604020202020204" pitchFamily="34" charset="0"/>
                <a:ea typeface="Calibri" panose="020F0502020204030204" pitchFamily="34" charset="0"/>
              </a:rPr>
              <a:t>i</a:t>
            </a:r>
            <a:r>
              <a:rPr lang="en-US" sz="1800" dirty="0">
                <a:latin typeface="Arial" panose="020B0604020202020204" pitchFamily="34" charset="0"/>
                <a:ea typeface="Calibri" panose="020F0502020204030204" pitchFamily="34" charset="0"/>
              </a:rPr>
              <a:t> understand the weakness can be vary according to the different types of performance within amazon organization.</a:t>
            </a:r>
          </a:p>
          <a:p>
            <a:pPr marL="0" indent="0">
              <a:buNone/>
            </a:pPr>
            <a:r>
              <a:rPr lang="en-US" sz="1800" dirty="0">
                <a:latin typeface="Arial" panose="020B0604020202020204" pitchFamily="34" charset="0"/>
                <a:ea typeface="Calibri" panose="020F0502020204030204" pitchFamily="34" charset="0"/>
              </a:rPr>
              <a:t>* I understand less HR training will not help my ability with amazon.  </a:t>
            </a:r>
          </a:p>
          <a:p>
            <a:pPr marL="0" indent="0">
              <a:buNone/>
            </a:pPr>
            <a:endParaRPr lang="en-US" sz="1800" dirty="0">
              <a:latin typeface="Arial" panose="020B0604020202020204" pitchFamily="34" charset="0"/>
              <a:ea typeface="Calibri" panose="020F0502020204030204" pitchFamily="34" charset="0"/>
            </a:endParaRPr>
          </a:p>
          <a:p>
            <a:endParaRPr lang="en-US" sz="1800" dirty="0">
              <a:latin typeface="Arial" panose="020B0604020202020204" pitchFamily="34" charset="0"/>
              <a:cs typeface="Arial" panose="020B0604020202020204" pitchFamily="34" charset="0"/>
            </a:endParaRPr>
          </a:p>
          <a:p>
            <a:endParaRPr lang="en-US" sz="1800" dirty="0">
              <a:latin typeface="Arial" panose="020B0604020202020204" pitchFamily="34" charset="0"/>
              <a:ea typeface="Calibri" panose="020F0502020204030204" pitchFamily="34" charset="0"/>
              <a:cs typeface="Arial" panose="020B0604020202020204" pitchFamily="34" charset="0"/>
            </a:endParaRPr>
          </a:p>
          <a:p>
            <a:pPr marL="0" indent="0">
              <a:buNone/>
            </a:pPr>
            <a:endParaRPr lang="en-US" sz="1800" dirty="0">
              <a:effectLst/>
              <a:latin typeface="Arial" panose="020B0604020202020204" pitchFamily="34" charset="0"/>
              <a:ea typeface="Calibri" panose="020F0502020204030204" pitchFamily="34" charset="0"/>
              <a:cs typeface="Arial" panose="020B0604020202020204" pitchFamily="34" charset="0"/>
            </a:endParaRPr>
          </a:p>
          <a:p>
            <a:pPr marL="0" indent="0">
              <a:buNone/>
            </a:pPr>
            <a:endParaRPr lang="en-US" sz="1800" dirty="0">
              <a:latin typeface="Arial" panose="020B0604020202020204" pitchFamily="34" charset="0"/>
              <a:ea typeface="Calibri" panose="020F0502020204030204" pitchFamily="34" charset="0"/>
              <a:cs typeface="Times New Roman" panose="02020603050405020304" pitchFamily="18" charset="0"/>
            </a:endParaRPr>
          </a:p>
          <a:p>
            <a:pPr marL="0" indent="0">
              <a:buNone/>
            </a:pPr>
            <a:endParaRPr lang="en-US" sz="1800" dirty="0">
              <a:effectLst/>
              <a:latin typeface="Arial" panose="020B0604020202020204" pitchFamily="34" charset="0"/>
              <a:ea typeface="Calibri" panose="020F0502020204030204" pitchFamily="34" charset="0"/>
              <a:cs typeface="Times New Roman" panose="02020603050405020304" pitchFamily="18" charset="0"/>
            </a:endParaRPr>
          </a:p>
          <a:p>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dirty="0"/>
          </a:p>
        </p:txBody>
      </p:sp>
      <p:pic>
        <p:nvPicPr>
          <p:cNvPr id="4" name="Picture 3">
            <a:extLst>
              <a:ext uri="{FF2B5EF4-FFF2-40B4-BE49-F238E27FC236}">
                <a16:creationId xmlns:a16="http://schemas.microsoft.com/office/drawing/2014/main" id="{27A4ADBC-4DEC-324B-E6DF-0AF2E8997247}"/>
              </a:ext>
            </a:extLst>
          </p:cNvPr>
          <p:cNvPicPr>
            <a:picLocks noChangeAspect="1"/>
          </p:cNvPicPr>
          <p:nvPr/>
        </p:nvPicPr>
        <p:blipFill>
          <a:blip r:embed="rId3"/>
          <a:stretch>
            <a:fillRect/>
          </a:stretch>
        </p:blipFill>
        <p:spPr>
          <a:xfrm>
            <a:off x="6675120" y="2083301"/>
            <a:ext cx="4434840" cy="3646940"/>
          </a:xfrm>
          <a:prstGeom prst="rect">
            <a:avLst/>
          </a:prstGeom>
        </p:spPr>
      </p:pic>
    </p:spTree>
    <p:extLst>
      <p:ext uri="{BB962C8B-B14F-4D97-AF65-F5344CB8AC3E}">
        <p14:creationId xmlns:p14="http://schemas.microsoft.com/office/powerpoint/2010/main" val="40802701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B49C61-A4CC-436D-B789-F86003E3F374}"/>
              </a:ext>
            </a:extLst>
          </p:cNvPr>
          <p:cNvSpPr>
            <a:spLocks noGrp="1"/>
          </p:cNvSpPr>
          <p:nvPr>
            <p:ph type="title"/>
          </p:nvPr>
        </p:nvSpPr>
        <p:spPr>
          <a:xfrm>
            <a:off x="211015" y="365125"/>
            <a:ext cx="9085385" cy="1168253"/>
          </a:xfrm>
        </p:spPr>
        <p:txBody>
          <a:bodyPr>
            <a:normAutofit/>
          </a:bodyPr>
          <a:lstStyle/>
          <a:p>
            <a:pPr algn="ctr"/>
            <a:r>
              <a:rPr lang="en-US" sz="3200" b="1" dirty="0">
                <a:latin typeface="Arial" panose="020B0604020202020204" pitchFamily="34" charset="0"/>
                <a:cs typeface="Arial" panose="020B0604020202020204" pitchFamily="34" charset="0"/>
              </a:rPr>
              <a:t>As Amazon HR- Swot Analysis.</a:t>
            </a:r>
          </a:p>
        </p:txBody>
      </p:sp>
      <p:sp>
        <p:nvSpPr>
          <p:cNvPr id="5" name="Rectangle 1">
            <a:extLst>
              <a:ext uri="{FF2B5EF4-FFF2-40B4-BE49-F238E27FC236}">
                <a16:creationId xmlns:a16="http://schemas.microsoft.com/office/drawing/2014/main" id="{BBAFE60D-9311-4BDB-BD09-1343D925A2D2}"/>
              </a:ext>
            </a:extLst>
          </p:cNvPr>
          <p:cNvSpPr>
            <a:spLocks noChangeArrowheads="1"/>
          </p:cNvSpPr>
          <p:nvPr/>
        </p:nvSpPr>
        <p:spPr bwMode="auto">
          <a:xfrm>
            <a:off x="4763790" y="0"/>
            <a:ext cx="989165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6" name="Content Placeholder 5">
            <a:extLst>
              <a:ext uri="{FF2B5EF4-FFF2-40B4-BE49-F238E27FC236}">
                <a16:creationId xmlns:a16="http://schemas.microsoft.com/office/drawing/2014/main" id="{223E89E6-ACD5-08A6-6FCE-9F347DA793D7}"/>
              </a:ext>
            </a:extLst>
          </p:cNvPr>
          <p:cNvSpPr>
            <a:spLocks noGrp="1"/>
          </p:cNvSpPr>
          <p:nvPr>
            <p:ph idx="1"/>
          </p:nvPr>
        </p:nvSpPr>
        <p:spPr>
          <a:xfrm>
            <a:off x="838200" y="1294228"/>
            <a:ext cx="4479388" cy="5198647"/>
          </a:xfrm>
        </p:spPr>
        <p:txBody>
          <a:bodyPr>
            <a:normAutofit lnSpcReduction="10000"/>
          </a:bodyPr>
          <a:lstStyle/>
          <a:p>
            <a:r>
              <a:rPr lang="en-US" sz="1800" dirty="0">
                <a:latin typeface="Arial" panose="020B0604020202020204" pitchFamily="34" charset="0"/>
                <a:cs typeface="Arial" panose="020B0604020202020204" pitchFamily="34" charset="0"/>
              </a:rPr>
              <a:t>Opportunity:</a:t>
            </a:r>
          </a:p>
          <a:p>
            <a:pPr marL="0" indent="0">
              <a:buNone/>
            </a:pPr>
            <a:r>
              <a:rPr lang="en-US" sz="1800" dirty="0">
                <a:latin typeface="Arial" panose="020B0604020202020204" pitchFamily="34" charset="0"/>
                <a:cs typeface="Arial" panose="020B0604020202020204" pitchFamily="34" charset="0"/>
              </a:rPr>
              <a:t>Ulrich, 1997) As HR in amazon I always perform support to amazon </a:t>
            </a:r>
            <a:r>
              <a:rPr lang="en-US" sz="1800" dirty="0" err="1">
                <a:latin typeface="Arial" panose="020B0604020202020204" pitchFamily="34" charset="0"/>
                <a:cs typeface="Arial" panose="020B0604020202020204" pitchFamily="34" charset="0"/>
              </a:rPr>
              <a:t>organisation</a:t>
            </a:r>
            <a:r>
              <a:rPr lang="en-US" sz="1800" dirty="0">
                <a:latin typeface="Arial" panose="020B0604020202020204" pitchFamily="34" charset="0"/>
                <a:cs typeface="Arial" panose="020B0604020202020204" pitchFamily="34" charset="0"/>
              </a:rPr>
              <a:t> on market activities with customers on standard orientation and opportunity.</a:t>
            </a:r>
          </a:p>
          <a:p>
            <a:pPr marL="0" indent="0">
              <a:buNone/>
            </a:pPr>
            <a:r>
              <a:rPr lang="en-US" sz="1800" dirty="0">
                <a:latin typeface="Arial" panose="020B0604020202020204" pitchFamily="34" charset="0"/>
                <a:cs typeface="Arial" panose="020B0604020202020204" pitchFamily="34" charset="0"/>
              </a:rPr>
              <a:t>* Opportunity:</a:t>
            </a:r>
          </a:p>
          <a:p>
            <a:pPr marL="0" indent="0">
              <a:buNone/>
            </a:pPr>
            <a:r>
              <a:rPr lang="en-US" sz="1800" dirty="0">
                <a:latin typeface="Arial" panose="020B0604020202020204" pitchFamily="34" charset="0"/>
                <a:cs typeface="Arial" panose="020B0604020202020204" pitchFamily="34" charset="0"/>
              </a:rPr>
              <a:t>Greer et al. , 1999) HR implement a positive change towards opportunity within amazon as to perform in a better ways for the progress of the </a:t>
            </a:r>
            <a:r>
              <a:rPr lang="en-US" sz="1800" dirty="0" err="1">
                <a:latin typeface="Arial" panose="020B0604020202020204" pitchFamily="34" charset="0"/>
                <a:cs typeface="Arial" panose="020B0604020202020204" pitchFamily="34" charset="0"/>
              </a:rPr>
              <a:t>organisation</a:t>
            </a:r>
            <a:r>
              <a:rPr lang="en-US" sz="1800" dirty="0">
                <a:latin typeface="Arial" panose="020B0604020202020204" pitchFamily="34" charset="0"/>
                <a:cs typeface="Arial" panose="020B0604020202020204" pitchFamily="34" charset="0"/>
              </a:rPr>
              <a:t> goal.</a:t>
            </a:r>
          </a:p>
          <a:p>
            <a:pPr marL="0" indent="0">
              <a:buNone/>
            </a:pPr>
            <a:r>
              <a:rPr lang="en-US" sz="1800" dirty="0">
                <a:latin typeface="Arial" panose="020B0604020202020204" pitchFamily="34" charset="0"/>
                <a:cs typeface="Arial" panose="020B0604020202020204" pitchFamily="34" charset="0"/>
              </a:rPr>
              <a:t>Threats: </a:t>
            </a:r>
          </a:p>
          <a:p>
            <a:pPr marL="0" indent="0">
              <a:buNone/>
            </a:pPr>
            <a:r>
              <a:rPr lang="en-US" sz="1800" dirty="0">
                <a:solidFill>
                  <a:srgbClr val="555555"/>
                </a:solidFill>
                <a:latin typeface="Arial" panose="020B0604020202020204" pitchFamily="34" charset="0"/>
                <a:cs typeface="Arial" panose="020B0604020202020204" pitchFamily="34" charset="0"/>
              </a:rPr>
              <a:t>Kanter ( 2003 )</a:t>
            </a:r>
            <a:r>
              <a:rPr lang="en-US" sz="1800" dirty="0">
                <a:latin typeface="Arial" panose="020B0604020202020204" pitchFamily="34" charset="0"/>
                <a:cs typeface="Arial" panose="020B0604020202020204" pitchFamily="34" charset="0"/>
              </a:rPr>
              <a:t> HR suggest towards the future of their tasks that can be </a:t>
            </a:r>
            <a:r>
              <a:rPr lang="en-US" sz="1800" dirty="0" err="1">
                <a:latin typeface="Arial" panose="020B0604020202020204" pitchFamily="34" charset="0"/>
                <a:cs typeface="Arial" panose="020B0604020202020204" pitchFamily="34" charset="0"/>
              </a:rPr>
              <a:t>practicalise</a:t>
            </a:r>
            <a:r>
              <a:rPr lang="en-US" sz="1800" dirty="0">
                <a:latin typeface="Arial" panose="020B0604020202020204" pitchFamily="34" charset="0"/>
                <a:cs typeface="Arial" panose="020B0604020202020204" pitchFamily="34" charset="0"/>
              </a:rPr>
              <a:t> in alternative manner in some other organization.</a:t>
            </a:r>
          </a:p>
          <a:p>
            <a:pPr marL="0" indent="0">
              <a:buNone/>
            </a:pPr>
            <a:r>
              <a:rPr lang="en-US" sz="1800" dirty="0">
                <a:latin typeface="Arial" panose="020B0604020202020204" pitchFamily="34" charset="0"/>
                <a:cs typeface="Arial" panose="020B0604020202020204" pitchFamily="34" charset="0"/>
              </a:rPr>
              <a:t>HR outsourcing of HR tasks while the means of </a:t>
            </a:r>
            <a:r>
              <a:rPr lang="en-US" sz="1800" dirty="0" err="1">
                <a:latin typeface="Arial" panose="020B0604020202020204" pitchFamily="34" charset="0"/>
                <a:cs typeface="Arial" panose="020B0604020202020204" pitchFamily="34" charset="0"/>
              </a:rPr>
              <a:t>organisation</a:t>
            </a:r>
            <a:r>
              <a:rPr lang="en-US" sz="1800" dirty="0">
                <a:latin typeface="Arial" panose="020B0604020202020204" pitchFamily="34" charset="0"/>
                <a:cs typeface="Arial" panose="020B0604020202020204" pitchFamily="34" charset="0"/>
              </a:rPr>
              <a:t> alternatively outsource from outside supplier.</a:t>
            </a:r>
          </a:p>
          <a:p>
            <a:pPr marL="0" indent="0">
              <a:buNone/>
            </a:pPr>
            <a:r>
              <a:rPr lang="en-US" sz="1800" dirty="0">
                <a:latin typeface="Arial" panose="020B0604020202020204" pitchFamily="34" charset="0"/>
                <a:cs typeface="Arial" panose="020B0604020202020204" pitchFamily="34" charset="0"/>
              </a:rPr>
              <a:t> </a:t>
            </a:r>
          </a:p>
          <a:p>
            <a:pPr marL="0" indent="0">
              <a:buNone/>
            </a:pPr>
            <a:endParaRPr lang="en-US" sz="1800" dirty="0">
              <a:latin typeface="Arial" panose="020B0604020202020204" pitchFamily="34" charset="0"/>
              <a:cs typeface="Arial" panose="020B0604020202020204" pitchFamily="34" charset="0"/>
            </a:endParaRPr>
          </a:p>
          <a:p>
            <a:pPr marL="0" indent="0">
              <a:buNone/>
            </a:pPr>
            <a:endParaRPr lang="en-US" sz="1800" dirty="0">
              <a:latin typeface="Arial" panose="020B0604020202020204" pitchFamily="34" charset="0"/>
              <a:cs typeface="Arial" panose="020B0604020202020204" pitchFamily="34" charset="0"/>
            </a:endParaRPr>
          </a:p>
          <a:p>
            <a:endParaRPr lang="en-US" sz="1800" dirty="0">
              <a:latin typeface="Arial" panose="020B0604020202020204" pitchFamily="34" charset="0"/>
              <a:cs typeface="Arial" panose="020B0604020202020204" pitchFamily="34" charset="0"/>
            </a:endParaRPr>
          </a:p>
          <a:p>
            <a:endParaRPr lang="en-US" sz="1800"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A77C507A-B802-250B-0B4A-70710E6B0589}"/>
              </a:ext>
            </a:extLst>
          </p:cNvPr>
          <p:cNvPicPr>
            <a:picLocks noChangeAspect="1"/>
          </p:cNvPicPr>
          <p:nvPr/>
        </p:nvPicPr>
        <p:blipFill>
          <a:blip r:embed="rId2"/>
          <a:stretch>
            <a:fillRect/>
          </a:stretch>
        </p:blipFill>
        <p:spPr>
          <a:xfrm>
            <a:off x="5759116" y="1533377"/>
            <a:ext cx="5133473" cy="4338033"/>
          </a:xfrm>
          <a:prstGeom prst="rect">
            <a:avLst/>
          </a:prstGeom>
        </p:spPr>
      </p:pic>
    </p:spTree>
    <p:extLst>
      <p:ext uri="{BB962C8B-B14F-4D97-AF65-F5344CB8AC3E}">
        <p14:creationId xmlns:p14="http://schemas.microsoft.com/office/powerpoint/2010/main" val="22143003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283051-6386-01BA-E33A-59225BD6E532}"/>
              </a:ext>
            </a:extLst>
          </p:cNvPr>
          <p:cNvSpPr>
            <a:spLocks noGrp="1"/>
          </p:cNvSpPr>
          <p:nvPr>
            <p:ph type="title"/>
          </p:nvPr>
        </p:nvSpPr>
        <p:spPr/>
        <p:txBody>
          <a:bodyPr/>
          <a:lstStyle/>
          <a:p>
            <a:r>
              <a:rPr lang="en-US" dirty="0"/>
              <a:t>Benefits of training as a HR officer in amazon </a:t>
            </a:r>
          </a:p>
        </p:txBody>
      </p:sp>
      <p:sp>
        <p:nvSpPr>
          <p:cNvPr id="6" name="Content Placeholder 5">
            <a:extLst>
              <a:ext uri="{FF2B5EF4-FFF2-40B4-BE49-F238E27FC236}">
                <a16:creationId xmlns:a16="http://schemas.microsoft.com/office/drawing/2014/main" id="{D646C0DB-71E4-F56A-B63E-966B505B3961}"/>
              </a:ext>
            </a:extLst>
          </p:cNvPr>
          <p:cNvSpPr>
            <a:spLocks noGrp="1"/>
          </p:cNvSpPr>
          <p:nvPr>
            <p:ph idx="1"/>
          </p:nvPr>
        </p:nvSpPr>
        <p:spPr>
          <a:xfrm>
            <a:off x="838200" y="1825625"/>
            <a:ext cx="4826000" cy="4351338"/>
          </a:xfrm>
        </p:spPr>
        <p:txBody>
          <a:bodyPr>
            <a:normAutofit lnSpcReduction="10000"/>
          </a:bodyPr>
          <a:lstStyle/>
          <a:p>
            <a:r>
              <a:rPr lang="en-US" dirty="0"/>
              <a:t>HR benefit in the amazon organization.</a:t>
            </a:r>
          </a:p>
          <a:p>
            <a:r>
              <a:rPr lang="en-US" dirty="0"/>
              <a:t>To make sure business has a enough employee.</a:t>
            </a:r>
          </a:p>
          <a:p>
            <a:pPr marL="0" indent="0">
              <a:buNone/>
            </a:pPr>
            <a:r>
              <a:rPr lang="en-US" dirty="0"/>
              <a:t>The employee carry out the various function as given task.</a:t>
            </a:r>
          </a:p>
          <a:p>
            <a:pPr marL="0" indent="0">
              <a:buNone/>
            </a:pPr>
            <a:r>
              <a:rPr lang="en-US" dirty="0"/>
              <a:t>HR in the Amazon to perform additional task.</a:t>
            </a:r>
          </a:p>
          <a:p>
            <a:pPr marL="0" indent="0">
              <a:buNone/>
            </a:pPr>
            <a:r>
              <a:rPr lang="en-US" dirty="0"/>
              <a:t>Shaping key policies.</a:t>
            </a:r>
          </a:p>
          <a:p>
            <a:pPr marL="0" indent="0">
              <a:buNone/>
            </a:pPr>
            <a:r>
              <a:rPr lang="en-US" dirty="0"/>
              <a:t>Consulting with executive. </a:t>
            </a:r>
          </a:p>
          <a:p>
            <a:pPr marL="0" indent="0">
              <a:buNone/>
            </a:pPr>
            <a:endParaRPr lang="en-US" dirty="0"/>
          </a:p>
          <a:p>
            <a:pPr marL="0" indent="0">
              <a:buNone/>
            </a:pPr>
            <a:endParaRPr lang="en-US" dirty="0"/>
          </a:p>
        </p:txBody>
      </p:sp>
      <p:pic>
        <p:nvPicPr>
          <p:cNvPr id="3" name="Picture 2">
            <a:extLst>
              <a:ext uri="{FF2B5EF4-FFF2-40B4-BE49-F238E27FC236}">
                <a16:creationId xmlns:a16="http://schemas.microsoft.com/office/drawing/2014/main" id="{EF7D2BF9-9A12-1315-A567-18F82FB29ED5}"/>
              </a:ext>
            </a:extLst>
          </p:cNvPr>
          <p:cNvPicPr>
            <a:picLocks noChangeAspect="1"/>
          </p:cNvPicPr>
          <p:nvPr/>
        </p:nvPicPr>
        <p:blipFill>
          <a:blip r:embed="rId2"/>
          <a:stretch>
            <a:fillRect/>
          </a:stretch>
        </p:blipFill>
        <p:spPr>
          <a:xfrm>
            <a:off x="5936566" y="1825625"/>
            <a:ext cx="4731434" cy="3576370"/>
          </a:xfrm>
          <a:prstGeom prst="rect">
            <a:avLst/>
          </a:prstGeom>
        </p:spPr>
      </p:pic>
    </p:spTree>
    <p:extLst>
      <p:ext uri="{BB962C8B-B14F-4D97-AF65-F5344CB8AC3E}">
        <p14:creationId xmlns:p14="http://schemas.microsoft.com/office/powerpoint/2010/main" val="6731994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F34CAE-38E6-8F92-A72C-936712D7632C}"/>
              </a:ext>
            </a:extLst>
          </p:cNvPr>
          <p:cNvSpPr>
            <a:spLocks noGrp="1"/>
          </p:cNvSpPr>
          <p:nvPr>
            <p:ph type="title"/>
          </p:nvPr>
        </p:nvSpPr>
        <p:spPr/>
        <p:txBody>
          <a:bodyPr>
            <a:normAutofit/>
          </a:bodyPr>
          <a:lstStyle/>
          <a:p>
            <a:r>
              <a:rPr lang="en-US" sz="2400" dirty="0">
                <a:latin typeface="Arial" panose="020B0604020202020204" pitchFamily="34" charset="0"/>
                <a:cs typeface="Arial" panose="020B0604020202020204" pitchFamily="34" charset="0"/>
              </a:rPr>
              <a:t>Personal Skills Audit</a:t>
            </a:r>
          </a:p>
        </p:txBody>
      </p:sp>
      <p:graphicFrame>
        <p:nvGraphicFramePr>
          <p:cNvPr id="4" name="Content Placeholder 3">
            <a:extLst>
              <a:ext uri="{FF2B5EF4-FFF2-40B4-BE49-F238E27FC236}">
                <a16:creationId xmlns:a16="http://schemas.microsoft.com/office/drawing/2014/main" id="{BC4B6EF7-EBEE-AC3F-0A42-87B95B5AB436}"/>
              </a:ext>
            </a:extLst>
          </p:cNvPr>
          <p:cNvGraphicFramePr>
            <a:graphicFrameLocks noGrp="1" noChangeAspect="1"/>
          </p:cNvGraphicFramePr>
          <p:nvPr>
            <p:ph idx="1"/>
            <p:extLst>
              <p:ext uri="{D42A27DB-BD31-4B8C-83A1-F6EECF244321}">
                <p14:modId xmlns:p14="http://schemas.microsoft.com/office/powerpoint/2010/main" val="3400858724"/>
              </p:ext>
            </p:extLst>
          </p:nvPr>
        </p:nvGraphicFramePr>
        <p:xfrm>
          <a:off x="3320716" y="1411705"/>
          <a:ext cx="5085347" cy="5081170"/>
        </p:xfrm>
        <a:graphic>
          <a:graphicData uri="http://schemas.openxmlformats.org/presentationml/2006/ole">
            <mc:AlternateContent xmlns:mc="http://schemas.openxmlformats.org/markup-compatibility/2006">
              <mc:Choice xmlns:v="urn:schemas-microsoft-com:vml" Requires="v">
                <p:oleObj name="Acrobat Document" r:id="rId2" imgW="5829183" imgH="7543566" progId="Acrobat.Document.DC">
                  <p:embed/>
                </p:oleObj>
              </mc:Choice>
              <mc:Fallback>
                <p:oleObj name="Acrobat Document" r:id="rId2" imgW="5829183" imgH="7543566" progId="Acrobat.Document.DC">
                  <p:embed/>
                  <p:pic>
                    <p:nvPicPr>
                      <p:cNvPr id="0" name=""/>
                      <p:cNvPicPr/>
                      <p:nvPr/>
                    </p:nvPicPr>
                    <p:blipFill>
                      <a:blip r:embed="rId3"/>
                      <a:stretch>
                        <a:fillRect/>
                      </a:stretch>
                    </p:blipFill>
                    <p:spPr>
                      <a:xfrm>
                        <a:off x="3320716" y="1411705"/>
                        <a:ext cx="5085347" cy="5081170"/>
                      </a:xfrm>
                      <a:prstGeom prst="rect">
                        <a:avLst/>
                      </a:prstGeom>
                    </p:spPr>
                  </p:pic>
                </p:oleObj>
              </mc:Fallback>
            </mc:AlternateContent>
          </a:graphicData>
        </a:graphic>
      </p:graphicFrame>
    </p:spTree>
    <p:extLst>
      <p:ext uri="{BB962C8B-B14F-4D97-AF65-F5344CB8AC3E}">
        <p14:creationId xmlns:p14="http://schemas.microsoft.com/office/powerpoint/2010/main" val="17576215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652002-17A9-44FF-858E-E8981C4EBBD2}"/>
              </a:ext>
            </a:extLst>
          </p:cNvPr>
          <p:cNvSpPr>
            <a:spLocks noGrp="1"/>
          </p:cNvSpPr>
          <p:nvPr>
            <p:ph type="title"/>
          </p:nvPr>
        </p:nvSpPr>
        <p:spPr/>
        <p:txBody>
          <a:bodyPr/>
          <a:lstStyle/>
          <a:p>
            <a:pPr algn="ctr"/>
            <a:r>
              <a:rPr lang="en-US" b="1" dirty="0">
                <a:latin typeface="Arial" panose="020B0604020202020204" pitchFamily="34" charset="0"/>
                <a:cs typeface="Arial" panose="020B0604020202020204" pitchFamily="34" charset="0"/>
              </a:rPr>
              <a:t>CONCLUSION</a:t>
            </a:r>
          </a:p>
        </p:txBody>
      </p:sp>
      <p:sp>
        <p:nvSpPr>
          <p:cNvPr id="3" name="Content Placeholder 2">
            <a:extLst>
              <a:ext uri="{FF2B5EF4-FFF2-40B4-BE49-F238E27FC236}">
                <a16:creationId xmlns:a16="http://schemas.microsoft.com/office/drawing/2014/main" id="{6A59A5F5-A5BD-41A6-8CB1-8CE6E028FBA5}"/>
              </a:ext>
            </a:extLst>
          </p:cNvPr>
          <p:cNvSpPr>
            <a:spLocks noGrp="1"/>
          </p:cNvSpPr>
          <p:nvPr>
            <p:ph idx="1"/>
          </p:nvPr>
        </p:nvSpPr>
        <p:spPr>
          <a:xfrm>
            <a:off x="838200" y="1825625"/>
            <a:ext cx="10515600" cy="3240645"/>
          </a:xfrm>
        </p:spPr>
        <p:txBody>
          <a:bodyPr>
            <a:normAutofit/>
          </a:bodyPr>
          <a:lstStyle/>
          <a:p>
            <a:r>
              <a:rPr lang="en-US" sz="2400" dirty="0">
                <a:effectLst/>
                <a:latin typeface="Arial" panose="020B0604020202020204" pitchFamily="34" charset="0"/>
                <a:ea typeface="Calibri" panose="020F0502020204030204" pitchFamily="34" charset="0"/>
              </a:rPr>
              <a:t>This particular </a:t>
            </a:r>
            <a:r>
              <a:rPr lang="en-US" sz="2400" dirty="0">
                <a:latin typeface="Arial" panose="020B0604020202020204" pitchFamily="34" charset="0"/>
                <a:ea typeface="Calibri" panose="020F0502020204030204" pitchFamily="34" charset="0"/>
              </a:rPr>
              <a:t>HR </a:t>
            </a:r>
            <a:r>
              <a:rPr lang="en-US" sz="2400" dirty="0">
                <a:effectLst/>
                <a:latin typeface="Arial" panose="020B0604020202020204" pitchFamily="34" charset="0"/>
                <a:ea typeface="Calibri" panose="020F0502020204030204" pitchFamily="34" charset="0"/>
              </a:rPr>
              <a:t>proposal topic had </a:t>
            </a:r>
            <a:r>
              <a:rPr lang="en-US" sz="2400" dirty="0" err="1">
                <a:effectLst/>
                <a:latin typeface="Arial" panose="020B0604020202020204" pitchFamily="34" charset="0"/>
                <a:ea typeface="Calibri" panose="020F0502020204030204" pitchFamily="34" charset="0"/>
              </a:rPr>
              <a:t>leds</a:t>
            </a:r>
            <a:r>
              <a:rPr lang="en-US" sz="2400" dirty="0">
                <a:effectLst/>
                <a:latin typeface="Arial" panose="020B0604020202020204" pitchFamily="34" charset="0"/>
                <a:ea typeface="Calibri" panose="020F0502020204030204" pitchFamily="34" charset="0"/>
              </a:rPr>
              <a:t> me to a better understanding about learning HR, and the reflection model and is generally the framework that encourages Knowledge Skills and </a:t>
            </a:r>
            <a:r>
              <a:rPr lang="en-US" sz="2400" dirty="0" err="1">
                <a:effectLst/>
                <a:latin typeface="Arial" panose="020B0604020202020204" pitchFamily="34" charset="0"/>
                <a:ea typeface="Calibri" panose="020F0502020204030204" pitchFamily="34" charset="0"/>
              </a:rPr>
              <a:t>B</a:t>
            </a:r>
            <a:r>
              <a:rPr lang="en-US" sz="2400" dirty="0" err="1">
                <a:latin typeface="Arial" panose="020B0604020202020204" pitchFamily="34" charset="0"/>
                <a:ea typeface="Calibri" panose="020F0502020204030204" pitchFamily="34" charset="0"/>
              </a:rPr>
              <a:t>ehaviour</a:t>
            </a:r>
            <a:r>
              <a:rPr lang="en-US" sz="2400" dirty="0">
                <a:latin typeface="Arial" panose="020B0604020202020204" pitchFamily="34" charset="0"/>
                <a:ea typeface="Calibri" panose="020F0502020204030204" pitchFamily="34" charset="0"/>
              </a:rPr>
              <a:t> , </a:t>
            </a:r>
            <a:r>
              <a:rPr lang="en-US" sz="2400" dirty="0">
                <a:effectLst/>
                <a:latin typeface="Arial" panose="020B0604020202020204" pitchFamily="34" charset="0"/>
                <a:ea typeface="Calibri" panose="020F0502020204030204" pitchFamily="34" charset="0"/>
              </a:rPr>
              <a:t>the structured progress that </a:t>
            </a:r>
            <a:r>
              <a:rPr lang="en-US" sz="2400" dirty="0">
                <a:latin typeface="Arial" panose="020B0604020202020204" pitchFamily="34" charset="0"/>
                <a:ea typeface="Calibri" panose="020F0502020204030204" pitchFamily="34" charset="0"/>
              </a:rPr>
              <a:t>explains</a:t>
            </a:r>
            <a:r>
              <a:rPr lang="en-US" sz="2400" dirty="0">
                <a:effectLst/>
                <a:latin typeface="Arial" panose="020B0604020202020204" pitchFamily="34" charset="0"/>
                <a:ea typeface="Calibri" panose="020F0502020204030204" pitchFamily="34" charset="0"/>
              </a:rPr>
              <a:t> the learning (KSB), </a:t>
            </a:r>
            <a:r>
              <a:rPr lang="en-US" sz="2400" dirty="0">
                <a:latin typeface="Arial" panose="020B0604020202020204" pitchFamily="34" charset="0"/>
                <a:ea typeface="Calibri" panose="020F0502020204030204" pitchFamily="34" charset="0"/>
              </a:rPr>
              <a:t>which also reflected on me</a:t>
            </a:r>
            <a:r>
              <a:rPr lang="en-US" sz="2400" dirty="0">
                <a:effectLst/>
                <a:latin typeface="Arial" panose="020B0604020202020204" pitchFamily="34" charset="0"/>
                <a:ea typeface="Calibri" panose="020F0502020204030204" pitchFamily="34" charset="0"/>
              </a:rPr>
              <a:t>, I have mentioned. Executive summary of HR, </a:t>
            </a:r>
            <a:r>
              <a:rPr lang="en-US" sz="2400" dirty="0">
                <a:latin typeface="Arial" panose="020B0604020202020204" pitchFamily="34" charset="0"/>
                <a:ea typeface="Calibri" panose="020F0502020204030204" pitchFamily="34" charset="0"/>
              </a:rPr>
              <a:t>explaining</a:t>
            </a:r>
            <a:r>
              <a:rPr lang="en-US" sz="2400" dirty="0">
                <a:effectLst/>
                <a:latin typeface="Arial" panose="020B0604020202020204" pitchFamily="34" charset="0"/>
                <a:ea typeface="Calibri" panose="020F0502020204030204" pitchFamily="34" charset="0"/>
              </a:rPr>
              <a:t> &amp; Analysis</a:t>
            </a:r>
            <a:r>
              <a:rPr lang="en-US" sz="2400" dirty="0">
                <a:latin typeface="Arial" panose="020B0604020202020204" pitchFamily="34" charset="0"/>
                <a:ea typeface="Calibri" panose="020F0502020204030204" pitchFamily="34" charset="0"/>
              </a:rPr>
              <a:t> HR</a:t>
            </a:r>
            <a:r>
              <a:rPr lang="en-US" sz="2400" dirty="0">
                <a:effectLst/>
                <a:latin typeface="Arial" panose="020B0604020202020204" pitchFamily="34" charset="0"/>
                <a:ea typeface="Calibri" panose="020F0502020204030204" pitchFamily="34" charset="0"/>
              </a:rPr>
              <a:t> Operations, I have discussed my </a:t>
            </a:r>
            <a:r>
              <a:rPr lang="en-US" sz="2400" dirty="0">
                <a:latin typeface="Arial" panose="020B0604020202020204" pitchFamily="34" charset="0"/>
                <a:ea typeface="Calibri" panose="020F0502020204030204" pitchFamily="34" charset="0"/>
              </a:rPr>
              <a:t>understanding</a:t>
            </a:r>
            <a:r>
              <a:rPr lang="en-US" sz="2400" dirty="0">
                <a:effectLst/>
                <a:latin typeface="Arial" panose="020B0604020202020204" pitchFamily="34" charset="0"/>
                <a:ea typeface="Calibri" panose="020F0502020204030204" pitchFamily="34" charset="0"/>
              </a:rPr>
              <a:t> with help of class </a:t>
            </a:r>
            <a:r>
              <a:rPr lang="en-US" sz="2400" dirty="0">
                <a:latin typeface="Arial" panose="020B0604020202020204" pitchFamily="34" charset="0"/>
                <a:ea typeface="Calibri" panose="020F0502020204030204" pitchFamily="34" charset="0"/>
              </a:rPr>
              <a:t>lesson</a:t>
            </a:r>
            <a:r>
              <a:rPr lang="en-US" sz="2400" dirty="0">
                <a:effectLst/>
                <a:latin typeface="Arial" panose="020B0604020202020204" pitchFamily="34" charset="0"/>
                <a:ea typeface="Calibri" panose="020F0502020204030204" pitchFamily="34" charset="0"/>
              </a:rPr>
              <a:t> and materials reflection </a:t>
            </a:r>
            <a:r>
              <a:rPr lang="en-US" sz="2400" dirty="0">
                <a:latin typeface="Arial" panose="020B0604020202020204" pitchFamily="34" charset="0"/>
                <a:ea typeface="Calibri" panose="020F0502020204030204" pitchFamily="34" charset="0"/>
              </a:rPr>
              <a:t>topics</a:t>
            </a:r>
            <a:r>
              <a:rPr lang="en-US" sz="2400" dirty="0">
                <a:effectLst/>
                <a:latin typeface="Arial" panose="020B0604020202020204" pitchFamily="34" charset="0"/>
                <a:ea typeface="Calibri" panose="020F0502020204030204" pitchFamily="34" charset="0"/>
              </a:rPr>
              <a:t> that helped me </a:t>
            </a:r>
            <a:r>
              <a:rPr lang="en-US" sz="2400" dirty="0">
                <a:latin typeface="Arial" panose="020B0604020202020204" pitchFamily="34" charset="0"/>
                <a:ea typeface="Calibri" panose="020F0502020204030204" pitchFamily="34" charset="0"/>
              </a:rPr>
              <a:t>with</a:t>
            </a:r>
            <a:r>
              <a:rPr lang="en-US" sz="2400" dirty="0">
                <a:effectLst/>
                <a:latin typeface="Arial" panose="020B0604020202020204" pitchFamily="34" charset="0"/>
                <a:ea typeface="Calibri" panose="020F0502020204030204" pitchFamily="34" charset="0"/>
              </a:rPr>
              <a:t> effective understanding.</a:t>
            </a:r>
            <a:endParaRPr lang="en-US" sz="2400" dirty="0"/>
          </a:p>
        </p:txBody>
      </p:sp>
    </p:spTree>
    <p:extLst>
      <p:ext uri="{BB962C8B-B14F-4D97-AF65-F5344CB8AC3E}">
        <p14:creationId xmlns:p14="http://schemas.microsoft.com/office/powerpoint/2010/main" val="35413597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153728-B757-4BA0-A216-9EBA703F0E35}"/>
              </a:ext>
            </a:extLst>
          </p:cNvPr>
          <p:cNvSpPr>
            <a:spLocks noGrp="1"/>
          </p:cNvSpPr>
          <p:nvPr>
            <p:ph type="title"/>
          </p:nvPr>
        </p:nvSpPr>
        <p:spPr>
          <a:xfrm>
            <a:off x="838200" y="365126"/>
            <a:ext cx="3536852" cy="718086"/>
          </a:xfrm>
        </p:spPr>
        <p:txBody>
          <a:bodyPr>
            <a:normAutofit/>
          </a:bodyPr>
          <a:lstStyle/>
          <a:p>
            <a:r>
              <a:rPr lang="en-US" sz="3600" b="1" dirty="0">
                <a:latin typeface="Arial" panose="020B0604020202020204" pitchFamily="34" charset="0"/>
                <a:cs typeface="Arial" panose="020B0604020202020204" pitchFamily="34" charset="0"/>
              </a:rPr>
              <a:t>REFERENCES</a:t>
            </a:r>
          </a:p>
        </p:txBody>
      </p:sp>
      <p:sp>
        <p:nvSpPr>
          <p:cNvPr id="3" name="Content Placeholder 2">
            <a:extLst>
              <a:ext uri="{FF2B5EF4-FFF2-40B4-BE49-F238E27FC236}">
                <a16:creationId xmlns:a16="http://schemas.microsoft.com/office/drawing/2014/main" id="{499068DD-1378-4CF9-BE35-62F7CE2F3E62}"/>
              </a:ext>
            </a:extLst>
          </p:cNvPr>
          <p:cNvSpPr>
            <a:spLocks noGrp="1"/>
          </p:cNvSpPr>
          <p:nvPr>
            <p:ph idx="1"/>
          </p:nvPr>
        </p:nvSpPr>
        <p:spPr>
          <a:xfrm>
            <a:off x="127001" y="876300"/>
            <a:ext cx="12065000" cy="5981700"/>
          </a:xfrm>
        </p:spPr>
        <p:txBody>
          <a:bodyPr>
            <a:noAutofit/>
          </a:bodyPr>
          <a:lstStyle/>
          <a:p>
            <a:pPr marL="0" indent="0">
              <a:lnSpc>
                <a:spcPct val="107000"/>
              </a:lnSpc>
              <a:spcBef>
                <a:spcPts val="0"/>
              </a:spcBef>
              <a:spcAft>
                <a:spcPts val="800"/>
              </a:spcAft>
              <a:buNone/>
            </a:pPr>
            <a:r>
              <a:rPr lang="en-US" sz="1800" dirty="0"/>
              <a:t>&lt;https://www.academia.edu/32280546/ARMSTRONGS_HANDBOOK_OF_HUMAN_RESOURCE_MANAGEMENT_PRACTICE_i&gt; [Accessed 25 July 2022].</a:t>
            </a:r>
          </a:p>
          <a:p>
            <a:pPr marL="0" marR="0" indent="0">
              <a:lnSpc>
                <a:spcPct val="107000"/>
              </a:lnSpc>
              <a:spcBef>
                <a:spcPts val="0"/>
              </a:spcBef>
              <a:spcAft>
                <a:spcPts val="800"/>
              </a:spcAft>
              <a:buNone/>
            </a:pPr>
            <a:r>
              <a:rPr lang="en-US" sz="1800" dirty="0">
                <a:latin typeface="Arial" panose="020B0604020202020204" pitchFamily="34" charset="0"/>
                <a:cs typeface="Arial" panose="020B0604020202020204" pitchFamily="34" charset="0"/>
              </a:rPr>
              <a:t> Globaldata.com. 2022. Amazon.com Inc Company Profile - Amazon.com Inc Overview. [online] Available at: &lt;https://www.globaldata.com/company-profile/amazoncom-inc/&gt; [Accessed 9 July 2022].</a:t>
            </a:r>
          </a:p>
          <a:p>
            <a:pPr marL="0" marR="0" indent="0">
              <a:lnSpc>
                <a:spcPct val="107000"/>
              </a:lnSpc>
              <a:spcBef>
                <a:spcPts val="0"/>
              </a:spcBef>
              <a:spcAft>
                <a:spcPts val="800"/>
              </a:spcAft>
              <a:buNone/>
            </a:pPr>
            <a:r>
              <a:rPr lang="en-US" sz="1800" dirty="0">
                <a:latin typeface="Arial" panose="020B0604020202020204" pitchFamily="34" charset="0"/>
                <a:cs typeface="Arial" panose="020B0604020202020204" pitchFamily="34" charset="0"/>
              </a:rPr>
              <a:t>LIN GRENSING-POPHAL, 2019. What HR Can Learn from Amazon’s Massive Training Initiative. Brentwood: </a:t>
            </a:r>
            <a:r>
              <a:rPr lang="en-US" sz="1800" dirty="0" err="1">
                <a:latin typeface="Arial" panose="020B0604020202020204" pitchFamily="34" charset="0"/>
                <a:cs typeface="Arial" panose="020B0604020202020204" pitchFamily="34" charset="0"/>
              </a:rPr>
              <a:t>Newstex</a:t>
            </a:r>
            <a:r>
              <a:rPr lang="en-US" sz="1800" dirty="0">
                <a:latin typeface="Arial" panose="020B0604020202020204" pitchFamily="34" charset="0"/>
                <a:cs typeface="Arial" panose="020B0604020202020204" pitchFamily="34" charset="0"/>
              </a:rPr>
              <a:t>.</a:t>
            </a:r>
          </a:p>
          <a:p>
            <a:pPr marL="0" marR="0">
              <a:lnSpc>
                <a:spcPct val="107000"/>
              </a:lnSpc>
              <a:spcBef>
                <a:spcPts val="0"/>
              </a:spcBef>
              <a:spcAft>
                <a:spcPts val="800"/>
              </a:spcAft>
            </a:pPr>
            <a:r>
              <a:rPr lang="en-US" sz="1800" dirty="0" err="1">
                <a:latin typeface="Arial" panose="020B0604020202020204" pitchFamily="34" charset="0"/>
                <a:cs typeface="Arial" panose="020B0604020202020204" pitchFamily="34" charset="0"/>
              </a:rPr>
              <a:t>Eigenhuis</a:t>
            </a:r>
            <a:r>
              <a:rPr lang="en-US" sz="1800" dirty="0">
                <a:latin typeface="Arial" panose="020B0604020202020204" pitchFamily="34" charset="0"/>
                <a:cs typeface="Arial" panose="020B0604020202020204" pitchFamily="34" charset="0"/>
              </a:rPr>
              <a:t>, &amp; Dijk, R. van. (2008). HR strategy for the high performing business inspiring success through effective human resource management. Kogan Page.</a:t>
            </a:r>
          </a:p>
          <a:p>
            <a:pPr marL="0">
              <a:lnSpc>
                <a:spcPct val="107000"/>
              </a:lnSpc>
              <a:spcBef>
                <a:spcPts val="0"/>
              </a:spcBef>
              <a:spcAft>
                <a:spcPts val="800"/>
              </a:spcAft>
            </a:pPr>
            <a:r>
              <a:rPr lang="en-US" altLang="en-US" sz="2000" dirty="0">
                <a:latin typeface="Arial" panose="020B0604020202020204" pitchFamily="34" charset="0"/>
                <a:cs typeface="Arial" panose="020B0604020202020204" pitchFamily="34" charset="0"/>
              </a:rPr>
              <a:t>Anthony W.P., </a:t>
            </a:r>
            <a:r>
              <a:rPr lang="en-US" altLang="en-US" sz="2000" dirty="0" err="1">
                <a:latin typeface="Arial" panose="020B0604020202020204" pitchFamily="34" charset="0"/>
                <a:cs typeface="Arial" panose="020B0604020202020204" pitchFamily="34" charset="0"/>
              </a:rPr>
              <a:t>Kacmar</a:t>
            </a:r>
            <a:r>
              <a:rPr lang="en-US" altLang="en-US" sz="2000" dirty="0">
                <a:latin typeface="Arial" panose="020B0604020202020204" pitchFamily="34" charset="0"/>
                <a:cs typeface="Arial" panose="020B0604020202020204" pitchFamily="34" charset="0"/>
              </a:rPr>
              <a:t>, K.M., </a:t>
            </a:r>
            <a:r>
              <a:rPr lang="en-US" altLang="en-US" sz="2000" dirty="0" err="1">
                <a:latin typeface="Arial" panose="020B0604020202020204" pitchFamily="34" charset="0"/>
                <a:cs typeface="Arial" panose="020B0604020202020204" pitchFamily="34" charset="0"/>
              </a:rPr>
              <a:t>Perrewé</a:t>
            </a:r>
            <a:r>
              <a:rPr lang="en-US" altLang="en-US" sz="2000" dirty="0">
                <a:latin typeface="Arial" panose="020B0604020202020204" pitchFamily="34" charset="0"/>
                <a:cs typeface="Arial" panose="020B0604020202020204" pitchFamily="34" charset="0"/>
              </a:rPr>
              <a:t>, P.L. (2002) </a:t>
            </a:r>
            <a:r>
              <a:rPr lang="en-US" altLang="en-US" sz="2000" b="1" dirty="0">
                <a:latin typeface="Arial" panose="020B0604020202020204" pitchFamily="34" charset="0"/>
                <a:cs typeface="Arial" panose="020B0604020202020204" pitchFamily="34" charset="0"/>
              </a:rPr>
              <a:t>Human resource management: a strategic approach, </a:t>
            </a:r>
            <a:r>
              <a:rPr lang="en-US" altLang="en-US" sz="2000" dirty="0">
                <a:latin typeface="Arial" panose="020B0604020202020204" pitchFamily="34" charset="0"/>
                <a:cs typeface="Arial" panose="020B0604020202020204" pitchFamily="34" charset="0"/>
              </a:rPr>
              <a:t>4th ed. Fort Worth : Harcourt College Publishers.</a:t>
            </a:r>
            <a:r>
              <a:rPr lang="en-US" altLang="en-US" sz="2000" dirty="0">
                <a:latin typeface="Arial" panose="020B0604020202020204" pitchFamily="34" charset="0"/>
                <a:cs typeface="Arial" panose="020B0604020202020204" pitchFamily="34" charset="0"/>
                <a:hlinkClick r:id="rId2"/>
              </a:rPr>
              <a:t>HF5549 .A866 2002</a:t>
            </a:r>
            <a:r>
              <a:rPr lang="en-US" altLang="en-US" sz="2000" dirty="0">
                <a:latin typeface="Arial" panose="020B0604020202020204" pitchFamily="34" charset="0"/>
                <a:cs typeface="Arial" panose="020B0604020202020204" pitchFamily="34" charset="0"/>
              </a:rPr>
              <a:t> </a:t>
            </a:r>
          </a:p>
          <a:p>
            <a:pPr marL="0" indent="0">
              <a:lnSpc>
                <a:spcPct val="107000"/>
              </a:lnSpc>
              <a:spcBef>
                <a:spcPts val="0"/>
              </a:spcBef>
              <a:spcAft>
                <a:spcPts val="800"/>
              </a:spcAft>
              <a:buNone/>
            </a:pPr>
            <a:r>
              <a:rPr lang="en-US" altLang="en-US" sz="2000" dirty="0">
                <a:latin typeface="Arial" panose="020B0604020202020204" pitchFamily="34" charset="0"/>
                <a:cs typeface="Arial" panose="020B0604020202020204" pitchFamily="34" charset="0"/>
              </a:rPr>
              <a:t> </a:t>
            </a:r>
            <a:r>
              <a:rPr lang="en-US" sz="1800" dirty="0">
                <a:latin typeface="Arial" panose="020B0604020202020204" pitchFamily="34" charset="0"/>
                <a:cs typeface="Arial" panose="020B0604020202020204" pitchFamily="34" charset="0"/>
              </a:rPr>
              <a:t>ALL IMAGE, Sustainability - US. 2022. Employee Engagement. [online] Available at: &lt;https://sustainability.aboutamazon.com/people/employees/engagement&gt; [Accessed 21 July 2022].</a:t>
            </a:r>
          </a:p>
          <a:p>
            <a:pPr marL="0" marR="0" indent="0">
              <a:lnSpc>
                <a:spcPct val="107000"/>
              </a:lnSpc>
              <a:spcBef>
                <a:spcPts val="0"/>
              </a:spcBef>
              <a:spcAft>
                <a:spcPts val="800"/>
              </a:spcAft>
              <a:buNone/>
            </a:pPr>
            <a:r>
              <a:rPr lang="en-US" sz="1800" dirty="0">
                <a:solidFill>
                  <a:srgbClr val="3A3A3A"/>
                </a:solidFill>
                <a:latin typeface="Arial" panose="020B0604020202020204" pitchFamily="34" charset="0"/>
                <a:cs typeface="Arial" panose="020B0604020202020204" pitchFamily="34" charset="0"/>
              </a:rPr>
              <a:t>*</a:t>
            </a:r>
            <a:r>
              <a:rPr lang="en-US" sz="1800" b="0" i="0" dirty="0" err="1">
                <a:solidFill>
                  <a:srgbClr val="3A3A3A"/>
                </a:solidFill>
                <a:effectLst/>
                <a:latin typeface="Arial" panose="020B0604020202020204" pitchFamily="34" charset="0"/>
                <a:cs typeface="Arial" panose="020B0604020202020204" pitchFamily="34" charset="0"/>
              </a:rPr>
              <a:t>Lepak</a:t>
            </a:r>
            <a:r>
              <a:rPr lang="en-US" sz="1800" b="0" i="0" dirty="0">
                <a:solidFill>
                  <a:srgbClr val="3A3A3A"/>
                </a:solidFill>
                <a:effectLst/>
                <a:latin typeface="Arial" panose="020B0604020202020204" pitchFamily="34" charset="0"/>
                <a:cs typeface="Arial" panose="020B0604020202020204" pitchFamily="34" charset="0"/>
              </a:rPr>
              <a:t>, D.P. and Snell, S.A. (1998) ‘Virtual HR: Strategic human resource management in the 21st century’, </a:t>
            </a:r>
            <a:r>
              <a:rPr lang="en-US" sz="1800" b="0" i="1" dirty="0">
                <a:solidFill>
                  <a:srgbClr val="3A3A3A"/>
                </a:solidFill>
                <a:effectLst/>
                <a:latin typeface="Arial" panose="020B0604020202020204" pitchFamily="34" charset="0"/>
                <a:cs typeface="Arial" panose="020B0604020202020204" pitchFamily="34" charset="0"/>
              </a:rPr>
              <a:t>Human resource management review</a:t>
            </a:r>
            <a:r>
              <a:rPr lang="en-US" sz="1800" b="0" i="0" dirty="0">
                <a:solidFill>
                  <a:srgbClr val="3A3A3A"/>
                </a:solidFill>
                <a:effectLst/>
                <a:latin typeface="Arial" panose="020B0604020202020204" pitchFamily="34" charset="0"/>
                <a:cs typeface="Arial" panose="020B0604020202020204" pitchFamily="34" charset="0"/>
              </a:rPr>
              <a:t>, 8(3), pp. 215–234. doi:10.1016/S1053-4822(98)90003-1.</a:t>
            </a:r>
          </a:p>
          <a:p>
            <a:pPr marL="0" marR="0">
              <a:lnSpc>
                <a:spcPct val="107000"/>
              </a:lnSpc>
              <a:spcBef>
                <a:spcPts val="0"/>
              </a:spcBef>
              <a:spcAft>
                <a:spcPts val="800"/>
              </a:spcAft>
            </a:pPr>
            <a:r>
              <a:rPr lang="en-US" sz="1800" b="0" i="0" dirty="0">
                <a:solidFill>
                  <a:srgbClr val="555555"/>
                </a:solidFill>
                <a:effectLst/>
                <a:latin typeface="Arial" panose="020B0604020202020204" pitchFamily="34" charset="0"/>
                <a:cs typeface="Arial" panose="020B0604020202020204" pitchFamily="34" charset="0"/>
              </a:rPr>
              <a:t>SILLIKER, A., 2012. Transformative HR moves organizations forward, creates sustainable advantage. </a:t>
            </a:r>
            <a:r>
              <a:rPr lang="en-US" sz="1800" b="0" i="1" dirty="0">
                <a:solidFill>
                  <a:srgbClr val="555555"/>
                </a:solidFill>
                <a:effectLst/>
                <a:latin typeface="Arial" panose="020B0604020202020204" pitchFamily="34" charset="0"/>
                <a:cs typeface="Arial" panose="020B0604020202020204" pitchFamily="34" charset="0"/>
              </a:rPr>
              <a:t>Canadian HR Reporter, </a:t>
            </a:r>
            <a:r>
              <a:rPr lang="en-US" sz="1800" b="1" i="0" dirty="0">
                <a:solidFill>
                  <a:srgbClr val="555555"/>
                </a:solidFill>
                <a:effectLst/>
                <a:latin typeface="Arial" panose="020B0604020202020204" pitchFamily="34" charset="0"/>
                <a:cs typeface="Arial" panose="020B0604020202020204" pitchFamily="34" charset="0"/>
              </a:rPr>
              <a:t>25</a:t>
            </a:r>
            <a:r>
              <a:rPr lang="en-US" sz="1800" b="0" i="0" dirty="0">
                <a:solidFill>
                  <a:srgbClr val="555555"/>
                </a:solidFill>
                <a:effectLst/>
                <a:latin typeface="Arial" panose="020B0604020202020204" pitchFamily="34" charset="0"/>
                <a:cs typeface="Arial" panose="020B0604020202020204" pitchFamily="34" charset="0"/>
              </a:rPr>
              <a:t>(16), pp. 12-12,14.</a:t>
            </a:r>
          </a:p>
          <a:p>
            <a:pPr marL="0" marR="0" indent="0">
              <a:lnSpc>
                <a:spcPct val="107000"/>
              </a:lnSpc>
              <a:spcBef>
                <a:spcPts val="0"/>
              </a:spcBef>
              <a:spcAft>
                <a:spcPts val="800"/>
              </a:spcAft>
              <a:buNone/>
            </a:pPr>
            <a:r>
              <a:rPr lang="en-US" sz="1800" b="0" i="0" dirty="0">
                <a:solidFill>
                  <a:srgbClr val="555555"/>
                </a:solidFill>
                <a:effectLst/>
                <a:latin typeface="Arial" panose="020B0604020202020204" pitchFamily="34" charset="0"/>
                <a:cs typeface="Arial" panose="020B0604020202020204" pitchFamily="34" charset="0"/>
              </a:rPr>
              <a:t>DELMOTTE, J. and SELS, L., 2008. HR outsourcing: threat or opportunity? </a:t>
            </a:r>
            <a:r>
              <a:rPr lang="en-US" sz="1800" b="0" i="1" dirty="0">
                <a:solidFill>
                  <a:srgbClr val="555555"/>
                </a:solidFill>
                <a:effectLst/>
                <a:latin typeface="Arial" panose="020B0604020202020204" pitchFamily="34" charset="0"/>
                <a:cs typeface="Arial" panose="020B0604020202020204" pitchFamily="34" charset="0"/>
              </a:rPr>
              <a:t>Personnel Review, </a:t>
            </a:r>
            <a:r>
              <a:rPr lang="en-US" sz="1800" b="1" i="0" dirty="0">
                <a:solidFill>
                  <a:srgbClr val="555555"/>
                </a:solidFill>
                <a:effectLst/>
                <a:latin typeface="Arial" panose="020B0604020202020204" pitchFamily="34" charset="0"/>
                <a:cs typeface="Arial" panose="020B0604020202020204" pitchFamily="34" charset="0"/>
              </a:rPr>
              <a:t>37</a:t>
            </a:r>
            <a:r>
              <a:rPr lang="en-US" sz="1800" b="0" i="0" dirty="0">
                <a:solidFill>
                  <a:srgbClr val="555555"/>
                </a:solidFill>
                <a:effectLst/>
                <a:latin typeface="Arial" panose="020B0604020202020204" pitchFamily="34" charset="0"/>
                <a:cs typeface="Arial" panose="020B0604020202020204" pitchFamily="34" charset="0"/>
              </a:rPr>
              <a:t>(5), pp. 543-563.</a:t>
            </a:r>
            <a:endParaRPr lang="en-US" sz="1800" b="0" i="0" dirty="0">
              <a:solidFill>
                <a:srgbClr val="3A3A3A"/>
              </a:solidFill>
              <a:effectLst/>
              <a:latin typeface="Arial" panose="020B0604020202020204" pitchFamily="34" charset="0"/>
              <a:cs typeface="Arial" panose="020B0604020202020204" pitchFamily="34" charset="0"/>
            </a:endParaRPr>
          </a:p>
          <a:p>
            <a:pPr marL="0" marR="0">
              <a:lnSpc>
                <a:spcPct val="107000"/>
              </a:lnSpc>
              <a:spcBef>
                <a:spcPts val="0"/>
              </a:spcBef>
              <a:spcAft>
                <a:spcPts val="800"/>
              </a:spcAft>
            </a:pPr>
            <a:endParaRPr lang="en-US" sz="1800" dirty="0">
              <a:solidFill>
                <a:srgbClr val="3A3A3A"/>
              </a:solidFill>
              <a:latin typeface="Arial" panose="020B0604020202020204" pitchFamily="34" charset="0"/>
              <a:cs typeface="Arial" panose="020B0604020202020204" pitchFamily="34" charset="0"/>
            </a:endParaRPr>
          </a:p>
          <a:p>
            <a:pPr marL="0" marR="0">
              <a:lnSpc>
                <a:spcPct val="107000"/>
              </a:lnSpc>
              <a:spcBef>
                <a:spcPts val="0"/>
              </a:spcBef>
              <a:spcAft>
                <a:spcPts val="800"/>
              </a:spcAft>
            </a:pPr>
            <a:endParaRPr lang="en-US"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806889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0E1986-0434-40E9-B7B7-E32CB68592A0}"/>
              </a:ext>
            </a:extLst>
          </p:cNvPr>
          <p:cNvSpPr>
            <a:spLocks noGrp="1"/>
          </p:cNvSpPr>
          <p:nvPr>
            <p:ph type="title"/>
          </p:nvPr>
        </p:nvSpPr>
        <p:spPr/>
        <p:txBody>
          <a:bodyPr/>
          <a:lstStyle/>
          <a:p>
            <a:endParaRPr lang="en-US"/>
          </a:p>
        </p:txBody>
      </p:sp>
      <p:pic>
        <p:nvPicPr>
          <p:cNvPr id="2050" name="Picture 2" descr="Hand Holding Smartphone With THANK YOU Written Speech Bubble Stock Photo,  Picture And Royalty Free Image. Image 65647052.">
            <a:extLst>
              <a:ext uri="{FF2B5EF4-FFF2-40B4-BE49-F238E27FC236}">
                <a16:creationId xmlns:a16="http://schemas.microsoft.com/office/drawing/2014/main" id="{EDB90559-6810-44F9-93C2-BE8DBE5F9EB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680520" y="1825625"/>
            <a:ext cx="8081318"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04460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3986</TotalTime>
  <Words>1158</Words>
  <Application>Microsoft Office PowerPoint</Application>
  <PresentationFormat>Widescreen</PresentationFormat>
  <Paragraphs>107</Paragraphs>
  <Slides>13</Slides>
  <Notes>6</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13</vt:i4>
      </vt:variant>
    </vt:vector>
  </HeadingPairs>
  <TitlesOfParts>
    <vt:vector size="19" baseType="lpstr">
      <vt:lpstr>Arial</vt:lpstr>
      <vt:lpstr>Calibri</vt:lpstr>
      <vt:lpstr>Calibri Light</vt:lpstr>
      <vt:lpstr>IBM Plex Sans</vt:lpstr>
      <vt:lpstr>Office Theme</vt:lpstr>
      <vt:lpstr>Acrobat Document</vt:lpstr>
      <vt:lpstr>                        University of Wales Trinity Saint David  Leadership and Management Skills for the Workplace  Developing Relationships and Workplace achievement  Training and Development needs for a HR officer.   </vt:lpstr>
      <vt:lpstr>INTRODUCTION</vt:lpstr>
      <vt:lpstr>Knowledge and Behaviour of HR Officer Role in amazon.</vt:lpstr>
      <vt:lpstr>Knowledge of HR Officer in amazon.</vt:lpstr>
      <vt:lpstr>Behaviour of HR Officer Role in amazon.</vt:lpstr>
      <vt:lpstr>Skills of HR Officer in Amazon</vt:lpstr>
      <vt:lpstr>As Amazon HR- Swot Analysis.</vt:lpstr>
      <vt:lpstr>As Amazon HR- Swot Analysis.</vt:lpstr>
      <vt:lpstr>Benefits of training as a HR officer in amazon </vt:lpstr>
      <vt:lpstr>Personal Skills Audit</vt:lpstr>
      <vt:lpstr>CONCLUSION</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University of Wales Trinity Saint David  Managing Enterprise in the 21st Century (MAE)  BUSINESS PLAN</dc:title>
  <dc:creator>DELL</dc:creator>
  <cp:lastModifiedBy>Olamide Bobby</cp:lastModifiedBy>
  <cp:revision>84</cp:revision>
  <dcterms:created xsi:type="dcterms:W3CDTF">2021-04-15T09:43:14Z</dcterms:created>
  <dcterms:modified xsi:type="dcterms:W3CDTF">2022-07-26T21:51:52Z</dcterms:modified>
</cp:coreProperties>
</file>